
<file path=[Content_Types].xml><?xml version="1.0" encoding="utf-8"?>
<Types xmlns="http://schemas.openxmlformats.org/package/2006/content-types">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3" r:id="rId1"/>
    <p:sldMasterId id="2147483700" r:id="rId2"/>
    <p:sldMasterId id="2147483725" r:id="rId3"/>
  </p:sldMasterIdLst>
  <p:notesMasterIdLst>
    <p:notesMasterId r:id="rId72"/>
  </p:notesMasterIdLst>
  <p:handoutMasterIdLst>
    <p:handoutMasterId r:id="rId73"/>
  </p:handoutMasterIdLst>
  <p:sldIdLst>
    <p:sldId id="454" r:id="rId4"/>
    <p:sldId id="259" r:id="rId5"/>
    <p:sldId id="503" r:id="rId6"/>
    <p:sldId id="1212" r:id="rId7"/>
    <p:sldId id="508" r:id="rId8"/>
    <p:sldId id="1213" r:id="rId9"/>
    <p:sldId id="509" r:id="rId10"/>
    <p:sldId id="1214" r:id="rId11"/>
    <p:sldId id="1215" r:id="rId12"/>
    <p:sldId id="504" r:id="rId13"/>
    <p:sldId id="1216" r:id="rId14"/>
    <p:sldId id="1217" r:id="rId15"/>
    <p:sldId id="505" r:id="rId16"/>
    <p:sldId id="1218" r:id="rId17"/>
    <p:sldId id="1203" r:id="rId18"/>
    <p:sldId id="507" r:id="rId19"/>
    <p:sldId id="1219" r:id="rId20"/>
    <p:sldId id="510" r:id="rId21"/>
    <p:sldId id="1220" r:id="rId22"/>
    <p:sldId id="1221" r:id="rId23"/>
    <p:sldId id="1222" r:id="rId24"/>
    <p:sldId id="1223" r:id="rId25"/>
    <p:sldId id="511" r:id="rId26"/>
    <p:sldId id="1224" r:id="rId27"/>
    <p:sldId id="1225" r:id="rId28"/>
    <p:sldId id="1226" r:id="rId29"/>
    <p:sldId id="1227" r:id="rId30"/>
    <p:sldId id="1228" r:id="rId31"/>
    <p:sldId id="512" r:id="rId32"/>
    <p:sldId id="1229" r:id="rId33"/>
    <p:sldId id="1230" r:id="rId34"/>
    <p:sldId id="513" r:id="rId35"/>
    <p:sldId id="1231" r:id="rId36"/>
    <p:sldId id="1232" r:id="rId37"/>
    <p:sldId id="1233" r:id="rId38"/>
    <p:sldId id="1234" r:id="rId39"/>
    <p:sldId id="1200" r:id="rId40"/>
    <p:sldId id="1201" r:id="rId41"/>
    <p:sldId id="1198" r:id="rId42"/>
    <p:sldId id="1199" r:id="rId43"/>
    <p:sldId id="517" r:id="rId44"/>
    <p:sldId id="518" r:id="rId45"/>
    <p:sldId id="1202" r:id="rId46"/>
    <p:sldId id="519" r:id="rId47"/>
    <p:sldId id="1235" r:id="rId48"/>
    <p:sldId id="1236" r:id="rId49"/>
    <p:sldId id="520" r:id="rId50"/>
    <p:sldId id="1237" r:id="rId51"/>
    <p:sldId id="521" r:id="rId52"/>
    <p:sldId id="522" r:id="rId53"/>
    <p:sldId id="1238" r:id="rId54"/>
    <p:sldId id="523" r:id="rId55"/>
    <p:sldId id="514" r:id="rId56"/>
    <p:sldId id="1239" r:id="rId57"/>
    <p:sldId id="524" r:id="rId58"/>
    <p:sldId id="1240" r:id="rId59"/>
    <p:sldId id="1241" r:id="rId60"/>
    <p:sldId id="1242" r:id="rId61"/>
    <p:sldId id="1243" r:id="rId62"/>
    <p:sldId id="1244" r:id="rId63"/>
    <p:sldId id="526" r:id="rId64"/>
    <p:sldId id="1245" r:id="rId65"/>
    <p:sldId id="1246" r:id="rId66"/>
    <p:sldId id="525" r:id="rId67"/>
    <p:sldId id="1247" r:id="rId68"/>
    <p:sldId id="515" r:id="rId69"/>
    <p:sldId id="516" r:id="rId70"/>
    <p:sldId id="1211" r:id="rId7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im Escoto" initials="TE" lastIdx="1" clrIdx="0">
    <p:extLst>
      <p:ext uri="{19B8F6BF-5375-455C-9EA6-DF929625EA0E}">
        <p15:presenceInfo xmlns:p15="http://schemas.microsoft.com/office/powerpoint/2012/main" userId="adb2a67e8697aaae"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93" autoAdjust="0"/>
    <p:restoredTop sz="94620" autoAdjust="0"/>
  </p:normalViewPr>
  <p:slideViewPr>
    <p:cSldViewPr snapToGrid="0">
      <p:cViewPr varScale="1">
        <p:scale>
          <a:sx n="108" d="100"/>
          <a:sy n="108" d="100"/>
        </p:scale>
        <p:origin x="654" y="108"/>
      </p:cViewPr>
      <p:guideLst/>
    </p:cSldViewPr>
  </p:slideViewPr>
  <p:notesTextViewPr>
    <p:cViewPr>
      <p:scale>
        <a:sx n="1" d="1"/>
        <a:sy n="1" d="1"/>
      </p:scale>
      <p:origin x="0" y="0"/>
    </p:cViewPr>
  </p:notesTextViewPr>
  <p:notesViewPr>
    <p:cSldViewPr snapToGrid="0">
      <p:cViewPr varScale="1">
        <p:scale>
          <a:sx n="84" d="100"/>
          <a:sy n="84" d="100"/>
        </p:scale>
        <p:origin x="3828"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6" Type="http://schemas.openxmlformats.org/officeDocument/2006/relationships/viewProps" Target="viewProps.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commentAuthors" Target="commentAuthor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slide" Target="slides/slide58.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handoutMaster" Target="handoutMasters/handoutMaster1.xml"/><Relationship Id="rId78"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EF3DF19-5851-49AD-9460-8E8F20E412D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BB6B0134-217D-433E-BC71-C97B18BB959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69779F1-D8B0-40EE-A783-D22F51A7ACEC}" type="datetimeFigureOut">
              <a:rPr lang="en-US" smtClean="0"/>
              <a:t>11/8/2022</a:t>
            </a:fld>
            <a:endParaRPr lang="en-US" dirty="0"/>
          </a:p>
        </p:txBody>
      </p:sp>
      <p:sp>
        <p:nvSpPr>
          <p:cNvPr id="4" name="Footer Placeholder 3">
            <a:extLst>
              <a:ext uri="{FF2B5EF4-FFF2-40B4-BE49-F238E27FC236}">
                <a16:creationId xmlns:a16="http://schemas.microsoft.com/office/drawing/2014/main" id="{82E257AD-4CF9-41A8-B5FC-F26A3F4731F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358277ED-2D31-467A-AEBD-A58433E814A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A695C5-C0EA-432E-9A0D-7D5B7FA67DA9}" type="slidenum">
              <a:rPr lang="en-US" smtClean="0"/>
              <a:t>‹#›</a:t>
            </a:fld>
            <a:endParaRPr lang="en-US" dirty="0"/>
          </a:p>
        </p:txBody>
      </p:sp>
    </p:spTree>
    <p:extLst>
      <p:ext uri="{BB962C8B-B14F-4D97-AF65-F5344CB8AC3E}">
        <p14:creationId xmlns:p14="http://schemas.microsoft.com/office/powerpoint/2010/main" val="4490493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859949-618C-4C5A-BE40-348AC6D4FE51}" type="datetimeFigureOut">
              <a:rPr lang="en-US" smtClean="0"/>
              <a:t>11/8/2022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CF62665-9E03-4266-BF9B-85092A86A31F}" type="slidenum">
              <a:rPr lang="en-US" smtClean="0"/>
              <a:t>‹#›</a:t>
            </a:fld>
            <a:endParaRPr lang="en-US" dirty="0"/>
          </a:p>
        </p:txBody>
      </p:sp>
    </p:spTree>
    <p:extLst>
      <p:ext uri="{BB962C8B-B14F-4D97-AF65-F5344CB8AC3E}">
        <p14:creationId xmlns:p14="http://schemas.microsoft.com/office/powerpoint/2010/main" val="37544942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Shape 10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r>
              <a:rPr lang="en-US" sz="1200" b="0" i="0" u="none" strike="noStrike" kern="1200" cap="none" dirty="0">
                <a:solidFill>
                  <a:schemeClr val="dk1"/>
                </a:solidFill>
                <a:latin typeface="Arial"/>
                <a:ea typeface="Arial"/>
                <a:cs typeface="Arial"/>
                <a:sym typeface="Arial"/>
              </a:rPr>
              <a:t>If this PowerPoint presentation contains mathematical equations, you may need to check that your computer has the following installed:</a:t>
            </a:r>
          </a:p>
          <a:p>
            <a:r>
              <a:rPr lang="en-US" sz="1200" b="0" i="0" u="none" strike="noStrike" kern="1200" cap="none" dirty="0">
                <a:solidFill>
                  <a:schemeClr val="dk1"/>
                </a:solidFill>
                <a:latin typeface="Arial"/>
                <a:ea typeface="Arial"/>
                <a:cs typeface="Arial"/>
                <a:sym typeface="Arial"/>
              </a:rPr>
              <a:t>1) MathType Plugin</a:t>
            </a:r>
          </a:p>
          <a:p>
            <a:r>
              <a:rPr lang="en-US" sz="1200" b="0" i="0" u="none" strike="noStrike" kern="1200" cap="none" dirty="0">
                <a:solidFill>
                  <a:schemeClr val="dk1"/>
                </a:solidFill>
                <a:latin typeface="Arial"/>
                <a:ea typeface="Arial"/>
                <a:cs typeface="Arial"/>
                <a:sym typeface="Arial"/>
              </a:rPr>
              <a:t>2) Math Player (free versions available)</a:t>
            </a:r>
          </a:p>
          <a:p>
            <a:r>
              <a:rPr lang="en-US" sz="1200" b="0" i="0" u="none" strike="noStrike" kern="1200" cap="none" dirty="0">
                <a:solidFill>
                  <a:schemeClr val="dk1"/>
                </a:solidFill>
                <a:latin typeface="Arial"/>
                <a:ea typeface="Arial"/>
                <a:cs typeface="Arial"/>
                <a:sym typeface="Arial"/>
              </a:rPr>
              <a:t>3) NVDA Reader (free versions available)</a:t>
            </a:r>
            <a:endParaRPr dirty="0"/>
          </a:p>
        </p:txBody>
      </p:sp>
      <p:sp>
        <p:nvSpPr>
          <p:cNvPr id="101" name="Shape 10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364455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Shape 24"/>
        <p:cNvGrpSpPr/>
        <p:nvPr/>
      </p:nvGrpSpPr>
      <p:grpSpPr>
        <a:xfrm>
          <a:off x="0" y="0"/>
          <a:ext cx="0" cy="0"/>
          <a:chOff x="0" y="0"/>
          <a:chExt cx="0" cy="0"/>
        </a:xfrm>
      </p:grpSpPr>
      <p:sp>
        <p:nvSpPr>
          <p:cNvPr id="25" name="Shape 25"/>
          <p:cNvSpPr txBox="1">
            <a:spLocks noGrp="1"/>
          </p:cNvSpPr>
          <p:nvPr>
            <p:ph type="title"/>
          </p:nvPr>
        </p:nvSpPr>
        <p:spPr>
          <a:xfrm>
            <a:off x="609600" y="215372"/>
            <a:ext cx="109728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27" name="Shape 27"/>
          <p:cNvSpPr txBox="1">
            <a:spLocks noGrp="1"/>
          </p:cNvSpPr>
          <p:nvPr>
            <p:ph type="ftr" idx="11"/>
          </p:nvPr>
        </p:nvSpPr>
        <p:spPr>
          <a:xfrm>
            <a:off x="125293" y="6172200"/>
            <a:ext cx="1146047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28" name="Shape 28"/>
          <p:cNvSpPr txBox="1">
            <a:spLocks noGrp="1"/>
          </p:cNvSpPr>
          <p:nvPr>
            <p:ph type="dt" idx="10"/>
          </p:nvPr>
        </p:nvSpPr>
        <p:spPr>
          <a:xfrm>
            <a:off x="8447617" y="113072"/>
            <a:ext cx="28447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29" name="Shape 29"/>
          <p:cNvSpPr txBox="1">
            <a:spLocks noGrp="1"/>
          </p:cNvSpPr>
          <p:nvPr>
            <p:ph type="sldNum" idx="12"/>
          </p:nvPr>
        </p:nvSpPr>
        <p:spPr>
          <a:xfrm>
            <a:off x="11292415" y="113072"/>
            <a:ext cx="735711" cy="182879"/>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900" smtClean="0">
                <a:solidFill>
                  <a:schemeClr val="lt1"/>
                </a:solidFill>
                <a:ea typeface="Arial"/>
                <a:cs typeface="Arial"/>
                <a:sym typeface="Arial"/>
              </a:rPr>
              <a:pPr algn="r">
                <a:buSzPct val="25000"/>
              </a:pPr>
              <a:t>‹#›</a:t>
            </a:fld>
            <a:endParaRPr lang="en-US" sz="900" dirty="0">
              <a:solidFill>
                <a:schemeClr val="lt1"/>
              </a:solidFill>
              <a:ea typeface="Arial"/>
              <a:cs typeface="Arial"/>
              <a:sym typeface="Arial"/>
            </a:endParaRPr>
          </a:p>
        </p:txBody>
      </p:sp>
      <p:sp>
        <p:nvSpPr>
          <p:cNvPr id="4" name="Content Placeholder 3">
            <a:extLst>
              <a:ext uri="{FF2B5EF4-FFF2-40B4-BE49-F238E27FC236}">
                <a16:creationId xmlns:a16="http://schemas.microsoft.com/office/drawing/2014/main" id="{00F45AE3-EB76-41DE-97B2-CFE79B73D3C6}"/>
              </a:ext>
            </a:extLst>
          </p:cNvPr>
          <p:cNvSpPr>
            <a:spLocks noGrp="1"/>
          </p:cNvSpPr>
          <p:nvPr>
            <p:ph sz="quarter" idx="13"/>
          </p:nvPr>
        </p:nvSpPr>
        <p:spPr>
          <a:xfrm>
            <a:off x="609601" y="1441450"/>
            <a:ext cx="10977033" cy="45989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273378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Shape 24"/>
        <p:cNvGrpSpPr/>
        <p:nvPr/>
      </p:nvGrpSpPr>
      <p:grpSpPr>
        <a:xfrm>
          <a:off x="0" y="0"/>
          <a:ext cx="0" cy="0"/>
          <a:chOff x="0" y="0"/>
          <a:chExt cx="0" cy="0"/>
        </a:xfrm>
      </p:grpSpPr>
      <p:sp>
        <p:nvSpPr>
          <p:cNvPr id="25" name="Shape 25"/>
          <p:cNvSpPr txBox="1">
            <a:spLocks noGrp="1"/>
          </p:cNvSpPr>
          <p:nvPr>
            <p:ph type="title"/>
          </p:nvPr>
        </p:nvSpPr>
        <p:spPr>
          <a:xfrm>
            <a:off x="609600" y="215372"/>
            <a:ext cx="109728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27" name="Shape 27"/>
          <p:cNvSpPr txBox="1">
            <a:spLocks noGrp="1"/>
          </p:cNvSpPr>
          <p:nvPr>
            <p:ph type="ftr" idx="11"/>
          </p:nvPr>
        </p:nvSpPr>
        <p:spPr>
          <a:xfrm>
            <a:off x="125293" y="6172200"/>
            <a:ext cx="1146047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28" name="Shape 28"/>
          <p:cNvSpPr txBox="1">
            <a:spLocks noGrp="1"/>
          </p:cNvSpPr>
          <p:nvPr>
            <p:ph type="dt" idx="10"/>
          </p:nvPr>
        </p:nvSpPr>
        <p:spPr>
          <a:xfrm>
            <a:off x="8447617" y="113072"/>
            <a:ext cx="28447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29" name="Shape 29"/>
          <p:cNvSpPr txBox="1">
            <a:spLocks noGrp="1"/>
          </p:cNvSpPr>
          <p:nvPr>
            <p:ph type="sldNum" idx="12"/>
          </p:nvPr>
        </p:nvSpPr>
        <p:spPr>
          <a:xfrm>
            <a:off x="11292415" y="113072"/>
            <a:ext cx="735711" cy="182879"/>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900" smtClean="0">
                <a:solidFill>
                  <a:schemeClr val="lt1"/>
                </a:solidFill>
                <a:ea typeface="Arial"/>
                <a:cs typeface="Arial"/>
                <a:sym typeface="Arial"/>
              </a:rPr>
              <a:pPr algn="r">
                <a:buSzPct val="25000"/>
              </a:pPr>
              <a:t>‹#›</a:t>
            </a:fld>
            <a:endParaRPr lang="en-US" sz="900" dirty="0">
              <a:solidFill>
                <a:schemeClr val="lt1"/>
              </a:solidFill>
              <a:ea typeface="Arial"/>
              <a:cs typeface="Arial"/>
              <a:sym typeface="Arial"/>
            </a:endParaRPr>
          </a:p>
        </p:txBody>
      </p:sp>
      <p:sp>
        <p:nvSpPr>
          <p:cNvPr id="4" name="Content Placeholder 3">
            <a:extLst>
              <a:ext uri="{FF2B5EF4-FFF2-40B4-BE49-F238E27FC236}">
                <a16:creationId xmlns:a16="http://schemas.microsoft.com/office/drawing/2014/main" id="{00F45AE3-EB76-41DE-97B2-CFE79B73D3C6}"/>
              </a:ext>
            </a:extLst>
          </p:cNvPr>
          <p:cNvSpPr>
            <a:spLocks noGrp="1"/>
          </p:cNvSpPr>
          <p:nvPr>
            <p:ph sz="quarter" idx="13"/>
          </p:nvPr>
        </p:nvSpPr>
        <p:spPr>
          <a:xfrm>
            <a:off x="609601" y="1441450"/>
            <a:ext cx="10977033" cy="45989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363363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Figure + Caption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F033AD-BE5C-406D-991C-6AC56003E70C}"/>
              </a:ext>
            </a:extLst>
          </p:cNvPr>
          <p:cNvSpPr>
            <a:spLocks noGrp="1"/>
          </p:cNvSpPr>
          <p:nvPr>
            <p:ph type="title" hasCustomPrompt="1"/>
          </p:nvPr>
        </p:nvSpPr>
        <p:spPr/>
        <p:txBody>
          <a:bodyPr/>
          <a:lstStyle>
            <a:lvl1pPr>
              <a:defRPr sz="3600">
                <a:latin typeface="+mj-lt"/>
              </a:defRPr>
            </a:lvl1pPr>
          </a:lstStyle>
          <a:p>
            <a:r>
              <a:rPr lang="en-US" dirty="0"/>
              <a:t>Click to add figure number and title</a:t>
            </a:r>
          </a:p>
        </p:txBody>
      </p:sp>
      <p:sp>
        <p:nvSpPr>
          <p:cNvPr id="7" name="Content Placeholder 6">
            <a:extLst>
              <a:ext uri="{FF2B5EF4-FFF2-40B4-BE49-F238E27FC236}">
                <a16:creationId xmlns:a16="http://schemas.microsoft.com/office/drawing/2014/main" id="{9E6B7D3D-89C9-4133-8D8A-D779EB3D311D}"/>
              </a:ext>
            </a:extLst>
          </p:cNvPr>
          <p:cNvSpPr>
            <a:spLocks noGrp="1"/>
          </p:cNvSpPr>
          <p:nvPr>
            <p:ph sz="quarter" idx="13"/>
          </p:nvPr>
        </p:nvSpPr>
        <p:spPr>
          <a:xfrm>
            <a:off x="609600" y="1481139"/>
            <a:ext cx="5979584" cy="4408487"/>
          </a:xfrm>
        </p:spPr>
        <p:txBody>
          <a:bodyPr/>
          <a:lstStyle/>
          <a:p>
            <a:pPr lvl="0"/>
            <a:r>
              <a:rPr lang="en-US" dirty="0"/>
              <a:t>Edit Master text styles</a:t>
            </a:r>
          </a:p>
        </p:txBody>
      </p:sp>
      <p:sp>
        <p:nvSpPr>
          <p:cNvPr id="9" name="Picture Placeholder 8">
            <a:extLst>
              <a:ext uri="{FF2B5EF4-FFF2-40B4-BE49-F238E27FC236}">
                <a16:creationId xmlns:a16="http://schemas.microsoft.com/office/drawing/2014/main" id="{F95A3C12-C176-4C2E-9820-6A6035C43AF5}"/>
              </a:ext>
            </a:extLst>
          </p:cNvPr>
          <p:cNvSpPr>
            <a:spLocks noGrp="1"/>
          </p:cNvSpPr>
          <p:nvPr>
            <p:ph type="pic" sz="quarter" idx="14"/>
          </p:nvPr>
        </p:nvSpPr>
        <p:spPr>
          <a:xfrm>
            <a:off x="6923617" y="1481139"/>
            <a:ext cx="4790016" cy="3754437"/>
          </a:xfrm>
        </p:spPr>
        <p:txBody>
          <a:bodyPr/>
          <a:lstStyle/>
          <a:p>
            <a:endParaRPr lang="en-US" dirty="0"/>
          </a:p>
        </p:txBody>
      </p:sp>
      <p:sp>
        <p:nvSpPr>
          <p:cNvPr id="11" name="Text Placeholder 10">
            <a:extLst>
              <a:ext uri="{FF2B5EF4-FFF2-40B4-BE49-F238E27FC236}">
                <a16:creationId xmlns:a16="http://schemas.microsoft.com/office/drawing/2014/main" id="{F059F1CC-D06F-4B10-B166-6D6F2C786A37}"/>
              </a:ext>
            </a:extLst>
          </p:cNvPr>
          <p:cNvSpPr>
            <a:spLocks noGrp="1"/>
          </p:cNvSpPr>
          <p:nvPr>
            <p:ph type="body" sz="quarter" idx="15" hasCustomPrompt="1"/>
          </p:nvPr>
        </p:nvSpPr>
        <p:spPr>
          <a:xfrm>
            <a:off x="6923617" y="5399089"/>
            <a:ext cx="4790016" cy="490537"/>
          </a:xfrm>
        </p:spPr>
        <p:txBody>
          <a:bodyPr/>
          <a:lstStyle>
            <a:lvl1pPr marL="101600" indent="0">
              <a:buNone/>
              <a:defRPr sz="1200"/>
            </a:lvl1pPr>
          </a:lstStyle>
          <a:p>
            <a:pPr lvl="0"/>
            <a:r>
              <a:rPr lang="en-US" dirty="0"/>
              <a:t>Caption</a:t>
            </a:r>
          </a:p>
        </p:txBody>
      </p:sp>
      <p:sp>
        <p:nvSpPr>
          <p:cNvPr id="3" name="Date Placeholder 2">
            <a:extLst>
              <a:ext uri="{FF2B5EF4-FFF2-40B4-BE49-F238E27FC236}">
                <a16:creationId xmlns:a16="http://schemas.microsoft.com/office/drawing/2014/main" id="{A50D4E5D-00F7-4DC6-9BB0-713B8A0DA354}"/>
              </a:ext>
            </a:extLst>
          </p:cNvPr>
          <p:cNvSpPr>
            <a:spLocks noGrp="1"/>
          </p:cNvSpPr>
          <p:nvPr>
            <p:ph type="dt" idx="10"/>
          </p:nvPr>
        </p:nvSpPr>
        <p:spPr/>
        <p:txBody>
          <a:bodyPr/>
          <a:lstStyle/>
          <a:p>
            <a:endParaRPr lang="en-US" dirty="0"/>
          </a:p>
        </p:txBody>
      </p:sp>
      <p:sp>
        <p:nvSpPr>
          <p:cNvPr id="4" name="Slide Number Placeholder 3">
            <a:extLst>
              <a:ext uri="{FF2B5EF4-FFF2-40B4-BE49-F238E27FC236}">
                <a16:creationId xmlns:a16="http://schemas.microsoft.com/office/drawing/2014/main" id="{18AF4094-2296-458C-908A-D778D0DF5AFA}"/>
              </a:ext>
            </a:extLst>
          </p:cNvPr>
          <p:cNvSpPr>
            <a:spLocks noGrp="1"/>
          </p:cNvSpPr>
          <p:nvPr>
            <p:ph type="sldNum" idx="11"/>
          </p:nvPr>
        </p:nvSpPr>
        <p:spPr/>
        <p:txBody>
          <a:bodyPr/>
          <a:lstStyle/>
          <a:p>
            <a:pPr algn="r">
              <a:buSzPct val="25000"/>
            </a:pPr>
            <a:fld id="{00000000-1234-1234-1234-123412341234}" type="slidenum">
              <a:rPr lang="en-US" sz="900" smtClean="0">
                <a:solidFill>
                  <a:schemeClr val="lt1"/>
                </a:solidFill>
                <a:ea typeface="Arial"/>
                <a:cs typeface="Arial"/>
                <a:sym typeface="Arial"/>
              </a:rPr>
              <a:pPr algn="r">
                <a:buSzPct val="25000"/>
              </a:pPr>
              <a:t>‹#›</a:t>
            </a:fld>
            <a:endParaRPr lang="en-US" sz="900" dirty="0">
              <a:solidFill>
                <a:schemeClr val="lt1"/>
              </a:solidFill>
              <a:ea typeface="Arial"/>
              <a:cs typeface="Arial"/>
              <a:sym typeface="Arial"/>
            </a:endParaRPr>
          </a:p>
        </p:txBody>
      </p:sp>
      <p:sp>
        <p:nvSpPr>
          <p:cNvPr id="5" name="Footer Placeholder 4">
            <a:extLst>
              <a:ext uri="{FF2B5EF4-FFF2-40B4-BE49-F238E27FC236}">
                <a16:creationId xmlns:a16="http://schemas.microsoft.com/office/drawing/2014/main" id="{A6FA6EBD-95B8-4957-AE05-FC01EF65059B}"/>
              </a:ext>
            </a:extLst>
          </p:cNvPr>
          <p:cNvSpPr>
            <a:spLocks noGrp="1"/>
          </p:cNvSpPr>
          <p:nvPr>
            <p:ph type="ftr" sz="quarter" idx="12"/>
          </p:nvPr>
        </p:nvSpPr>
        <p:spPr/>
        <p:txBody>
          <a:bodyPr/>
          <a:lstStyle/>
          <a:p>
            <a:endParaRPr lang="en-US" dirty="0"/>
          </a:p>
        </p:txBody>
      </p:sp>
    </p:spTree>
    <p:extLst>
      <p:ext uri="{BB962C8B-B14F-4D97-AF65-F5344CB8AC3E}">
        <p14:creationId xmlns:p14="http://schemas.microsoft.com/office/powerpoint/2010/main" val="24273651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 Learning Objectives and Content">
    <p:spTree>
      <p:nvGrpSpPr>
        <p:cNvPr id="1" name="Shape 61"/>
        <p:cNvGrpSpPr/>
        <p:nvPr/>
      </p:nvGrpSpPr>
      <p:grpSpPr>
        <a:xfrm>
          <a:off x="0" y="0"/>
          <a:ext cx="0" cy="0"/>
          <a:chOff x="0" y="0"/>
          <a:chExt cx="0" cy="0"/>
        </a:xfrm>
      </p:grpSpPr>
      <p:sp>
        <p:nvSpPr>
          <p:cNvPr id="62" name="Shape 62"/>
          <p:cNvSpPr txBox="1">
            <a:spLocks noGrp="1"/>
          </p:cNvSpPr>
          <p:nvPr>
            <p:ph type="title" hasCustomPrompt="1"/>
          </p:nvPr>
        </p:nvSpPr>
        <p:spPr>
          <a:xfrm>
            <a:off x="609600" y="215371"/>
            <a:ext cx="109728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a:t>
            </a:r>
            <a:endParaRPr dirty="0"/>
          </a:p>
        </p:txBody>
      </p:sp>
      <p:sp>
        <p:nvSpPr>
          <p:cNvPr id="63" name="Shape 63"/>
          <p:cNvSpPr txBox="1">
            <a:spLocks noGrp="1"/>
          </p:cNvSpPr>
          <p:nvPr>
            <p:ph type="body" idx="1" hasCustomPrompt="1"/>
          </p:nvPr>
        </p:nvSpPr>
        <p:spPr>
          <a:xfrm>
            <a:off x="609600" y="816430"/>
            <a:ext cx="10972800" cy="402769"/>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16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r>
              <a:rPr lang="en-US" dirty="0"/>
              <a:t>Click to add Learning Objective(s)</a:t>
            </a:r>
            <a:endParaRPr dirty="0"/>
          </a:p>
        </p:txBody>
      </p:sp>
      <p:sp>
        <p:nvSpPr>
          <p:cNvPr id="64" name="Shape 64"/>
          <p:cNvSpPr txBox="1">
            <a:spLocks noGrp="1"/>
          </p:cNvSpPr>
          <p:nvPr>
            <p:ph type="body" idx="2"/>
          </p:nvPr>
        </p:nvSpPr>
        <p:spPr>
          <a:xfrm>
            <a:off x="609600" y="1358679"/>
            <a:ext cx="10972800" cy="4767485"/>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65" name="Shape 65"/>
          <p:cNvSpPr txBox="1">
            <a:spLocks noGrp="1"/>
          </p:cNvSpPr>
          <p:nvPr>
            <p:ph type="ftr" idx="11"/>
          </p:nvPr>
        </p:nvSpPr>
        <p:spPr>
          <a:xfrm>
            <a:off x="125293" y="6172200"/>
            <a:ext cx="1146047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66" name="Shape 66"/>
          <p:cNvSpPr txBox="1">
            <a:spLocks noGrp="1"/>
          </p:cNvSpPr>
          <p:nvPr>
            <p:ph type="dt" idx="10"/>
          </p:nvPr>
        </p:nvSpPr>
        <p:spPr>
          <a:xfrm>
            <a:off x="8447617" y="113072"/>
            <a:ext cx="28447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67" name="Shape 67"/>
          <p:cNvSpPr txBox="1">
            <a:spLocks noGrp="1"/>
          </p:cNvSpPr>
          <p:nvPr>
            <p:ph type="sldNum" idx="12"/>
          </p:nvPr>
        </p:nvSpPr>
        <p:spPr>
          <a:xfrm>
            <a:off x="11292415" y="113072"/>
            <a:ext cx="735711" cy="182879"/>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900" smtClean="0">
                <a:solidFill>
                  <a:schemeClr val="lt1"/>
                </a:solidFill>
                <a:ea typeface="Arial"/>
                <a:cs typeface="Arial"/>
                <a:sym typeface="Arial"/>
              </a:rPr>
              <a:pPr algn="r">
                <a:buSzPct val="25000"/>
              </a:pPr>
              <a:t>‹#›</a:t>
            </a:fld>
            <a:endParaRPr lang="en-US" sz="900" dirty="0">
              <a:solidFill>
                <a:schemeClr val="lt1"/>
              </a:solidFill>
              <a:ea typeface="Arial"/>
              <a:cs typeface="Arial"/>
              <a:sym typeface="Arial"/>
            </a:endParaRPr>
          </a:p>
        </p:txBody>
      </p:sp>
    </p:spTree>
    <p:extLst>
      <p:ext uri="{BB962C8B-B14F-4D97-AF65-F5344CB8AC3E}">
        <p14:creationId xmlns:p14="http://schemas.microsoft.com/office/powerpoint/2010/main" val="10855598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Shape 68"/>
        <p:cNvGrpSpPr/>
        <p:nvPr/>
      </p:nvGrpSpPr>
      <p:grpSpPr>
        <a:xfrm>
          <a:off x="0" y="0"/>
          <a:ext cx="0" cy="0"/>
          <a:chOff x="0" y="0"/>
          <a:chExt cx="0" cy="0"/>
        </a:xfrm>
      </p:grpSpPr>
      <p:sp>
        <p:nvSpPr>
          <p:cNvPr id="69" name="Shape 69"/>
          <p:cNvSpPr txBox="1">
            <a:spLocks noGrp="1"/>
          </p:cNvSpPr>
          <p:nvPr>
            <p:ph type="title" hasCustomPrompt="1"/>
          </p:nvPr>
        </p:nvSpPr>
        <p:spPr>
          <a:xfrm>
            <a:off x="914400" y="1447801"/>
            <a:ext cx="10363200" cy="2152651"/>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	</a:t>
            </a:r>
            <a:endParaRPr dirty="0"/>
          </a:p>
        </p:txBody>
      </p:sp>
      <p:sp>
        <p:nvSpPr>
          <p:cNvPr id="70" name="Shape 70"/>
          <p:cNvSpPr txBox="1">
            <a:spLocks noGrp="1"/>
          </p:cNvSpPr>
          <p:nvPr>
            <p:ph type="body" idx="1"/>
          </p:nvPr>
        </p:nvSpPr>
        <p:spPr>
          <a:xfrm>
            <a:off x="899583" y="3962400"/>
            <a:ext cx="10392835" cy="175260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1600" b="0" i="0" u="none" strike="noStrike" cap="none">
                <a:solidFill>
                  <a:srgbClr val="007FA3"/>
                </a:solidFill>
                <a:latin typeface="Arial"/>
                <a:ea typeface="Arial"/>
                <a:cs typeface="Arial"/>
                <a:sym typeface="Arial"/>
              </a:defRPr>
            </a:lvl1pPr>
            <a:lvl2pPr marL="457200" marR="0" lvl="1" indent="0" algn="l" rtl="0">
              <a:spcBef>
                <a:spcPts val="600"/>
              </a:spcBef>
              <a:buClr>
                <a:srgbClr val="007FA3"/>
              </a:buClr>
              <a:buFont typeface="Arial"/>
              <a:buNone/>
              <a:defRPr sz="1800" b="0" i="0" u="none" strike="noStrike" cap="none">
                <a:solidFill>
                  <a:srgbClr val="888888"/>
                </a:solidFill>
                <a:latin typeface="Arial"/>
                <a:ea typeface="Arial"/>
                <a:cs typeface="Arial"/>
                <a:sym typeface="Arial"/>
              </a:defRPr>
            </a:lvl2pPr>
            <a:lvl3pPr marL="914400" marR="0" lvl="2" indent="0" algn="l" rtl="0">
              <a:spcBef>
                <a:spcPts val="600"/>
              </a:spcBef>
              <a:buClr>
                <a:srgbClr val="007FA3"/>
              </a:buClr>
              <a:buFont typeface="Noto Sans Symbols"/>
              <a:buNone/>
              <a:defRPr sz="1600" b="0" i="0" u="none" strike="noStrike" cap="none">
                <a:solidFill>
                  <a:srgbClr val="888888"/>
                </a:solidFill>
                <a:latin typeface="Arial"/>
                <a:ea typeface="Arial"/>
                <a:cs typeface="Arial"/>
                <a:sym typeface="Arial"/>
              </a:defRPr>
            </a:lvl3pPr>
            <a:lvl4pPr marL="1371600" marR="0" lvl="3" indent="0" algn="l" rtl="0">
              <a:spcBef>
                <a:spcPts val="600"/>
              </a:spcBef>
              <a:buClr>
                <a:srgbClr val="007FA3"/>
              </a:buClr>
              <a:buFont typeface="Arial"/>
              <a:buNone/>
              <a:defRPr sz="1400" b="0" i="0" u="none" strike="noStrike" cap="none">
                <a:solidFill>
                  <a:srgbClr val="888888"/>
                </a:solidFill>
                <a:latin typeface="Arial"/>
                <a:ea typeface="Arial"/>
                <a:cs typeface="Arial"/>
                <a:sym typeface="Arial"/>
              </a:defRPr>
            </a:lvl4pPr>
            <a:lvl5pPr marL="1828800" marR="0" lvl="4" indent="0" algn="l" rtl="0">
              <a:spcBef>
                <a:spcPts val="600"/>
              </a:spcBef>
              <a:buClr>
                <a:srgbClr val="007FA3"/>
              </a:buClr>
              <a:buFont typeface="Arial"/>
              <a:buNone/>
              <a:defRPr sz="1400" b="0" i="0" u="none" strike="noStrike" cap="none">
                <a:solidFill>
                  <a:srgbClr val="888888"/>
                </a:solidFill>
                <a:latin typeface="Arial"/>
                <a:ea typeface="Arial"/>
                <a:cs typeface="Arial"/>
                <a:sym typeface="Arial"/>
              </a:defRPr>
            </a:lvl5pPr>
            <a:lvl6pPr marL="2286000" marR="0" lvl="5"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6pPr>
            <a:lvl7pPr marL="2743200" marR="0" lvl="6"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7pPr>
            <a:lvl8pPr marL="3200400" marR="0" lvl="7"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8pPr>
            <a:lvl9pPr marL="3657600" marR="0" lvl="8"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9pPr>
          </a:lstStyle>
          <a:p>
            <a:endParaRPr dirty="0"/>
          </a:p>
        </p:txBody>
      </p:sp>
      <p:sp>
        <p:nvSpPr>
          <p:cNvPr id="71" name="Shape 71"/>
          <p:cNvSpPr txBox="1">
            <a:spLocks noGrp="1"/>
          </p:cNvSpPr>
          <p:nvPr>
            <p:ph type="ftr" idx="11"/>
          </p:nvPr>
        </p:nvSpPr>
        <p:spPr>
          <a:xfrm>
            <a:off x="125293" y="6172200"/>
            <a:ext cx="1146047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72" name="Shape 72"/>
          <p:cNvSpPr txBox="1">
            <a:spLocks noGrp="1"/>
          </p:cNvSpPr>
          <p:nvPr>
            <p:ph type="dt" idx="10"/>
          </p:nvPr>
        </p:nvSpPr>
        <p:spPr>
          <a:xfrm>
            <a:off x="8447617" y="113072"/>
            <a:ext cx="28447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73" name="Shape 73"/>
          <p:cNvSpPr txBox="1">
            <a:spLocks noGrp="1"/>
          </p:cNvSpPr>
          <p:nvPr>
            <p:ph type="sldNum" idx="12"/>
          </p:nvPr>
        </p:nvSpPr>
        <p:spPr>
          <a:xfrm>
            <a:off x="11292415" y="113072"/>
            <a:ext cx="735711" cy="182879"/>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900" smtClean="0">
                <a:solidFill>
                  <a:schemeClr val="lt1"/>
                </a:solidFill>
                <a:ea typeface="Arial"/>
                <a:cs typeface="Arial"/>
                <a:sym typeface="Arial"/>
              </a:rPr>
              <a:pPr algn="r">
                <a:buSzPct val="25000"/>
              </a:pPr>
              <a:t>‹#›</a:t>
            </a:fld>
            <a:endParaRPr lang="en-US" sz="900" dirty="0">
              <a:solidFill>
                <a:schemeClr val="lt1"/>
              </a:solidFill>
              <a:ea typeface="Arial"/>
              <a:cs typeface="Arial"/>
              <a:sym typeface="Arial"/>
            </a:endParaRPr>
          </a:p>
        </p:txBody>
      </p:sp>
    </p:spTree>
    <p:extLst>
      <p:ext uri="{BB962C8B-B14F-4D97-AF65-F5344CB8AC3E}">
        <p14:creationId xmlns:p14="http://schemas.microsoft.com/office/powerpoint/2010/main" val="4292115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Shape 74"/>
        <p:cNvGrpSpPr/>
        <p:nvPr/>
      </p:nvGrpSpPr>
      <p:grpSpPr>
        <a:xfrm>
          <a:off x="0" y="0"/>
          <a:ext cx="0" cy="0"/>
          <a:chOff x="0" y="0"/>
          <a:chExt cx="0" cy="0"/>
        </a:xfrm>
      </p:grpSpPr>
      <p:sp>
        <p:nvSpPr>
          <p:cNvPr id="75" name="Shape 75"/>
          <p:cNvSpPr txBox="1">
            <a:spLocks noGrp="1"/>
          </p:cNvSpPr>
          <p:nvPr>
            <p:ph type="title"/>
          </p:nvPr>
        </p:nvSpPr>
        <p:spPr>
          <a:xfrm>
            <a:off x="609600" y="215372"/>
            <a:ext cx="109728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76" name="Shape 76"/>
          <p:cNvSpPr txBox="1">
            <a:spLocks noGrp="1"/>
          </p:cNvSpPr>
          <p:nvPr>
            <p:ph type="ftr" idx="11"/>
          </p:nvPr>
        </p:nvSpPr>
        <p:spPr>
          <a:xfrm>
            <a:off x="125293" y="6172200"/>
            <a:ext cx="1146047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77" name="Shape 77"/>
          <p:cNvSpPr txBox="1">
            <a:spLocks noGrp="1"/>
          </p:cNvSpPr>
          <p:nvPr>
            <p:ph type="dt" idx="10"/>
          </p:nvPr>
        </p:nvSpPr>
        <p:spPr>
          <a:xfrm>
            <a:off x="8447617" y="113072"/>
            <a:ext cx="28447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78" name="Shape 78"/>
          <p:cNvSpPr txBox="1">
            <a:spLocks noGrp="1"/>
          </p:cNvSpPr>
          <p:nvPr>
            <p:ph type="sldNum" idx="12"/>
          </p:nvPr>
        </p:nvSpPr>
        <p:spPr>
          <a:xfrm>
            <a:off x="11292415" y="113072"/>
            <a:ext cx="735711" cy="182879"/>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900" smtClean="0">
                <a:solidFill>
                  <a:schemeClr val="lt1"/>
                </a:solidFill>
                <a:ea typeface="Arial"/>
                <a:cs typeface="Arial"/>
                <a:sym typeface="Arial"/>
              </a:rPr>
              <a:pPr algn="r">
                <a:buSzPct val="25000"/>
              </a:pPr>
              <a:t>‹#›</a:t>
            </a:fld>
            <a:endParaRPr lang="en-US" sz="900" dirty="0">
              <a:solidFill>
                <a:schemeClr val="lt1"/>
              </a:solidFill>
              <a:ea typeface="Arial"/>
              <a:cs typeface="Arial"/>
              <a:sym typeface="Arial"/>
            </a:endParaRPr>
          </a:p>
        </p:txBody>
      </p:sp>
    </p:spTree>
    <p:extLst>
      <p:ext uri="{BB962C8B-B14F-4D97-AF65-F5344CB8AC3E}">
        <p14:creationId xmlns:p14="http://schemas.microsoft.com/office/powerpoint/2010/main" val="1807936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Blank">
    <p:spTree>
      <p:nvGrpSpPr>
        <p:cNvPr id="1" name="Shape 79"/>
        <p:cNvGrpSpPr/>
        <p:nvPr/>
      </p:nvGrpSpPr>
      <p:grpSpPr>
        <a:xfrm>
          <a:off x="0" y="0"/>
          <a:ext cx="0" cy="0"/>
          <a:chOff x="0" y="0"/>
          <a:chExt cx="0" cy="0"/>
        </a:xfrm>
      </p:grpSpPr>
      <p:sp>
        <p:nvSpPr>
          <p:cNvPr id="80" name="Shape 80"/>
          <p:cNvSpPr txBox="1">
            <a:spLocks noGrp="1"/>
          </p:cNvSpPr>
          <p:nvPr>
            <p:ph type="ftr" idx="11"/>
          </p:nvPr>
        </p:nvSpPr>
        <p:spPr>
          <a:xfrm>
            <a:off x="125293" y="6172200"/>
            <a:ext cx="1146047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Tree>
    <p:extLst>
      <p:ext uri="{BB962C8B-B14F-4D97-AF65-F5344CB8AC3E}">
        <p14:creationId xmlns:p14="http://schemas.microsoft.com/office/powerpoint/2010/main" val="17612593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Shape 17"/>
        <p:cNvGrpSpPr/>
        <p:nvPr/>
      </p:nvGrpSpPr>
      <p:grpSpPr>
        <a:xfrm>
          <a:off x="0" y="0"/>
          <a:ext cx="0" cy="0"/>
          <a:chOff x="0" y="0"/>
          <a:chExt cx="0" cy="0"/>
        </a:xfrm>
      </p:grpSpPr>
      <p:sp>
        <p:nvSpPr>
          <p:cNvPr id="18" name="Shape 18"/>
          <p:cNvSpPr/>
          <p:nvPr/>
        </p:nvSpPr>
        <p:spPr>
          <a:xfrm>
            <a:off x="0" y="0"/>
            <a:ext cx="12192000" cy="3886200"/>
          </a:xfrm>
          <a:prstGeom prst="rect">
            <a:avLst/>
          </a:prstGeom>
          <a:solidFill>
            <a:srgbClr val="007FA3"/>
          </a:solidFill>
          <a:ln w="25400" cap="flat" cmpd="sng">
            <a:solidFill>
              <a:srgbClr val="007FA3"/>
            </a:solidFill>
            <a:prstDash val="solid"/>
            <a:round/>
            <a:headEnd type="none" w="med" len="med"/>
            <a:tailEnd type="none" w="med" len="med"/>
          </a:ln>
        </p:spPr>
        <p:txBody>
          <a:bodyPr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19" name="Shape 19"/>
          <p:cNvSpPr txBox="1">
            <a:spLocks noGrp="1"/>
          </p:cNvSpPr>
          <p:nvPr>
            <p:ph type="ctrTitle"/>
          </p:nvPr>
        </p:nvSpPr>
        <p:spPr>
          <a:xfrm>
            <a:off x="914400" y="762001"/>
            <a:ext cx="10363200" cy="2838451"/>
          </a:xfrm>
          <a:prstGeom prst="rect">
            <a:avLst/>
          </a:prstGeom>
          <a:noFill/>
          <a:ln>
            <a:noFill/>
          </a:ln>
        </p:spPr>
        <p:txBody>
          <a:bodyPr lIns="91425" tIns="91425" rIns="91425" bIns="91425" anchor="b" anchorCtr="0"/>
          <a:lstStyle>
            <a:lvl1pPr marL="0" marR="0" lvl="0" indent="0" algn="l" rtl="0">
              <a:lnSpc>
                <a:spcPct val="100000"/>
              </a:lnSpc>
              <a:spcBef>
                <a:spcPts val="0"/>
              </a:spcBef>
              <a:buClr>
                <a:schemeClr val="lt1"/>
              </a:buClr>
              <a:buFont typeface="Times New Roman"/>
              <a:buNone/>
              <a:defRPr sz="3600" b="1" i="0" u="none" strike="noStrike" cap="none">
                <a:solidFill>
                  <a:schemeClr val="lt1"/>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20" name="Shape 20"/>
          <p:cNvSpPr txBox="1">
            <a:spLocks noGrp="1"/>
          </p:cNvSpPr>
          <p:nvPr>
            <p:ph type="subTitle" idx="1"/>
          </p:nvPr>
        </p:nvSpPr>
        <p:spPr>
          <a:xfrm>
            <a:off x="899584" y="3962400"/>
            <a:ext cx="10392833" cy="175260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400" b="0" i="0" u="none" strike="noStrike" cap="none">
                <a:solidFill>
                  <a:schemeClr val="dk1"/>
                </a:solidFill>
                <a:latin typeface="Arial"/>
                <a:ea typeface="Arial"/>
                <a:cs typeface="Arial"/>
                <a:sym typeface="Arial"/>
              </a:defRPr>
            </a:lvl1pPr>
            <a:lvl2pPr marL="457200" marR="0" lvl="1"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2pPr>
            <a:lvl3pPr marL="914400" marR="0" lvl="2" indent="0" algn="ctr" rtl="0">
              <a:spcBef>
                <a:spcPts val="600"/>
              </a:spcBef>
              <a:buClr>
                <a:srgbClr val="007FA3"/>
              </a:buClr>
              <a:buFont typeface="Noto Sans Symbols"/>
              <a:buNone/>
              <a:defRPr sz="1600" b="0" i="0" u="none" strike="noStrike" cap="none">
                <a:solidFill>
                  <a:srgbClr val="888888"/>
                </a:solidFill>
                <a:latin typeface="Arial"/>
                <a:ea typeface="Arial"/>
                <a:cs typeface="Arial"/>
                <a:sym typeface="Arial"/>
              </a:defRPr>
            </a:lvl3pPr>
            <a:lvl4pPr marL="1371600" marR="0" lvl="3"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4pPr>
            <a:lvl5pPr marL="1828800" marR="0" lvl="4"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5pPr>
            <a:lvl6pPr marL="2286000" marR="0" lvl="5"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6pPr>
            <a:lvl7pPr marL="2743200" marR="0" lvl="6"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7pPr>
            <a:lvl8pPr marL="3200400" marR="0" lvl="7"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8pPr>
            <a:lvl9pPr marL="3657600" marR="0" lvl="8"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9pPr>
          </a:lstStyle>
          <a:p>
            <a:endParaRPr dirty="0"/>
          </a:p>
        </p:txBody>
      </p:sp>
      <p:sp>
        <p:nvSpPr>
          <p:cNvPr id="21" name="Shape 21"/>
          <p:cNvSpPr txBox="1">
            <a:spLocks noGrp="1"/>
          </p:cNvSpPr>
          <p:nvPr>
            <p:ph type="ftr" idx="11"/>
          </p:nvPr>
        </p:nvSpPr>
        <p:spPr>
          <a:xfrm>
            <a:off x="124884" y="6171689"/>
            <a:ext cx="1146047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lang="en-US" kern="0" dirty="0">
              <a:solidFill>
                <a:srgbClr val="000000"/>
              </a:solidFill>
            </a:endParaRPr>
          </a:p>
        </p:txBody>
      </p:sp>
      <p:sp>
        <p:nvSpPr>
          <p:cNvPr id="22" name="Shape 22"/>
          <p:cNvSpPr txBox="1">
            <a:spLocks noGrp="1"/>
          </p:cNvSpPr>
          <p:nvPr>
            <p:ph type="dt" idx="10"/>
          </p:nvPr>
        </p:nvSpPr>
        <p:spPr>
          <a:xfrm>
            <a:off x="8447617" y="113072"/>
            <a:ext cx="28447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lang="en-US" kern="0" dirty="0">
              <a:solidFill>
                <a:srgbClr val="FFFFFF"/>
              </a:solidFill>
            </a:endParaRPr>
          </a:p>
        </p:txBody>
      </p:sp>
      <p:sp>
        <p:nvSpPr>
          <p:cNvPr id="23" name="Shape 23"/>
          <p:cNvSpPr txBox="1">
            <a:spLocks noGrp="1"/>
          </p:cNvSpPr>
          <p:nvPr>
            <p:ph type="sldNum" idx="12"/>
          </p:nvPr>
        </p:nvSpPr>
        <p:spPr>
          <a:xfrm>
            <a:off x="11292415" y="113072"/>
            <a:ext cx="735711" cy="182879"/>
          </a:xfrm>
          <a:prstGeom prst="rect">
            <a:avLst/>
          </a:prstGeom>
          <a:noFill/>
          <a:ln>
            <a:noFill/>
          </a:ln>
        </p:spPr>
        <p:txBody>
          <a:bodyPr lIns="91425" tIns="45700" rIns="91425" bIns="45700" anchor="ctr" anchorCtr="0">
            <a:noAutofit/>
          </a:bodyPr>
          <a:lstStyle/>
          <a:p>
            <a:pPr>
              <a:buSzPct val="25000"/>
              <a:defRPr/>
            </a:pPr>
            <a:fld id="{00000000-1234-1234-1234-123412341234}" type="slidenum">
              <a:rPr lang="en-US" sz="900" kern="0" smtClean="0">
                <a:solidFill>
                  <a:srgbClr val="FFFFFF"/>
                </a:solidFill>
                <a:latin typeface="Arial"/>
                <a:ea typeface="Arial"/>
                <a:cs typeface="Arial"/>
                <a:sym typeface="Arial"/>
              </a:rPr>
              <a:pPr>
                <a:buSzPct val="25000"/>
                <a:defRPr/>
              </a:pPr>
              <a:t>‹#›</a:t>
            </a:fld>
            <a:endParaRPr lang="en-US" sz="900" kern="0" dirty="0">
              <a:solidFill>
                <a:srgbClr val="FFFFFF"/>
              </a:solidFill>
              <a:latin typeface="Arial"/>
              <a:ea typeface="Arial"/>
              <a:cs typeface="Arial"/>
              <a:sym typeface="Arial"/>
            </a:endParaRPr>
          </a:p>
        </p:txBody>
      </p:sp>
      <p:sp>
        <p:nvSpPr>
          <p:cNvPr id="4" name="Picture Placeholder 3">
            <a:extLst>
              <a:ext uri="{FF2B5EF4-FFF2-40B4-BE49-F238E27FC236}">
                <a16:creationId xmlns:a16="http://schemas.microsoft.com/office/drawing/2014/main" id="{3AC35AB9-24C4-47CB-AA83-05CAEBB6D99B}"/>
              </a:ext>
            </a:extLst>
          </p:cNvPr>
          <p:cNvSpPr>
            <a:spLocks noGrp="1"/>
          </p:cNvSpPr>
          <p:nvPr>
            <p:ph type="pic" sz="quarter" idx="14" hasCustomPrompt="1"/>
          </p:nvPr>
        </p:nvSpPr>
        <p:spPr>
          <a:xfrm>
            <a:off x="124884" y="6407151"/>
            <a:ext cx="1869016" cy="334963"/>
          </a:xfrm>
        </p:spPr>
        <p:txBody>
          <a:bodyPr/>
          <a:lstStyle>
            <a:lvl1pPr marL="101600" indent="0">
              <a:buNone/>
              <a:defRPr sz="1200"/>
            </a:lvl1pPr>
          </a:lstStyle>
          <a:p>
            <a:r>
              <a:rPr lang="en-US" dirty="0"/>
              <a:t>Logo</a:t>
            </a:r>
          </a:p>
        </p:txBody>
      </p:sp>
    </p:spTree>
    <p:extLst>
      <p:ext uri="{BB962C8B-B14F-4D97-AF65-F5344CB8AC3E}">
        <p14:creationId xmlns:p14="http://schemas.microsoft.com/office/powerpoint/2010/main" val="18131922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8" name="Title 7"/>
          <p:cNvSpPr>
            <a:spLocks noGrp="1"/>
          </p:cNvSpPr>
          <p:nvPr>
            <p:ph type="title"/>
          </p:nvPr>
        </p:nvSpPr>
        <p:spPr>
          <a:xfrm>
            <a:off x="609600" y="574018"/>
            <a:ext cx="10972800" cy="738633"/>
          </a:xfrm>
        </p:spPr>
        <p:txBody>
          <a:bodyPr>
            <a:spAutoFit/>
          </a:bodyPr>
          <a:lstStyle>
            <a:lvl1pPr>
              <a:defRPr sz="3600">
                <a:latin typeface="+mj-lt"/>
              </a:defRPr>
            </a:lvl1pPr>
          </a:lstStyle>
          <a:p>
            <a:r>
              <a:rPr lang="en-US" dirty="0"/>
              <a:t>Click to edit Master title style</a:t>
            </a:r>
          </a:p>
        </p:txBody>
      </p:sp>
      <p:sp>
        <p:nvSpPr>
          <p:cNvPr id="3" name="Content Placeholder 2"/>
          <p:cNvSpPr>
            <a:spLocks noGrp="1"/>
          </p:cNvSpPr>
          <p:nvPr>
            <p:ph idx="1"/>
          </p:nvPr>
        </p:nvSpPr>
        <p:spPr>
          <a:xfrm>
            <a:off x="609600" y="1600201"/>
            <a:ext cx="10972800" cy="2862292"/>
          </a:xfrm>
        </p:spPr>
        <p:txBody>
          <a:bodyPr>
            <a:spAutoFit/>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6" name="Footer Placeholder 4"/>
          <p:cNvSpPr>
            <a:spLocks noGrp="1"/>
          </p:cNvSpPr>
          <p:nvPr>
            <p:ph type="ftr" sz="quarter" idx="11"/>
          </p:nvPr>
        </p:nvSpPr>
        <p:spPr>
          <a:xfrm>
            <a:off x="125292" y="6172201"/>
            <a:ext cx="11460480" cy="235463"/>
          </a:xfrm>
        </p:spPr>
        <p:txBody>
          <a:bodyPr/>
          <a:lstStyle/>
          <a:p>
            <a:endParaRPr lang="en-US" dirty="0"/>
          </a:p>
        </p:txBody>
      </p:sp>
      <p:sp>
        <p:nvSpPr>
          <p:cNvPr id="9" name="Date Placeholder 3"/>
          <p:cNvSpPr>
            <a:spLocks noGrp="1"/>
          </p:cNvSpPr>
          <p:nvPr>
            <p:ph type="dt" sz="half" idx="10"/>
          </p:nvPr>
        </p:nvSpPr>
        <p:spPr>
          <a:xfrm>
            <a:off x="8447617" y="113072"/>
            <a:ext cx="2844800" cy="182880"/>
          </a:xfrm>
        </p:spPr>
        <p:txBody>
          <a:bodyPr/>
          <a:lstStyle/>
          <a:p>
            <a:fld id="{A9DF6EFB-3F44-496C-A842-1E0B3D3B975A}" type="datetimeFigureOut">
              <a:rPr lang="en-US" smtClean="0"/>
              <a:pPr/>
              <a:t>11/8/2022</a:t>
            </a:fld>
            <a:endParaRPr lang="en-US" dirty="0"/>
          </a:p>
        </p:txBody>
      </p:sp>
      <p:sp>
        <p:nvSpPr>
          <p:cNvPr id="10" name="Slide Number Placeholder 5"/>
          <p:cNvSpPr>
            <a:spLocks noGrp="1"/>
          </p:cNvSpPr>
          <p:nvPr>
            <p:ph type="sldNum" sz="quarter" idx="12"/>
          </p:nvPr>
        </p:nvSpPr>
        <p:spPr>
          <a:xfrm>
            <a:off x="11292417" y="113072"/>
            <a:ext cx="735711" cy="182880"/>
          </a:xfrm>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20748767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Figure + Caption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F033AD-BE5C-406D-991C-6AC56003E70C}"/>
              </a:ext>
            </a:extLst>
          </p:cNvPr>
          <p:cNvSpPr>
            <a:spLocks noGrp="1"/>
          </p:cNvSpPr>
          <p:nvPr>
            <p:ph type="title" hasCustomPrompt="1"/>
          </p:nvPr>
        </p:nvSpPr>
        <p:spPr/>
        <p:txBody>
          <a:bodyPr/>
          <a:lstStyle>
            <a:lvl1pPr>
              <a:defRPr sz="3600">
                <a:latin typeface="+mj-lt"/>
              </a:defRPr>
            </a:lvl1pPr>
          </a:lstStyle>
          <a:p>
            <a:r>
              <a:rPr lang="en-US" dirty="0"/>
              <a:t>Click to add figure number and title</a:t>
            </a:r>
          </a:p>
        </p:txBody>
      </p:sp>
      <p:sp>
        <p:nvSpPr>
          <p:cNvPr id="7" name="Content Placeholder 6">
            <a:extLst>
              <a:ext uri="{FF2B5EF4-FFF2-40B4-BE49-F238E27FC236}">
                <a16:creationId xmlns:a16="http://schemas.microsoft.com/office/drawing/2014/main" id="{9E6B7D3D-89C9-4133-8D8A-D779EB3D311D}"/>
              </a:ext>
            </a:extLst>
          </p:cNvPr>
          <p:cNvSpPr>
            <a:spLocks noGrp="1"/>
          </p:cNvSpPr>
          <p:nvPr>
            <p:ph sz="quarter" idx="13"/>
          </p:nvPr>
        </p:nvSpPr>
        <p:spPr>
          <a:xfrm>
            <a:off x="609600" y="1481139"/>
            <a:ext cx="5979584" cy="4408487"/>
          </a:xfrm>
        </p:spPr>
        <p:txBody>
          <a:bodyPr/>
          <a:lstStyle/>
          <a:p>
            <a:pPr lvl="0"/>
            <a:r>
              <a:rPr lang="en-US" dirty="0"/>
              <a:t>Edit Master text styles</a:t>
            </a:r>
          </a:p>
        </p:txBody>
      </p:sp>
      <p:sp>
        <p:nvSpPr>
          <p:cNvPr id="9" name="Picture Placeholder 8">
            <a:extLst>
              <a:ext uri="{FF2B5EF4-FFF2-40B4-BE49-F238E27FC236}">
                <a16:creationId xmlns:a16="http://schemas.microsoft.com/office/drawing/2014/main" id="{F95A3C12-C176-4C2E-9820-6A6035C43AF5}"/>
              </a:ext>
            </a:extLst>
          </p:cNvPr>
          <p:cNvSpPr>
            <a:spLocks noGrp="1"/>
          </p:cNvSpPr>
          <p:nvPr>
            <p:ph type="pic" sz="quarter" idx="14"/>
          </p:nvPr>
        </p:nvSpPr>
        <p:spPr>
          <a:xfrm>
            <a:off x="6923617" y="1481139"/>
            <a:ext cx="4790016" cy="3754437"/>
          </a:xfrm>
        </p:spPr>
        <p:txBody>
          <a:bodyPr/>
          <a:lstStyle/>
          <a:p>
            <a:endParaRPr lang="en-US" dirty="0"/>
          </a:p>
        </p:txBody>
      </p:sp>
      <p:sp>
        <p:nvSpPr>
          <p:cNvPr id="11" name="Text Placeholder 10">
            <a:extLst>
              <a:ext uri="{FF2B5EF4-FFF2-40B4-BE49-F238E27FC236}">
                <a16:creationId xmlns:a16="http://schemas.microsoft.com/office/drawing/2014/main" id="{F059F1CC-D06F-4B10-B166-6D6F2C786A37}"/>
              </a:ext>
            </a:extLst>
          </p:cNvPr>
          <p:cNvSpPr>
            <a:spLocks noGrp="1"/>
          </p:cNvSpPr>
          <p:nvPr>
            <p:ph type="body" sz="quarter" idx="15" hasCustomPrompt="1"/>
          </p:nvPr>
        </p:nvSpPr>
        <p:spPr>
          <a:xfrm>
            <a:off x="6923617" y="5399089"/>
            <a:ext cx="4790016" cy="490537"/>
          </a:xfrm>
        </p:spPr>
        <p:txBody>
          <a:bodyPr/>
          <a:lstStyle>
            <a:lvl1pPr marL="101600" indent="0">
              <a:buNone/>
              <a:defRPr sz="1200"/>
            </a:lvl1pPr>
          </a:lstStyle>
          <a:p>
            <a:pPr lvl="0"/>
            <a:r>
              <a:rPr lang="en-US" dirty="0"/>
              <a:t>Caption</a:t>
            </a:r>
          </a:p>
        </p:txBody>
      </p:sp>
      <p:sp>
        <p:nvSpPr>
          <p:cNvPr id="3" name="Date Placeholder 2">
            <a:extLst>
              <a:ext uri="{FF2B5EF4-FFF2-40B4-BE49-F238E27FC236}">
                <a16:creationId xmlns:a16="http://schemas.microsoft.com/office/drawing/2014/main" id="{A50D4E5D-00F7-4DC6-9BB0-713B8A0DA354}"/>
              </a:ext>
            </a:extLst>
          </p:cNvPr>
          <p:cNvSpPr>
            <a:spLocks noGrp="1"/>
          </p:cNvSpPr>
          <p:nvPr>
            <p:ph type="dt" idx="10"/>
          </p:nvPr>
        </p:nvSpPr>
        <p:spPr/>
        <p:txBody>
          <a:bodyPr/>
          <a:lstStyle/>
          <a:p>
            <a:endParaRPr lang="en-US" dirty="0"/>
          </a:p>
        </p:txBody>
      </p:sp>
      <p:sp>
        <p:nvSpPr>
          <p:cNvPr id="4" name="Slide Number Placeholder 3">
            <a:extLst>
              <a:ext uri="{FF2B5EF4-FFF2-40B4-BE49-F238E27FC236}">
                <a16:creationId xmlns:a16="http://schemas.microsoft.com/office/drawing/2014/main" id="{18AF4094-2296-458C-908A-D778D0DF5AFA}"/>
              </a:ext>
            </a:extLst>
          </p:cNvPr>
          <p:cNvSpPr>
            <a:spLocks noGrp="1"/>
          </p:cNvSpPr>
          <p:nvPr>
            <p:ph type="sldNum" idx="11"/>
          </p:nvPr>
        </p:nvSpPr>
        <p:spPr/>
        <p:txBody>
          <a:bodyPr/>
          <a:lstStyle/>
          <a:p>
            <a:pPr algn="r">
              <a:buSzPct val="25000"/>
            </a:pPr>
            <a:fld id="{00000000-1234-1234-1234-123412341234}" type="slidenum">
              <a:rPr lang="en-US" sz="900" smtClean="0">
                <a:solidFill>
                  <a:schemeClr val="lt1"/>
                </a:solidFill>
                <a:ea typeface="Arial"/>
                <a:cs typeface="Arial"/>
                <a:sym typeface="Arial"/>
              </a:rPr>
              <a:pPr algn="r">
                <a:buSzPct val="25000"/>
              </a:pPr>
              <a:t>‹#›</a:t>
            </a:fld>
            <a:endParaRPr lang="en-US" sz="900" dirty="0">
              <a:solidFill>
                <a:schemeClr val="lt1"/>
              </a:solidFill>
              <a:ea typeface="Arial"/>
              <a:cs typeface="Arial"/>
              <a:sym typeface="Arial"/>
            </a:endParaRPr>
          </a:p>
        </p:txBody>
      </p:sp>
      <p:sp>
        <p:nvSpPr>
          <p:cNvPr id="5" name="Footer Placeholder 4">
            <a:extLst>
              <a:ext uri="{FF2B5EF4-FFF2-40B4-BE49-F238E27FC236}">
                <a16:creationId xmlns:a16="http://schemas.microsoft.com/office/drawing/2014/main" id="{A6FA6EBD-95B8-4957-AE05-FC01EF65059B}"/>
              </a:ext>
            </a:extLst>
          </p:cNvPr>
          <p:cNvSpPr>
            <a:spLocks noGrp="1"/>
          </p:cNvSpPr>
          <p:nvPr>
            <p:ph type="ftr" sz="quarter" idx="12"/>
          </p:nvPr>
        </p:nvSpPr>
        <p:spPr/>
        <p:txBody>
          <a:bodyPr/>
          <a:lstStyle/>
          <a:p>
            <a:endParaRPr lang="en-US" dirty="0"/>
          </a:p>
        </p:txBody>
      </p:sp>
    </p:spTree>
    <p:extLst>
      <p:ext uri="{BB962C8B-B14F-4D97-AF65-F5344CB8AC3E}">
        <p14:creationId xmlns:p14="http://schemas.microsoft.com/office/powerpoint/2010/main" val="22651113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 Learning Objectives and Content">
    <p:spTree>
      <p:nvGrpSpPr>
        <p:cNvPr id="1" name="Shape 61"/>
        <p:cNvGrpSpPr/>
        <p:nvPr/>
      </p:nvGrpSpPr>
      <p:grpSpPr>
        <a:xfrm>
          <a:off x="0" y="0"/>
          <a:ext cx="0" cy="0"/>
          <a:chOff x="0" y="0"/>
          <a:chExt cx="0" cy="0"/>
        </a:xfrm>
      </p:grpSpPr>
      <p:sp>
        <p:nvSpPr>
          <p:cNvPr id="62" name="Shape 62"/>
          <p:cNvSpPr txBox="1">
            <a:spLocks noGrp="1"/>
          </p:cNvSpPr>
          <p:nvPr>
            <p:ph type="title" hasCustomPrompt="1"/>
          </p:nvPr>
        </p:nvSpPr>
        <p:spPr>
          <a:xfrm>
            <a:off x="609600" y="215371"/>
            <a:ext cx="109728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a:t>
            </a:r>
            <a:endParaRPr dirty="0"/>
          </a:p>
        </p:txBody>
      </p:sp>
      <p:sp>
        <p:nvSpPr>
          <p:cNvPr id="63" name="Shape 63"/>
          <p:cNvSpPr txBox="1">
            <a:spLocks noGrp="1"/>
          </p:cNvSpPr>
          <p:nvPr>
            <p:ph type="body" idx="1" hasCustomPrompt="1"/>
          </p:nvPr>
        </p:nvSpPr>
        <p:spPr>
          <a:xfrm>
            <a:off x="609600" y="816430"/>
            <a:ext cx="10972800" cy="402769"/>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16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r>
              <a:rPr lang="en-US" dirty="0"/>
              <a:t>Click to add Learning Objective(s)</a:t>
            </a:r>
            <a:endParaRPr dirty="0"/>
          </a:p>
        </p:txBody>
      </p:sp>
      <p:sp>
        <p:nvSpPr>
          <p:cNvPr id="64" name="Shape 64"/>
          <p:cNvSpPr txBox="1">
            <a:spLocks noGrp="1"/>
          </p:cNvSpPr>
          <p:nvPr>
            <p:ph type="body" idx="2"/>
          </p:nvPr>
        </p:nvSpPr>
        <p:spPr>
          <a:xfrm>
            <a:off x="609600" y="1358679"/>
            <a:ext cx="10972800" cy="4767485"/>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65" name="Shape 65"/>
          <p:cNvSpPr txBox="1">
            <a:spLocks noGrp="1"/>
          </p:cNvSpPr>
          <p:nvPr>
            <p:ph type="ftr" idx="11"/>
          </p:nvPr>
        </p:nvSpPr>
        <p:spPr>
          <a:xfrm>
            <a:off x="125293" y="6172200"/>
            <a:ext cx="1146047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66" name="Shape 66"/>
          <p:cNvSpPr txBox="1">
            <a:spLocks noGrp="1"/>
          </p:cNvSpPr>
          <p:nvPr>
            <p:ph type="dt" idx="10"/>
          </p:nvPr>
        </p:nvSpPr>
        <p:spPr>
          <a:xfrm>
            <a:off x="8447617" y="113072"/>
            <a:ext cx="28447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67" name="Shape 67"/>
          <p:cNvSpPr txBox="1">
            <a:spLocks noGrp="1"/>
          </p:cNvSpPr>
          <p:nvPr>
            <p:ph type="sldNum" idx="12"/>
          </p:nvPr>
        </p:nvSpPr>
        <p:spPr>
          <a:xfrm>
            <a:off x="11292415" y="113072"/>
            <a:ext cx="735711" cy="182879"/>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900" smtClean="0">
                <a:solidFill>
                  <a:schemeClr val="lt1"/>
                </a:solidFill>
                <a:ea typeface="Arial"/>
                <a:cs typeface="Arial"/>
                <a:sym typeface="Arial"/>
              </a:rPr>
              <a:pPr algn="r">
                <a:buSzPct val="25000"/>
              </a:pPr>
              <a:t>‹#›</a:t>
            </a:fld>
            <a:endParaRPr lang="en-US" sz="900" dirty="0">
              <a:solidFill>
                <a:schemeClr val="lt1"/>
              </a:solidFill>
              <a:ea typeface="Arial"/>
              <a:cs typeface="Arial"/>
              <a:sym typeface="Arial"/>
            </a:endParaRPr>
          </a:p>
        </p:txBody>
      </p:sp>
    </p:spTree>
    <p:extLst>
      <p:ext uri="{BB962C8B-B14F-4D97-AF65-F5344CB8AC3E}">
        <p14:creationId xmlns:p14="http://schemas.microsoft.com/office/powerpoint/2010/main" val="21294215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Shape 68"/>
        <p:cNvGrpSpPr/>
        <p:nvPr/>
      </p:nvGrpSpPr>
      <p:grpSpPr>
        <a:xfrm>
          <a:off x="0" y="0"/>
          <a:ext cx="0" cy="0"/>
          <a:chOff x="0" y="0"/>
          <a:chExt cx="0" cy="0"/>
        </a:xfrm>
      </p:grpSpPr>
      <p:sp>
        <p:nvSpPr>
          <p:cNvPr id="69" name="Shape 69"/>
          <p:cNvSpPr txBox="1">
            <a:spLocks noGrp="1"/>
          </p:cNvSpPr>
          <p:nvPr>
            <p:ph type="title" hasCustomPrompt="1"/>
          </p:nvPr>
        </p:nvSpPr>
        <p:spPr>
          <a:xfrm>
            <a:off x="914400" y="1447801"/>
            <a:ext cx="10363200" cy="2152651"/>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	</a:t>
            </a:r>
            <a:endParaRPr dirty="0"/>
          </a:p>
        </p:txBody>
      </p:sp>
      <p:sp>
        <p:nvSpPr>
          <p:cNvPr id="70" name="Shape 70"/>
          <p:cNvSpPr txBox="1">
            <a:spLocks noGrp="1"/>
          </p:cNvSpPr>
          <p:nvPr>
            <p:ph type="body" idx="1"/>
          </p:nvPr>
        </p:nvSpPr>
        <p:spPr>
          <a:xfrm>
            <a:off x="899583" y="3962400"/>
            <a:ext cx="10392835" cy="175260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1600" b="0" i="0" u="none" strike="noStrike" cap="none">
                <a:solidFill>
                  <a:srgbClr val="007FA3"/>
                </a:solidFill>
                <a:latin typeface="Arial"/>
                <a:ea typeface="Arial"/>
                <a:cs typeface="Arial"/>
                <a:sym typeface="Arial"/>
              </a:defRPr>
            </a:lvl1pPr>
            <a:lvl2pPr marL="457200" marR="0" lvl="1" indent="0" algn="l" rtl="0">
              <a:spcBef>
                <a:spcPts val="600"/>
              </a:spcBef>
              <a:buClr>
                <a:srgbClr val="007FA3"/>
              </a:buClr>
              <a:buFont typeface="Arial"/>
              <a:buNone/>
              <a:defRPr sz="1800" b="0" i="0" u="none" strike="noStrike" cap="none">
                <a:solidFill>
                  <a:srgbClr val="888888"/>
                </a:solidFill>
                <a:latin typeface="Arial"/>
                <a:ea typeface="Arial"/>
                <a:cs typeface="Arial"/>
                <a:sym typeface="Arial"/>
              </a:defRPr>
            </a:lvl2pPr>
            <a:lvl3pPr marL="914400" marR="0" lvl="2" indent="0" algn="l" rtl="0">
              <a:spcBef>
                <a:spcPts val="600"/>
              </a:spcBef>
              <a:buClr>
                <a:srgbClr val="007FA3"/>
              </a:buClr>
              <a:buFont typeface="Noto Sans Symbols"/>
              <a:buNone/>
              <a:defRPr sz="1600" b="0" i="0" u="none" strike="noStrike" cap="none">
                <a:solidFill>
                  <a:srgbClr val="888888"/>
                </a:solidFill>
                <a:latin typeface="Arial"/>
                <a:ea typeface="Arial"/>
                <a:cs typeface="Arial"/>
                <a:sym typeface="Arial"/>
              </a:defRPr>
            </a:lvl3pPr>
            <a:lvl4pPr marL="1371600" marR="0" lvl="3" indent="0" algn="l" rtl="0">
              <a:spcBef>
                <a:spcPts val="600"/>
              </a:spcBef>
              <a:buClr>
                <a:srgbClr val="007FA3"/>
              </a:buClr>
              <a:buFont typeface="Arial"/>
              <a:buNone/>
              <a:defRPr sz="1400" b="0" i="0" u="none" strike="noStrike" cap="none">
                <a:solidFill>
                  <a:srgbClr val="888888"/>
                </a:solidFill>
                <a:latin typeface="Arial"/>
                <a:ea typeface="Arial"/>
                <a:cs typeface="Arial"/>
                <a:sym typeface="Arial"/>
              </a:defRPr>
            </a:lvl4pPr>
            <a:lvl5pPr marL="1828800" marR="0" lvl="4" indent="0" algn="l" rtl="0">
              <a:spcBef>
                <a:spcPts val="600"/>
              </a:spcBef>
              <a:buClr>
                <a:srgbClr val="007FA3"/>
              </a:buClr>
              <a:buFont typeface="Arial"/>
              <a:buNone/>
              <a:defRPr sz="1400" b="0" i="0" u="none" strike="noStrike" cap="none">
                <a:solidFill>
                  <a:srgbClr val="888888"/>
                </a:solidFill>
                <a:latin typeface="Arial"/>
                <a:ea typeface="Arial"/>
                <a:cs typeface="Arial"/>
                <a:sym typeface="Arial"/>
              </a:defRPr>
            </a:lvl5pPr>
            <a:lvl6pPr marL="2286000" marR="0" lvl="5"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6pPr>
            <a:lvl7pPr marL="2743200" marR="0" lvl="6"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7pPr>
            <a:lvl8pPr marL="3200400" marR="0" lvl="7"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8pPr>
            <a:lvl9pPr marL="3657600" marR="0" lvl="8"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9pPr>
          </a:lstStyle>
          <a:p>
            <a:endParaRPr dirty="0"/>
          </a:p>
        </p:txBody>
      </p:sp>
      <p:sp>
        <p:nvSpPr>
          <p:cNvPr id="71" name="Shape 71"/>
          <p:cNvSpPr txBox="1">
            <a:spLocks noGrp="1"/>
          </p:cNvSpPr>
          <p:nvPr>
            <p:ph type="ftr" idx="11"/>
          </p:nvPr>
        </p:nvSpPr>
        <p:spPr>
          <a:xfrm>
            <a:off x="125293" y="6172200"/>
            <a:ext cx="1146047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72" name="Shape 72"/>
          <p:cNvSpPr txBox="1">
            <a:spLocks noGrp="1"/>
          </p:cNvSpPr>
          <p:nvPr>
            <p:ph type="dt" idx="10"/>
          </p:nvPr>
        </p:nvSpPr>
        <p:spPr>
          <a:xfrm>
            <a:off x="8447617" y="113072"/>
            <a:ext cx="28447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73" name="Shape 73"/>
          <p:cNvSpPr txBox="1">
            <a:spLocks noGrp="1"/>
          </p:cNvSpPr>
          <p:nvPr>
            <p:ph type="sldNum" idx="12"/>
          </p:nvPr>
        </p:nvSpPr>
        <p:spPr>
          <a:xfrm>
            <a:off x="11292415" y="113072"/>
            <a:ext cx="735711" cy="182879"/>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900" smtClean="0">
                <a:solidFill>
                  <a:schemeClr val="lt1"/>
                </a:solidFill>
                <a:ea typeface="Arial"/>
                <a:cs typeface="Arial"/>
                <a:sym typeface="Arial"/>
              </a:rPr>
              <a:pPr algn="r">
                <a:buSzPct val="25000"/>
              </a:pPr>
              <a:t>‹#›</a:t>
            </a:fld>
            <a:endParaRPr lang="en-US" sz="900" dirty="0">
              <a:solidFill>
                <a:schemeClr val="lt1"/>
              </a:solidFill>
              <a:ea typeface="Arial"/>
              <a:cs typeface="Arial"/>
              <a:sym typeface="Arial"/>
            </a:endParaRPr>
          </a:p>
        </p:txBody>
      </p:sp>
    </p:spTree>
    <p:extLst>
      <p:ext uri="{BB962C8B-B14F-4D97-AF65-F5344CB8AC3E}">
        <p14:creationId xmlns:p14="http://schemas.microsoft.com/office/powerpoint/2010/main" val="42270618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Shape 74"/>
        <p:cNvGrpSpPr/>
        <p:nvPr/>
      </p:nvGrpSpPr>
      <p:grpSpPr>
        <a:xfrm>
          <a:off x="0" y="0"/>
          <a:ext cx="0" cy="0"/>
          <a:chOff x="0" y="0"/>
          <a:chExt cx="0" cy="0"/>
        </a:xfrm>
      </p:grpSpPr>
      <p:sp>
        <p:nvSpPr>
          <p:cNvPr id="75" name="Shape 75"/>
          <p:cNvSpPr txBox="1">
            <a:spLocks noGrp="1"/>
          </p:cNvSpPr>
          <p:nvPr>
            <p:ph type="title"/>
          </p:nvPr>
        </p:nvSpPr>
        <p:spPr>
          <a:xfrm>
            <a:off x="609600" y="215372"/>
            <a:ext cx="109728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76" name="Shape 76"/>
          <p:cNvSpPr txBox="1">
            <a:spLocks noGrp="1"/>
          </p:cNvSpPr>
          <p:nvPr>
            <p:ph type="ftr" idx="11"/>
          </p:nvPr>
        </p:nvSpPr>
        <p:spPr>
          <a:xfrm>
            <a:off x="125293" y="6172200"/>
            <a:ext cx="1146047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77" name="Shape 77"/>
          <p:cNvSpPr txBox="1">
            <a:spLocks noGrp="1"/>
          </p:cNvSpPr>
          <p:nvPr>
            <p:ph type="dt" idx="10"/>
          </p:nvPr>
        </p:nvSpPr>
        <p:spPr>
          <a:xfrm>
            <a:off x="8447617" y="113072"/>
            <a:ext cx="28447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78" name="Shape 78"/>
          <p:cNvSpPr txBox="1">
            <a:spLocks noGrp="1"/>
          </p:cNvSpPr>
          <p:nvPr>
            <p:ph type="sldNum" idx="12"/>
          </p:nvPr>
        </p:nvSpPr>
        <p:spPr>
          <a:xfrm>
            <a:off x="11292415" y="113072"/>
            <a:ext cx="735711" cy="182879"/>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900" smtClean="0">
                <a:solidFill>
                  <a:schemeClr val="lt1"/>
                </a:solidFill>
                <a:ea typeface="Arial"/>
                <a:cs typeface="Arial"/>
                <a:sym typeface="Arial"/>
              </a:rPr>
              <a:pPr algn="r">
                <a:buSzPct val="25000"/>
              </a:pPr>
              <a:t>‹#›</a:t>
            </a:fld>
            <a:endParaRPr lang="en-US" sz="900" dirty="0">
              <a:solidFill>
                <a:schemeClr val="lt1"/>
              </a:solidFill>
              <a:ea typeface="Arial"/>
              <a:cs typeface="Arial"/>
              <a:sym typeface="Arial"/>
            </a:endParaRPr>
          </a:p>
        </p:txBody>
      </p:sp>
    </p:spTree>
    <p:extLst>
      <p:ext uri="{BB962C8B-B14F-4D97-AF65-F5344CB8AC3E}">
        <p14:creationId xmlns:p14="http://schemas.microsoft.com/office/powerpoint/2010/main" val="30647847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Blank">
    <p:spTree>
      <p:nvGrpSpPr>
        <p:cNvPr id="1" name="Shape 79"/>
        <p:cNvGrpSpPr/>
        <p:nvPr/>
      </p:nvGrpSpPr>
      <p:grpSpPr>
        <a:xfrm>
          <a:off x="0" y="0"/>
          <a:ext cx="0" cy="0"/>
          <a:chOff x="0" y="0"/>
          <a:chExt cx="0" cy="0"/>
        </a:xfrm>
      </p:grpSpPr>
      <p:sp>
        <p:nvSpPr>
          <p:cNvPr id="80" name="Shape 80"/>
          <p:cNvSpPr txBox="1">
            <a:spLocks noGrp="1"/>
          </p:cNvSpPr>
          <p:nvPr>
            <p:ph type="ftr" idx="11"/>
          </p:nvPr>
        </p:nvSpPr>
        <p:spPr>
          <a:xfrm>
            <a:off x="125293" y="6172200"/>
            <a:ext cx="1146047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Tree>
    <p:extLst>
      <p:ext uri="{BB962C8B-B14F-4D97-AF65-F5344CB8AC3E}">
        <p14:creationId xmlns:p14="http://schemas.microsoft.com/office/powerpoint/2010/main" val="4204229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8" name="Title 7"/>
          <p:cNvSpPr>
            <a:spLocks noGrp="1"/>
          </p:cNvSpPr>
          <p:nvPr>
            <p:ph type="title"/>
          </p:nvPr>
        </p:nvSpPr>
        <p:spPr>
          <a:xfrm>
            <a:off x="609600" y="574018"/>
            <a:ext cx="10972800" cy="738633"/>
          </a:xfrm>
        </p:spPr>
        <p:txBody>
          <a:bodyPr>
            <a:spAutoFit/>
          </a:bodyPr>
          <a:lstStyle>
            <a:lvl1pPr>
              <a:defRPr sz="3600">
                <a:latin typeface="+mj-lt"/>
              </a:defRPr>
            </a:lvl1pPr>
          </a:lstStyle>
          <a:p>
            <a:r>
              <a:rPr lang="en-US" dirty="0"/>
              <a:t>Click to edit Master title style</a:t>
            </a:r>
          </a:p>
        </p:txBody>
      </p:sp>
      <p:sp>
        <p:nvSpPr>
          <p:cNvPr id="3" name="Content Placeholder 2"/>
          <p:cNvSpPr>
            <a:spLocks noGrp="1"/>
          </p:cNvSpPr>
          <p:nvPr>
            <p:ph idx="1"/>
          </p:nvPr>
        </p:nvSpPr>
        <p:spPr>
          <a:xfrm>
            <a:off x="609600" y="1600201"/>
            <a:ext cx="10972800" cy="2862292"/>
          </a:xfrm>
        </p:spPr>
        <p:txBody>
          <a:bodyPr>
            <a:spAutoFit/>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6" name="Footer Placeholder 4"/>
          <p:cNvSpPr>
            <a:spLocks noGrp="1"/>
          </p:cNvSpPr>
          <p:nvPr>
            <p:ph type="ftr" sz="quarter" idx="11"/>
          </p:nvPr>
        </p:nvSpPr>
        <p:spPr>
          <a:xfrm>
            <a:off x="125292" y="6172201"/>
            <a:ext cx="11460480" cy="235463"/>
          </a:xfrm>
        </p:spPr>
        <p:txBody>
          <a:bodyPr/>
          <a:lstStyle/>
          <a:p>
            <a:endParaRPr lang="en-US" dirty="0"/>
          </a:p>
        </p:txBody>
      </p:sp>
      <p:sp>
        <p:nvSpPr>
          <p:cNvPr id="9" name="Date Placeholder 3"/>
          <p:cNvSpPr>
            <a:spLocks noGrp="1"/>
          </p:cNvSpPr>
          <p:nvPr>
            <p:ph type="dt" sz="half" idx="10"/>
          </p:nvPr>
        </p:nvSpPr>
        <p:spPr>
          <a:xfrm>
            <a:off x="8447617" y="113072"/>
            <a:ext cx="2844800" cy="182880"/>
          </a:xfrm>
        </p:spPr>
        <p:txBody>
          <a:bodyPr/>
          <a:lstStyle/>
          <a:p>
            <a:fld id="{A9DF6EFB-3F44-496C-A842-1E0B3D3B975A}" type="datetimeFigureOut">
              <a:rPr lang="en-US" smtClean="0"/>
              <a:pPr/>
              <a:t>11/8/2022</a:t>
            </a:fld>
            <a:endParaRPr lang="en-US" dirty="0"/>
          </a:p>
        </p:txBody>
      </p:sp>
      <p:sp>
        <p:nvSpPr>
          <p:cNvPr id="10" name="Slide Number Placeholder 5"/>
          <p:cNvSpPr>
            <a:spLocks noGrp="1"/>
          </p:cNvSpPr>
          <p:nvPr>
            <p:ph type="sldNum" sz="quarter" idx="12"/>
          </p:nvPr>
        </p:nvSpPr>
        <p:spPr>
          <a:xfrm>
            <a:off x="11292417" y="113072"/>
            <a:ext cx="735711" cy="182880"/>
          </a:xfrm>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20476434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24C33F6-A24A-4E64-8E68-8629DAE85504}" type="datetimeFigureOut">
              <a:rPr lang="en-US" smtClean="0"/>
              <a:t>11/8/2022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FEF111E-E06C-4A41-817F-05EC9B0F588B}" type="slidenum">
              <a:rPr lang="en-US" smtClean="0"/>
              <a:t>‹#›</a:t>
            </a:fld>
            <a:endParaRPr lang="en-US" dirty="0"/>
          </a:p>
        </p:txBody>
      </p:sp>
    </p:spTree>
    <p:extLst>
      <p:ext uri="{BB962C8B-B14F-4D97-AF65-F5344CB8AC3E}">
        <p14:creationId xmlns:p14="http://schemas.microsoft.com/office/powerpoint/2010/main" val="4556641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Shape 17"/>
        <p:cNvGrpSpPr/>
        <p:nvPr/>
      </p:nvGrpSpPr>
      <p:grpSpPr>
        <a:xfrm>
          <a:off x="0" y="0"/>
          <a:ext cx="0" cy="0"/>
          <a:chOff x="0" y="0"/>
          <a:chExt cx="0" cy="0"/>
        </a:xfrm>
      </p:grpSpPr>
      <p:sp>
        <p:nvSpPr>
          <p:cNvPr id="18" name="Shape 18"/>
          <p:cNvSpPr/>
          <p:nvPr/>
        </p:nvSpPr>
        <p:spPr>
          <a:xfrm>
            <a:off x="0" y="0"/>
            <a:ext cx="12192000" cy="3886200"/>
          </a:xfrm>
          <a:prstGeom prst="rect">
            <a:avLst/>
          </a:prstGeom>
          <a:solidFill>
            <a:srgbClr val="007FA3"/>
          </a:solidFill>
          <a:ln w="25400" cap="flat" cmpd="sng">
            <a:solidFill>
              <a:srgbClr val="007FA3"/>
            </a:solidFill>
            <a:prstDash val="solid"/>
            <a:round/>
            <a:headEnd type="none" w="med" len="med"/>
            <a:tailEnd type="none" w="med" len="med"/>
          </a:ln>
        </p:spPr>
        <p:txBody>
          <a:bodyPr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19" name="Shape 19"/>
          <p:cNvSpPr txBox="1">
            <a:spLocks noGrp="1"/>
          </p:cNvSpPr>
          <p:nvPr>
            <p:ph type="ctrTitle"/>
          </p:nvPr>
        </p:nvSpPr>
        <p:spPr>
          <a:xfrm>
            <a:off x="914400" y="762001"/>
            <a:ext cx="10363200" cy="2838451"/>
          </a:xfrm>
          <a:prstGeom prst="rect">
            <a:avLst/>
          </a:prstGeom>
          <a:noFill/>
          <a:ln>
            <a:noFill/>
          </a:ln>
        </p:spPr>
        <p:txBody>
          <a:bodyPr lIns="91425" tIns="91425" rIns="91425" bIns="91425" anchor="b" anchorCtr="0"/>
          <a:lstStyle>
            <a:lvl1pPr marL="0" marR="0" lvl="0" indent="0" algn="l" rtl="0">
              <a:lnSpc>
                <a:spcPct val="100000"/>
              </a:lnSpc>
              <a:spcBef>
                <a:spcPts val="0"/>
              </a:spcBef>
              <a:buClr>
                <a:schemeClr val="lt1"/>
              </a:buClr>
              <a:buFont typeface="Times New Roman"/>
              <a:buNone/>
              <a:defRPr sz="3600" b="1" i="0" u="none" strike="noStrike" cap="none">
                <a:solidFill>
                  <a:schemeClr val="lt1"/>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20" name="Shape 20"/>
          <p:cNvSpPr txBox="1">
            <a:spLocks noGrp="1"/>
          </p:cNvSpPr>
          <p:nvPr>
            <p:ph type="subTitle" idx="1"/>
          </p:nvPr>
        </p:nvSpPr>
        <p:spPr>
          <a:xfrm>
            <a:off x="899584" y="3962400"/>
            <a:ext cx="10392833" cy="175260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400" b="0" i="0" u="none" strike="noStrike" cap="none">
                <a:solidFill>
                  <a:schemeClr val="dk1"/>
                </a:solidFill>
                <a:latin typeface="Arial"/>
                <a:ea typeface="Arial"/>
                <a:cs typeface="Arial"/>
                <a:sym typeface="Arial"/>
              </a:defRPr>
            </a:lvl1pPr>
            <a:lvl2pPr marL="457200" marR="0" lvl="1"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2pPr>
            <a:lvl3pPr marL="914400" marR="0" lvl="2" indent="0" algn="ctr" rtl="0">
              <a:spcBef>
                <a:spcPts val="600"/>
              </a:spcBef>
              <a:buClr>
                <a:srgbClr val="007FA3"/>
              </a:buClr>
              <a:buFont typeface="Noto Sans Symbols"/>
              <a:buNone/>
              <a:defRPr sz="1600" b="0" i="0" u="none" strike="noStrike" cap="none">
                <a:solidFill>
                  <a:srgbClr val="888888"/>
                </a:solidFill>
                <a:latin typeface="Arial"/>
                <a:ea typeface="Arial"/>
                <a:cs typeface="Arial"/>
                <a:sym typeface="Arial"/>
              </a:defRPr>
            </a:lvl3pPr>
            <a:lvl4pPr marL="1371600" marR="0" lvl="3"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4pPr>
            <a:lvl5pPr marL="1828800" marR="0" lvl="4"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5pPr>
            <a:lvl6pPr marL="2286000" marR="0" lvl="5"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6pPr>
            <a:lvl7pPr marL="2743200" marR="0" lvl="6"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7pPr>
            <a:lvl8pPr marL="3200400" marR="0" lvl="7"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8pPr>
            <a:lvl9pPr marL="3657600" marR="0" lvl="8"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9pPr>
          </a:lstStyle>
          <a:p>
            <a:endParaRPr dirty="0"/>
          </a:p>
        </p:txBody>
      </p:sp>
      <p:sp>
        <p:nvSpPr>
          <p:cNvPr id="21" name="Shape 21"/>
          <p:cNvSpPr txBox="1">
            <a:spLocks noGrp="1"/>
          </p:cNvSpPr>
          <p:nvPr>
            <p:ph type="ftr" idx="11"/>
          </p:nvPr>
        </p:nvSpPr>
        <p:spPr>
          <a:xfrm>
            <a:off x="124884" y="6171689"/>
            <a:ext cx="1146047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lang="en-US" kern="0" dirty="0">
              <a:solidFill>
                <a:srgbClr val="000000"/>
              </a:solidFill>
            </a:endParaRPr>
          </a:p>
        </p:txBody>
      </p:sp>
      <p:sp>
        <p:nvSpPr>
          <p:cNvPr id="22" name="Shape 22"/>
          <p:cNvSpPr txBox="1">
            <a:spLocks noGrp="1"/>
          </p:cNvSpPr>
          <p:nvPr>
            <p:ph type="dt" idx="10"/>
          </p:nvPr>
        </p:nvSpPr>
        <p:spPr>
          <a:xfrm>
            <a:off x="8447617" y="113072"/>
            <a:ext cx="28447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lang="en-US" kern="0" dirty="0">
              <a:solidFill>
                <a:srgbClr val="FFFFFF"/>
              </a:solidFill>
            </a:endParaRPr>
          </a:p>
        </p:txBody>
      </p:sp>
      <p:sp>
        <p:nvSpPr>
          <p:cNvPr id="23" name="Shape 23"/>
          <p:cNvSpPr txBox="1">
            <a:spLocks noGrp="1"/>
          </p:cNvSpPr>
          <p:nvPr>
            <p:ph type="sldNum" idx="12"/>
          </p:nvPr>
        </p:nvSpPr>
        <p:spPr>
          <a:xfrm>
            <a:off x="11292415" y="113072"/>
            <a:ext cx="735711" cy="182879"/>
          </a:xfrm>
          <a:prstGeom prst="rect">
            <a:avLst/>
          </a:prstGeom>
          <a:noFill/>
          <a:ln>
            <a:noFill/>
          </a:ln>
        </p:spPr>
        <p:txBody>
          <a:bodyPr lIns="91425" tIns="45700" rIns="91425" bIns="45700" anchor="ctr" anchorCtr="0">
            <a:noAutofit/>
          </a:bodyPr>
          <a:lstStyle/>
          <a:p>
            <a:pPr>
              <a:buSzPct val="25000"/>
              <a:defRPr/>
            </a:pPr>
            <a:fld id="{00000000-1234-1234-1234-123412341234}" type="slidenum">
              <a:rPr lang="en-US" sz="900" kern="0" smtClean="0">
                <a:solidFill>
                  <a:srgbClr val="FFFFFF"/>
                </a:solidFill>
                <a:latin typeface="Arial"/>
                <a:ea typeface="Arial"/>
                <a:cs typeface="Arial"/>
                <a:sym typeface="Arial"/>
              </a:rPr>
              <a:pPr>
                <a:buSzPct val="25000"/>
                <a:defRPr/>
              </a:pPr>
              <a:t>‹#›</a:t>
            </a:fld>
            <a:endParaRPr lang="en-US" sz="900" kern="0" dirty="0">
              <a:solidFill>
                <a:srgbClr val="FFFFFF"/>
              </a:solidFill>
              <a:latin typeface="Arial"/>
              <a:ea typeface="Arial"/>
              <a:cs typeface="Arial"/>
              <a:sym typeface="Arial"/>
            </a:endParaRPr>
          </a:p>
        </p:txBody>
      </p:sp>
      <p:sp>
        <p:nvSpPr>
          <p:cNvPr id="4" name="Picture Placeholder 3">
            <a:extLst>
              <a:ext uri="{FF2B5EF4-FFF2-40B4-BE49-F238E27FC236}">
                <a16:creationId xmlns:a16="http://schemas.microsoft.com/office/drawing/2014/main" id="{3AC35AB9-24C4-47CB-AA83-05CAEBB6D99B}"/>
              </a:ext>
            </a:extLst>
          </p:cNvPr>
          <p:cNvSpPr>
            <a:spLocks noGrp="1"/>
          </p:cNvSpPr>
          <p:nvPr>
            <p:ph type="pic" sz="quarter" idx="14" hasCustomPrompt="1"/>
          </p:nvPr>
        </p:nvSpPr>
        <p:spPr>
          <a:xfrm>
            <a:off x="124884" y="6407151"/>
            <a:ext cx="1869016" cy="334963"/>
          </a:xfrm>
        </p:spPr>
        <p:txBody>
          <a:bodyPr/>
          <a:lstStyle>
            <a:lvl1pPr marL="101600" indent="0">
              <a:buNone/>
              <a:defRPr sz="1200"/>
            </a:lvl1pPr>
          </a:lstStyle>
          <a:p>
            <a:r>
              <a:rPr lang="en-US" dirty="0"/>
              <a:t>Logo</a:t>
            </a:r>
          </a:p>
        </p:txBody>
      </p:sp>
    </p:spTree>
    <p:extLst>
      <p:ext uri="{BB962C8B-B14F-4D97-AF65-F5344CB8AC3E}">
        <p14:creationId xmlns:p14="http://schemas.microsoft.com/office/powerpoint/2010/main" val="19879903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5" Type="http://schemas.openxmlformats.org/officeDocument/2006/relationships/slideLayout" Target="../slideLayouts/slideLayout14.xml"/><Relationship Id="rId10" Type="http://schemas.openxmlformats.org/officeDocument/2006/relationships/image" Target="../media/image1.png"/><Relationship Id="rId4" Type="http://schemas.openxmlformats.org/officeDocument/2006/relationships/slideLayout" Target="../slideLayouts/slideLayout13.xml"/><Relationship Id="rId9"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609600" y="215372"/>
            <a:ext cx="109728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a:t>
            </a:r>
            <a:endParaRPr dirty="0"/>
          </a:p>
        </p:txBody>
      </p:sp>
      <p:sp>
        <p:nvSpPr>
          <p:cNvPr id="11" name="Shape 11"/>
          <p:cNvSpPr txBox="1">
            <a:spLocks noGrp="1"/>
          </p:cNvSpPr>
          <p:nvPr>
            <p:ph type="body" idx="1"/>
          </p:nvPr>
        </p:nvSpPr>
        <p:spPr>
          <a:xfrm>
            <a:off x="609600" y="1600201"/>
            <a:ext cx="10972800" cy="4428411"/>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3" name="Shape 13"/>
          <p:cNvSpPr txBox="1">
            <a:spLocks noGrp="1"/>
          </p:cNvSpPr>
          <p:nvPr>
            <p:ph type="dt" idx="10"/>
          </p:nvPr>
        </p:nvSpPr>
        <p:spPr>
          <a:xfrm>
            <a:off x="8447617" y="113072"/>
            <a:ext cx="28447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14" name="Shape 14"/>
          <p:cNvSpPr txBox="1">
            <a:spLocks noGrp="1"/>
          </p:cNvSpPr>
          <p:nvPr>
            <p:ph type="sldNum" idx="12"/>
          </p:nvPr>
        </p:nvSpPr>
        <p:spPr>
          <a:xfrm>
            <a:off x="11292415" y="113072"/>
            <a:ext cx="735711" cy="182879"/>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900" smtClean="0">
                <a:solidFill>
                  <a:schemeClr val="lt1"/>
                </a:solidFill>
                <a:ea typeface="Arial"/>
                <a:cs typeface="Arial"/>
                <a:sym typeface="Arial"/>
              </a:rPr>
              <a:pPr algn="r">
                <a:buSzPct val="25000"/>
              </a:pPr>
              <a:t>‹#›</a:t>
            </a:fld>
            <a:endParaRPr lang="en-US" sz="900" dirty="0">
              <a:solidFill>
                <a:schemeClr val="lt1"/>
              </a:solidFill>
              <a:ea typeface="Arial"/>
              <a:cs typeface="Arial"/>
              <a:sym typeface="Arial"/>
            </a:endParaRPr>
          </a:p>
        </p:txBody>
      </p:sp>
      <p:pic>
        <p:nvPicPr>
          <p:cNvPr id="15" name="Shape 15" descr="Pearson Logo"/>
          <p:cNvPicPr preferRelativeResize="0"/>
          <p:nvPr/>
        </p:nvPicPr>
        <p:blipFill rotWithShape="1">
          <a:blip r:embed="rId9">
            <a:alphaModFix/>
          </a:blip>
          <a:srcRect/>
          <a:stretch/>
        </p:blipFill>
        <p:spPr>
          <a:xfrm>
            <a:off x="591963" y="6429709"/>
            <a:ext cx="1223999" cy="279914"/>
          </a:xfrm>
          <a:prstGeom prst="rect">
            <a:avLst/>
          </a:prstGeom>
          <a:noFill/>
          <a:ln>
            <a:noFill/>
          </a:ln>
        </p:spPr>
      </p:pic>
      <p:sp>
        <p:nvSpPr>
          <p:cNvPr id="16" name="Shape 16"/>
          <p:cNvSpPr txBox="1"/>
          <p:nvPr/>
        </p:nvSpPr>
        <p:spPr>
          <a:xfrm>
            <a:off x="2032001" y="6389725"/>
            <a:ext cx="9550399" cy="200054"/>
          </a:xfrm>
          <a:prstGeom prst="rect">
            <a:avLst/>
          </a:prstGeom>
          <a:noFill/>
          <a:ln>
            <a:noFill/>
          </a:ln>
        </p:spPr>
        <p:txBody>
          <a:bodyPr lIns="91425" tIns="45700" rIns="91425" bIns="45700" anchor="t" anchorCtr="0">
            <a:no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altLang="en-US" sz="1200" b="0" dirty="0">
                <a:latin typeface="Verdana"/>
                <a:ea typeface="Verdana" panose="020B0604030504040204" pitchFamily="34" charset="0"/>
                <a:cs typeface="Verdana" panose="020B0604030504040204" pitchFamily="34" charset="0"/>
              </a:rPr>
              <a:t>Copyright © </a:t>
            </a:r>
            <a:r>
              <a:rPr lang="en-US" sz="1200" b="0" i="0" u="none" strike="noStrike" kern="1200" baseline="0" dirty="0">
                <a:solidFill>
                  <a:schemeClr val="tx1"/>
                </a:solidFill>
                <a:latin typeface="+mn-lt"/>
                <a:ea typeface="+mn-ea"/>
                <a:cs typeface="+mn-cs"/>
              </a:rPr>
              <a:t>2021, 2017, 2014,</a:t>
            </a:r>
            <a:r>
              <a:rPr lang="en-US" altLang="en-US" sz="1200" b="0" dirty="0">
                <a:latin typeface="Verdana"/>
                <a:ea typeface="Verdana" panose="020B0604030504040204" pitchFamily="34" charset="0"/>
                <a:cs typeface="Verdana" panose="020B0604030504040204" pitchFamily="34" charset="0"/>
              </a:rPr>
              <a:t> Pearson Education, Inc. All Rights Reserved</a:t>
            </a:r>
          </a:p>
        </p:txBody>
      </p:sp>
      <p:sp>
        <p:nvSpPr>
          <p:cNvPr id="2" name="Footer Placeholder 1">
            <a:extLst>
              <a:ext uri="{FF2B5EF4-FFF2-40B4-BE49-F238E27FC236}">
                <a16:creationId xmlns:a16="http://schemas.microsoft.com/office/drawing/2014/main" id="{7B8A108E-B0AF-4869-B5B8-3D3BB7BC725E}"/>
              </a:ext>
            </a:extLst>
          </p:cNvPr>
          <p:cNvSpPr>
            <a:spLocks noGrp="1"/>
          </p:cNvSpPr>
          <p:nvPr>
            <p:ph type="ftr" sz="quarter" idx="3"/>
          </p:nvPr>
        </p:nvSpPr>
        <p:spPr>
          <a:xfrm>
            <a:off x="609600" y="6028612"/>
            <a:ext cx="10972800" cy="200549"/>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2737865418"/>
      </p:ext>
    </p:extLst>
  </p:cSld>
  <p:clrMap bg1="lt1" tx1="dk1" bg2="dk2" tx2="lt2" accent1="accent1" accent2="accent2" accent3="accent3" accent4="accent4" accent5="accent5" accent6="accent6" hlink="hlink" folHlink="folHlink"/>
  <p:sldLayoutIdLst>
    <p:sldLayoutId id="2147483714" r:id="rId1"/>
    <p:sldLayoutId id="2147483718" r:id="rId2"/>
    <p:sldLayoutId id="2147483719" r:id="rId3"/>
    <p:sldLayoutId id="2147483720" r:id="rId4"/>
    <p:sldLayoutId id="2147483721" r:id="rId5"/>
    <p:sldLayoutId id="2147483724" r:id="rId6"/>
    <p:sldLayoutId id="2147483734"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4C33F6-A24A-4E64-8E68-8629DAE85504}" type="datetimeFigureOut">
              <a:rPr lang="en-US" smtClean="0"/>
              <a:t>11/8/2022</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EF111E-E06C-4A41-817F-05EC9B0F588B}" type="slidenum">
              <a:rPr lang="en-US" smtClean="0"/>
              <a:t>‹#›</a:t>
            </a:fld>
            <a:endParaRPr lang="en-US" dirty="0"/>
          </a:p>
        </p:txBody>
      </p:sp>
      <p:pic>
        <p:nvPicPr>
          <p:cNvPr id="9" name="Shape 15" descr="Pearson Logo">
            <a:extLst>
              <a:ext uri="{FF2B5EF4-FFF2-40B4-BE49-F238E27FC236}">
                <a16:creationId xmlns:a16="http://schemas.microsoft.com/office/drawing/2014/main" id="{64336E66-46A6-450C-8563-BB7FFCFFCFAD}"/>
              </a:ext>
            </a:extLst>
          </p:cNvPr>
          <p:cNvPicPr preferRelativeResize="0"/>
          <p:nvPr userDrawn="1"/>
        </p:nvPicPr>
        <p:blipFill rotWithShape="1">
          <a:blip r:embed="rId4">
            <a:alphaModFix/>
          </a:blip>
          <a:srcRect/>
          <a:stretch/>
        </p:blipFill>
        <p:spPr>
          <a:xfrm>
            <a:off x="838200" y="6352918"/>
            <a:ext cx="917999" cy="279914"/>
          </a:xfrm>
          <a:prstGeom prst="rect">
            <a:avLst/>
          </a:prstGeom>
          <a:noFill/>
          <a:ln>
            <a:noFill/>
          </a:ln>
        </p:spPr>
      </p:pic>
      <p:sp>
        <p:nvSpPr>
          <p:cNvPr id="10" name="Shape 16">
            <a:extLst>
              <a:ext uri="{FF2B5EF4-FFF2-40B4-BE49-F238E27FC236}">
                <a16:creationId xmlns:a16="http://schemas.microsoft.com/office/drawing/2014/main" id="{907EEC6B-B4E4-4993-B08D-779E0F13EAAC}"/>
              </a:ext>
            </a:extLst>
          </p:cNvPr>
          <p:cNvSpPr txBox="1"/>
          <p:nvPr userDrawn="1"/>
        </p:nvSpPr>
        <p:spPr>
          <a:xfrm>
            <a:off x="4191001" y="6392848"/>
            <a:ext cx="7162799" cy="200054"/>
          </a:xfrm>
          <a:prstGeom prst="rect">
            <a:avLst/>
          </a:prstGeom>
          <a:noFill/>
          <a:ln>
            <a:noFill/>
          </a:ln>
        </p:spPr>
        <p:txBody>
          <a:bodyPr lIns="91425" tIns="45700" rIns="91425" bIns="45700" anchor="t" anchorCtr="0">
            <a:no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altLang="en-US" sz="1200" b="0" dirty="0">
                <a:latin typeface="Verdana"/>
                <a:ea typeface="Verdana" panose="020B0604030504040204" pitchFamily="34" charset="0"/>
                <a:cs typeface="Verdana" panose="020B0604030504040204" pitchFamily="34" charset="0"/>
              </a:rPr>
              <a:t>Copyright © 2021, 2017, 2014, Pearson Education, Inc. All Rights Reserved</a:t>
            </a:r>
          </a:p>
        </p:txBody>
      </p:sp>
    </p:spTree>
    <p:extLst>
      <p:ext uri="{BB962C8B-B14F-4D97-AF65-F5344CB8AC3E}">
        <p14:creationId xmlns:p14="http://schemas.microsoft.com/office/powerpoint/2010/main" val="3138032097"/>
      </p:ext>
    </p:extLst>
  </p:cSld>
  <p:clrMap bg1="lt1" tx1="dk1" bg2="lt2" tx2="dk2" accent1="accent1" accent2="accent2" accent3="accent3" accent4="accent4" accent5="accent5" accent6="accent6" hlink="hlink" folHlink="folHlink"/>
  <p:sldLayoutIdLst>
    <p:sldLayoutId id="2147483702" r:id="rId1"/>
    <p:sldLayoutId id="2147483712"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609600" y="215372"/>
            <a:ext cx="109728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a:t>
            </a:r>
            <a:endParaRPr dirty="0"/>
          </a:p>
        </p:txBody>
      </p:sp>
      <p:sp>
        <p:nvSpPr>
          <p:cNvPr id="11" name="Shape 11"/>
          <p:cNvSpPr txBox="1">
            <a:spLocks noGrp="1"/>
          </p:cNvSpPr>
          <p:nvPr>
            <p:ph type="body" idx="1"/>
          </p:nvPr>
        </p:nvSpPr>
        <p:spPr>
          <a:xfrm>
            <a:off x="609600" y="1600201"/>
            <a:ext cx="10972800" cy="4428411"/>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3" name="Shape 13"/>
          <p:cNvSpPr txBox="1">
            <a:spLocks noGrp="1"/>
          </p:cNvSpPr>
          <p:nvPr>
            <p:ph type="dt" idx="10"/>
          </p:nvPr>
        </p:nvSpPr>
        <p:spPr>
          <a:xfrm>
            <a:off x="8447617" y="113072"/>
            <a:ext cx="28447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14" name="Shape 14"/>
          <p:cNvSpPr txBox="1">
            <a:spLocks noGrp="1"/>
          </p:cNvSpPr>
          <p:nvPr>
            <p:ph type="sldNum" idx="12"/>
          </p:nvPr>
        </p:nvSpPr>
        <p:spPr>
          <a:xfrm>
            <a:off x="11292415" y="113072"/>
            <a:ext cx="735711" cy="182879"/>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900" smtClean="0">
                <a:solidFill>
                  <a:schemeClr val="lt1"/>
                </a:solidFill>
                <a:ea typeface="Arial"/>
                <a:cs typeface="Arial"/>
                <a:sym typeface="Arial"/>
              </a:rPr>
              <a:pPr algn="r">
                <a:buSzPct val="25000"/>
              </a:pPr>
              <a:t>‹#›</a:t>
            </a:fld>
            <a:endParaRPr lang="en-US" sz="900" dirty="0">
              <a:solidFill>
                <a:schemeClr val="lt1"/>
              </a:solidFill>
              <a:ea typeface="Arial"/>
              <a:cs typeface="Arial"/>
              <a:sym typeface="Arial"/>
            </a:endParaRPr>
          </a:p>
        </p:txBody>
      </p:sp>
      <p:pic>
        <p:nvPicPr>
          <p:cNvPr id="15" name="Shape 15" descr="Pearson Logo"/>
          <p:cNvPicPr preferRelativeResize="0"/>
          <p:nvPr/>
        </p:nvPicPr>
        <p:blipFill rotWithShape="1">
          <a:blip r:embed="rId10">
            <a:alphaModFix/>
          </a:blip>
          <a:srcRect/>
          <a:stretch/>
        </p:blipFill>
        <p:spPr>
          <a:xfrm>
            <a:off x="591963" y="6429709"/>
            <a:ext cx="1223999" cy="279914"/>
          </a:xfrm>
          <a:prstGeom prst="rect">
            <a:avLst/>
          </a:prstGeom>
          <a:noFill/>
          <a:ln>
            <a:noFill/>
          </a:ln>
        </p:spPr>
      </p:pic>
      <p:sp>
        <p:nvSpPr>
          <p:cNvPr id="16" name="Shape 16"/>
          <p:cNvSpPr txBox="1"/>
          <p:nvPr/>
        </p:nvSpPr>
        <p:spPr>
          <a:xfrm>
            <a:off x="2032001" y="6389725"/>
            <a:ext cx="9550399" cy="200054"/>
          </a:xfrm>
          <a:prstGeom prst="rect">
            <a:avLst/>
          </a:prstGeom>
          <a:noFill/>
          <a:ln>
            <a:noFill/>
          </a:ln>
        </p:spPr>
        <p:txBody>
          <a:bodyPr lIns="91425" tIns="45700" rIns="91425" bIns="45700" anchor="t" anchorCtr="0">
            <a:no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altLang="en-US" sz="1200" b="0" dirty="0">
                <a:latin typeface="Verdana"/>
                <a:ea typeface="Verdana" panose="020B0604030504040204" pitchFamily="34" charset="0"/>
                <a:cs typeface="Verdana" panose="020B0604030504040204" pitchFamily="34" charset="0"/>
              </a:rPr>
              <a:t>Copyright © </a:t>
            </a:r>
            <a:r>
              <a:rPr lang="en-US" sz="1200" b="0" i="0" u="none" strike="noStrike" kern="1200" baseline="0" dirty="0">
                <a:solidFill>
                  <a:schemeClr val="tx1"/>
                </a:solidFill>
                <a:latin typeface="+mn-lt"/>
                <a:ea typeface="+mn-ea"/>
                <a:cs typeface="+mn-cs"/>
              </a:rPr>
              <a:t>2021, 2017, 2014,</a:t>
            </a:r>
            <a:r>
              <a:rPr lang="en-US" altLang="en-US" sz="1200" b="0" dirty="0">
                <a:latin typeface="Verdana"/>
                <a:ea typeface="Verdana" panose="020B0604030504040204" pitchFamily="34" charset="0"/>
                <a:cs typeface="Verdana" panose="020B0604030504040204" pitchFamily="34" charset="0"/>
              </a:rPr>
              <a:t> Pearson Education, Inc. All Rights Reserved</a:t>
            </a:r>
          </a:p>
        </p:txBody>
      </p:sp>
      <p:sp>
        <p:nvSpPr>
          <p:cNvPr id="2" name="Footer Placeholder 1">
            <a:extLst>
              <a:ext uri="{FF2B5EF4-FFF2-40B4-BE49-F238E27FC236}">
                <a16:creationId xmlns:a16="http://schemas.microsoft.com/office/drawing/2014/main" id="{7B8A108E-B0AF-4869-B5B8-3D3BB7BC725E}"/>
              </a:ext>
            </a:extLst>
          </p:cNvPr>
          <p:cNvSpPr>
            <a:spLocks noGrp="1"/>
          </p:cNvSpPr>
          <p:nvPr>
            <p:ph type="ftr" sz="quarter" idx="3"/>
          </p:nvPr>
        </p:nvSpPr>
        <p:spPr>
          <a:xfrm>
            <a:off x="609600" y="6028612"/>
            <a:ext cx="10972800" cy="200549"/>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1093708347"/>
      </p:ext>
    </p:extLst>
  </p:cSld>
  <p:clrMap bg1="lt1" tx1="dk1" bg2="dk2" tx2="lt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4.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35.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36.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37.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39.png"/></Relationships>
</file>

<file path=ppt/slides/_rels/slide4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8" Type="http://schemas.openxmlformats.org/officeDocument/2006/relationships/hyperlink" Target="https://www.youtube.com/watch?v=I48tfwVP074" TargetMode="External"/><Relationship Id="rId3" Type="http://schemas.openxmlformats.org/officeDocument/2006/relationships/hyperlink" Target="https://www.youtube.com/watch?v=mTB5wuq-l3M" TargetMode="External"/><Relationship Id="rId7" Type="http://schemas.openxmlformats.org/officeDocument/2006/relationships/hyperlink" Target="https://www.youtube.com/watch?v=XhXQG4KqB-I" TargetMode="External"/><Relationship Id="rId2" Type="http://schemas.openxmlformats.org/officeDocument/2006/relationships/hyperlink" Target="https://www.youtube.com/watch?v=BF0HJS16Who" TargetMode="External"/><Relationship Id="rId1" Type="http://schemas.openxmlformats.org/officeDocument/2006/relationships/slideLayout" Target="../slideLayouts/slideLayout7.xml"/><Relationship Id="rId6" Type="http://schemas.openxmlformats.org/officeDocument/2006/relationships/hyperlink" Target="https://www.youtube.com/watch?v=-ImC8DtLfoo" TargetMode="External"/><Relationship Id="rId5" Type="http://schemas.openxmlformats.org/officeDocument/2006/relationships/hyperlink" Target="https://www.youtube.com/watch?v=NAEZ8nB83I8" TargetMode="External"/><Relationship Id="rId4" Type="http://schemas.openxmlformats.org/officeDocument/2006/relationships/hyperlink" Target="https://www.youtube.com/watch?v=wUh5NPNb9VQ" TargetMode="External"/><Relationship Id="rId9" Type="http://schemas.openxmlformats.org/officeDocument/2006/relationships/hyperlink" Target="https://www.youtube.com/watch?v=0XED-FicmcQ"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9" name="Title 1">
            <a:extLst>
              <a:ext uri="{FF2B5EF4-FFF2-40B4-BE49-F238E27FC236}">
                <a16:creationId xmlns:a16="http://schemas.microsoft.com/office/drawing/2014/main" id="{EF3320E2-C54F-408D-B51D-2B0EF2BEA88A}"/>
              </a:ext>
            </a:extLst>
          </p:cNvPr>
          <p:cNvSpPr>
            <a:spLocks noGrp="1"/>
          </p:cNvSpPr>
          <p:nvPr>
            <p:ph type="ctrTitle"/>
          </p:nvPr>
        </p:nvSpPr>
        <p:spPr>
          <a:xfrm>
            <a:off x="1837899" y="64361"/>
            <a:ext cx="8725597" cy="1146132"/>
          </a:xfrm>
        </p:spPr>
        <p:txBody>
          <a:bodyPr>
            <a:normAutofit/>
          </a:bodyPr>
          <a:lstStyle/>
          <a:p>
            <a:r>
              <a:rPr lang="en-US" dirty="0"/>
              <a:t>Automotive Chassis Systems</a:t>
            </a:r>
            <a:br>
              <a:rPr lang="en-US" dirty="0"/>
            </a:br>
            <a:r>
              <a:rPr lang="en-US" sz="1200" dirty="0"/>
              <a:t>Eighth Edition</a:t>
            </a:r>
            <a:endParaRPr lang="en-US" dirty="0"/>
          </a:p>
        </p:txBody>
      </p:sp>
      <p:pic>
        <p:nvPicPr>
          <p:cNvPr id="2" name="Picture 1">
            <a:extLst>
              <a:ext uri="{FF2B5EF4-FFF2-40B4-BE49-F238E27FC236}">
                <a16:creationId xmlns:a16="http://schemas.microsoft.com/office/drawing/2014/main" id="{BCEFDD3B-50DC-489D-97AE-EFA17F880C50}"/>
              </a:ext>
            </a:extLst>
          </p:cNvPr>
          <p:cNvPicPr>
            <a:picLocks noChangeAspect="1"/>
          </p:cNvPicPr>
          <p:nvPr/>
        </p:nvPicPr>
        <p:blipFill>
          <a:blip r:embed="rId3"/>
          <a:stretch>
            <a:fillRect/>
          </a:stretch>
        </p:blipFill>
        <p:spPr>
          <a:xfrm>
            <a:off x="1789291" y="1376144"/>
            <a:ext cx="3876675" cy="4953000"/>
          </a:xfrm>
          <a:prstGeom prst="rect">
            <a:avLst/>
          </a:prstGeom>
        </p:spPr>
      </p:pic>
      <p:sp>
        <p:nvSpPr>
          <p:cNvPr id="5" name="Subtitle 1">
            <a:extLst>
              <a:ext uri="{FF2B5EF4-FFF2-40B4-BE49-F238E27FC236}">
                <a16:creationId xmlns:a16="http://schemas.microsoft.com/office/drawing/2014/main" id="{95168239-756A-4A98-83B0-5BF97F025D04}"/>
              </a:ext>
            </a:extLst>
          </p:cNvPr>
          <p:cNvSpPr txBox="1">
            <a:spLocks/>
          </p:cNvSpPr>
          <p:nvPr/>
        </p:nvSpPr>
        <p:spPr>
          <a:xfrm>
            <a:off x="5665966" y="2136915"/>
            <a:ext cx="4391726" cy="1752600"/>
          </a:xfrm>
          <a:prstGeom prst="rect">
            <a:avLst/>
          </a:prstGeom>
          <a:noFill/>
          <a:ln>
            <a:noFill/>
          </a:ln>
        </p:spPr>
        <p:txBody>
          <a:bodyPr vert="horz" lIns="91425" tIns="91425" rIns="91425" bIns="91425" rtlCol="0" anchor="t" anchorCtr="0">
            <a:noAutofit/>
          </a:bodyPr>
          <a:lstStyle>
            <a:lvl1pPr marL="0" marR="0" lvl="0" indent="0" algn="l" defTabSz="914400" rtl="0" eaLnBrk="1" latinLnBrk="0" hangingPunct="1">
              <a:lnSpc>
                <a:spcPct val="90000"/>
              </a:lnSpc>
              <a:spcBef>
                <a:spcPts val="0"/>
              </a:spcBef>
              <a:buClr>
                <a:srgbClr val="007FA3"/>
              </a:buClr>
              <a:buFont typeface="Arial"/>
              <a:buNone/>
              <a:defRPr sz="2400" b="0" i="0" u="none" strike="noStrike" kern="1200" cap="none">
                <a:solidFill>
                  <a:schemeClr val="dk1"/>
                </a:solidFill>
                <a:latin typeface="Arial"/>
                <a:ea typeface="Arial"/>
                <a:cs typeface="Arial"/>
                <a:sym typeface="Arial"/>
              </a:defRPr>
            </a:lvl1pPr>
            <a:lvl2pPr marL="457200" marR="0" lvl="1" indent="0" algn="ctr" defTabSz="914400" rtl="0" eaLnBrk="1" latinLnBrk="0" hangingPunct="1">
              <a:lnSpc>
                <a:spcPct val="90000"/>
              </a:lnSpc>
              <a:spcBef>
                <a:spcPts val="600"/>
              </a:spcBef>
              <a:buClr>
                <a:srgbClr val="007FA3"/>
              </a:buClr>
              <a:buFont typeface="Arial"/>
              <a:buNone/>
              <a:defRPr sz="1600" b="0" i="0" u="none" strike="noStrike" kern="1200" cap="none">
                <a:solidFill>
                  <a:srgbClr val="888888"/>
                </a:solidFill>
                <a:latin typeface="Arial"/>
                <a:ea typeface="Arial"/>
                <a:cs typeface="Arial"/>
                <a:sym typeface="Arial"/>
              </a:defRPr>
            </a:lvl2pPr>
            <a:lvl3pPr marL="914400" marR="0" lvl="2" indent="0" algn="ctr" defTabSz="914400" rtl="0" eaLnBrk="1" latinLnBrk="0" hangingPunct="1">
              <a:lnSpc>
                <a:spcPct val="90000"/>
              </a:lnSpc>
              <a:spcBef>
                <a:spcPts val="600"/>
              </a:spcBef>
              <a:buClr>
                <a:srgbClr val="007FA3"/>
              </a:buClr>
              <a:buFont typeface="Noto Sans Symbols"/>
              <a:buNone/>
              <a:defRPr sz="1600" b="0" i="0" u="none" strike="noStrike" kern="1200" cap="none">
                <a:solidFill>
                  <a:srgbClr val="888888"/>
                </a:solidFill>
                <a:latin typeface="Arial"/>
                <a:ea typeface="Arial"/>
                <a:cs typeface="Arial"/>
                <a:sym typeface="Arial"/>
              </a:defRPr>
            </a:lvl3pPr>
            <a:lvl4pPr marL="1371600" marR="0" lvl="3" indent="0" algn="ctr" defTabSz="914400" rtl="0" eaLnBrk="1" latinLnBrk="0" hangingPunct="1">
              <a:lnSpc>
                <a:spcPct val="90000"/>
              </a:lnSpc>
              <a:spcBef>
                <a:spcPts val="600"/>
              </a:spcBef>
              <a:buClr>
                <a:srgbClr val="007FA3"/>
              </a:buClr>
              <a:buFont typeface="Arial"/>
              <a:buNone/>
              <a:defRPr sz="1600" b="0" i="0" u="none" strike="noStrike" kern="1200" cap="none">
                <a:solidFill>
                  <a:srgbClr val="888888"/>
                </a:solidFill>
                <a:latin typeface="Arial"/>
                <a:ea typeface="Arial"/>
                <a:cs typeface="Arial"/>
                <a:sym typeface="Arial"/>
              </a:defRPr>
            </a:lvl4pPr>
            <a:lvl5pPr marL="1828800" marR="0" lvl="4" indent="0" algn="ctr" defTabSz="914400" rtl="0" eaLnBrk="1" latinLnBrk="0" hangingPunct="1">
              <a:lnSpc>
                <a:spcPct val="90000"/>
              </a:lnSpc>
              <a:spcBef>
                <a:spcPts val="600"/>
              </a:spcBef>
              <a:buClr>
                <a:srgbClr val="007FA3"/>
              </a:buClr>
              <a:buFont typeface="Arial"/>
              <a:buNone/>
              <a:defRPr sz="1600" b="0" i="0" u="none" strike="noStrike" kern="1200" cap="none">
                <a:solidFill>
                  <a:srgbClr val="888888"/>
                </a:solidFill>
                <a:latin typeface="Arial"/>
                <a:ea typeface="Arial"/>
                <a:cs typeface="Arial"/>
                <a:sym typeface="Arial"/>
              </a:defRPr>
            </a:lvl5pPr>
            <a:lvl6pPr marL="2286000" marR="0" lvl="5" indent="0" algn="ctr" defTabSz="914400" rtl="0" eaLnBrk="1" latinLnBrk="0" hangingPunct="1">
              <a:lnSpc>
                <a:spcPct val="90000"/>
              </a:lnSpc>
              <a:spcBef>
                <a:spcPts val="300"/>
              </a:spcBef>
              <a:buClr>
                <a:srgbClr val="007FA3"/>
              </a:buClr>
              <a:buFont typeface="Arial"/>
              <a:buNone/>
              <a:defRPr sz="1600" b="0" i="0" u="none" strike="noStrike" kern="1200" cap="none">
                <a:solidFill>
                  <a:srgbClr val="888888"/>
                </a:solidFill>
                <a:latin typeface="Arial"/>
                <a:ea typeface="Arial"/>
                <a:cs typeface="Arial"/>
                <a:sym typeface="Arial"/>
              </a:defRPr>
            </a:lvl6pPr>
            <a:lvl7pPr marL="2743200" marR="0" lvl="6" indent="0" algn="ctr" defTabSz="914400" rtl="0" eaLnBrk="1" latinLnBrk="0" hangingPunct="1">
              <a:lnSpc>
                <a:spcPct val="90000"/>
              </a:lnSpc>
              <a:spcBef>
                <a:spcPts val="300"/>
              </a:spcBef>
              <a:buClr>
                <a:srgbClr val="007FA3"/>
              </a:buClr>
              <a:buFont typeface="Arial"/>
              <a:buNone/>
              <a:defRPr sz="1600" b="0" i="0" u="none" strike="noStrike" kern="1200" cap="none">
                <a:solidFill>
                  <a:srgbClr val="888888"/>
                </a:solidFill>
                <a:latin typeface="Arial"/>
                <a:ea typeface="Arial"/>
                <a:cs typeface="Arial"/>
                <a:sym typeface="Arial"/>
              </a:defRPr>
            </a:lvl7pPr>
            <a:lvl8pPr marL="3200400" marR="0" lvl="7" indent="0" algn="ctr" defTabSz="914400" rtl="0" eaLnBrk="1" latinLnBrk="0" hangingPunct="1">
              <a:lnSpc>
                <a:spcPct val="90000"/>
              </a:lnSpc>
              <a:spcBef>
                <a:spcPts val="300"/>
              </a:spcBef>
              <a:buClr>
                <a:srgbClr val="007FA3"/>
              </a:buClr>
              <a:buFont typeface="Arial"/>
              <a:buNone/>
              <a:defRPr sz="1600" b="0" i="0" u="none" strike="noStrike" kern="1200" cap="none">
                <a:solidFill>
                  <a:srgbClr val="888888"/>
                </a:solidFill>
                <a:latin typeface="Arial"/>
                <a:ea typeface="Arial"/>
                <a:cs typeface="Arial"/>
                <a:sym typeface="Arial"/>
              </a:defRPr>
            </a:lvl8pPr>
            <a:lvl9pPr marL="3657600" marR="0" lvl="8" indent="0" algn="ctr" defTabSz="914400" rtl="0" eaLnBrk="1" latinLnBrk="0" hangingPunct="1">
              <a:lnSpc>
                <a:spcPct val="90000"/>
              </a:lnSpc>
              <a:spcBef>
                <a:spcPts val="300"/>
              </a:spcBef>
              <a:buClr>
                <a:srgbClr val="007FA3"/>
              </a:buClr>
              <a:buFont typeface="Arial"/>
              <a:buNone/>
              <a:defRPr sz="1600" b="0" i="0" u="none" strike="noStrike" kern="1200" cap="none">
                <a:solidFill>
                  <a:srgbClr val="888888"/>
                </a:solidFill>
                <a:latin typeface="Arial"/>
                <a:ea typeface="Arial"/>
                <a:cs typeface="Arial"/>
                <a:sym typeface="Arial"/>
              </a:defRPr>
            </a:lvl9pPr>
          </a:lstStyle>
          <a:p>
            <a:r>
              <a:rPr lang="en-US" b="1" dirty="0">
                <a:solidFill>
                  <a:schemeClr val="bg1"/>
                </a:solidFill>
                <a:latin typeface="+mn-lt"/>
                <a:cs typeface="Times New Roman" panose="02020603050405020304" pitchFamily="18" charset="0"/>
              </a:rPr>
              <a:t>Chapter 16</a:t>
            </a:r>
          </a:p>
          <a:p>
            <a:r>
              <a:rPr lang="en-US" b="1" dirty="0">
                <a:solidFill>
                  <a:schemeClr val="bg1"/>
                </a:solidFill>
                <a:latin typeface="+mn-lt"/>
                <a:cs typeface="Times New Roman" panose="02020603050405020304" pitchFamily="18" charset="0"/>
              </a:rPr>
              <a:t>Machining Brake </a:t>
            </a:r>
          </a:p>
          <a:p>
            <a:r>
              <a:rPr lang="en-US" b="1" dirty="0">
                <a:solidFill>
                  <a:schemeClr val="bg1"/>
                </a:solidFill>
                <a:latin typeface="+mn-lt"/>
                <a:cs typeface="Times New Roman" panose="02020603050405020304" pitchFamily="18" charset="0"/>
              </a:rPr>
              <a:t>Drums And Rotors</a:t>
            </a:r>
          </a:p>
        </p:txBody>
      </p:sp>
    </p:spTree>
    <p:extLst>
      <p:ext uri="{BB962C8B-B14F-4D97-AF65-F5344CB8AC3E}">
        <p14:creationId xmlns:p14="http://schemas.microsoft.com/office/powerpoint/2010/main" val="7532749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57FAB1-4CE7-45AF-85B6-1CBBA019B3E0}"/>
              </a:ext>
            </a:extLst>
          </p:cNvPr>
          <p:cNvSpPr>
            <a:spLocks noGrp="1"/>
          </p:cNvSpPr>
          <p:nvPr>
            <p:ph type="title"/>
          </p:nvPr>
        </p:nvSpPr>
        <p:spPr/>
        <p:txBody>
          <a:bodyPr/>
          <a:lstStyle/>
          <a:p>
            <a:r>
              <a:rPr lang="en-US" dirty="0"/>
              <a:t>Brake Drum Distortion</a:t>
            </a:r>
          </a:p>
        </p:txBody>
      </p:sp>
      <p:sp>
        <p:nvSpPr>
          <p:cNvPr id="3" name="Content Placeholder 2">
            <a:extLst>
              <a:ext uri="{FF2B5EF4-FFF2-40B4-BE49-F238E27FC236}">
                <a16:creationId xmlns:a16="http://schemas.microsoft.com/office/drawing/2014/main" id="{064E3A64-749B-40A3-BF00-FC1DD5746160}"/>
              </a:ext>
            </a:extLst>
          </p:cNvPr>
          <p:cNvSpPr>
            <a:spLocks noGrp="1"/>
          </p:cNvSpPr>
          <p:nvPr>
            <p:ph sz="quarter" idx="13"/>
          </p:nvPr>
        </p:nvSpPr>
        <p:spPr/>
        <p:txBody>
          <a:bodyPr/>
          <a:lstStyle/>
          <a:p>
            <a:r>
              <a:rPr lang="en-US" dirty="0"/>
              <a:t>To ensure smooth brake application without pedal pulsation or other problems, brake drum friction surfaces must remain a fixed position in relation to the shoes.</a:t>
            </a:r>
          </a:p>
          <a:p>
            <a:r>
              <a:rPr lang="en-US" dirty="0"/>
              <a:t>DRUM DISTORTION- The friction surface of a brake drum in perfect condition is parallel to the axis of the axle and rotates in a precise circle centered on the axle or hub.</a:t>
            </a:r>
          </a:p>
          <a:p>
            <a:r>
              <a:rPr lang="en-US" dirty="0"/>
              <a:t>BELLMOUTH DRUMS- When an open edge of a brake drum friction surface has a larger diameter than the closed edge, the drum is suffering from bellmouth distortion.</a:t>
            </a:r>
          </a:p>
          <a:p>
            <a:r>
              <a:rPr lang="en-US" dirty="0"/>
              <a:t>OUT-OF-ROUND DRUMS- Uneven heat distribution can sometimes cause out-of-round distortion in which the drum radius varies when measured at different points around its circumference.</a:t>
            </a:r>
          </a:p>
          <a:p>
            <a:r>
              <a:rPr lang="en-US" dirty="0"/>
              <a:t>ECCENTRIC DRUMS- Eccentric distortion exists when the geometric center of the circle described by the brake drum friction surface is other than the center of the axle or the bolt circle of the drum web.</a:t>
            </a:r>
          </a:p>
        </p:txBody>
      </p:sp>
    </p:spTree>
    <p:extLst>
      <p:ext uri="{BB962C8B-B14F-4D97-AF65-F5344CB8AC3E}">
        <p14:creationId xmlns:p14="http://schemas.microsoft.com/office/powerpoint/2010/main" val="7325145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050C46-3FD3-1229-182C-11DD2A5301BF}"/>
              </a:ext>
            </a:extLst>
          </p:cNvPr>
          <p:cNvSpPr>
            <a:spLocks noGrp="1"/>
          </p:cNvSpPr>
          <p:nvPr>
            <p:ph type="title"/>
          </p:nvPr>
        </p:nvSpPr>
        <p:spPr>
          <a:xfrm>
            <a:off x="609600" y="215373"/>
            <a:ext cx="10972800" cy="752294"/>
          </a:xfrm>
        </p:spPr>
        <p:txBody>
          <a:bodyPr/>
          <a:lstStyle/>
          <a:p>
            <a:r>
              <a:rPr lang="en-US" dirty="0"/>
              <a:t>Brake Drum Distortion</a:t>
            </a:r>
          </a:p>
        </p:txBody>
      </p:sp>
      <p:pic>
        <p:nvPicPr>
          <p:cNvPr id="4" name="Picture 3">
            <a:extLst>
              <a:ext uri="{FF2B5EF4-FFF2-40B4-BE49-F238E27FC236}">
                <a16:creationId xmlns:a16="http://schemas.microsoft.com/office/drawing/2014/main" id="{B0B2504B-C382-48C8-97F0-9D7D281FF870}"/>
              </a:ext>
            </a:extLst>
          </p:cNvPr>
          <p:cNvPicPr>
            <a:picLocks noChangeAspect="1"/>
          </p:cNvPicPr>
          <p:nvPr/>
        </p:nvPicPr>
        <p:blipFill>
          <a:blip r:embed="rId2"/>
          <a:stretch>
            <a:fillRect/>
          </a:stretch>
        </p:blipFill>
        <p:spPr>
          <a:xfrm>
            <a:off x="1172191" y="1304332"/>
            <a:ext cx="4923809" cy="3095238"/>
          </a:xfrm>
          <a:prstGeom prst="rect">
            <a:avLst/>
          </a:prstGeom>
        </p:spPr>
      </p:pic>
      <p:pic>
        <p:nvPicPr>
          <p:cNvPr id="6" name="Picture 5">
            <a:extLst>
              <a:ext uri="{FF2B5EF4-FFF2-40B4-BE49-F238E27FC236}">
                <a16:creationId xmlns:a16="http://schemas.microsoft.com/office/drawing/2014/main" id="{D9E0AF00-D5A6-4E67-08C3-E69238BACE29}"/>
              </a:ext>
            </a:extLst>
          </p:cNvPr>
          <p:cNvPicPr>
            <a:picLocks noChangeAspect="1"/>
          </p:cNvPicPr>
          <p:nvPr/>
        </p:nvPicPr>
        <p:blipFill>
          <a:blip r:embed="rId3"/>
          <a:stretch>
            <a:fillRect/>
          </a:stretch>
        </p:blipFill>
        <p:spPr>
          <a:xfrm>
            <a:off x="6711107" y="523380"/>
            <a:ext cx="4504762" cy="3876190"/>
          </a:xfrm>
          <a:prstGeom prst="rect">
            <a:avLst/>
          </a:prstGeom>
        </p:spPr>
      </p:pic>
      <p:sp>
        <p:nvSpPr>
          <p:cNvPr id="8" name="TextBox 7">
            <a:extLst>
              <a:ext uri="{FF2B5EF4-FFF2-40B4-BE49-F238E27FC236}">
                <a16:creationId xmlns:a16="http://schemas.microsoft.com/office/drawing/2014/main" id="{9C3CD091-267B-E985-2286-1524CD72B92A}"/>
              </a:ext>
            </a:extLst>
          </p:cNvPr>
          <p:cNvSpPr txBox="1"/>
          <p:nvPr/>
        </p:nvSpPr>
        <p:spPr>
          <a:xfrm>
            <a:off x="810088" y="4522911"/>
            <a:ext cx="6094520" cy="369332"/>
          </a:xfrm>
          <a:prstGeom prst="rect">
            <a:avLst/>
          </a:prstGeom>
          <a:noFill/>
        </p:spPr>
        <p:txBody>
          <a:bodyPr wrap="square">
            <a:spAutoFit/>
          </a:bodyPr>
          <a:lstStyle/>
          <a:p>
            <a:r>
              <a:rPr lang="en-US" dirty="0"/>
              <a:t>FIGURE 16–7 Bellmouth brake drum distortion.</a:t>
            </a:r>
          </a:p>
        </p:txBody>
      </p:sp>
      <p:sp>
        <p:nvSpPr>
          <p:cNvPr id="10" name="TextBox 9">
            <a:extLst>
              <a:ext uri="{FF2B5EF4-FFF2-40B4-BE49-F238E27FC236}">
                <a16:creationId xmlns:a16="http://schemas.microsoft.com/office/drawing/2014/main" id="{2704B8AA-668B-85F2-BBA2-DA09A794D79F}"/>
              </a:ext>
            </a:extLst>
          </p:cNvPr>
          <p:cNvSpPr txBox="1"/>
          <p:nvPr/>
        </p:nvSpPr>
        <p:spPr>
          <a:xfrm>
            <a:off x="6545062" y="4522911"/>
            <a:ext cx="6094520" cy="369332"/>
          </a:xfrm>
          <a:prstGeom prst="rect">
            <a:avLst/>
          </a:prstGeom>
          <a:noFill/>
        </p:spPr>
        <p:txBody>
          <a:bodyPr wrap="square">
            <a:spAutoFit/>
          </a:bodyPr>
          <a:lstStyle/>
          <a:p>
            <a:r>
              <a:rPr lang="en-US" dirty="0"/>
              <a:t>FIGURE 16–8 Out-of-round brake drum distortion.</a:t>
            </a:r>
          </a:p>
        </p:txBody>
      </p:sp>
    </p:spTree>
    <p:extLst>
      <p:ext uri="{BB962C8B-B14F-4D97-AF65-F5344CB8AC3E}">
        <p14:creationId xmlns:p14="http://schemas.microsoft.com/office/powerpoint/2010/main" val="5677626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27135E-66EF-B59D-EF84-1DE0A08ECD68}"/>
              </a:ext>
            </a:extLst>
          </p:cNvPr>
          <p:cNvSpPr>
            <a:spLocks noGrp="1"/>
          </p:cNvSpPr>
          <p:nvPr>
            <p:ph type="title"/>
          </p:nvPr>
        </p:nvSpPr>
        <p:spPr/>
        <p:txBody>
          <a:bodyPr/>
          <a:lstStyle/>
          <a:p>
            <a:r>
              <a:rPr lang="en-US" dirty="0"/>
              <a:t>Brake Drum Distortion</a:t>
            </a:r>
          </a:p>
        </p:txBody>
      </p:sp>
      <p:pic>
        <p:nvPicPr>
          <p:cNvPr id="4" name="Picture 3">
            <a:extLst>
              <a:ext uri="{FF2B5EF4-FFF2-40B4-BE49-F238E27FC236}">
                <a16:creationId xmlns:a16="http://schemas.microsoft.com/office/drawing/2014/main" id="{1E246D17-164A-32C8-96D3-32F0A8E7175F}"/>
              </a:ext>
            </a:extLst>
          </p:cNvPr>
          <p:cNvPicPr>
            <a:picLocks noChangeAspect="1"/>
          </p:cNvPicPr>
          <p:nvPr/>
        </p:nvPicPr>
        <p:blipFill>
          <a:blip r:embed="rId2"/>
          <a:stretch>
            <a:fillRect/>
          </a:stretch>
        </p:blipFill>
        <p:spPr>
          <a:xfrm>
            <a:off x="6003140" y="764011"/>
            <a:ext cx="4961905" cy="5076190"/>
          </a:xfrm>
          <a:prstGeom prst="rect">
            <a:avLst/>
          </a:prstGeom>
        </p:spPr>
      </p:pic>
      <p:sp>
        <p:nvSpPr>
          <p:cNvPr id="6" name="TextBox 5">
            <a:extLst>
              <a:ext uri="{FF2B5EF4-FFF2-40B4-BE49-F238E27FC236}">
                <a16:creationId xmlns:a16="http://schemas.microsoft.com/office/drawing/2014/main" id="{4C985030-17E8-067E-6661-12B506417BA8}"/>
              </a:ext>
            </a:extLst>
          </p:cNvPr>
          <p:cNvSpPr txBox="1"/>
          <p:nvPr/>
        </p:nvSpPr>
        <p:spPr>
          <a:xfrm>
            <a:off x="934376" y="3022428"/>
            <a:ext cx="6094520" cy="369332"/>
          </a:xfrm>
          <a:prstGeom prst="rect">
            <a:avLst/>
          </a:prstGeom>
          <a:noFill/>
        </p:spPr>
        <p:txBody>
          <a:bodyPr wrap="square">
            <a:spAutoFit/>
          </a:bodyPr>
          <a:lstStyle/>
          <a:p>
            <a:r>
              <a:rPr lang="fr-FR" dirty="0"/>
              <a:t> FIGURE 16–9 Eccentric brake drum distortion.</a:t>
            </a:r>
            <a:endParaRPr lang="en-US" dirty="0"/>
          </a:p>
        </p:txBody>
      </p:sp>
    </p:spTree>
    <p:extLst>
      <p:ext uri="{BB962C8B-B14F-4D97-AF65-F5344CB8AC3E}">
        <p14:creationId xmlns:p14="http://schemas.microsoft.com/office/powerpoint/2010/main" val="5139862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73AF6-2035-450B-8E11-E387FF9B63F9}"/>
              </a:ext>
            </a:extLst>
          </p:cNvPr>
          <p:cNvSpPr>
            <a:spLocks noGrp="1"/>
          </p:cNvSpPr>
          <p:nvPr>
            <p:ph type="title"/>
          </p:nvPr>
        </p:nvSpPr>
        <p:spPr/>
        <p:txBody>
          <a:bodyPr/>
          <a:lstStyle/>
          <a:p>
            <a:r>
              <a:rPr lang="en-US" dirty="0"/>
              <a:t>Brake Drum Distortion</a:t>
            </a:r>
          </a:p>
        </p:txBody>
      </p:sp>
      <p:sp>
        <p:nvSpPr>
          <p:cNvPr id="3" name="Content Placeholder 2">
            <a:extLst>
              <a:ext uri="{FF2B5EF4-FFF2-40B4-BE49-F238E27FC236}">
                <a16:creationId xmlns:a16="http://schemas.microsoft.com/office/drawing/2014/main" id="{EB8A0B87-2229-4C4D-A380-6CF050C558AA}"/>
              </a:ext>
            </a:extLst>
          </p:cNvPr>
          <p:cNvSpPr>
            <a:spLocks noGrp="1"/>
          </p:cNvSpPr>
          <p:nvPr>
            <p:ph sz="quarter" idx="13"/>
          </p:nvPr>
        </p:nvSpPr>
        <p:spPr>
          <a:xfrm>
            <a:off x="609601" y="1456198"/>
            <a:ext cx="4714567" cy="4598988"/>
          </a:xfrm>
        </p:spPr>
        <p:txBody>
          <a:bodyPr/>
          <a:lstStyle/>
          <a:p>
            <a:r>
              <a:rPr lang="en-US" dirty="0"/>
              <a:t>Metal clips called tinnerman nuts are installed at the factory to keep the brake drums from falling off during vehicle assembly.</a:t>
            </a:r>
          </a:p>
          <a:p>
            <a:pPr lvl="1"/>
            <a:r>
              <a:rPr lang="en-US" dirty="0"/>
              <a:t> These clips can be removed and do not need to be reinstalled since the wheel lug nuts hold onto the brake drum.</a:t>
            </a:r>
          </a:p>
        </p:txBody>
      </p:sp>
      <p:pic>
        <p:nvPicPr>
          <p:cNvPr id="4" name="Picture 3" descr="Using a straightedge to check for drum warpage.">
            <a:extLst>
              <a:ext uri="{FF2B5EF4-FFF2-40B4-BE49-F238E27FC236}">
                <a16:creationId xmlns:a16="http://schemas.microsoft.com/office/drawing/2014/main" id="{AB57C1C9-11AA-4A93-9F8C-8C1C61783306}"/>
              </a:ext>
            </a:extLst>
          </p:cNvPr>
          <p:cNvPicPr>
            <a:picLocks noChangeAspect="1"/>
          </p:cNvPicPr>
          <p:nvPr/>
        </p:nvPicPr>
        <p:blipFill>
          <a:blip r:embed="rId2"/>
          <a:stretch>
            <a:fillRect/>
          </a:stretch>
        </p:blipFill>
        <p:spPr>
          <a:xfrm>
            <a:off x="6571635" y="792162"/>
            <a:ext cx="5010763" cy="4598988"/>
          </a:xfrm>
          <a:prstGeom prst="rect">
            <a:avLst/>
          </a:prstGeom>
        </p:spPr>
      </p:pic>
    </p:spTree>
    <p:extLst>
      <p:ext uri="{BB962C8B-B14F-4D97-AF65-F5344CB8AC3E}">
        <p14:creationId xmlns:p14="http://schemas.microsoft.com/office/powerpoint/2010/main" val="23580711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422941-1638-F1BC-AAD3-B2CC1B7C7E5A}"/>
              </a:ext>
            </a:extLst>
          </p:cNvPr>
          <p:cNvSpPr>
            <a:spLocks noGrp="1"/>
          </p:cNvSpPr>
          <p:nvPr>
            <p:ph type="title"/>
          </p:nvPr>
        </p:nvSpPr>
        <p:spPr>
          <a:xfrm>
            <a:off x="609600" y="215373"/>
            <a:ext cx="10972800" cy="690150"/>
          </a:xfrm>
        </p:spPr>
        <p:txBody>
          <a:bodyPr/>
          <a:lstStyle/>
          <a:p>
            <a:r>
              <a:rPr lang="en-US" dirty="0"/>
              <a:t>Brake Drum Distortion</a:t>
            </a:r>
          </a:p>
        </p:txBody>
      </p:sp>
      <p:pic>
        <p:nvPicPr>
          <p:cNvPr id="4" name="Picture 3">
            <a:extLst>
              <a:ext uri="{FF2B5EF4-FFF2-40B4-BE49-F238E27FC236}">
                <a16:creationId xmlns:a16="http://schemas.microsoft.com/office/drawing/2014/main" id="{80B5496B-2490-FDFC-2943-ADC56DF7FABF}"/>
              </a:ext>
            </a:extLst>
          </p:cNvPr>
          <p:cNvPicPr>
            <a:picLocks noChangeAspect="1"/>
          </p:cNvPicPr>
          <p:nvPr/>
        </p:nvPicPr>
        <p:blipFill>
          <a:blip r:embed="rId2"/>
          <a:stretch>
            <a:fillRect/>
          </a:stretch>
        </p:blipFill>
        <p:spPr>
          <a:xfrm>
            <a:off x="4321005" y="767023"/>
            <a:ext cx="4171429" cy="4219048"/>
          </a:xfrm>
          <a:prstGeom prst="rect">
            <a:avLst/>
          </a:prstGeom>
        </p:spPr>
      </p:pic>
      <p:sp>
        <p:nvSpPr>
          <p:cNvPr id="6" name="TextBox 5">
            <a:extLst>
              <a:ext uri="{FF2B5EF4-FFF2-40B4-BE49-F238E27FC236}">
                <a16:creationId xmlns:a16="http://schemas.microsoft.com/office/drawing/2014/main" id="{67F7657D-D74D-16E5-7DBA-2FC71ECF079D}"/>
              </a:ext>
            </a:extLst>
          </p:cNvPr>
          <p:cNvSpPr txBox="1"/>
          <p:nvPr/>
        </p:nvSpPr>
        <p:spPr>
          <a:xfrm>
            <a:off x="3359459" y="5151178"/>
            <a:ext cx="6094520" cy="646331"/>
          </a:xfrm>
          <a:prstGeom prst="rect">
            <a:avLst/>
          </a:prstGeom>
          <a:noFill/>
        </p:spPr>
        <p:txBody>
          <a:bodyPr wrap="square">
            <a:spAutoFit/>
          </a:bodyPr>
          <a:lstStyle/>
          <a:p>
            <a:r>
              <a:rPr lang="en-US" dirty="0"/>
              <a:t>FIGURE 16–11 Discard diameter and maximum diameter are brake drum machining and wear limits.</a:t>
            </a:r>
          </a:p>
        </p:txBody>
      </p:sp>
    </p:spTree>
    <p:extLst>
      <p:ext uri="{BB962C8B-B14F-4D97-AF65-F5344CB8AC3E}">
        <p14:creationId xmlns:p14="http://schemas.microsoft.com/office/powerpoint/2010/main" val="26522647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B0958-AAF6-4181-A1AD-45620D635794}"/>
              </a:ext>
            </a:extLst>
          </p:cNvPr>
          <p:cNvSpPr>
            <a:spLocks noGrp="1"/>
          </p:cNvSpPr>
          <p:nvPr>
            <p:ph type="title"/>
          </p:nvPr>
        </p:nvSpPr>
        <p:spPr>
          <a:xfrm>
            <a:off x="1464400" y="354357"/>
            <a:ext cx="10447967" cy="861744"/>
          </a:xfrm>
        </p:spPr>
        <p:txBody>
          <a:bodyPr/>
          <a:lstStyle/>
          <a:p>
            <a:r>
              <a:rPr lang="en-US" sz="3200" dirty="0"/>
              <a:t>Animation: Brake Drum Micrometer</a:t>
            </a:r>
            <a:br>
              <a:rPr lang="en-US" sz="2400" dirty="0"/>
            </a:br>
            <a:r>
              <a:rPr lang="en-US" sz="1200" dirty="0">
                <a:solidFill>
                  <a:schemeClr val="bg2"/>
                </a:solidFill>
              </a:rPr>
              <a:t>(The animation will automatically start in a few seconds) </a:t>
            </a:r>
            <a:endParaRPr lang="en-US" sz="1200" dirty="0"/>
          </a:p>
        </p:txBody>
      </p:sp>
      <p:pic>
        <p:nvPicPr>
          <p:cNvPr id="6" name="Brake_Drum_Micrometer">
            <a:hlinkClick r:id="" action="ppaction://media"/>
            <a:extLst>
              <a:ext uri="{FF2B5EF4-FFF2-40B4-BE49-F238E27FC236}">
                <a16:creationId xmlns:a16="http://schemas.microsoft.com/office/drawing/2014/main" id="{7F9063EF-020B-44F8-95E7-C943A13AA602}"/>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246786" y="1499532"/>
            <a:ext cx="7698427" cy="4330817"/>
          </a:xfrm>
        </p:spPr>
      </p:pic>
    </p:spTree>
    <p:extLst>
      <p:ext uri="{BB962C8B-B14F-4D97-AF65-F5344CB8AC3E}">
        <p14:creationId xmlns:p14="http://schemas.microsoft.com/office/powerpoint/2010/main" val="2240396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14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AF0136-C375-4394-9202-B7A42FDCBF06}"/>
              </a:ext>
            </a:extLst>
          </p:cNvPr>
          <p:cNvSpPr>
            <a:spLocks noGrp="1"/>
          </p:cNvSpPr>
          <p:nvPr>
            <p:ph type="title"/>
          </p:nvPr>
        </p:nvSpPr>
        <p:spPr/>
        <p:txBody>
          <a:bodyPr/>
          <a:lstStyle/>
          <a:p>
            <a:r>
              <a:rPr lang="en-US" dirty="0"/>
              <a:t>“Machine To” versus “Discard”</a:t>
            </a:r>
          </a:p>
        </p:txBody>
      </p:sp>
      <p:sp>
        <p:nvSpPr>
          <p:cNvPr id="3" name="Content Placeholder 2">
            <a:extLst>
              <a:ext uri="{FF2B5EF4-FFF2-40B4-BE49-F238E27FC236}">
                <a16:creationId xmlns:a16="http://schemas.microsoft.com/office/drawing/2014/main" id="{F4DA9786-7B57-4962-AF4E-82CA29C5EE71}"/>
              </a:ext>
            </a:extLst>
          </p:cNvPr>
          <p:cNvSpPr>
            <a:spLocks noGrp="1"/>
          </p:cNvSpPr>
          <p:nvPr>
            <p:ph sz="quarter" idx="13"/>
          </p:nvPr>
        </p:nvSpPr>
        <p:spPr/>
        <p:txBody>
          <a:bodyPr/>
          <a:lstStyle/>
          <a:p>
            <a:r>
              <a:rPr lang="en-US" dirty="0"/>
              <a:t>Brake drums can usually be machined a maximum of 0.060 inch (1.5 mm) oversize (e.g., a 9.500 in. drum could wear or be machined to a maximum inside diameter of 9.560 in.) unless otherwise stamped on the drum.</a:t>
            </a:r>
          </a:p>
          <a:p>
            <a:r>
              <a:rPr lang="en-US" dirty="0"/>
              <a:t>REASONS FOR EQUAL DRUM INSIDE DIAMETER- There are several reasons why the service technician should check and make sure that both brake drums on the same axle are close to the same inside diameter (ID).</a:t>
            </a:r>
          </a:p>
          <a:p>
            <a:pPr lvl="1"/>
            <a:r>
              <a:rPr lang="en-US" dirty="0"/>
              <a:t>Reason 1- Since heat is generated by braking, if there is less material (larger ID), the drum will tend to expand more rapidly than a drum with more material (smaller ID).</a:t>
            </a:r>
          </a:p>
          <a:p>
            <a:pPr lvl="1"/>
            <a:r>
              <a:rPr lang="en-US" dirty="0"/>
              <a:t>Reason 2-  If one drum expands more than the drum on the other side of the vehicle, unequal braking forces result.</a:t>
            </a:r>
          </a:p>
          <a:p>
            <a:pPr lvl="1"/>
            <a:r>
              <a:rPr lang="en-US" dirty="0"/>
              <a:t>Reason 3- The drum that is larger in ID will expand away from the brake linings more than the other side.</a:t>
            </a:r>
          </a:p>
        </p:txBody>
      </p:sp>
    </p:spTree>
    <p:extLst>
      <p:ext uri="{BB962C8B-B14F-4D97-AF65-F5344CB8AC3E}">
        <p14:creationId xmlns:p14="http://schemas.microsoft.com/office/powerpoint/2010/main" val="27663557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C32E3-12EC-3CDD-4DA1-CDA150017B88}"/>
              </a:ext>
            </a:extLst>
          </p:cNvPr>
          <p:cNvSpPr>
            <a:spLocks noGrp="1"/>
          </p:cNvSpPr>
          <p:nvPr>
            <p:ph type="title"/>
          </p:nvPr>
        </p:nvSpPr>
        <p:spPr>
          <a:xfrm>
            <a:off x="609600" y="215373"/>
            <a:ext cx="10972800" cy="743416"/>
          </a:xfrm>
        </p:spPr>
        <p:txBody>
          <a:bodyPr/>
          <a:lstStyle/>
          <a:p>
            <a:r>
              <a:rPr lang="en-US" dirty="0"/>
              <a:t>“Machine To” versus “Discard”</a:t>
            </a:r>
          </a:p>
        </p:txBody>
      </p:sp>
      <p:pic>
        <p:nvPicPr>
          <p:cNvPr id="4" name="Picture 3">
            <a:extLst>
              <a:ext uri="{FF2B5EF4-FFF2-40B4-BE49-F238E27FC236}">
                <a16:creationId xmlns:a16="http://schemas.microsoft.com/office/drawing/2014/main" id="{60CBE901-F352-BB6D-8266-67768B1030BD}"/>
              </a:ext>
            </a:extLst>
          </p:cNvPr>
          <p:cNvPicPr>
            <a:picLocks noChangeAspect="1"/>
          </p:cNvPicPr>
          <p:nvPr/>
        </p:nvPicPr>
        <p:blipFill>
          <a:blip r:embed="rId2"/>
          <a:stretch>
            <a:fillRect/>
          </a:stretch>
        </p:blipFill>
        <p:spPr>
          <a:xfrm>
            <a:off x="3554913" y="1270874"/>
            <a:ext cx="5295238" cy="4866667"/>
          </a:xfrm>
          <a:prstGeom prst="rect">
            <a:avLst/>
          </a:prstGeom>
        </p:spPr>
      </p:pic>
    </p:spTree>
    <p:extLst>
      <p:ext uri="{BB962C8B-B14F-4D97-AF65-F5344CB8AC3E}">
        <p14:creationId xmlns:p14="http://schemas.microsoft.com/office/powerpoint/2010/main" val="33638955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F88360-3CF1-4D93-9DCB-7D527785070E}"/>
              </a:ext>
            </a:extLst>
          </p:cNvPr>
          <p:cNvSpPr>
            <a:spLocks noGrp="1"/>
          </p:cNvSpPr>
          <p:nvPr>
            <p:ph type="title"/>
          </p:nvPr>
        </p:nvSpPr>
        <p:spPr/>
        <p:txBody>
          <a:bodyPr/>
          <a:lstStyle/>
          <a:p>
            <a:r>
              <a:rPr lang="en-US" dirty="0"/>
              <a:t>Machining Brake Drums</a:t>
            </a:r>
          </a:p>
        </p:txBody>
      </p:sp>
      <p:sp>
        <p:nvSpPr>
          <p:cNvPr id="3" name="Content Placeholder 2">
            <a:extLst>
              <a:ext uri="{FF2B5EF4-FFF2-40B4-BE49-F238E27FC236}">
                <a16:creationId xmlns:a16="http://schemas.microsoft.com/office/drawing/2014/main" id="{83AE8DB0-678C-497B-A8F6-3E78E98033E2}"/>
              </a:ext>
            </a:extLst>
          </p:cNvPr>
          <p:cNvSpPr>
            <a:spLocks noGrp="1"/>
          </p:cNvSpPr>
          <p:nvPr>
            <p:ph sz="quarter" idx="13"/>
          </p:nvPr>
        </p:nvSpPr>
        <p:spPr/>
        <p:txBody>
          <a:bodyPr/>
          <a:lstStyle/>
          <a:p>
            <a:r>
              <a:rPr lang="en-US" dirty="0"/>
              <a:t>MEASURING A DRUM- Before measuring a brake drum, be sure it is not cracked by tapping it with a steel hammer. The brake drum should ring like a bell. If the brake drum makes a dull thud sound, discard the drum.</a:t>
            </a:r>
          </a:p>
          <a:p>
            <a:r>
              <a:rPr lang="en-US" dirty="0"/>
              <a:t>MACHINING A DRUM PROCEDURE- Always start any machining operation by making certain that the brake drum is clean and that excess grease is removed from the hub.</a:t>
            </a:r>
          </a:p>
          <a:p>
            <a:pPr lvl="1"/>
            <a:r>
              <a:rPr lang="en-US" dirty="0"/>
              <a:t>Typical drum brake machining steps include the following:</a:t>
            </a:r>
          </a:p>
          <a:p>
            <a:pPr lvl="2"/>
            <a:r>
              <a:rPr lang="en-US" dirty="0"/>
              <a:t>STEP 1- Mount the drum on the lathe and install the silencer band </a:t>
            </a:r>
          </a:p>
          <a:p>
            <a:pPr lvl="2"/>
            <a:r>
              <a:rPr lang="en-US" dirty="0"/>
              <a:t>STEP 2- Turn the drum by hand before turning on the lathe to be sure everything is clean. Advance the tool bit manually until it just contacts the drum. This is called scratch cut.</a:t>
            </a:r>
          </a:p>
          <a:p>
            <a:pPr lvl="2"/>
            <a:r>
              <a:rPr lang="en-US" dirty="0"/>
              <a:t>STEP 3- Stop the lathe and back off the tool bit. Loosen the arbor nut, rotate the drum one-half turn (180°) on the arbor, and retighten the arbor nut. Turn the lathe on and make a second scratch cut.</a:t>
            </a:r>
          </a:p>
          <a:p>
            <a:pPr lvl="3"/>
            <a:r>
              <a:rPr lang="en-US" dirty="0"/>
              <a:t>a. If the scratch cuts are side-by-side, the lathe is okay and machining can begin.</a:t>
            </a:r>
          </a:p>
          <a:p>
            <a:pPr lvl="3"/>
            <a:r>
              <a:rPr lang="en-US" dirty="0"/>
              <a:t>b. If the scratch cuts are opposite, remove the drum and check for nicks, burrs, or chips on the mounting surfaces.</a:t>
            </a:r>
          </a:p>
          <a:p>
            <a:pPr lvl="2"/>
            <a:r>
              <a:rPr lang="en-US" dirty="0"/>
              <a:t>STEP 4- Start the lathe and set the depth of the cut.</a:t>
            </a:r>
          </a:p>
        </p:txBody>
      </p:sp>
    </p:spTree>
    <p:extLst>
      <p:ext uri="{BB962C8B-B14F-4D97-AF65-F5344CB8AC3E}">
        <p14:creationId xmlns:p14="http://schemas.microsoft.com/office/powerpoint/2010/main" val="2128659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D9C675-B3A1-714A-8890-DBCA49984B10}"/>
              </a:ext>
            </a:extLst>
          </p:cNvPr>
          <p:cNvSpPr>
            <a:spLocks noGrp="1"/>
          </p:cNvSpPr>
          <p:nvPr>
            <p:ph type="title"/>
          </p:nvPr>
        </p:nvSpPr>
        <p:spPr>
          <a:xfrm>
            <a:off x="609600" y="215372"/>
            <a:ext cx="10972800" cy="619129"/>
          </a:xfrm>
        </p:spPr>
        <p:txBody>
          <a:bodyPr/>
          <a:lstStyle/>
          <a:p>
            <a:r>
              <a:rPr lang="en-US" dirty="0"/>
              <a:t>Machining Brake Drums</a:t>
            </a:r>
          </a:p>
        </p:txBody>
      </p:sp>
      <p:pic>
        <p:nvPicPr>
          <p:cNvPr id="4" name="Picture 3">
            <a:extLst>
              <a:ext uri="{FF2B5EF4-FFF2-40B4-BE49-F238E27FC236}">
                <a16:creationId xmlns:a16="http://schemas.microsoft.com/office/drawing/2014/main" id="{38B0EBF5-9D4C-E741-4FCA-9117CF224190}"/>
              </a:ext>
            </a:extLst>
          </p:cNvPr>
          <p:cNvPicPr>
            <a:picLocks noChangeAspect="1"/>
          </p:cNvPicPr>
          <p:nvPr/>
        </p:nvPicPr>
        <p:blipFill>
          <a:blip r:embed="rId2"/>
          <a:stretch>
            <a:fillRect/>
          </a:stretch>
        </p:blipFill>
        <p:spPr>
          <a:xfrm>
            <a:off x="2780425" y="894677"/>
            <a:ext cx="6755438" cy="4489283"/>
          </a:xfrm>
          <a:prstGeom prst="rect">
            <a:avLst/>
          </a:prstGeom>
        </p:spPr>
      </p:pic>
      <p:sp>
        <p:nvSpPr>
          <p:cNvPr id="6" name="TextBox 5">
            <a:extLst>
              <a:ext uri="{FF2B5EF4-FFF2-40B4-BE49-F238E27FC236}">
                <a16:creationId xmlns:a16="http://schemas.microsoft.com/office/drawing/2014/main" id="{6FD4669B-F26A-FA1F-4120-5A4EF60E041C}"/>
              </a:ext>
            </a:extLst>
          </p:cNvPr>
          <p:cNvSpPr txBox="1"/>
          <p:nvPr/>
        </p:nvSpPr>
        <p:spPr>
          <a:xfrm>
            <a:off x="1484051" y="5593991"/>
            <a:ext cx="9348186" cy="369332"/>
          </a:xfrm>
          <a:prstGeom prst="rect">
            <a:avLst/>
          </a:prstGeom>
          <a:noFill/>
        </p:spPr>
        <p:txBody>
          <a:bodyPr wrap="square">
            <a:spAutoFit/>
          </a:bodyPr>
          <a:lstStyle/>
          <a:p>
            <a:r>
              <a:rPr lang="en-US" dirty="0"/>
              <a:t> Figure 16-3 A digital drum micrometer makes measuring brake drums easy and accurate. </a:t>
            </a:r>
          </a:p>
        </p:txBody>
      </p:sp>
    </p:spTree>
    <p:extLst>
      <p:ext uri="{BB962C8B-B14F-4D97-AF65-F5344CB8AC3E}">
        <p14:creationId xmlns:p14="http://schemas.microsoft.com/office/powerpoint/2010/main" val="28847453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kern="0" dirty="0">
                <a:solidFill>
                  <a:srgbClr val="007FA3"/>
                </a:solidFill>
                <a:latin typeface="Arial"/>
                <a:cs typeface="Times New Roman"/>
                <a:sym typeface="Times New Roman"/>
              </a:rPr>
              <a:t>Objectives</a:t>
            </a:r>
            <a:endParaRPr lang="en-US" dirty="0"/>
          </a:p>
        </p:txBody>
      </p:sp>
      <p:sp>
        <p:nvSpPr>
          <p:cNvPr id="3" name="Content Placeholder 2"/>
          <p:cNvSpPr>
            <a:spLocks noGrp="1"/>
          </p:cNvSpPr>
          <p:nvPr>
            <p:ph sz="quarter" idx="13"/>
          </p:nvPr>
        </p:nvSpPr>
        <p:spPr/>
        <p:txBody>
          <a:bodyPr>
            <a:normAutofit/>
          </a:bodyPr>
          <a:lstStyle/>
          <a:p>
            <a:r>
              <a:rPr lang="en-US" dirty="0"/>
              <a:t>Describe the types of brake drums.</a:t>
            </a:r>
          </a:p>
          <a:p>
            <a:r>
              <a:rPr lang="en-US" dirty="0"/>
              <a:t>Explain the factors that cause rotor damage.</a:t>
            </a:r>
          </a:p>
          <a:p>
            <a:r>
              <a:rPr lang="en-US" dirty="0"/>
              <a:t>Discuss brake drum distortion and removal.</a:t>
            </a:r>
          </a:p>
          <a:p>
            <a:r>
              <a:rPr lang="en-US" dirty="0"/>
              <a:t>Explain how to machine a brake drum and when a brake drum should be discarded.</a:t>
            </a:r>
          </a:p>
          <a:p>
            <a:r>
              <a:rPr lang="en-US" dirty="0"/>
              <a:t>Explain the procedure for machining disc brake rotor.</a:t>
            </a:r>
          </a:p>
          <a:p>
            <a:r>
              <a:rPr lang="en-US" dirty="0"/>
              <a:t>Discuss disc brake rotors and causes of rotor distortion.</a:t>
            </a:r>
          </a:p>
          <a:p>
            <a:r>
              <a:rPr lang="en-US" dirty="0"/>
              <a:t>Explain when to machine a disk brake rotor, and discuss rotor thickness and finish.</a:t>
            </a:r>
          </a:p>
          <a:p>
            <a:r>
              <a:rPr lang="en-US" dirty="0"/>
              <a:t>Explain the procedure for qualifying a brake lathe.</a:t>
            </a:r>
          </a:p>
          <a:p>
            <a:pPr lvl="1"/>
            <a:endParaRPr lang="en-US" dirty="0"/>
          </a:p>
          <a:p>
            <a:pPr lvl="1"/>
            <a:r>
              <a:rPr lang="en-US" dirty="0"/>
              <a:t>This chapter will help prepare for the Brakes (A5) ASE certification test content area “C” (Drum Brake Diagnosis and Repair) and “D” (Disc Brake Diagnosis and Repair).</a:t>
            </a:r>
          </a:p>
        </p:txBody>
      </p:sp>
    </p:spTree>
    <p:extLst>
      <p:ext uri="{BB962C8B-B14F-4D97-AF65-F5344CB8AC3E}">
        <p14:creationId xmlns:p14="http://schemas.microsoft.com/office/powerpoint/2010/main" val="16258927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38D906-2BEC-8815-FED7-A351E1E812D5}"/>
              </a:ext>
            </a:extLst>
          </p:cNvPr>
          <p:cNvSpPr>
            <a:spLocks noGrp="1"/>
          </p:cNvSpPr>
          <p:nvPr>
            <p:ph type="title"/>
          </p:nvPr>
        </p:nvSpPr>
        <p:spPr/>
        <p:txBody>
          <a:bodyPr/>
          <a:lstStyle/>
          <a:p>
            <a:r>
              <a:rPr lang="en-US" dirty="0"/>
              <a:t>Machining Brake Drums</a:t>
            </a:r>
          </a:p>
        </p:txBody>
      </p:sp>
      <p:pic>
        <p:nvPicPr>
          <p:cNvPr id="6" name="Picture 5">
            <a:extLst>
              <a:ext uri="{FF2B5EF4-FFF2-40B4-BE49-F238E27FC236}">
                <a16:creationId xmlns:a16="http://schemas.microsoft.com/office/drawing/2014/main" id="{DE55923D-BD2A-2B59-F0AD-E297E7A06459}"/>
              </a:ext>
            </a:extLst>
          </p:cNvPr>
          <p:cNvPicPr>
            <a:picLocks noChangeAspect="1"/>
          </p:cNvPicPr>
          <p:nvPr/>
        </p:nvPicPr>
        <p:blipFill>
          <a:blip r:embed="rId2"/>
          <a:stretch>
            <a:fillRect/>
          </a:stretch>
        </p:blipFill>
        <p:spPr>
          <a:xfrm>
            <a:off x="6729273" y="215372"/>
            <a:ext cx="3724329" cy="5972692"/>
          </a:xfrm>
          <a:prstGeom prst="rect">
            <a:avLst/>
          </a:prstGeom>
        </p:spPr>
      </p:pic>
      <p:sp>
        <p:nvSpPr>
          <p:cNvPr id="8" name="TextBox 7">
            <a:extLst>
              <a:ext uri="{FF2B5EF4-FFF2-40B4-BE49-F238E27FC236}">
                <a16:creationId xmlns:a16="http://schemas.microsoft.com/office/drawing/2014/main" id="{9DD06F89-12FB-E51A-E034-65BD405E7048}"/>
              </a:ext>
            </a:extLst>
          </p:cNvPr>
          <p:cNvSpPr txBox="1"/>
          <p:nvPr/>
        </p:nvSpPr>
        <p:spPr>
          <a:xfrm>
            <a:off x="609600" y="2551837"/>
            <a:ext cx="6094520" cy="1754326"/>
          </a:xfrm>
          <a:prstGeom prst="rect">
            <a:avLst/>
          </a:prstGeom>
          <a:noFill/>
        </p:spPr>
        <p:txBody>
          <a:bodyPr wrap="square">
            <a:spAutoFit/>
          </a:bodyPr>
          <a:lstStyle/>
          <a:p>
            <a:r>
              <a:rPr lang="en-US" dirty="0"/>
              <a:t>FIGURE 16–14 (a) A rotor or brake drum with a bearing hub should be installed on a brake lathe using the appropriate size collet that fits the bearing cups (races). (b) A hubless rotor or brake drum requires a spring and a tapered centering cone. A faceplate should be used on both sides of the rotor or drum to provide support.</a:t>
            </a:r>
          </a:p>
        </p:txBody>
      </p:sp>
    </p:spTree>
    <p:extLst>
      <p:ext uri="{BB962C8B-B14F-4D97-AF65-F5344CB8AC3E}">
        <p14:creationId xmlns:p14="http://schemas.microsoft.com/office/powerpoint/2010/main" val="32233806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588EA8-4D87-DD75-56E8-0137224856A4}"/>
              </a:ext>
            </a:extLst>
          </p:cNvPr>
          <p:cNvSpPr>
            <a:spLocks noGrp="1"/>
          </p:cNvSpPr>
          <p:nvPr>
            <p:ph type="title"/>
          </p:nvPr>
        </p:nvSpPr>
        <p:spPr>
          <a:xfrm>
            <a:off x="609600" y="215372"/>
            <a:ext cx="10972800" cy="1435875"/>
          </a:xfrm>
        </p:spPr>
        <p:txBody>
          <a:bodyPr/>
          <a:lstStyle/>
          <a:p>
            <a:r>
              <a:rPr lang="en-US" dirty="0"/>
              <a:t>Machining Brake Drums</a:t>
            </a:r>
          </a:p>
        </p:txBody>
      </p:sp>
      <p:pic>
        <p:nvPicPr>
          <p:cNvPr id="4" name="Picture 3">
            <a:extLst>
              <a:ext uri="{FF2B5EF4-FFF2-40B4-BE49-F238E27FC236}">
                <a16:creationId xmlns:a16="http://schemas.microsoft.com/office/drawing/2014/main" id="{319BF23A-85FC-39FF-766C-8189C03E630D}"/>
              </a:ext>
            </a:extLst>
          </p:cNvPr>
          <p:cNvPicPr>
            <a:picLocks noChangeAspect="1"/>
          </p:cNvPicPr>
          <p:nvPr/>
        </p:nvPicPr>
        <p:blipFill>
          <a:blip r:embed="rId2"/>
          <a:stretch>
            <a:fillRect/>
          </a:stretch>
        </p:blipFill>
        <p:spPr>
          <a:xfrm>
            <a:off x="6096000" y="435006"/>
            <a:ext cx="4084811" cy="5576504"/>
          </a:xfrm>
          <a:prstGeom prst="rect">
            <a:avLst/>
          </a:prstGeom>
        </p:spPr>
      </p:pic>
      <p:sp>
        <p:nvSpPr>
          <p:cNvPr id="6" name="TextBox 5">
            <a:extLst>
              <a:ext uri="{FF2B5EF4-FFF2-40B4-BE49-F238E27FC236}">
                <a16:creationId xmlns:a16="http://schemas.microsoft.com/office/drawing/2014/main" id="{C8613530-F84B-61E4-19BC-E47E97FBB20B}"/>
              </a:ext>
            </a:extLst>
          </p:cNvPr>
          <p:cNvSpPr txBox="1"/>
          <p:nvPr/>
        </p:nvSpPr>
        <p:spPr>
          <a:xfrm>
            <a:off x="432047" y="2784917"/>
            <a:ext cx="6094520" cy="1754326"/>
          </a:xfrm>
          <a:prstGeom prst="rect">
            <a:avLst/>
          </a:prstGeom>
          <a:noFill/>
        </p:spPr>
        <p:txBody>
          <a:bodyPr wrap="square">
            <a:spAutoFit/>
          </a:bodyPr>
          <a:lstStyle/>
          <a:p>
            <a:r>
              <a:rPr lang="en-US" dirty="0"/>
              <a:t>FIGURE 16–15 A self-aligning spacer (SAS) should always be used between the drum or rotor and the spindle retaining nut to help ensure an even clamping force and to prevent the adapters and cone from getting into a bind. A silence band should always be installed to prevent turning-tool chatter and to ensure a smooth surface finish.</a:t>
            </a:r>
          </a:p>
        </p:txBody>
      </p:sp>
    </p:spTree>
    <p:extLst>
      <p:ext uri="{BB962C8B-B14F-4D97-AF65-F5344CB8AC3E}">
        <p14:creationId xmlns:p14="http://schemas.microsoft.com/office/powerpoint/2010/main" val="34470723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EBC09F-2669-DB34-1250-ED39B74E6A54}"/>
              </a:ext>
            </a:extLst>
          </p:cNvPr>
          <p:cNvSpPr>
            <a:spLocks noGrp="1"/>
          </p:cNvSpPr>
          <p:nvPr>
            <p:ph type="title"/>
          </p:nvPr>
        </p:nvSpPr>
        <p:spPr/>
        <p:txBody>
          <a:bodyPr/>
          <a:lstStyle/>
          <a:p>
            <a:r>
              <a:rPr lang="en-US" dirty="0"/>
              <a:t>Machining Brake Drums</a:t>
            </a:r>
          </a:p>
        </p:txBody>
      </p:sp>
      <p:pic>
        <p:nvPicPr>
          <p:cNvPr id="4" name="Picture 3">
            <a:extLst>
              <a:ext uri="{FF2B5EF4-FFF2-40B4-BE49-F238E27FC236}">
                <a16:creationId xmlns:a16="http://schemas.microsoft.com/office/drawing/2014/main" id="{72D2106A-2563-4C5D-2431-354278C53BBC}"/>
              </a:ext>
            </a:extLst>
          </p:cNvPr>
          <p:cNvPicPr>
            <a:picLocks noChangeAspect="1"/>
          </p:cNvPicPr>
          <p:nvPr/>
        </p:nvPicPr>
        <p:blipFill>
          <a:blip r:embed="rId2"/>
          <a:stretch>
            <a:fillRect/>
          </a:stretch>
        </p:blipFill>
        <p:spPr>
          <a:xfrm>
            <a:off x="3012659" y="3101524"/>
            <a:ext cx="4923809" cy="1933333"/>
          </a:xfrm>
          <a:prstGeom prst="rect">
            <a:avLst/>
          </a:prstGeom>
        </p:spPr>
      </p:pic>
      <p:sp>
        <p:nvSpPr>
          <p:cNvPr id="6" name="TextBox 5">
            <a:extLst>
              <a:ext uri="{FF2B5EF4-FFF2-40B4-BE49-F238E27FC236}">
                <a16:creationId xmlns:a16="http://schemas.microsoft.com/office/drawing/2014/main" id="{7B076BD6-54A7-0108-EEC6-6FF913524400}"/>
              </a:ext>
            </a:extLst>
          </p:cNvPr>
          <p:cNvSpPr txBox="1"/>
          <p:nvPr/>
        </p:nvSpPr>
        <p:spPr>
          <a:xfrm>
            <a:off x="1455938" y="1620239"/>
            <a:ext cx="9667781" cy="923330"/>
          </a:xfrm>
          <a:prstGeom prst="rect">
            <a:avLst/>
          </a:prstGeom>
          <a:noFill/>
        </p:spPr>
        <p:txBody>
          <a:bodyPr wrap="square">
            <a:spAutoFit/>
          </a:bodyPr>
          <a:lstStyle/>
          <a:p>
            <a:r>
              <a:rPr lang="en-US" dirty="0"/>
              <a:t>FIGURE 16–17 After making a scratch cut, loosen the retaining nut, rotate the drum on the lathe, and make another scratch cut. if both cuts are in the same location, the drum is installed correctly on the lathe and drum machining can begin.</a:t>
            </a:r>
          </a:p>
        </p:txBody>
      </p:sp>
    </p:spTree>
    <p:extLst>
      <p:ext uri="{BB962C8B-B14F-4D97-AF65-F5344CB8AC3E}">
        <p14:creationId xmlns:p14="http://schemas.microsoft.com/office/powerpoint/2010/main" val="7358299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2FCB21-923E-48C6-A769-CEE66D0BD485}"/>
              </a:ext>
            </a:extLst>
          </p:cNvPr>
          <p:cNvSpPr>
            <a:spLocks noGrp="1"/>
          </p:cNvSpPr>
          <p:nvPr>
            <p:ph type="title"/>
          </p:nvPr>
        </p:nvSpPr>
        <p:spPr/>
        <p:txBody>
          <a:bodyPr/>
          <a:lstStyle/>
          <a:p>
            <a:r>
              <a:rPr lang="en-US" dirty="0"/>
              <a:t>Disk Brake Rotors</a:t>
            </a:r>
          </a:p>
        </p:txBody>
      </p:sp>
      <p:sp>
        <p:nvSpPr>
          <p:cNvPr id="3" name="Content Placeholder 2">
            <a:extLst>
              <a:ext uri="{FF2B5EF4-FFF2-40B4-BE49-F238E27FC236}">
                <a16:creationId xmlns:a16="http://schemas.microsoft.com/office/drawing/2014/main" id="{F49F8721-0EA4-4D14-AD9D-F51C4B3CB597}"/>
              </a:ext>
            </a:extLst>
          </p:cNvPr>
          <p:cNvSpPr>
            <a:spLocks noGrp="1"/>
          </p:cNvSpPr>
          <p:nvPr>
            <p:ph sz="quarter" idx="13"/>
          </p:nvPr>
        </p:nvSpPr>
        <p:spPr/>
        <p:txBody>
          <a:bodyPr/>
          <a:lstStyle/>
          <a:p>
            <a:r>
              <a:rPr lang="en-US" dirty="0"/>
              <a:t>Disc brake rotors use cast gray iron at the area that contacts the friction pad. Rotors, also called discs or disks, have mass (weight) that absorbs heat.</a:t>
            </a:r>
          </a:p>
          <a:p>
            <a:r>
              <a:rPr lang="en-US" dirty="0"/>
              <a:t>STYLES OF ROTORS- Rotors are made in several styles, including the following:</a:t>
            </a:r>
          </a:p>
          <a:p>
            <a:pPr lvl="1"/>
            <a:r>
              <a:rPr lang="en-US" dirty="0"/>
              <a:t>1. Solid. These are used on the rear of many vehicles equipped with rear disc brakes and on the front of some small and midsize vehicles. Solid rotors are usually used on the rear where only 20% to 40% of the braking occurs. Solid rotors are much thinner than vented rotors. </a:t>
            </a:r>
          </a:p>
          <a:p>
            <a:pPr lvl="1"/>
            <a:r>
              <a:rPr lang="en-US" dirty="0"/>
              <a:t>2. Vented. These are used on the front of most vehicles. The internal vanes allow air to circulate between the two friction surfaces of the rotor.</a:t>
            </a:r>
          </a:p>
        </p:txBody>
      </p:sp>
    </p:spTree>
    <p:extLst>
      <p:ext uri="{BB962C8B-B14F-4D97-AF65-F5344CB8AC3E}">
        <p14:creationId xmlns:p14="http://schemas.microsoft.com/office/powerpoint/2010/main" val="31751139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54A401-C27D-057B-F648-C24CBCCF308D}"/>
              </a:ext>
            </a:extLst>
          </p:cNvPr>
          <p:cNvSpPr>
            <a:spLocks noGrp="1"/>
          </p:cNvSpPr>
          <p:nvPr>
            <p:ph type="title"/>
          </p:nvPr>
        </p:nvSpPr>
        <p:spPr/>
        <p:txBody>
          <a:bodyPr/>
          <a:lstStyle/>
          <a:p>
            <a:r>
              <a:rPr lang="en-US" dirty="0"/>
              <a:t>Disk Brake Rotors</a:t>
            </a:r>
          </a:p>
        </p:txBody>
      </p:sp>
      <p:pic>
        <p:nvPicPr>
          <p:cNvPr id="4" name="Picture 3">
            <a:extLst>
              <a:ext uri="{FF2B5EF4-FFF2-40B4-BE49-F238E27FC236}">
                <a16:creationId xmlns:a16="http://schemas.microsoft.com/office/drawing/2014/main" id="{4D60F41F-D14B-7389-2CD4-02F60DDB4078}"/>
              </a:ext>
            </a:extLst>
          </p:cNvPr>
          <p:cNvPicPr>
            <a:picLocks noChangeAspect="1"/>
          </p:cNvPicPr>
          <p:nvPr/>
        </p:nvPicPr>
        <p:blipFill>
          <a:blip r:embed="rId2"/>
          <a:stretch>
            <a:fillRect/>
          </a:stretch>
        </p:blipFill>
        <p:spPr>
          <a:xfrm>
            <a:off x="6096000" y="961290"/>
            <a:ext cx="4246756" cy="4935419"/>
          </a:xfrm>
          <a:prstGeom prst="rect">
            <a:avLst/>
          </a:prstGeom>
        </p:spPr>
      </p:pic>
      <p:sp>
        <p:nvSpPr>
          <p:cNvPr id="6" name="TextBox 5">
            <a:extLst>
              <a:ext uri="{FF2B5EF4-FFF2-40B4-BE49-F238E27FC236}">
                <a16:creationId xmlns:a16="http://schemas.microsoft.com/office/drawing/2014/main" id="{99BE278D-0B96-5B23-E380-68BC151BD121}"/>
              </a:ext>
            </a:extLst>
          </p:cNvPr>
          <p:cNvSpPr txBox="1"/>
          <p:nvPr/>
        </p:nvSpPr>
        <p:spPr>
          <a:xfrm>
            <a:off x="1229422" y="2967334"/>
            <a:ext cx="4246756" cy="923330"/>
          </a:xfrm>
          <a:prstGeom prst="rect">
            <a:avLst/>
          </a:prstGeom>
          <a:noFill/>
        </p:spPr>
        <p:txBody>
          <a:bodyPr wrap="square">
            <a:spAutoFit/>
          </a:bodyPr>
          <a:lstStyle/>
          <a:p>
            <a:r>
              <a:rPr lang="en-US" dirty="0"/>
              <a:t>FIGURE 16–18 Set the depth of the cut indicator to zero just as the turning tool touches the drum.</a:t>
            </a:r>
          </a:p>
        </p:txBody>
      </p:sp>
    </p:spTree>
    <p:extLst>
      <p:ext uri="{BB962C8B-B14F-4D97-AF65-F5344CB8AC3E}">
        <p14:creationId xmlns:p14="http://schemas.microsoft.com/office/powerpoint/2010/main" val="41426084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390110-3410-D56B-6CE8-4506B0B1C320}"/>
              </a:ext>
            </a:extLst>
          </p:cNvPr>
          <p:cNvSpPr>
            <a:spLocks noGrp="1"/>
          </p:cNvSpPr>
          <p:nvPr>
            <p:ph type="title"/>
          </p:nvPr>
        </p:nvSpPr>
        <p:spPr>
          <a:xfrm>
            <a:off x="609600" y="215372"/>
            <a:ext cx="10972800" cy="716783"/>
          </a:xfrm>
        </p:spPr>
        <p:txBody>
          <a:bodyPr/>
          <a:lstStyle/>
          <a:p>
            <a:r>
              <a:rPr lang="en-US" dirty="0"/>
              <a:t>Disk Brake Rotors</a:t>
            </a:r>
          </a:p>
        </p:txBody>
      </p:sp>
      <p:pic>
        <p:nvPicPr>
          <p:cNvPr id="4" name="Picture 3">
            <a:extLst>
              <a:ext uri="{FF2B5EF4-FFF2-40B4-BE49-F238E27FC236}">
                <a16:creationId xmlns:a16="http://schemas.microsoft.com/office/drawing/2014/main" id="{33E81AB0-4F1F-AB95-E53B-39868FF90A03}"/>
              </a:ext>
            </a:extLst>
          </p:cNvPr>
          <p:cNvPicPr>
            <a:picLocks noChangeAspect="1"/>
          </p:cNvPicPr>
          <p:nvPr/>
        </p:nvPicPr>
        <p:blipFill>
          <a:blip r:embed="rId2"/>
          <a:stretch>
            <a:fillRect/>
          </a:stretch>
        </p:blipFill>
        <p:spPr>
          <a:xfrm>
            <a:off x="1362631" y="1182699"/>
            <a:ext cx="3537844" cy="2655907"/>
          </a:xfrm>
          <a:prstGeom prst="rect">
            <a:avLst/>
          </a:prstGeom>
        </p:spPr>
      </p:pic>
      <p:sp>
        <p:nvSpPr>
          <p:cNvPr id="6" name="TextBox 5">
            <a:extLst>
              <a:ext uri="{FF2B5EF4-FFF2-40B4-BE49-F238E27FC236}">
                <a16:creationId xmlns:a16="http://schemas.microsoft.com/office/drawing/2014/main" id="{FD112F71-E4AF-6F0C-1EE2-9B0067E32DDD}"/>
              </a:ext>
            </a:extLst>
          </p:cNvPr>
          <p:cNvSpPr txBox="1"/>
          <p:nvPr/>
        </p:nvSpPr>
        <p:spPr>
          <a:xfrm>
            <a:off x="1096301" y="4347347"/>
            <a:ext cx="4330084" cy="1323439"/>
          </a:xfrm>
          <a:prstGeom prst="rect">
            <a:avLst/>
          </a:prstGeom>
          <a:noFill/>
        </p:spPr>
        <p:txBody>
          <a:bodyPr wrap="square">
            <a:spAutoFit/>
          </a:bodyPr>
          <a:lstStyle/>
          <a:p>
            <a:r>
              <a:rPr lang="en-US" sz="1600" dirty="0"/>
              <a:t>FIGURE 16–19 This lathe has a dial that is “diameter graduated.” This means that a reading of 0.030 inch indicates a 0.015 inch cut that increases the inside diameter of the brake drum by 0.030 inch.</a:t>
            </a:r>
          </a:p>
        </p:txBody>
      </p:sp>
      <p:pic>
        <p:nvPicPr>
          <p:cNvPr id="8" name="Picture 7">
            <a:extLst>
              <a:ext uri="{FF2B5EF4-FFF2-40B4-BE49-F238E27FC236}">
                <a16:creationId xmlns:a16="http://schemas.microsoft.com/office/drawing/2014/main" id="{E1D6F203-153B-4BE5-71A9-69B6F08F44A2}"/>
              </a:ext>
            </a:extLst>
          </p:cNvPr>
          <p:cNvPicPr>
            <a:picLocks noChangeAspect="1"/>
          </p:cNvPicPr>
          <p:nvPr/>
        </p:nvPicPr>
        <p:blipFill>
          <a:blip r:embed="rId3"/>
          <a:stretch>
            <a:fillRect/>
          </a:stretch>
        </p:blipFill>
        <p:spPr>
          <a:xfrm>
            <a:off x="6216060" y="1003178"/>
            <a:ext cx="4231689" cy="2915328"/>
          </a:xfrm>
          <a:prstGeom prst="rect">
            <a:avLst/>
          </a:prstGeom>
        </p:spPr>
      </p:pic>
      <p:sp>
        <p:nvSpPr>
          <p:cNvPr id="10" name="TextBox 9">
            <a:extLst>
              <a:ext uri="{FF2B5EF4-FFF2-40B4-BE49-F238E27FC236}">
                <a16:creationId xmlns:a16="http://schemas.microsoft.com/office/drawing/2014/main" id="{54B912C4-75F1-1866-95E5-CB9079F43EF5}"/>
              </a:ext>
            </a:extLst>
          </p:cNvPr>
          <p:cNvSpPr txBox="1"/>
          <p:nvPr/>
        </p:nvSpPr>
        <p:spPr>
          <a:xfrm>
            <a:off x="5676003" y="4347347"/>
            <a:ext cx="5650516" cy="1323439"/>
          </a:xfrm>
          <a:prstGeom prst="rect">
            <a:avLst/>
          </a:prstGeom>
          <a:noFill/>
        </p:spPr>
        <p:txBody>
          <a:bodyPr wrap="square">
            <a:spAutoFit/>
          </a:bodyPr>
          <a:lstStyle/>
          <a:p>
            <a:r>
              <a:rPr lang="en-US" sz="1600" dirty="0"/>
              <a:t>FIGURE 16–20 Notice the chatter marks at the edge of the </a:t>
            </a:r>
          </a:p>
          <a:p>
            <a:r>
              <a:rPr lang="en-US" sz="1600" dirty="0"/>
              <a:t>friction-area surface of the brake drum. These marks were </a:t>
            </a:r>
          </a:p>
          <a:p>
            <a:r>
              <a:rPr lang="en-US" sz="1600" dirty="0"/>
              <a:t>caused by vibration of the drum because the technician failed to wrap the dampening strap (silencer band) over the friction-surface portion of the brake drum.</a:t>
            </a:r>
          </a:p>
        </p:txBody>
      </p:sp>
    </p:spTree>
    <p:extLst>
      <p:ext uri="{BB962C8B-B14F-4D97-AF65-F5344CB8AC3E}">
        <p14:creationId xmlns:p14="http://schemas.microsoft.com/office/powerpoint/2010/main" val="17380896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B8316D-FCE3-CB60-1D4F-F32B7C424ABA}"/>
              </a:ext>
            </a:extLst>
          </p:cNvPr>
          <p:cNvSpPr>
            <a:spLocks noGrp="1"/>
          </p:cNvSpPr>
          <p:nvPr>
            <p:ph type="title"/>
          </p:nvPr>
        </p:nvSpPr>
        <p:spPr>
          <a:xfrm>
            <a:off x="609600" y="215372"/>
            <a:ext cx="10972800" cy="832193"/>
          </a:xfrm>
        </p:spPr>
        <p:txBody>
          <a:bodyPr/>
          <a:lstStyle/>
          <a:p>
            <a:r>
              <a:rPr lang="en-US" dirty="0"/>
              <a:t>Disk Brake Rotors</a:t>
            </a:r>
          </a:p>
        </p:txBody>
      </p:sp>
      <p:pic>
        <p:nvPicPr>
          <p:cNvPr id="4" name="Picture 3">
            <a:extLst>
              <a:ext uri="{FF2B5EF4-FFF2-40B4-BE49-F238E27FC236}">
                <a16:creationId xmlns:a16="http://schemas.microsoft.com/office/drawing/2014/main" id="{2DACC856-AF0F-71FD-7B16-3507B99D6968}"/>
              </a:ext>
            </a:extLst>
          </p:cNvPr>
          <p:cNvPicPr>
            <a:picLocks noChangeAspect="1"/>
          </p:cNvPicPr>
          <p:nvPr/>
        </p:nvPicPr>
        <p:blipFill>
          <a:blip r:embed="rId2"/>
          <a:stretch>
            <a:fillRect/>
          </a:stretch>
        </p:blipFill>
        <p:spPr>
          <a:xfrm>
            <a:off x="2426835" y="2121823"/>
            <a:ext cx="7338329" cy="4046564"/>
          </a:xfrm>
          <a:prstGeom prst="rect">
            <a:avLst/>
          </a:prstGeom>
        </p:spPr>
      </p:pic>
      <p:sp>
        <p:nvSpPr>
          <p:cNvPr id="6" name="TextBox 5">
            <a:extLst>
              <a:ext uri="{FF2B5EF4-FFF2-40B4-BE49-F238E27FC236}">
                <a16:creationId xmlns:a16="http://schemas.microsoft.com/office/drawing/2014/main" id="{2DE14112-A16F-F929-55E3-4347E8F6BE66}"/>
              </a:ext>
            </a:extLst>
          </p:cNvPr>
          <p:cNvSpPr txBox="1"/>
          <p:nvPr/>
        </p:nvSpPr>
        <p:spPr>
          <a:xfrm>
            <a:off x="1100832" y="1261528"/>
            <a:ext cx="10191564" cy="646331"/>
          </a:xfrm>
          <a:prstGeom prst="rect">
            <a:avLst/>
          </a:prstGeom>
          <a:noFill/>
        </p:spPr>
        <p:txBody>
          <a:bodyPr wrap="square">
            <a:spAutoFit/>
          </a:bodyPr>
          <a:lstStyle/>
          <a:p>
            <a:r>
              <a:rPr lang="en-US" dirty="0"/>
              <a:t>FIGURE 16–21 This excessively worn (thin) rotor was removed from the vehicle in this condition. It is amazing that the vehicle was able to stop with such a thin rotor.</a:t>
            </a:r>
          </a:p>
        </p:txBody>
      </p:sp>
    </p:spTree>
    <p:extLst>
      <p:ext uri="{BB962C8B-B14F-4D97-AF65-F5344CB8AC3E}">
        <p14:creationId xmlns:p14="http://schemas.microsoft.com/office/powerpoint/2010/main" val="21817609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800AB-1877-CC8F-9A14-474BB6669FFE}"/>
              </a:ext>
            </a:extLst>
          </p:cNvPr>
          <p:cNvSpPr>
            <a:spLocks noGrp="1"/>
          </p:cNvSpPr>
          <p:nvPr>
            <p:ph type="title"/>
          </p:nvPr>
        </p:nvSpPr>
        <p:spPr/>
        <p:txBody>
          <a:bodyPr/>
          <a:lstStyle/>
          <a:p>
            <a:r>
              <a:rPr lang="en-US" dirty="0"/>
              <a:t>Disk Brake Rotors</a:t>
            </a:r>
          </a:p>
        </p:txBody>
      </p:sp>
      <p:pic>
        <p:nvPicPr>
          <p:cNvPr id="4" name="Picture 3">
            <a:extLst>
              <a:ext uri="{FF2B5EF4-FFF2-40B4-BE49-F238E27FC236}">
                <a16:creationId xmlns:a16="http://schemas.microsoft.com/office/drawing/2014/main" id="{316B2E07-F4CB-F434-9D30-417E23A91A52}"/>
              </a:ext>
            </a:extLst>
          </p:cNvPr>
          <p:cNvPicPr>
            <a:picLocks noChangeAspect="1"/>
          </p:cNvPicPr>
          <p:nvPr/>
        </p:nvPicPr>
        <p:blipFill>
          <a:blip r:embed="rId2"/>
          <a:stretch>
            <a:fillRect/>
          </a:stretch>
        </p:blipFill>
        <p:spPr>
          <a:xfrm>
            <a:off x="932156" y="1574942"/>
            <a:ext cx="6336895" cy="4627690"/>
          </a:xfrm>
          <a:prstGeom prst="rect">
            <a:avLst/>
          </a:prstGeom>
        </p:spPr>
      </p:pic>
      <p:sp>
        <p:nvSpPr>
          <p:cNvPr id="6" name="TextBox 5">
            <a:extLst>
              <a:ext uri="{FF2B5EF4-FFF2-40B4-BE49-F238E27FC236}">
                <a16:creationId xmlns:a16="http://schemas.microsoft.com/office/drawing/2014/main" id="{670D622E-6048-D7B9-0D06-9B82AC2733F6}"/>
              </a:ext>
            </a:extLst>
          </p:cNvPr>
          <p:cNvSpPr txBox="1"/>
          <p:nvPr/>
        </p:nvSpPr>
        <p:spPr>
          <a:xfrm>
            <a:off x="7551937" y="2658797"/>
            <a:ext cx="4104443" cy="2031325"/>
          </a:xfrm>
          <a:prstGeom prst="rect">
            <a:avLst/>
          </a:prstGeom>
          <a:noFill/>
        </p:spPr>
        <p:txBody>
          <a:bodyPr wrap="square">
            <a:spAutoFit/>
          </a:bodyPr>
          <a:lstStyle/>
          <a:p>
            <a:r>
              <a:rPr lang="en-US" dirty="0"/>
              <a:t>FIGURE 16–22 Severely worn vented disc brake rotor. The braking surface has been entirely worn away exposing the cooling fins. The owner brought the vehicle to a repair shop because of a “little noise in the front.” notice the straight vane design.</a:t>
            </a:r>
          </a:p>
        </p:txBody>
      </p:sp>
    </p:spTree>
    <p:extLst>
      <p:ext uri="{BB962C8B-B14F-4D97-AF65-F5344CB8AC3E}">
        <p14:creationId xmlns:p14="http://schemas.microsoft.com/office/powerpoint/2010/main" val="19899501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74ED52-E50F-1066-0376-C59C4B3B3C6F}"/>
              </a:ext>
            </a:extLst>
          </p:cNvPr>
          <p:cNvSpPr>
            <a:spLocks noGrp="1"/>
          </p:cNvSpPr>
          <p:nvPr>
            <p:ph type="title"/>
          </p:nvPr>
        </p:nvSpPr>
        <p:spPr>
          <a:xfrm>
            <a:off x="609600" y="215373"/>
            <a:ext cx="10972800" cy="920970"/>
          </a:xfrm>
        </p:spPr>
        <p:txBody>
          <a:bodyPr/>
          <a:lstStyle/>
          <a:p>
            <a:r>
              <a:rPr lang="en-US" dirty="0"/>
              <a:t>Disk Brake Rotors</a:t>
            </a:r>
          </a:p>
        </p:txBody>
      </p:sp>
      <p:pic>
        <p:nvPicPr>
          <p:cNvPr id="4" name="Picture 3">
            <a:extLst>
              <a:ext uri="{FF2B5EF4-FFF2-40B4-BE49-F238E27FC236}">
                <a16:creationId xmlns:a16="http://schemas.microsoft.com/office/drawing/2014/main" id="{96525455-0A9E-8E22-F50C-C8190ED61C7D}"/>
              </a:ext>
            </a:extLst>
          </p:cNvPr>
          <p:cNvPicPr>
            <a:picLocks noChangeAspect="1"/>
          </p:cNvPicPr>
          <p:nvPr/>
        </p:nvPicPr>
        <p:blipFill>
          <a:blip r:embed="rId2"/>
          <a:stretch>
            <a:fillRect/>
          </a:stretch>
        </p:blipFill>
        <p:spPr>
          <a:xfrm>
            <a:off x="743814" y="1335458"/>
            <a:ext cx="5352186" cy="4187084"/>
          </a:xfrm>
          <a:prstGeom prst="rect">
            <a:avLst/>
          </a:prstGeom>
        </p:spPr>
      </p:pic>
      <p:sp>
        <p:nvSpPr>
          <p:cNvPr id="6" name="TextBox 5">
            <a:extLst>
              <a:ext uri="{FF2B5EF4-FFF2-40B4-BE49-F238E27FC236}">
                <a16:creationId xmlns:a16="http://schemas.microsoft.com/office/drawing/2014/main" id="{541A87CE-88C7-442D-956B-6F2208EF95A0}"/>
              </a:ext>
            </a:extLst>
          </p:cNvPr>
          <p:cNvSpPr txBox="1"/>
          <p:nvPr/>
        </p:nvSpPr>
        <p:spPr>
          <a:xfrm>
            <a:off x="6527308" y="2551837"/>
            <a:ext cx="4250185" cy="1754326"/>
          </a:xfrm>
          <a:prstGeom prst="rect">
            <a:avLst/>
          </a:prstGeom>
          <a:noFill/>
        </p:spPr>
        <p:txBody>
          <a:bodyPr wrap="square">
            <a:spAutoFit/>
          </a:bodyPr>
          <a:lstStyle/>
          <a:p>
            <a:r>
              <a:rPr lang="en-US" dirty="0"/>
              <a:t>FIGURE 16–23 Directional vane vented disc brake rotors. note that the fins angle toward the rear of the vehicle. It is </a:t>
            </a:r>
          </a:p>
          <a:p>
            <a:r>
              <a:rPr lang="en-US" dirty="0"/>
              <a:t>important that this type of rotor be reinstalled on the correct side of the vehicle.</a:t>
            </a:r>
          </a:p>
        </p:txBody>
      </p:sp>
    </p:spTree>
    <p:extLst>
      <p:ext uri="{BB962C8B-B14F-4D97-AF65-F5344CB8AC3E}">
        <p14:creationId xmlns:p14="http://schemas.microsoft.com/office/powerpoint/2010/main" val="13776288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BB44BD-3657-4140-A63E-377FE4DCDA43}"/>
              </a:ext>
            </a:extLst>
          </p:cNvPr>
          <p:cNvSpPr>
            <a:spLocks noGrp="1"/>
          </p:cNvSpPr>
          <p:nvPr>
            <p:ph type="title"/>
          </p:nvPr>
        </p:nvSpPr>
        <p:spPr/>
        <p:txBody>
          <a:bodyPr/>
          <a:lstStyle/>
          <a:p>
            <a:r>
              <a:rPr lang="en-US" dirty="0"/>
              <a:t>Disk Brake Rotors</a:t>
            </a:r>
          </a:p>
        </p:txBody>
      </p:sp>
      <p:sp>
        <p:nvSpPr>
          <p:cNvPr id="3" name="Content Placeholder 2">
            <a:extLst>
              <a:ext uri="{FF2B5EF4-FFF2-40B4-BE49-F238E27FC236}">
                <a16:creationId xmlns:a16="http://schemas.microsoft.com/office/drawing/2014/main" id="{83A6A947-A18C-40D7-9017-FAA45A72C681}"/>
              </a:ext>
            </a:extLst>
          </p:cNvPr>
          <p:cNvSpPr>
            <a:spLocks noGrp="1"/>
          </p:cNvSpPr>
          <p:nvPr>
            <p:ph sz="quarter" idx="13"/>
          </p:nvPr>
        </p:nvSpPr>
        <p:spPr>
          <a:xfrm>
            <a:off x="609601" y="1441450"/>
            <a:ext cx="5486399" cy="4598988"/>
          </a:xfrm>
        </p:spPr>
        <p:txBody>
          <a:bodyPr/>
          <a:lstStyle/>
          <a:p>
            <a:r>
              <a:rPr lang="en-US" dirty="0"/>
              <a:t>COMPOSITE ROTORS- Composite rotors use a steel center section with a cast-iron wear surface. These composite rotors are lighter in weight than conventional cast-iron rotors.</a:t>
            </a:r>
          </a:p>
          <a:p>
            <a:r>
              <a:rPr lang="pt-BR" dirty="0"/>
              <a:t>ALUMINUM METAL MATRIX COMPOSITE ROTORS- </a:t>
            </a:r>
            <a:r>
              <a:rPr lang="en-US" dirty="0"/>
              <a:t>Some disc brake rotors are manufactured from an aluminum metal matrix composite alloy reinforced with 20% silicon carbide particulate.</a:t>
            </a:r>
          </a:p>
          <a:p>
            <a:endParaRPr lang="en-US" dirty="0"/>
          </a:p>
        </p:txBody>
      </p:sp>
      <p:pic>
        <p:nvPicPr>
          <p:cNvPr id="4" name="Picture 3" descr="Cut away of a typical composite rotor.">
            <a:extLst>
              <a:ext uri="{FF2B5EF4-FFF2-40B4-BE49-F238E27FC236}">
                <a16:creationId xmlns:a16="http://schemas.microsoft.com/office/drawing/2014/main" id="{1A3D1CBE-E917-4EEA-AADF-C693D50416E8}"/>
              </a:ext>
            </a:extLst>
          </p:cNvPr>
          <p:cNvPicPr>
            <a:picLocks noChangeAspect="1"/>
          </p:cNvPicPr>
          <p:nvPr/>
        </p:nvPicPr>
        <p:blipFill>
          <a:blip r:embed="rId2"/>
          <a:stretch>
            <a:fillRect/>
          </a:stretch>
        </p:blipFill>
        <p:spPr>
          <a:xfrm>
            <a:off x="6327058" y="1120877"/>
            <a:ext cx="5255341" cy="4704735"/>
          </a:xfrm>
          <a:prstGeom prst="rect">
            <a:avLst/>
          </a:prstGeom>
        </p:spPr>
      </p:pic>
    </p:spTree>
    <p:extLst>
      <p:ext uri="{BB962C8B-B14F-4D97-AF65-F5344CB8AC3E}">
        <p14:creationId xmlns:p14="http://schemas.microsoft.com/office/powerpoint/2010/main" val="40960977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06537E-71D2-4C60-9D1A-5FEF4E9A5263}"/>
              </a:ext>
            </a:extLst>
          </p:cNvPr>
          <p:cNvSpPr>
            <a:spLocks noGrp="1"/>
          </p:cNvSpPr>
          <p:nvPr>
            <p:ph type="title"/>
          </p:nvPr>
        </p:nvSpPr>
        <p:spPr/>
        <p:txBody>
          <a:bodyPr/>
          <a:lstStyle/>
          <a:p>
            <a:r>
              <a:rPr lang="en-US" dirty="0"/>
              <a:t>Brake Drums</a:t>
            </a:r>
          </a:p>
        </p:txBody>
      </p:sp>
      <p:sp>
        <p:nvSpPr>
          <p:cNvPr id="3" name="Content Placeholder 2">
            <a:extLst>
              <a:ext uri="{FF2B5EF4-FFF2-40B4-BE49-F238E27FC236}">
                <a16:creationId xmlns:a16="http://schemas.microsoft.com/office/drawing/2014/main" id="{65DA22D8-FD05-4F13-AB1B-6F228CFB4137}"/>
              </a:ext>
            </a:extLst>
          </p:cNvPr>
          <p:cNvSpPr>
            <a:spLocks noGrp="1"/>
          </p:cNvSpPr>
          <p:nvPr>
            <p:ph sz="quarter" idx="13"/>
          </p:nvPr>
        </p:nvSpPr>
        <p:spPr>
          <a:xfrm>
            <a:off x="609601" y="1441450"/>
            <a:ext cx="5245509" cy="4598988"/>
          </a:xfrm>
        </p:spPr>
        <p:txBody>
          <a:bodyPr/>
          <a:lstStyle/>
          <a:p>
            <a:r>
              <a:rPr lang="en-US" dirty="0"/>
              <a:t>CAST-IRON DRUMS- Brake drums are constructed of cast iron where the lining contacts the drum, with mild steel centers.</a:t>
            </a:r>
          </a:p>
          <a:p>
            <a:r>
              <a:rPr lang="en-US" dirty="0"/>
              <a:t>ALUMINUM DRUMS- Even aluminum brake drums use cast iron for the friction surface area. </a:t>
            </a:r>
          </a:p>
          <a:p>
            <a:pPr lvl="1"/>
            <a:r>
              <a:rPr lang="en-US" dirty="0"/>
              <a:t>Besides saving weight, aluminum brake drums transfer heat to the surrounding air faster than cast iron or steel.</a:t>
            </a:r>
          </a:p>
          <a:p>
            <a:endParaRPr lang="en-US" dirty="0"/>
          </a:p>
        </p:txBody>
      </p:sp>
      <p:pic>
        <p:nvPicPr>
          <p:cNvPr id="4" name="Picture 3" descr="Different types of brake drums.">
            <a:extLst>
              <a:ext uri="{FF2B5EF4-FFF2-40B4-BE49-F238E27FC236}">
                <a16:creationId xmlns:a16="http://schemas.microsoft.com/office/drawing/2014/main" id="{21CF1A44-9AA9-47F8-85A4-2BDB12AC92BF}"/>
              </a:ext>
            </a:extLst>
          </p:cNvPr>
          <p:cNvPicPr>
            <a:picLocks noChangeAspect="1"/>
          </p:cNvPicPr>
          <p:nvPr/>
        </p:nvPicPr>
        <p:blipFill>
          <a:blip r:embed="rId2"/>
          <a:stretch>
            <a:fillRect/>
          </a:stretch>
        </p:blipFill>
        <p:spPr>
          <a:xfrm>
            <a:off x="6336892" y="1116013"/>
            <a:ext cx="4857134" cy="5107806"/>
          </a:xfrm>
          <a:prstGeom prst="rect">
            <a:avLst/>
          </a:prstGeom>
        </p:spPr>
      </p:pic>
    </p:spTree>
    <p:extLst>
      <p:ext uri="{BB962C8B-B14F-4D97-AF65-F5344CB8AC3E}">
        <p14:creationId xmlns:p14="http://schemas.microsoft.com/office/powerpoint/2010/main" val="38877940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09FD4-1C03-236B-D7CA-5B2FFA8C142E}"/>
              </a:ext>
            </a:extLst>
          </p:cNvPr>
          <p:cNvSpPr>
            <a:spLocks noGrp="1"/>
          </p:cNvSpPr>
          <p:nvPr>
            <p:ph type="title"/>
          </p:nvPr>
        </p:nvSpPr>
        <p:spPr/>
        <p:txBody>
          <a:bodyPr/>
          <a:lstStyle/>
          <a:p>
            <a:r>
              <a:rPr lang="en-US" dirty="0"/>
              <a:t>Disk Brake Rotor Distortion</a:t>
            </a:r>
          </a:p>
        </p:txBody>
      </p:sp>
      <p:pic>
        <p:nvPicPr>
          <p:cNvPr id="4" name="Picture 3">
            <a:extLst>
              <a:ext uri="{FF2B5EF4-FFF2-40B4-BE49-F238E27FC236}">
                <a16:creationId xmlns:a16="http://schemas.microsoft.com/office/drawing/2014/main" id="{EEE6EE05-AD46-1FE3-F1F7-6C9B341E2FD1}"/>
              </a:ext>
            </a:extLst>
          </p:cNvPr>
          <p:cNvPicPr>
            <a:picLocks noChangeAspect="1"/>
          </p:cNvPicPr>
          <p:nvPr/>
        </p:nvPicPr>
        <p:blipFill>
          <a:blip r:embed="rId2"/>
          <a:stretch>
            <a:fillRect/>
          </a:stretch>
        </p:blipFill>
        <p:spPr>
          <a:xfrm>
            <a:off x="609600" y="1485820"/>
            <a:ext cx="6233697" cy="4679721"/>
          </a:xfrm>
          <a:prstGeom prst="rect">
            <a:avLst/>
          </a:prstGeom>
        </p:spPr>
      </p:pic>
      <p:sp>
        <p:nvSpPr>
          <p:cNvPr id="6" name="TextBox 5">
            <a:extLst>
              <a:ext uri="{FF2B5EF4-FFF2-40B4-BE49-F238E27FC236}">
                <a16:creationId xmlns:a16="http://schemas.microsoft.com/office/drawing/2014/main" id="{F075C418-DF02-8F5F-5CCC-C4CE5A9BD840}"/>
              </a:ext>
            </a:extLst>
          </p:cNvPr>
          <p:cNvSpPr txBox="1"/>
          <p:nvPr/>
        </p:nvSpPr>
        <p:spPr>
          <a:xfrm>
            <a:off x="7494973" y="2828835"/>
            <a:ext cx="3522215" cy="1200329"/>
          </a:xfrm>
          <a:prstGeom prst="rect">
            <a:avLst/>
          </a:prstGeom>
          <a:noFill/>
        </p:spPr>
        <p:txBody>
          <a:bodyPr wrap="square">
            <a:spAutoFit/>
          </a:bodyPr>
          <a:lstStyle/>
          <a:p>
            <a:r>
              <a:rPr lang="en-US" dirty="0"/>
              <a:t>FIGURE 16–25 This Porsche is equipped with high-performance brakes including cross-drilled brake rotors.</a:t>
            </a:r>
          </a:p>
        </p:txBody>
      </p:sp>
    </p:spTree>
    <p:extLst>
      <p:ext uri="{BB962C8B-B14F-4D97-AF65-F5344CB8AC3E}">
        <p14:creationId xmlns:p14="http://schemas.microsoft.com/office/powerpoint/2010/main" val="35689483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9D0190-3C78-2CDB-B490-E6C56066CE91}"/>
              </a:ext>
            </a:extLst>
          </p:cNvPr>
          <p:cNvSpPr>
            <a:spLocks noGrp="1"/>
          </p:cNvSpPr>
          <p:nvPr>
            <p:ph type="title"/>
          </p:nvPr>
        </p:nvSpPr>
        <p:spPr>
          <a:xfrm>
            <a:off x="609600" y="215372"/>
            <a:ext cx="10972800" cy="1361148"/>
          </a:xfrm>
        </p:spPr>
        <p:txBody>
          <a:bodyPr/>
          <a:lstStyle/>
          <a:p>
            <a:r>
              <a:rPr lang="en-US" dirty="0"/>
              <a:t>Disk Brake Rotor Distortion</a:t>
            </a:r>
          </a:p>
        </p:txBody>
      </p:sp>
      <p:pic>
        <p:nvPicPr>
          <p:cNvPr id="4" name="Picture 3">
            <a:extLst>
              <a:ext uri="{FF2B5EF4-FFF2-40B4-BE49-F238E27FC236}">
                <a16:creationId xmlns:a16="http://schemas.microsoft.com/office/drawing/2014/main" id="{B4810710-BBCC-274D-456A-1D07B3CE7F8E}"/>
              </a:ext>
            </a:extLst>
          </p:cNvPr>
          <p:cNvPicPr>
            <a:picLocks noChangeAspect="1"/>
          </p:cNvPicPr>
          <p:nvPr/>
        </p:nvPicPr>
        <p:blipFill>
          <a:blip r:embed="rId2"/>
          <a:stretch>
            <a:fillRect/>
          </a:stretch>
        </p:blipFill>
        <p:spPr>
          <a:xfrm>
            <a:off x="6422596" y="1576520"/>
            <a:ext cx="3980952" cy="4361905"/>
          </a:xfrm>
          <a:prstGeom prst="rect">
            <a:avLst/>
          </a:prstGeom>
        </p:spPr>
      </p:pic>
      <p:sp>
        <p:nvSpPr>
          <p:cNvPr id="6" name="TextBox 5">
            <a:extLst>
              <a:ext uri="{FF2B5EF4-FFF2-40B4-BE49-F238E27FC236}">
                <a16:creationId xmlns:a16="http://schemas.microsoft.com/office/drawing/2014/main" id="{46B04952-880F-781B-3CE7-C50326F9D83D}"/>
              </a:ext>
            </a:extLst>
          </p:cNvPr>
          <p:cNvSpPr txBox="1"/>
          <p:nvPr/>
        </p:nvSpPr>
        <p:spPr>
          <a:xfrm>
            <a:off x="1067539" y="3244334"/>
            <a:ext cx="6094520" cy="369332"/>
          </a:xfrm>
          <a:prstGeom prst="rect">
            <a:avLst/>
          </a:prstGeom>
          <a:noFill/>
        </p:spPr>
        <p:txBody>
          <a:bodyPr wrap="square">
            <a:spAutoFit/>
          </a:bodyPr>
          <a:lstStyle/>
          <a:p>
            <a:r>
              <a:rPr lang="en-US" dirty="0"/>
              <a:t>FIGURE 16–26 Brake rotor lateral-runout distortion.</a:t>
            </a:r>
          </a:p>
        </p:txBody>
      </p:sp>
    </p:spTree>
    <p:extLst>
      <p:ext uri="{BB962C8B-B14F-4D97-AF65-F5344CB8AC3E}">
        <p14:creationId xmlns:p14="http://schemas.microsoft.com/office/powerpoint/2010/main" val="1162827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0F1F71-DF6F-42A8-86D9-77041B14D31C}"/>
              </a:ext>
            </a:extLst>
          </p:cNvPr>
          <p:cNvSpPr>
            <a:spLocks noGrp="1"/>
          </p:cNvSpPr>
          <p:nvPr>
            <p:ph type="title"/>
          </p:nvPr>
        </p:nvSpPr>
        <p:spPr/>
        <p:txBody>
          <a:bodyPr/>
          <a:lstStyle/>
          <a:p>
            <a:r>
              <a:rPr lang="en-US" dirty="0"/>
              <a:t>Disk Brake Rotor Distortion</a:t>
            </a:r>
          </a:p>
        </p:txBody>
      </p:sp>
      <p:sp>
        <p:nvSpPr>
          <p:cNvPr id="3" name="Content Placeholder 2">
            <a:extLst>
              <a:ext uri="{FF2B5EF4-FFF2-40B4-BE49-F238E27FC236}">
                <a16:creationId xmlns:a16="http://schemas.microsoft.com/office/drawing/2014/main" id="{C93A66B9-C3B2-4CEE-B707-C9FFA21CE89F}"/>
              </a:ext>
            </a:extLst>
          </p:cNvPr>
          <p:cNvSpPr>
            <a:spLocks noGrp="1"/>
          </p:cNvSpPr>
          <p:nvPr>
            <p:ph sz="quarter" idx="13"/>
          </p:nvPr>
        </p:nvSpPr>
        <p:spPr>
          <a:xfrm>
            <a:off x="609602" y="1441450"/>
            <a:ext cx="4994786" cy="4598988"/>
          </a:xfrm>
        </p:spPr>
        <p:txBody>
          <a:bodyPr/>
          <a:lstStyle/>
          <a:p>
            <a:r>
              <a:rPr lang="en-US" dirty="0"/>
              <a:t>CAUSES OF ROTOR DISTORTION- The friction surfaces of a rotor in perfect condition are perpendicular to the axle centerline and have no side-to-side movement.</a:t>
            </a:r>
          </a:p>
          <a:p>
            <a:r>
              <a:rPr lang="en-US" dirty="0"/>
              <a:t>ROTOR LATERAL RUNOUT- Lateral runout, often abbreviated LRO, is side-to-side wobble of the rotor as it rotates on the spindle.</a:t>
            </a:r>
          </a:p>
          <a:p>
            <a:r>
              <a:rPr lang="en-US" dirty="0"/>
              <a:t>ROTOR LACK OF PARALLELISM- Lack of parallelism, also called thickness variation (TV), is a variation in the thickness of the rotor when it is measured at several places around its circumference.</a:t>
            </a:r>
          </a:p>
        </p:txBody>
      </p:sp>
      <p:pic>
        <p:nvPicPr>
          <p:cNvPr id="4" name="Picture 3" descr="Using a dial incidator to measure lateral runout.">
            <a:extLst>
              <a:ext uri="{FF2B5EF4-FFF2-40B4-BE49-F238E27FC236}">
                <a16:creationId xmlns:a16="http://schemas.microsoft.com/office/drawing/2014/main" id="{9EE340ED-11A9-4B28-B4F2-87132461AD49}"/>
              </a:ext>
            </a:extLst>
          </p:cNvPr>
          <p:cNvPicPr>
            <a:picLocks noChangeAspect="1"/>
          </p:cNvPicPr>
          <p:nvPr/>
        </p:nvPicPr>
        <p:blipFill>
          <a:blip r:embed="rId2"/>
          <a:stretch>
            <a:fillRect/>
          </a:stretch>
        </p:blipFill>
        <p:spPr>
          <a:xfrm>
            <a:off x="6282813" y="1312650"/>
            <a:ext cx="4994786" cy="4727787"/>
          </a:xfrm>
          <a:prstGeom prst="rect">
            <a:avLst/>
          </a:prstGeom>
        </p:spPr>
      </p:pic>
    </p:spTree>
    <p:extLst>
      <p:ext uri="{BB962C8B-B14F-4D97-AF65-F5344CB8AC3E}">
        <p14:creationId xmlns:p14="http://schemas.microsoft.com/office/powerpoint/2010/main" val="7631494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1FD20E-F9D4-CF32-B08A-9647D1495F55}"/>
              </a:ext>
            </a:extLst>
          </p:cNvPr>
          <p:cNvSpPr>
            <a:spLocks noGrp="1"/>
          </p:cNvSpPr>
          <p:nvPr>
            <p:ph type="title"/>
          </p:nvPr>
        </p:nvSpPr>
        <p:spPr/>
        <p:txBody>
          <a:bodyPr/>
          <a:lstStyle/>
          <a:p>
            <a:r>
              <a:rPr lang="en-US" dirty="0"/>
              <a:t>Disk Brake Rotor Distortion</a:t>
            </a:r>
          </a:p>
        </p:txBody>
      </p:sp>
      <p:pic>
        <p:nvPicPr>
          <p:cNvPr id="4" name="Picture 3">
            <a:extLst>
              <a:ext uri="{FF2B5EF4-FFF2-40B4-BE49-F238E27FC236}">
                <a16:creationId xmlns:a16="http://schemas.microsoft.com/office/drawing/2014/main" id="{B00D6824-4336-9BE0-2824-8FD5521C2319}"/>
              </a:ext>
            </a:extLst>
          </p:cNvPr>
          <p:cNvPicPr>
            <a:picLocks noChangeAspect="1"/>
          </p:cNvPicPr>
          <p:nvPr/>
        </p:nvPicPr>
        <p:blipFill>
          <a:blip r:embed="rId2"/>
          <a:stretch>
            <a:fillRect/>
          </a:stretch>
        </p:blipFill>
        <p:spPr>
          <a:xfrm>
            <a:off x="1143619" y="1537709"/>
            <a:ext cx="4952381" cy="4066667"/>
          </a:xfrm>
          <a:prstGeom prst="rect">
            <a:avLst/>
          </a:prstGeom>
        </p:spPr>
      </p:pic>
      <p:sp>
        <p:nvSpPr>
          <p:cNvPr id="6" name="TextBox 5">
            <a:extLst>
              <a:ext uri="{FF2B5EF4-FFF2-40B4-BE49-F238E27FC236}">
                <a16:creationId xmlns:a16="http://schemas.microsoft.com/office/drawing/2014/main" id="{421CF74A-BE03-1E9C-B4B2-67FE3E5C848E}"/>
              </a:ext>
            </a:extLst>
          </p:cNvPr>
          <p:cNvSpPr txBox="1"/>
          <p:nvPr/>
        </p:nvSpPr>
        <p:spPr>
          <a:xfrm>
            <a:off x="6917925" y="2555379"/>
            <a:ext cx="3522216" cy="2031325"/>
          </a:xfrm>
          <a:prstGeom prst="rect">
            <a:avLst/>
          </a:prstGeom>
          <a:noFill/>
        </p:spPr>
        <p:txBody>
          <a:bodyPr wrap="square">
            <a:spAutoFit/>
          </a:bodyPr>
          <a:lstStyle/>
          <a:p>
            <a:r>
              <a:rPr lang="en-US" dirty="0"/>
              <a:t>FIGURE 16–28 (a) Rotate the disc brake rotor one complete </a:t>
            </a:r>
          </a:p>
          <a:p>
            <a:r>
              <a:rPr lang="en-US" dirty="0"/>
              <a:t>revolution while observing the dial indicator (gauge). (b) Most </a:t>
            </a:r>
          </a:p>
          <a:p>
            <a:r>
              <a:rPr lang="en-US" dirty="0"/>
              <a:t>vehicle manufacturers specify a maximum runout of about </a:t>
            </a:r>
          </a:p>
          <a:p>
            <a:r>
              <a:rPr lang="en-US" dirty="0"/>
              <a:t>0.003 inch (0.08 mm).</a:t>
            </a:r>
          </a:p>
        </p:txBody>
      </p:sp>
    </p:spTree>
    <p:extLst>
      <p:ext uri="{BB962C8B-B14F-4D97-AF65-F5344CB8AC3E}">
        <p14:creationId xmlns:p14="http://schemas.microsoft.com/office/powerpoint/2010/main" val="31053496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A6F193-7EB2-E6C1-4A7F-9C03D8BC93BB}"/>
              </a:ext>
            </a:extLst>
          </p:cNvPr>
          <p:cNvSpPr>
            <a:spLocks noGrp="1"/>
          </p:cNvSpPr>
          <p:nvPr>
            <p:ph type="title"/>
          </p:nvPr>
        </p:nvSpPr>
        <p:spPr>
          <a:xfrm>
            <a:off x="609600" y="215372"/>
            <a:ext cx="10972800" cy="1489141"/>
          </a:xfrm>
        </p:spPr>
        <p:txBody>
          <a:bodyPr/>
          <a:lstStyle/>
          <a:p>
            <a:r>
              <a:rPr lang="en-US" dirty="0"/>
              <a:t>Disk Brake Rotor Distortion</a:t>
            </a:r>
          </a:p>
        </p:txBody>
      </p:sp>
      <p:pic>
        <p:nvPicPr>
          <p:cNvPr id="4" name="Picture 3">
            <a:extLst>
              <a:ext uri="{FF2B5EF4-FFF2-40B4-BE49-F238E27FC236}">
                <a16:creationId xmlns:a16="http://schemas.microsoft.com/office/drawing/2014/main" id="{FCA9CA60-5FC6-A754-8E50-B2775EB7F684}"/>
              </a:ext>
            </a:extLst>
          </p:cNvPr>
          <p:cNvPicPr>
            <a:picLocks noChangeAspect="1"/>
          </p:cNvPicPr>
          <p:nvPr/>
        </p:nvPicPr>
        <p:blipFill>
          <a:blip r:embed="rId2"/>
          <a:stretch>
            <a:fillRect/>
          </a:stretch>
        </p:blipFill>
        <p:spPr>
          <a:xfrm>
            <a:off x="7297445" y="535957"/>
            <a:ext cx="3060943" cy="5786086"/>
          </a:xfrm>
          <a:prstGeom prst="rect">
            <a:avLst/>
          </a:prstGeom>
        </p:spPr>
      </p:pic>
      <p:sp>
        <p:nvSpPr>
          <p:cNvPr id="6" name="TextBox 5">
            <a:extLst>
              <a:ext uri="{FF2B5EF4-FFF2-40B4-BE49-F238E27FC236}">
                <a16:creationId xmlns:a16="http://schemas.microsoft.com/office/drawing/2014/main" id="{21D7FEEA-781B-ECF6-598D-BF9E3D99F523}"/>
              </a:ext>
            </a:extLst>
          </p:cNvPr>
          <p:cNvSpPr txBox="1"/>
          <p:nvPr/>
        </p:nvSpPr>
        <p:spPr>
          <a:xfrm>
            <a:off x="1833612" y="2413337"/>
            <a:ext cx="3682014" cy="2031325"/>
          </a:xfrm>
          <a:prstGeom prst="rect">
            <a:avLst/>
          </a:prstGeom>
          <a:noFill/>
        </p:spPr>
        <p:txBody>
          <a:bodyPr wrap="square">
            <a:spAutoFit/>
          </a:bodyPr>
          <a:lstStyle/>
          <a:p>
            <a:r>
              <a:rPr lang="en-US" dirty="0"/>
              <a:t>FIGURE 16–29 Brake rotor </a:t>
            </a:r>
          </a:p>
          <a:p>
            <a:r>
              <a:rPr lang="en-US" dirty="0"/>
              <a:t>lack-of-parallelism distortion. </a:t>
            </a:r>
          </a:p>
          <a:p>
            <a:r>
              <a:rPr lang="en-US" dirty="0"/>
              <a:t>A variation in the thickness of </a:t>
            </a:r>
          </a:p>
          <a:p>
            <a:r>
              <a:rPr lang="en-US" dirty="0"/>
              <a:t>the rotor, commonly called disc </a:t>
            </a:r>
          </a:p>
          <a:p>
            <a:r>
              <a:rPr lang="en-US" dirty="0"/>
              <a:t>thickness variation (DTV) can </a:t>
            </a:r>
          </a:p>
          <a:p>
            <a:r>
              <a:rPr lang="en-US" dirty="0"/>
              <a:t>cause brake pedal pulsation </a:t>
            </a:r>
          </a:p>
          <a:p>
            <a:r>
              <a:rPr lang="en-US" dirty="0"/>
              <a:t>during braking.</a:t>
            </a:r>
          </a:p>
        </p:txBody>
      </p:sp>
    </p:spTree>
    <p:extLst>
      <p:ext uri="{BB962C8B-B14F-4D97-AF65-F5344CB8AC3E}">
        <p14:creationId xmlns:p14="http://schemas.microsoft.com/office/powerpoint/2010/main" val="16899148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75E292-1F4B-1C08-813B-31440ECA1339}"/>
              </a:ext>
            </a:extLst>
          </p:cNvPr>
          <p:cNvSpPr>
            <a:spLocks noGrp="1"/>
          </p:cNvSpPr>
          <p:nvPr>
            <p:ph type="title"/>
          </p:nvPr>
        </p:nvSpPr>
        <p:spPr>
          <a:xfrm>
            <a:off x="609600" y="215372"/>
            <a:ext cx="10972800" cy="966513"/>
          </a:xfrm>
        </p:spPr>
        <p:txBody>
          <a:bodyPr/>
          <a:lstStyle/>
          <a:p>
            <a:r>
              <a:rPr lang="en-US" dirty="0"/>
              <a:t>Disk Brake Rotor Distortion</a:t>
            </a:r>
          </a:p>
        </p:txBody>
      </p:sp>
      <p:pic>
        <p:nvPicPr>
          <p:cNvPr id="4" name="Picture 3">
            <a:extLst>
              <a:ext uri="{FF2B5EF4-FFF2-40B4-BE49-F238E27FC236}">
                <a16:creationId xmlns:a16="http://schemas.microsoft.com/office/drawing/2014/main" id="{3EB98EB3-D4CE-BA57-E7DF-BC78F5929FA7}"/>
              </a:ext>
            </a:extLst>
          </p:cNvPr>
          <p:cNvPicPr>
            <a:picLocks noChangeAspect="1"/>
          </p:cNvPicPr>
          <p:nvPr/>
        </p:nvPicPr>
        <p:blipFill>
          <a:blip r:embed="rId2"/>
          <a:stretch>
            <a:fillRect/>
          </a:stretch>
        </p:blipFill>
        <p:spPr>
          <a:xfrm>
            <a:off x="3481714" y="1181886"/>
            <a:ext cx="5228571" cy="3695238"/>
          </a:xfrm>
          <a:prstGeom prst="rect">
            <a:avLst/>
          </a:prstGeom>
        </p:spPr>
      </p:pic>
      <p:sp>
        <p:nvSpPr>
          <p:cNvPr id="6" name="TextBox 5">
            <a:extLst>
              <a:ext uri="{FF2B5EF4-FFF2-40B4-BE49-F238E27FC236}">
                <a16:creationId xmlns:a16="http://schemas.microsoft.com/office/drawing/2014/main" id="{7E1E2538-558D-5850-DAD8-9B862B7485A7}"/>
              </a:ext>
            </a:extLst>
          </p:cNvPr>
          <p:cNvSpPr txBox="1"/>
          <p:nvPr/>
        </p:nvSpPr>
        <p:spPr>
          <a:xfrm>
            <a:off x="3242569" y="4877124"/>
            <a:ext cx="6094520" cy="1200329"/>
          </a:xfrm>
          <a:prstGeom prst="rect">
            <a:avLst/>
          </a:prstGeom>
          <a:noFill/>
        </p:spPr>
        <p:txBody>
          <a:bodyPr wrap="square">
            <a:spAutoFit/>
          </a:bodyPr>
          <a:lstStyle/>
          <a:p>
            <a:r>
              <a:rPr lang="en-US" dirty="0"/>
              <a:t>FIGURE 16–30 (a) Disc brake rotor thickness variation </a:t>
            </a:r>
          </a:p>
          <a:p>
            <a:r>
              <a:rPr lang="en-US" dirty="0"/>
              <a:t>(parallelism). (b) The rotor should be measured with a micrometer at four or more equally spaced locations around the rotor.</a:t>
            </a:r>
          </a:p>
        </p:txBody>
      </p:sp>
    </p:spTree>
    <p:extLst>
      <p:ext uri="{BB962C8B-B14F-4D97-AF65-F5344CB8AC3E}">
        <p14:creationId xmlns:p14="http://schemas.microsoft.com/office/powerpoint/2010/main" val="40640036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A94593-1C43-8A0E-C825-6AE14C44C9E5}"/>
              </a:ext>
            </a:extLst>
          </p:cNvPr>
          <p:cNvSpPr>
            <a:spLocks noGrp="1"/>
          </p:cNvSpPr>
          <p:nvPr>
            <p:ph type="title"/>
          </p:nvPr>
        </p:nvSpPr>
        <p:spPr>
          <a:xfrm>
            <a:off x="609600" y="215373"/>
            <a:ext cx="10972800" cy="707906"/>
          </a:xfrm>
        </p:spPr>
        <p:txBody>
          <a:bodyPr/>
          <a:lstStyle/>
          <a:p>
            <a:r>
              <a:rPr lang="en-US" dirty="0"/>
              <a:t>Disk Brake Rotor Distortion</a:t>
            </a:r>
          </a:p>
        </p:txBody>
      </p:sp>
      <p:pic>
        <p:nvPicPr>
          <p:cNvPr id="4" name="Picture 3">
            <a:extLst>
              <a:ext uri="{FF2B5EF4-FFF2-40B4-BE49-F238E27FC236}">
                <a16:creationId xmlns:a16="http://schemas.microsoft.com/office/drawing/2014/main" id="{6503CB81-BF5E-404B-1637-56C751218344}"/>
              </a:ext>
            </a:extLst>
          </p:cNvPr>
          <p:cNvPicPr>
            <a:picLocks noChangeAspect="1"/>
          </p:cNvPicPr>
          <p:nvPr/>
        </p:nvPicPr>
        <p:blipFill>
          <a:blip r:embed="rId2"/>
          <a:stretch>
            <a:fillRect/>
          </a:stretch>
        </p:blipFill>
        <p:spPr>
          <a:xfrm>
            <a:off x="3734095" y="1065351"/>
            <a:ext cx="4723809" cy="3466667"/>
          </a:xfrm>
          <a:prstGeom prst="rect">
            <a:avLst/>
          </a:prstGeom>
        </p:spPr>
      </p:pic>
      <p:sp>
        <p:nvSpPr>
          <p:cNvPr id="6" name="TextBox 5">
            <a:extLst>
              <a:ext uri="{FF2B5EF4-FFF2-40B4-BE49-F238E27FC236}">
                <a16:creationId xmlns:a16="http://schemas.microsoft.com/office/drawing/2014/main" id="{72D46903-CDBE-1E0C-38F5-8EFA0B7B7A8B}"/>
              </a:ext>
            </a:extLst>
          </p:cNvPr>
          <p:cNvSpPr txBox="1"/>
          <p:nvPr/>
        </p:nvSpPr>
        <p:spPr>
          <a:xfrm>
            <a:off x="3048738" y="4674090"/>
            <a:ext cx="6805475" cy="369332"/>
          </a:xfrm>
          <a:prstGeom prst="rect">
            <a:avLst/>
          </a:prstGeom>
          <a:noFill/>
        </p:spPr>
        <p:txBody>
          <a:bodyPr wrap="square">
            <a:spAutoFit/>
          </a:bodyPr>
          <a:lstStyle/>
          <a:p>
            <a:r>
              <a:rPr lang="en-US" dirty="0"/>
              <a:t>FIGURE 16–31 A carbon-ceramic brake (CCB) rotor on a Ferrari.</a:t>
            </a:r>
          </a:p>
        </p:txBody>
      </p:sp>
    </p:spTree>
    <p:extLst>
      <p:ext uri="{BB962C8B-B14F-4D97-AF65-F5344CB8AC3E}">
        <p14:creationId xmlns:p14="http://schemas.microsoft.com/office/powerpoint/2010/main" val="3944932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B0958-AAF6-4181-A1AD-45620D635794}"/>
              </a:ext>
            </a:extLst>
          </p:cNvPr>
          <p:cNvSpPr>
            <a:spLocks noGrp="1"/>
          </p:cNvSpPr>
          <p:nvPr>
            <p:ph type="title"/>
          </p:nvPr>
        </p:nvSpPr>
        <p:spPr>
          <a:xfrm>
            <a:off x="1464400" y="354357"/>
            <a:ext cx="10447967" cy="861744"/>
          </a:xfrm>
        </p:spPr>
        <p:txBody>
          <a:bodyPr/>
          <a:lstStyle/>
          <a:p>
            <a:r>
              <a:rPr lang="en-US" sz="3200" dirty="0"/>
              <a:t>Animation: Rotor Runout</a:t>
            </a:r>
            <a:br>
              <a:rPr lang="en-US" sz="2400" dirty="0"/>
            </a:br>
            <a:r>
              <a:rPr lang="en-US" sz="1200" dirty="0">
                <a:solidFill>
                  <a:schemeClr val="bg2"/>
                </a:solidFill>
              </a:rPr>
              <a:t>(The animation will automatically start in a few seconds) </a:t>
            </a:r>
            <a:endParaRPr lang="en-US" sz="1200" dirty="0"/>
          </a:p>
        </p:txBody>
      </p:sp>
      <p:pic>
        <p:nvPicPr>
          <p:cNvPr id="6" name="rotor_runout">
            <a:hlinkClick r:id="" action="ppaction://media"/>
            <a:extLst>
              <a:ext uri="{FF2B5EF4-FFF2-40B4-BE49-F238E27FC236}">
                <a16:creationId xmlns:a16="http://schemas.microsoft.com/office/drawing/2014/main" id="{41D6EB2B-742B-4A50-93EB-AE7187F535E2}"/>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224419" y="1465977"/>
            <a:ext cx="7743162" cy="4355983"/>
          </a:xfrm>
        </p:spPr>
      </p:pic>
    </p:spTree>
    <p:extLst>
      <p:ext uri="{BB962C8B-B14F-4D97-AF65-F5344CB8AC3E}">
        <p14:creationId xmlns:p14="http://schemas.microsoft.com/office/powerpoint/2010/main" val="1970767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61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B0958-AAF6-4181-A1AD-45620D635794}"/>
              </a:ext>
            </a:extLst>
          </p:cNvPr>
          <p:cNvSpPr>
            <a:spLocks noGrp="1"/>
          </p:cNvSpPr>
          <p:nvPr>
            <p:ph type="title"/>
          </p:nvPr>
        </p:nvSpPr>
        <p:spPr>
          <a:xfrm>
            <a:off x="1464400" y="354357"/>
            <a:ext cx="10447967" cy="861744"/>
          </a:xfrm>
        </p:spPr>
        <p:txBody>
          <a:bodyPr/>
          <a:lstStyle/>
          <a:p>
            <a:r>
              <a:rPr lang="en-US" sz="3200" dirty="0"/>
              <a:t>Animation: Rotor Thickness Measurements</a:t>
            </a:r>
            <a:br>
              <a:rPr lang="en-US" sz="2400" dirty="0"/>
            </a:br>
            <a:r>
              <a:rPr lang="en-US" sz="1200" dirty="0">
                <a:solidFill>
                  <a:schemeClr val="bg2"/>
                </a:solidFill>
              </a:rPr>
              <a:t>(The animation will automatically start in a few seconds) </a:t>
            </a:r>
            <a:endParaRPr lang="en-US" sz="1200" dirty="0"/>
          </a:p>
        </p:txBody>
      </p:sp>
      <p:pic>
        <p:nvPicPr>
          <p:cNvPr id="6" name="rotor_thickness_measurements">
            <a:hlinkClick r:id="" action="ppaction://media"/>
            <a:extLst>
              <a:ext uri="{FF2B5EF4-FFF2-40B4-BE49-F238E27FC236}">
                <a16:creationId xmlns:a16="http://schemas.microsoft.com/office/drawing/2014/main" id="{B96E2AF0-2BDF-49AA-8050-1661EBAA3A8E}"/>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269154" y="1432420"/>
            <a:ext cx="7653691" cy="4305650"/>
          </a:xfrm>
        </p:spPr>
      </p:pic>
    </p:spTree>
    <p:extLst>
      <p:ext uri="{BB962C8B-B14F-4D97-AF65-F5344CB8AC3E}">
        <p14:creationId xmlns:p14="http://schemas.microsoft.com/office/powerpoint/2010/main" val="2194094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18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B0958-AAF6-4181-A1AD-45620D635794}"/>
              </a:ext>
            </a:extLst>
          </p:cNvPr>
          <p:cNvSpPr>
            <a:spLocks noGrp="1"/>
          </p:cNvSpPr>
          <p:nvPr>
            <p:ph type="title"/>
          </p:nvPr>
        </p:nvSpPr>
        <p:spPr>
          <a:xfrm>
            <a:off x="1464400" y="354357"/>
            <a:ext cx="10447967" cy="861744"/>
          </a:xfrm>
        </p:spPr>
        <p:txBody>
          <a:bodyPr/>
          <a:lstStyle/>
          <a:p>
            <a:r>
              <a:rPr lang="en-US" sz="3200" dirty="0"/>
              <a:t>Animation: Rotor Parallelism Measurements</a:t>
            </a:r>
            <a:br>
              <a:rPr lang="en-US" sz="2400" dirty="0"/>
            </a:br>
            <a:r>
              <a:rPr lang="en-US" sz="1200" dirty="0">
                <a:solidFill>
                  <a:schemeClr val="bg2"/>
                </a:solidFill>
              </a:rPr>
              <a:t>(The animation will automatically start in a few seconds) </a:t>
            </a:r>
            <a:endParaRPr lang="en-US" sz="1200" dirty="0"/>
          </a:p>
        </p:txBody>
      </p:sp>
      <p:pic>
        <p:nvPicPr>
          <p:cNvPr id="6" name="rotor_parallelism_measurements">
            <a:hlinkClick r:id="" action="ppaction://media"/>
            <a:extLst>
              <a:ext uri="{FF2B5EF4-FFF2-40B4-BE49-F238E27FC236}">
                <a16:creationId xmlns:a16="http://schemas.microsoft.com/office/drawing/2014/main" id="{97465228-4AA5-4874-9623-723A1E812651}"/>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187138" y="1424031"/>
            <a:ext cx="7817723" cy="4397928"/>
          </a:xfrm>
        </p:spPr>
      </p:pic>
    </p:spTree>
    <p:extLst>
      <p:ext uri="{BB962C8B-B14F-4D97-AF65-F5344CB8AC3E}">
        <p14:creationId xmlns:p14="http://schemas.microsoft.com/office/powerpoint/2010/main" val="2928118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74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5E4AA5-5709-4144-E0F8-42D9C86FA61F}"/>
              </a:ext>
            </a:extLst>
          </p:cNvPr>
          <p:cNvSpPr>
            <a:spLocks noGrp="1"/>
          </p:cNvSpPr>
          <p:nvPr>
            <p:ph type="title"/>
          </p:nvPr>
        </p:nvSpPr>
        <p:spPr/>
        <p:txBody>
          <a:bodyPr/>
          <a:lstStyle/>
          <a:p>
            <a:r>
              <a:rPr lang="en-US" dirty="0"/>
              <a:t>Brake Drums</a:t>
            </a:r>
          </a:p>
        </p:txBody>
      </p:sp>
      <p:pic>
        <p:nvPicPr>
          <p:cNvPr id="4" name="Picture 3">
            <a:extLst>
              <a:ext uri="{FF2B5EF4-FFF2-40B4-BE49-F238E27FC236}">
                <a16:creationId xmlns:a16="http://schemas.microsoft.com/office/drawing/2014/main" id="{647F9087-7F19-736E-4706-741835234B22}"/>
              </a:ext>
            </a:extLst>
          </p:cNvPr>
          <p:cNvPicPr>
            <a:picLocks noChangeAspect="1"/>
          </p:cNvPicPr>
          <p:nvPr/>
        </p:nvPicPr>
        <p:blipFill>
          <a:blip r:embed="rId2"/>
          <a:stretch>
            <a:fillRect/>
          </a:stretch>
        </p:blipFill>
        <p:spPr>
          <a:xfrm>
            <a:off x="1106712" y="1546614"/>
            <a:ext cx="4580952" cy="3019048"/>
          </a:xfrm>
          <a:prstGeom prst="rect">
            <a:avLst/>
          </a:prstGeom>
        </p:spPr>
      </p:pic>
      <p:pic>
        <p:nvPicPr>
          <p:cNvPr id="6" name="Picture 5">
            <a:extLst>
              <a:ext uri="{FF2B5EF4-FFF2-40B4-BE49-F238E27FC236}">
                <a16:creationId xmlns:a16="http://schemas.microsoft.com/office/drawing/2014/main" id="{BA2594C1-0A7F-A39C-7A43-3FC24B2B1B51}"/>
              </a:ext>
            </a:extLst>
          </p:cNvPr>
          <p:cNvPicPr>
            <a:picLocks noChangeAspect="1"/>
          </p:cNvPicPr>
          <p:nvPr/>
        </p:nvPicPr>
        <p:blipFill>
          <a:blip r:embed="rId3"/>
          <a:stretch>
            <a:fillRect/>
          </a:stretch>
        </p:blipFill>
        <p:spPr>
          <a:xfrm>
            <a:off x="6096000" y="1508519"/>
            <a:ext cx="4714286" cy="3057143"/>
          </a:xfrm>
          <a:prstGeom prst="rect">
            <a:avLst/>
          </a:prstGeom>
        </p:spPr>
      </p:pic>
      <p:sp>
        <p:nvSpPr>
          <p:cNvPr id="8" name="TextBox 7">
            <a:extLst>
              <a:ext uri="{FF2B5EF4-FFF2-40B4-BE49-F238E27FC236}">
                <a16:creationId xmlns:a16="http://schemas.microsoft.com/office/drawing/2014/main" id="{B7D05663-AD39-854F-3085-5A4B5B79E52B}"/>
              </a:ext>
            </a:extLst>
          </p:cNvPr>
          <p:cNvSpPr txBox="1"/>
          <p:nvPr/>
        </p:nvSpPr>
        <p:spPr>
          <a:xfrm>
            <a:off x="1339824" y="4799625"/>
            <a:ext cx="4347840" cy="923330"/>
          </a:xfrm>
          <a:prstGeom prst="rect">
            <a:avLst/>
          </a:prstGeom>
          <a:noFill/>
        </p:spPr>
        <p:txBody>
          <a:bodyPr wrap="square">
            <a:spAutoFit/>
          </a:bodyPr>
          <a:lstStyle/>
          <a:p>
            <a:r>
              <a:rPr lang="en-US" dirty="0"/>
              <a:t>FIGURE 16–2 The airflow through cooling vents helps brakes from overheating.</a:t>
            </a:r>
          </a:p>
        </p:txBody>
      </p:sp>
      <p:sp>
        <p:nvSpPr>
          <p:cNvPr id="10" name="TextBox 9">
            <a:extLst>
              <a:ext uri="{FF2B5EF4-FFF2-40B4-BE49-F238E27FC236}">
                <a16:creationId xmlns:a16="http://schemas.microsoft.com/office/drawing/2014/main" id="{BBDA4EBF-EC36-240F-F1E8-DB53066F9F7D}"/>
              </a:ext>
            </a:extLst>
          </p:cNvPr>
          <p:cNvSpPr txBox="1"/>
          <p:nvPr/>
        </p:nvSpPr>
        <p:spPr>
          <a:xfrm>
            <a:off x="6279223" y="4799625"/>
            <a:ext cx="4347840" cy="646331"/>
          </a:xfrm>
          <a:prstGeom prst="rect">
            <a:avLst/>
          </a:prstGeom>
          <a:noFill/>
        </p:spPr>
        <p:txBody>
          <a:bodyPr wrap="square">
            <a:spAutoFit/>
          </a:bodyPr>
          <a:lstStyle/>
          <a:p>
            <a:r>
              <a:rPr lang="en-US" dirty="0"/>
              <a:t>FIGURE 16–3 Scored drums and rotors often result in metal-to-metal contact.</a:t>
            </a:r>
          </a:p>
        </p:txBody>
      </p:sp>
    </p:spTree>
    <p:extLst>
      <p:ext uri="{BB962C8B-B14F-4D97-AF65-F5344CB8AC3E}">
        <p14:creationId xmlns:p14="http://schemas.microsoft.com/office/powerpoint/2010/main" val="8834077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B0958-AAF6-4181-A1AD-45620D635794}"/>
              </a:ext>
            </a:extLst>
          </p:cNvPr>
          <p:cNvSpPr>
            <a:spLocks noGrp="1"/>
          </p:cNvSpPr>
          <p:nvPr>
            <p:ph type="title"/>
          </p:nvPr>
        </p:nvSpPr>
        <p:spPr>
          <a:xfrm>
            <a:off x="1464400" y="354357"/>
            <a:ext cx="10447967" cy="861744"/>
          </a:xfrm>
        </p:spPr>
        <p:txBody>
          <a:bodyPr/>
          <a:lstStyle/>
          <a:p>
            <a:r>
              <a:rPr lang="en-US" sz="3200" dirty="0"/>
              <a:t>Animation: Micrometer, Metric</a:t>
            </a:r>
            <a:br>
              <a:rPr lang="en-US" sz="2400" dirty="0"/>
            </a:br>
            <a:r>
              <a:rPr lang="en-US" sz="1200" dirty="0">
                <a:solidFill>
                  <a:schemeClr val="bg2"/>
                </a:solidFill>
              </a:rPr>
              <a:t>(The animation will automatically start in a few seconds) </a:t>
            </a:r>
            <a:endParaRPr lang="en-US" sz="1200" dirty="0"/>
          </a:p>
        </p:txBody>
      </p:sp>
      <p:pic>
        <p:nvPicPr>
          <p:cNvPr id="6" name="mircometer_metric">
            <a:hlinkClick r:id="" action="ppaction://media"/>
            <a:extLst>
              <a:ext uri="{FF2B5EF4-FFF2-40B4-BE49-F238E27FC236}">
                <a16:creationId xmlns:a16="http://schemas.microsoft.com/office/drawing/2014/main" id="{F7BCEC7D-DF2C-4212-9470-E0C49B65DC1B}"/>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134945" y="1499533"/>
            <a:ext cx="7922109" cy="4456651"/>
          </a:xfrm>
        </p:spPr>
      </p:pic>
    </p:spTree>
    <p:extLst>
      <p:ext uri="{BB962C8B-B14F-4D97-AF65-F5344CB8AC3E}">
        <p14:creationId xmlns:p14="http://schemas.microsoft.com/office/powerpoint/2010/main" val="4166940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95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33DC7-EC37-4C9B-8CFB-6046464F50C2}"/>
              </a:ext>
            </a:extLst>
          </p:cNvPr>
          <p:cNvSpPr>
            <a:spLocks noGrp="1"/>
          </p:cNvSpPr>
          <p:nvPr>
            <p:ph type="title"/>
          </p:nvPr>
        </p:nvSpPr>
        <p:spPr/>
        <p:txBody>
          <a:bodyPr/>
          <a:lstStyle/>
          <a:p>
            <a:r>
              <a:rPr lang="en-US" dirty="0"/>
              <a:t>Carbon-Ceramic Rotors</a:t>
            </a:r>
          </a:p>
        </p:txBody>
      </p:sp>
      <p:sp>
        <p:nvSpPr>
          <p:cNvPr id="3" name="Content Placeholder 2">
            <a:extLst>
              <a:ext uri="{FF2B5EF4-FFF2-40B4-BE49-F238E27FC236}">
                <a16:creationId xmlns:a16="http://schemas.microsoft.com/office/drawing/2014/main" id="{4246FB71-31D8-4F16-BA32-07BD1835389E}"/>
              </a:ext>
            </a:extLst>
          </p:cNvPr>
          <p:cNvSpPr>
            <a:spLocks noGrp="1"/>
          </p:cNvSpPr>
          <p:nvPr>
            <p:ph sz="quarter" idx="13"/>
          </p:nvPr>
        </p:nvSpPr>
        <p:spPr/>
        <p:txBody>
          <a:bodyPr/>
          <a:lstStyle/>
          <a:p>
            <a:r>
              <a:rPr lang="en-US" dirty="0"/>
              <a:t>DESCRIPTION- Carbon-ceramic brake (CCB) rotors are used on some high-performance vehicles and are very expensive.</a:t>
            </a:r>
          </a:p>
          <a:p>
            <a:r>
              <a:rPr lang="en-US" dirty="0"/>
              <a:t>CONSTRUCTION- Carbon-ceramic brake rotors are made of a carbon-fiber-reinforced ceramic silicon carbide material.</a:t>
            </a:r>
          </a:p>
          <a:p>
            <a:r>
              <a:rPr lang="en-US" dirty="0"/>
              <a:t>ADVANTAGES- The advantages of carbon-ceramic brake rotors include the following:</a:t>
            </a:r>
          </a:p>
          <a:p>
            <a:pPr lvl="1"/>
            <a:r>
              <a:rPr lang="en-US" dirty="0"/>
              <a:t>Low weight—This improves vehicle performance and handling.</a:t>
            </a:r>
          </a:p>
          <a:p>
            <a:pPr lvl="1"/>
            <a:r>
              <a:rPr lang="en-US" dirty="0"/>
              <a:t>Corrosion and wear resistant—This means that the rotors should not need to be replaced during the life of the vehicle.</a:t>
            </a:r>
          </a:p>
          <a:p>
            <a:r>
              <a:rPr lang="en-US" dirty="0"/>
              <a:t>SERVICE PROCEDURES- Carbon-ceramic brake rotors cannot be machined or serviced.</a:t>
            </a:r>
          </a:p>
        </p:txBody>
      </p:sp>
    </p:spTree>
    <p:extLst>
      <p:ext uri="{BB962C8B-B14F-4D97-AF65-F5344CB8AC3E}">
        <p14:creationId xmlns:p14="http://schemas.microsoft.com/office/powerpoint/2010/main" val="185382738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3E05A8-6EE3-49BF-96AE-1EBF11279AF5}"/>
              </a:ext>
            </a:extLst>
          </p:cNvPr>
          <p:cNvSpPr>
            <a:spLocks noGrp="1"/>
          </p:cNvSpPr>
          <p:nvPr>
            <p:ph type="title"/>
          </p:nvPr>
        </p:nvSpPr>
        <p:spPr/>
        <p:txBody>
          <a:bodyPr/>
          <a:lstStyle/>
          <a:p>
            <a:r>
              <a:rPr lang="en-US" dirty="0"/>
              <a:t>Disk Brake Rotor Thickness</a:t>
            </a:r>
          </a:p>
        </p:txBody>
      </p:sp>
      <p:sp>
        <p:nvSpPr>
          <p:cNvPr id="3" name="Content Placeholder 2">
            <a:extLst>
              <a:ext uri="{FF2B5EF4-FFF2-40B4-BE49-F238E27FC236}">
                <a16:creationId xmlns:a16="http://schemas.microsoft.com/office/drawing/2014/main" id="{4E3DEC88-2339-47DA-8BC1-D40704D76E56}"/>
              </a:ext>
            </a:extLst>
          </p:cNvPr>
          <p:cNvSpPr>
            <a:spLocks noGrp="1"/>
          </p:cNvSpPr>
          <p:nvPr>
            <p:ph sz="quarter" idx="13"/>
          </p:nvPr>
        </p:nvSpPr>
        <p:spPr>
          <a:xfrm>
            <a:off x="609602" y="1441450"/>
            <a:ext cx="5378244" cy="4598988"/>
          </a:xfrm>
        </p:spPr>
        <p:txBody>
          <a:bodyPr/>
          <a:lstStyle/>
          <a:p>
            <a:r>
              <a:rPr lang="en-US" dirty="0"/>
              <a:t>Most rotors have a minimum thickness cast or stamped into the rotor. This thickness is minimum wear thickness. </a:t>
            </a:r>
          </a:p>
          <a:p>
            <a:pPr lvl="1"/>
            <a:r>
              <a:rPr lang="en-US" dirty="0"/>
              <a:t>At least 0.015 inch (0.4 mm) must remain after machining to allow for wear.</a:t>
            </a:r>
          </a:p>
        </p:txBody>
      </p:sp>
      <p:pic>
        <p:nvPicPr>
          <p:cNvPr id="4" name="Picture 3" descr="Using a digital rotor micrometer to measure rotor thickness.">
            <a:extLst>
              <a:ext uri="{FF2B5EF4-FFF2-40B4-BE49-F238E27FC236}">
                <a16:creationId xmlns:a16="http://schemas.microsoft.com/office/drawing/2014/main" id="{3A5C1E03-3B80-4BA6-8BAC-6541496AF3E9}"/>
              </a:ext>
            </a:extLst>
          </p:cNvPr>
          <p:cNvPicPr>
            <a:picLocks noChangeAspect="1"/>
          </p:cNvPicPr>
          <p:nvPr/>
        </p:nvPicPr>
        <p:blipFill>
          <a:blip r:embed="rId2"/>
          <a:stretch>
            <a:fillRect/>
          </a:stretch>
        </p:blipFill>
        <p:spPr>
          <a:xfrm>
            <a:off x="6912539" y="545691"/>
            <a:ext cx="5122145" cy="5771766"/>
          </a:xfrm>
          <a:prstGeom prst="rect">
            <a:avLst/>
          </a:prstGeom>
        </p:spPr>
      </p:pic>
    </p:spTree>
    <p:extLst>
      <p:ext uri="{BB962C8B-B14F-4D97-AF65-F5344CB8AC3E}">
        <p14:creationId xmlns:p14="http://schemas.microsoft.com/office/powerpoint/2010/main" val="282324422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B0958-AAF6-4181-A1AD-45620D635794}"/>
              </a:ext>
            </a:extLst>
          </p:cNvPr>
          <p:cNvSpPr>
            <a:spLocks noGrp="1"/>
          </p:cNvSpPr>
          <p:nvPr>
            <p:ph type="title"/>
          </p:nvPr>
        </p:nvSpPr>
        <p:spPr>
          <a:xfrm>
            <a:off x="1464400" y="354357"/>
            <a:ext cx="10447967" cy="861744"/>
          </a:xfrm>
        </p:spPr>
        <p:txBody>
          <a:bodyPr/>
          <a:lstStyle/>
          <a:p>
            <a:r>
              <a:rPr lang="en-US" sz="3200" dirty="0"/>
              <a:t>Animation: Brake Rotor Caliper Gauge</a:t>
            </a:r>
            <a:br>
              <a:rPr lang="en-US" sz="3200" dirty="0"/>
            </a:br>
            <a:r>
              <a:rPr lang="en-US" sz="1200" dirty="0">
                <a:solidFill>
                  <a:schemeClr val="bg2"/>
                </a:solidFill>
              </a:rPr>
              <a:t>(The animation will automatically start in a few seconds) </a:t>
            </a:r>
            <a:endParaRPr lang="en-US" sz="1200" dirty="0"/>
          </a:p>
        </p:txBody>
      </p:sp>
      <p:pic>
        <p:nvPicPr>
          <p:cNvPr id="6" name="Brake_Rotor_Caliper_Gauge">
            <a:hlinkClick r:id="" action="ppaction://media"/>
            <a:extLst>
              <a:ext uri="{FF2B5EF4-FFF2-40B4-BE49-F238E27FC236}">
                <a16:creationId xmlns:a16="http://schemas.microsoft.com/office/drawing/2014/main" id="{0C0C7A07-91A9-44C7-9417-A825375B2A45}"/>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254242" y="1440809"/>
            <a:ext cx="7683515" cy="4322428"/>
          </a:xfrm>
        </p:spPr>
      </p:pic>
    </p:spTree>
    <p:extLst>
      <p:ext uri="{BB962C8B-B14F-4D97-AF65-F5344CB8AC3E}">
        <p14:creationId xmlns:p14="http://schemas.microsoft.com/office/powerpoint/2010/main" val="4066792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69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07335-8A92-47B9-BE48-1D48E8129D10}"/>
              </a:ext>
            </a:extLst>
          </p:cNvPr>
          <p:cNvSpPr>
            <a:spLocks noGrp="1"/>
          </p:cNvSpPr>
          <p:nvPr>
            <p:ph type="title"/>
          </p:nvPr>
        </p:nvSpPr>
        <p:spPr/>
        <p:txBody>
          <a:bodyPr/>
          <a:lstStyle/>
          <a:p>
            <a:r>
              <a:rPr lang="en-US" dirty="0"/>
              <a:t>When The Rotors Should Be Machined</a:t>
            </a:r>
          </a:p>
        </p:txBody>
      </p:sp>
      <p:sp>
        <p:nvSpPr>
          <p:cNvPr id="3" name="Content Placeholder 2">
            <a:extLst>
              <a:ext uri="{FF2B5EF4-FFF2-40B4-BE49-F238E27FC236}">
                <a16:creationId xmlns:a16="http://schemas.microsoft.com/office/drawing/2014/main" id="{0F71679B-09FE-4E8C-9291-2A0E8A83592E}"/>
              </a:ext>
            </a:extLst>
          </p:cNvPr>
          <p:cNvSpPr>
            <a:spLocks noGrp="1"/>
          </p:cNvSpPr>
          <p:nvPr>
            <p:ph sz="quarter" idx="13"/>
          </p:nvPr>
        </p:nvSpPr>
        <p:spPr>
          <a:xfrm>
            <a:off x="609601" y="1441450"/>
            <a:ext cx="5289753" cy="4598988"/>
          </a:xfrm>
        </p:spPr>
        <p:txBody>
          <a:bodyPr/>
          <a:lstStyle/>
          <a:p>
            <a:r>
              <a:rPr lang="en-US" dirty="0"/>
              <a:t>According to brake design engineers, a worn rotor has a very smooth friction surface that is ideal for replacement (new) disc brake pads. </a:t>
            </a:r>
          </a:p>
          <a:p>
            <a:pPr lvl="1"/>
            <a:r>
              <a:rPr lang="en-US" dirty="0"/>
              <a:t>Therefore, a rotor should be machined only if one of the following conditions exists:</a:t>
            </a:r>
          </a:p>
          <a:p>
            <a:pPr lvl="2"/>
            <a:r>
              <a:rPr lang="en-US" dirty="0"/>
              <a:t>1. Grooves deeper than 0.060 inch (1.5 mm). This is the approximate thickness of a nickel!</a:t>
            </a:r>
          </a:p>
          <a:p>
            <a:pPr lvl="2"/>
            <a:r>
              <a:rPr lang="en-US" dirty="0"/>
              <a:t>2. Thickness variation exceeding specifications and a brake pedal pulsation complaint.</a:t>
            </a:r>
          </a:p>
          <a:p>
            <a:pPr lvl="2"/>
            <a:r>
              <a:rPr lang="en-US" dirty="0"/>
              <a:t>3. Heavy rust that has corroded the friction surface of the rotor.</a:t>
            </a:r>
          </a:p>
        </p:txBody>
      </p:sp>
      <p:pic>
        <p:nvPicPr>
          <p:cNvPr id="4" name="Picture 3" descr="Example of using your fingernail to detect grooves in the rotor.">
            <a:extLst>
              <a:ext uri="{FF2B5EF4-FFF2-40B4-BE49-F238E27FC236}">
                <a16:creationId xmlns:a16="http://schemas.microsoft.com/office/drawing/2014/main" id="{29233931-E491-42E0-8F0E-900BA7538BC4}"/>
              </a:ext>
            </a:extLst>
          </p:cNvPr>
          <p:cNvPicPr>
            <a:picLocks noChangeAspect="1"/>
          </p:cNvPicPr>
          <p:nvPr/>
        </p:nvPicPr>
        <p:blipFill>
          <a:blip r:embed="rId2"/>
          <a:stretch>
            <a:fillRect/>
          </a:stretch>
        </p:blipFill>
        <p:spPr>
          <a:xfrm>
            <a:off x="6661356" y="1441450"/>
            <a:ext cx="4709650" cy="4487402"/>
          </a:xfrm>
          <a:prstGeom prst="rect">
            <a:avLst/>
          </a:prstGeom>
        </p:spPr>
      </p:pic>
    </p:spTree>
    <p:extLst>
      <p:ext uri="{BB962C8B-B14F-4D97-AF65-F5344CB8AC3E}">
        <p14:creationId xmlns:p14="http://schemas.microsoft.com/office/powerpoint/2010/main" val="70792359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FD2291-CAA3-F5EF-EAC3-5F3E8F17AE08}"/>
              </a:ext>
            </a:extLst>
          </p:cNvPr>
          <p:cNvSpPr>
            <a:spLocks noGrp="1"/>
          </p:cNvSpPr>
          <p:nvPr>
            <p:ph type="title"/>
          </p:nvPr>
        </p:nvSpPr>
        <p:spPr>
          <a:xfrm>
            <a:off x="1066678" y="1005485"/>
            <a:ext cx="4714287" cy="1097279"/>
          </a:xfrm>
        </p:spPr>
        <p:txBody>
          <a:bodyPr/>
          <a:lstStyle/>
          <a:p>
            <a:r>
              <a:rPr lang="en-US" dirty="0"/>
              <a:t>When The Rotors Should Be Machined</a:t>
            </a:r>
          </a:p>
        </p:txBody>
      </p:sp>
      <p:pic>
        <p:nvPicPr>
          <p:cNvPr id="4" name="Picture 3">
            <a:extLst>
              <a:ext uri="{FF2B5EF4-FFF2-40B4-BE49-F238E27FC236}">
                <a16:creationId xmlns:a16="http://schemas.microsoft.com/office/drawing/2014/main" id="{C074A2E3-528B-3242-4E9E-DB1245973E60}"/>
              </a:ext>
            </a:extLst>
          </p:cNvPr>
          <p:cNvPicPr>
            <a:picLocks noChangeAspect="1"/>
          </p:cNvPicPr>
          <p:nvPr/>
        </p:nvPicPr>
        <p:blipFill>
          <a:blip r:embed="rId2"/>
          <a:stretch>
            <a:fillRect/>
          </a:stretch>
        </p:blipFill>
        <p:spPr>
          <a:xfrm>
            <a:off x="6096000" y="357740"/>
            <a:ext cx="4714286" cy="5876190"/>
          </a:xfrm>
          <a:prstGeom prst="rect">
            <a:avLst/>
          </a:prstGeom>
        </p:spPr>
      </p:pic>
      <p:sp>
        <p:nvSpPr>
          <p:cNvPr id="6" name="TextBox 5">
            <a:extLst>
              <a:ext uri="{FF2B5EF4-FFF2-40B4-BE49-F238E27FC236}">
                <a16:creationId xmlns:a16="http://schemas.microsoft.com/office/drawing/2014/main" id="{1BADB36B-DF56-EF29-CBEC-297F6FB47CD0}"/>
              </a:ext>
            </a:extLst>
          </p:cNvPr>
          <p:cNvSpPr txBox="1"/>
          <p:nvPr/>
        </p:nvSpPr>
        <p:spPr>
          <a:xfrm>
            <a:off x="1066678" y="2828835"/>
            <a:ext cx="4969276" cy="1200329"/>
          </a:xfrm>
          <a:prstGeom prst="rect">
            <a:avLst/>
          </a:prstGeom>
          <a:noFill/>
        </p:spPr>
        <p:txBody>
          <a:bodyPr wrap="square">
            <a:spAutoFit/>
          </a:bodyPr>
          <a:lstStyle/>
          <a:p>
            <a:r>
              <a:rPr lang="en-US" dirty="0"/>
              <a:t>FIGURE 16–32 A digital readout rotor micrometer is an accurate tool to use when measuring a rotor. Both fractional inches and metric millimeters are generally available.</a:t>
            </a:r>
          </a:p>
        </p:txBody>
      </p:sp>
    </p:spTree>
    <p:extLst>
      <p:ext uri="{BB962C8B-B14F-4D97-AF65-F5344CB8AC3E}">
        <p14:creationId xmlns:p14="http://schemas.microsoft.com/office/powerpoint/2010/main" val="358445991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57FCE6-62F2-9277-9208-6131EED25BC2}"/>
              </a:ext>
            </a:extLst>
          </p:cNvPr>
          <p:cNvSpPr>
            <a:spLocks noGrp="1"/>
          </p:cNvSpPr>
          <p:nvPr>
            <p:ph type="title"/>
          </p:nvPr>
        </p:nvSpPr>
        <p:spPr>
          <a:xfrm>
            <a:off x="609600" y="215372"/>
            <a:ext cx="10972800" cy="610251"/>
          </a:xfrm>
        </p:spPr>
        <p:txBody>
          <a:bodyPr/>
          <a:lstStyle/>
          <a:p>
            <a:r>
              <a:rPr lang="en-US" dirty="0"/>
              <a:t>When The Rotors Should Be Machined</a:t>
            </a:r>
          </a:p>
        </p:txBody>
      </p:sp>
      <p:pic>
        <p:nvPicPr>
          <p:cNvPr id="4" name="Picture 3">
            <a:extLst>
              <a:ext uri="{FF2B5EF4-FFF2-40B4-BE49-F238E27FC236}">
                <a16:creationId xmlns:a16="http://schemas.microsoft.com/office/drawing/2014/main" id="{BA02DF39-328F-43A5-3C68-38F3389B93EF}"/>
              </a:ext>
            </a:extLst>
          </p:cNvPr>
          <p:cNvPicPr>
            <a:picLocks noChangeAspect="1"/>
          </p:cNvPicPr>
          <p:nvPr/>
        </p:nvPicPr>
        <p:blipFill>
          <a:blip r:embed="rId2"/>
          <a:stretch>
            <a:fillRect/>
          </a:stretch>
        </p:blipFill>
        <p:spPr>
          <a:xfrm>
            <a:off x="721076" y="1131903"/>
            <a:ext cx="5197370" cy="3901736"/>
          </a:xfrm>
          <a:prstGeom prst="rect">
            <a:avLst/>
          </a:prstGeom>
        </p:spPr>
      </p:pic>
      <p:pic>
        <p:nvPicPr>
          <p:cNvPr id="6" name="Picture 5">
            <a:extLst>
              <a:ext uri="{FF2B5EF4-FFF2-40B4-BE49-F238E27FC236}">
                <a16:creationId xmlns:a16="http://schemas.microsoft.com/office/drawing/2014/main" id="{F0F6F932-42BF-DD0E-4A88-052278A5B89B}"/>
              </a:ext>
            </a:extLst>
          </p:cNvPr>
          <p:cNvPicPr>
            <a:picLocks noChangeAspect="1"/>
          </p:cNvPicPr>
          <p:nvPr/>
        </p:nvPicPr>
        <p:blipFill>
          <a:blip r:embed="rId2"/>
          <a:stretch>
            <a:fillRect/>
          </a:stretch>
        </p:blipFill>
        <p:spPr>
          <a:xfrm>
            <a:off x="6460583" y="1131903"/>
            <a:ext cx="5197370" cy="3901736"/>
          </a:xfrm>
          <a:prstGeom prst="rect">
            <a:avLst/>
          </a:prstGeom>
        </p:spPr>
      </p:pic>
      <p:sp>
        <p:nvSpPr>
          <p:cNvPr id="8" name="TextBox 7">
            <a:extLst>
              <a:ext uri="{FF2B5EF4-FFF2-40B4-BE49-F238E27FC236}">
                <a16:creationId xmlns:a16="http://schemas.microsoft.com/office/drawing/2014/main" id="{EB832D0F-C194-5C9F-6666-E05EBE1D4C11}"/>
              </a:ext>
            </a:extLst>
          </p:cNvPr>
          <p:cNvSpPr txBox="1"/>
          <p:nvPr/>
        </p:nvSpPr>
        <p:spPr>
          <a:xfrm>
            <a:off x="508246" y="5155253"/>
            <a:ext cx="6094520" cy="369332"/>
          </a:xfrm>
          <a:prstGeom prst="rect">
            <a:avLst/>
          </a:prstGeom>
          <a:noFill/>
        </p:spPr>
        <p:txBody>
          <a:bodyPr wrap="square">
            <a:spAutoFit/>
          </a:bodyPr>
          <a:lstStyle/>
          <a:p>
            <a:r>
              <a:rPr lang="en-US" dirty="0"/>
              <a:t>FIGURE 16–34 This rusted rotor should be machined.</a:t>
            </a:r>
          </a:p>
        </p:txBody>
      </p:sp>
      <p:sp>
        <p:nvSpPr>
          <p:cNvPr id="10" name="TextBox 9">
            <a:extLst>
              <a:ext uri="{FF2B5EF4-FFF2-40B4-BE49-F238E27FC236}">
                <a16:creationId xmlns:a16="http://schemas.microsoft.com/office/drawing/2014/main" id="{75AE44FE-B778-9930-AAB7-97233D6CAD8E}"/>
              </a:ext>
            </a:extLst>
          </p:cNvPr>
          <p:cNvSpPr txBox="1"/>
          <p:nvPr/>
        </p:nvSpPr>
        <p:spPr>
          <a:xfrm>
            <a:off x="6286431" y="5155253"/>
            <a:ext cx="5545674" cy="646331"/>
          </a:xfrm>
          <a:prstGeom prst="rect">
            <a:avLst/>
          </a:prstGeom>
          <a:noFill/>
        </p:spPr>
        <p:txBody>
          <a:bodyPr wrap="square">
            <a:spAutoFit/>
          </a:bodyPr>
          <a:lstStyle/>
          <a:p>
            <a:r>
              <a:rPr lang="en-US" dirty="0"/>
              <a:t>FIGURE 16–35 Rotors that have deep rust pockets usually cannot be machined.</a:t>
            </a:r>
          </a:p>
        </p:txBody>
      </p:sp>
    </p:spTree>
    <p:extLst>
      <p:ext uri="{BB962C8B-B14F-4D97-AF65-F5344CB8AC3E}">
        <p14:creationId xmlns:p14="http://schemas.microsoft.com/office/powerpoint/2010/main" val="172118408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EC8F0D-14C1-4A44-B4CC-FF59DB02DDFB}"/>
              </a:ext>
            </a:extLst>
          </p:cNvPr>
          <p:cNvSpPr>
            <a:spLocks noGrp="1"/>
          </p:cNvSpPr>
          <p:nvPr>
            <p:ph type="title"/>
          </p:nvPr>
        </p:nvSpPr>
        <p:spPr/>
        <p:txBody>
          <a:bodyPr/>
          <a:lstStyle/>
          <a:p>
            <a:r>
              <a:rPr lang="en-US" dirty="0"/>
              <a:t>Rotor Finish</a:t>
            </a:r>
          </a:p>
        </p:txBody>
      </p:sp>
      <p:sp>
        <p:nvSpPr>
          <p:cNvPr id="3" name="Content Placeholder 2">
            <a:extLst>
              <a:ext uri="{FF2B5EF4-FFF2-40B4-BE49-F238E27FC236}">
                <a16:creationId xmlns:a16="http://schemas.microsoft.com/office/drawing/2014/main" id="{1732DDDD-7852-4486-B2E1-54534B13FE46}"/>
              </a:ext>
            </a:extLst>
          </p:cNvPr>
          <p:cNvSpPr>
            <a:spLocks noGrp="1"/>
          </p:cNvSpPr>
          <p:nvPr>
            <p:ph sz="quarter" idx="13"/>
          </p:nvPr>
        </p:nvSpPr>
        <p:spPr/>
        <p:txBody>
          <a:bodyPr/>
          <a:lstStyle/>
          <a:p>
            <a:r>
              <a:rPr lang="en-US" dirty="0"/>
              <a:t>The smoothness of the rotor is called rotor finish or surface finish. </a:t>
            </a:r>
          </a:p>
          <a:p>
            <a:pPr lvl="1"/>
            <a:r>
              <a:rPr lang="en-US" dirty="0"/>
              <a:t>Surface finish is measured in units called microinches, abbreviated μin., where the symbol in front of “in.” is the Greek lowercase letter </a:t>
            </a:r>
            <a:r>
              <a:rPr lang="el-GR" dirty="0"/>
              <a:t>μ (</a:t>
            </a:r>
            <a:r>
              <a:rPr lang="en-US" dirty="0"/>
              <a:t>mu).</a:t>
            </a:r>
          </a:p>
          <a:p>
            <a:r>
              <a:rPr lang="en-US" dirty="0"/>
              <a:t>Most new rotors have a surface finish of 45 to 60 μin. Ra.</a:t>
            </a:r>
          </a:p>
          <a:p>
            <a:pPr lvl="1"/>
            <a:r>
              <a:rPr lang="en-US" dirty="0"/>
              <a:t>The higher the Ra of a rotor, the rougher the surface finish.</a:t>
            </a:r>
          </a:p>
          <a:p>
            <a:pPr lvl="1"/>
            <a:r>
              <a:rPr lang="en-US" dirty="0"/>
              <a:t>The lower the Ra number, the smoother the surface finish.</a:t>
            </a:r>
          </a:p>
        </p:txBody>
      </p:sp>
    </p:spTree>
    <p:extLst>
      <p:ext uri="{BB962C8B-B14F-4D97-AF65-F5344CB8AC3E}">
        <p14:creationId xmlns:p14="http://schemas.microsoft.com/office/powerpoint/2010/main" val="69088591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FD612-B9D9-003E-84AA-E24BB8AD9B33}"/>
              </a:ext>
            </a:extLst>
          </p:cNvPr>
          <p:cNvSpPr>
            <a:spLocks noGrp="1"/>
          </p:cNvSpPr>
          <p:nvPr>
            <p:ph type="title"/>
          </p:nvPr>
        </p:nvSpPr>
        <p:spPr>
          <a:xfrm>
            <a:off x="609600" y="215372"/>
            <a:ext cx="10972800" cy="885459"/>
          </a:xfrm>
        </p:spPr>
        <p:txBody>
          <a:bodyPr/>
          <a:lstStyle/>
          <a:p>
            <a:r>
              <a:rPr lang="en-US" dirty="0"/>
              <a:t>Rotor Finish</a:t>
            </a:r>
          </a:p>
        </p:txBody>
      </p:sp>
      <p:pic>
        <p:nvPicPr>
          <p:cNvPr id="4" name="Picture 3">
            <a:extLst>
              <a:ext uri="{FF2B5EF4-FFF2-40B4-BE49-F238E27FC236}">
                <a16:creationId xmlns:a16="http://schemas.microsoft.com/office/drawing/2014/main" id="{A4ED3179-6192-F5BE-DFAD-9001C03F52EC}"/>
              </a:ext>
            </a:extLst>
          </p:cNvPr>
          <p:cNvPicPr>
            <a:picLocks noChangeAspect="1"/>
          </p:cNvPicPr>
          <p:nvPr/>
        </p:nvPicPr>
        <p:blipFill>
          <a:blip r:embed="rId2"/>
          <a:stretch>
            <a:fillRect/>
          </a:stretch>
        </p:blipFill>
        <p:spPr>
          <a:xfrm>
            <a:off x="2832466" y="878889"/>
            <a:ext cx="6338597" cy="4662485"/>
          </a:xfrm>
          <a:prstGeom prst="rect">
            <a:avLst/>
          </a:prstGeom>
        </p:spPr>
      </p:pic>
      <p:sp>
        <p:nvSpPr>
          <p:cNvPr id="6" name="TextBox 5">
            <a:extLst>
              <a:ext uri="{FF2B5EF4-FFF2-40B4-BE49-F238E27FC236}">
                <a16:creationId xmlns:a16="http://schemas.microsoft.com/office/drawing/2014/main" id="{22DD168E-8221-1F6A-90DF-BAFEEFAEA2D0}"/>
              </a:ext>
            </a:extLst>
          </p:cNvPr>
          <p:cNvSpPr txBox="1"/>
          <p:nvPr/>
        </p:nvSpPr>
        <p:spPr>
          <a:xfrm>
            <a:off x="929196" y="5476601"/>
            <a:ext cx="10333608" cy="646331"/>
          </a:xfrm>
          <a:prstGeom prst="rect">
            <a:avLst/>
          </a:prstGeom>
          <a:noFill/>
        </p:spPr>
        <p:txBody>
          <a:bodyPr wrap="square">
            <a:spAutoFit/>
          </a:bodyPr>
          <a:lstStyle/>
          <a:p>
            <a:r>
              <a:rPr lang="en-US" dirty="0"/>
              <a:t>FIGURE 16–36 Electronic surface finish machine. The reading shows about 34 μin. This is a very smooth rotor and is suitable for use with any brake pad.</a:t>
            </a:r>
          </a:p>
        </p:txBody>
      </p:sp>
    </p:spTree>
    <p:extLst>
      <p:ext uri="{BB962C8B-B14F-4D97-AF65-F5344CB8AC3E}">
        <p14:creationId xmlns:p14="http://schemas.microsoft.com/office/powerpoint/2010/main" val="178008925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3FDE6-A80E-4482-A412-CF5654E4F7BC}"/>
              </a:ext>
            </a:extLst>
          </p:cNvPr>
          <p:cNvSpPr>
            <a:spLocks noGrp="1"/>
          </p:cNvSpPr>
          <p:nvPr>
            <p:ph type="title"/>
          </p:nvPr>
        </p:nvSpPr>
        <p:spPr/>
        <p:txBody>
          <a:bodyPr/>
          <a:lstStyle/>
          <a:p>
            <a:r>
              <a:rPr lang="en-US" dirty="0"/>
              <a:t>Qualifying A Brake Lathe</a:t>
            </a:r>
          </a:p>
        </p:txBody>
      </p:sp>
      <p:sp>
        <p:nvSpPr>
          <p:cNvPr id="3" name="Content Placeholder 2">
            <a:extLst>
              <a:ext uri="{FF2B5EF4-FFF2-40B4-BE49-F238E27FC236}">
                <a16:creationId xmlns:a16="http://schemas.microsoft.com/office/drawing/2014/main" id="{B087221E-2BBC-4E16-B2B8-D9A5F4CE939C}"/>
              </a:ext>
            </a:extLst>
          </p:cNvPr>
          <p:cNvSpPr>
            <a:spLocks noGrp="1"/>
          </p:cNvSpPr>
          <p:nvPr>
            <p:ph sz="quarter" idx="13"/>
          </p:nvPr>
        </p:nvSpPr>
        <p:spPr/>
        <p:txBody>
          <a:bodyPr/>
          <a:lstStyle/>
          <a:p>
            <a:r>
              <a:rPr lang="en-US" dirty="0"/>
              <a:t>PURPOSE OF QUALIFYING A BRAKE LATHE- All brake lathes should be checked regularly to make sure that they are in good condition and are capable of machining brake drums and rotors accurately.</a:t>
            </a:r>
          </a:p>
          <a:p>
            <a:r>
              <a:rPr lang="en-US" dirty="0"/>
              <a:t>QUALIFYING PROCEDURE- To qualify a brake lathe, use the following generic checklist.</a:t>
            </a:r>
          </a:p>
          <a:p>
            <a:pPr lvl="1"/>
            <a:r>
              <a:rPr lang="en-US" dirty="0"/>
              <a:t>STEP 1- Check for proper operation and that all motors, switches, and feed controls that engage and disengage levers function properly.</a:t>
            </a:r>
          </a:p>
          <a:p>
            <a:pPr lvl="1"/>
            <a:r>
              <a:rPr lang="en-US" dirty="0"/>
              <a:t>STEP 2- Make sure radius cones, bell clamps, and taper cones are free of all nicks, burrs, rust, and foreign debris. To restore flatness, use an 80-grit silicon carbide hone and WD-40 lubricant. Apply light pressure using short figure eight movements to prevent rounding of the edges.</a:t>
            </a:r>
          </a:p>
          <a:p>
            <a:pPr lvl="1"/>
            <a:r>
              <a:rPr lang="en-US" dirty="0"/>
              <a:t>STEP 3- Check the tapered surfaces on the arbor and spindle to ensure these surfaces are totally free of any contamination.  The arbor should not run out over two thousandths of an inch total indicator runout (TIR).</a:t>
            </a:r>
          </a:p>
          <a:p>
            <a:pPr lvl="1"/>
            <a:r>
              <a:rPr lang="en-US" dirty="0"/>
              <a:t>STEP 4- The shoulder of the arbor must also be free of nicks or debris. Spray the shoulder of the arbor with WD-40 and use the arbor shaft for a guide to hold the hone perpendicular to the shoulder. Turn the lathe on and hone the shoulder. Apply pressure on the hone with a finger on the arbor.</a:t>
            </a:r>
          </a:p>
          <a:p>
            <a:endParaRPr lang="en-US" dirty="0"/>
          </a:p>
          <a:p>
            <a:endParaRPr lang="en-US" dirty="0"/>
          </a:p>
        </p:txBody>
      </p:sp>
    </p:spTree>
    <p:extLst>
      <p:ext uri="{BB962C8B-B14F-4D97-AF65-F5344CB8AC3E}">
        <p14:creationId xmlns:p14="http://schemas.microsoft.com/office/powerpoint/2010/main" val="18123055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987E7F-C871-4DB5-A3F5-53EC26559FD9}"/>
              </a:ext>
            </a:extLst>
          </p:cNvPr>
          <p:cNvSpPr>
            <a:spLocks noGrp="1"/>
          </p:cNvSpPr>
          <p:nvPr>
            <p:ph type="title"/>
          </p:nvPr>
        </p:nvSpPr>
        <p:spPr/>
        <p:txBody>
          <a:bodyPr/>
          <a:lstStyle/>
          <a:p>
            <a:r>
              <a:rPr lang="en-US" dirty="0"/>
              <a:t>Brake Drum And Rotor Damage</a:t>
            </a:r>
          </a:p>
        </p:txBody>
      </p:sp>
      <p:sp>
        <p:nvSpPr>
          <p:cNvPr id="3" name="Content Placeholder 2">
            <a:extLst>
              <a:ext uri="{FF2B5EF4-FFF2-40B4-BE49-F238E27FC236}">
                <a16:creationId xmlns:a16="http://schemas.microsoft.com/office/drawing/2014/main" id="{48C7D048-B4E2-4F44-AA1F-D8887C02AA9B}"/>
              </a:ext>
            </a:extLst>
          </p:cNvPr>
          <p:cNvSpPr>
            <a:spLocks noGrp="1"/>
          </p:cNvSpPr>
          <p:nvPr>
            <p:ph sz="quarter" idx="13"/>
          </p:nvPr>
        </p:nvSpPr>
        <p:spPr/>
        <p:txBody>
          <a:bodyPr/>
          <a:lstStyle/>
          <a:p>
            <a:r>
              <a:rPr lang="en-US" dirty="0"/>
              <a:t>Besides wear, drums and rotors often experience damage to their friction surfaces. </a:t>
            </a:r>
          </a:p>
          <a:p>
            <a:r>
              <a:rPr lang="en-US" dirty="0"/>
              <a:t>SCORING- Scoring is an extreme form of drum and rotor wear consisting of scratches, deep grooves, and a generally rough finish on the friction surface.</a:t>
            </a:r>
          </a:p>
          <a:p>
            <a:pPr lvl="1"/>
            <a:r>
              <a:rPr lang="en-US" dirty="0"/>
              <a:t>There are a number of causes for scoring including the following:</a:t>
            </a:r>
          </a:p>
          <a:p>
            <a:pPr lvl="2"/>
            <a:r>
              <a:rPr lang="en-US" dirty="0"/>
              <a:t>1. The most common is brake linings that have worn to the point where a rivet, lining table, or pad backing plate contacts the drum or rotor.</a:t>
            </a:r>
          </a:p>
          <a:p>
            <a:pPr lvl="2"/>
            <a:r>
              <a:rPr lang="en-US" dirty="0"/>
              <a:t>2. Certain friction materials are more likely to score drums and rotors than others, and glazed linings that have hardened from exposure to extreme heat can also cause scoring.</a:t>
            </a:r>
          </a:p>
          <a:p>
            <a:pPr lvl="2"/>
            <a:r>
              <a:rPr lang="en-US" dirty="0"/>
              <a:t>3. Drum brakes are more likely to become scored than disc brakes because their closed construction holds dirt, sand, and abrasive dust inside the friction assembly. This allows the contaminants to be scrubbed repeatedly between the linings and drum.</a:t>
            </a:r>
          </a:p>
          <a:p>
            <a:pPr lvl="2"/>
            <a:r>
              <a:rPr lang="en-US" dirty="0"/>
              <a:t>4. Severe drum scoring often results when metal parts of the friction assembly fatigue, break loose, and are trapped between the linings and drum.</a:t>
            </a:r>
          </a:p>
        </p:txBody>
      </p:sp>
    </p:spTree>
    <p:extLst>
      <p:ext uri="{BB962C8B-B14F-4D97-AF65-F5344CB8AC3E}">
        <p14:creationId xmlns:p14="http://schemas.microsoft.com/office/powerpoint/2010/main" val="245728982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1A724E-ECF1-4CDE-A9BE-E2E7C6332319}"/>
              </a:ext>
            </a:extLst>
          </p:cNvPr>
          <p:cNvSpPr>
            <a:spLocks noGrp="1"/>
          </p:cNvSpPr>
          <p:nvPr>
            <p:ph type="title"/>
          </p:nvPr>
        </p:nvSpPr>
        <p:spPr/>
        <p:txBody>
          <a:bodyPr/>
          <a:lstStyle/>
          <a:p>
            <a:r>
              <a:rPr lang="en-US" dirty="0"/>
              <a:t>Qualifying A Brake Lathe</a:t>
            </a:r>
          </a:p>
        </p:txBody>
      </p:sp>
      <p:sp>
        <p:nvSpPr>
          <p:cNvPr id="3" name="Content Placeholder 2">
            <a:extLst>
              <a:ext uri="{FF2B5EF4-FFF2-40B4-BE49-F238E27FC236}">
                <a16:creationId xmlns:a16="http://schemas.microsoft.com/office/drawing/2014/main" id="{DDC0FA1F-F4D8-4BCA-83C7-60DD87E0E6F5}"/>
              </a:ext>
            </a:extLst>
          </p:cNvPr>
          <p:cNvSpPr>
            <a:spLocks noGrp="1"/>
          </p:cNvSpPr>
          <p:nvPr>
            <p:ph sz="quarter" idx="13"/>
          </p:nvPr>
        </p:nvSpPr>
        <p:spPr/>
        <p:txBody>
          <a:bodyPr/>
          <a:lstStyle/>
          <a:p>
            <a:r>
              <a:rPr lang="en-US" dirty="0"/>
              <a:t>(Continued from previous slide)</a:t>
            </a:r>
          </a:p>
          <a:p>
            <a:pPr lvl="1"/>
            <a:r>
              <a:rPr lang="en-US" dirty="0"/>
              <a:t>STEP 5- Check fit of the rotor truer and the top of the dovetail way. A one thousandths feeler gauge should not be able to fit between the top dovetail surface and the bottom of the rotor. Remove the rotor truer and hone the top dovetail surface and the bottom of the rotor truer until the feeler gauge stock cannot be inserted.</a:t>
            </a:r>
          </a:p>
          <a:p>
            <a:pPr lvl="1"/>
            <a:r>
              <a:rPr lang="en-US" dirty="0"/>
              <a:t>STEP 6- The tool bit holder slots on the rotor truer should be clean. Make sure the bottom of the tool bit holder is also clean. The tool bit holder bottom can be cleaned by rubbing it on a hone or a single cut file. The carbide bit seat on the tool bit holder should be clean and flat. If the surface is not flat, replace the tool bit holder.</a:t>
            </a:r>
          </a:p>
          <a:p>
            <a:pPr lvl="1"/>
            <a:r>
              <a:rPr lang="en-US" dirty="0"/>
              <a:t>STEP 7- All end bell clamps can be remachined to reduce runout. Mount the bell clamp with the machined hub mating with the shoulder of the arbor. Use the two small radius adapters next on the arbor and space out to the threads with available radius adapters or one inch spacer. </a:t>
            </a:r>
          </a:p>
          <a:p>
            <a:pPr lvl="2"/>
            <a:r>
              <a:rPr lang="en-US" dirty="0"/>
              <a:t>Tighten the arbor nut. Put a reference mark on the bell clamp that lines up with the two marks on the spindle and arbor. Machine the face of the bell clamp with the rotor truer. True all four bell clamps.</a:t>
            </a:r>
          </a:p>
        </p:txBody>
      </p:sp>
    </p:spTree>
    <p:extLst>
      <p:ext uri="{BB962C8B-B14F-4D97-AF65-F5344CB8AC3E}">
        <p14:creationId xmlns:p14="http://schemas.microsoft.com/office/powerpoint/2010/main" val="209057041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06B6D6-9AEE-83C7-8311-4A82D39DB3CA}"/>
              </a:ext>
            </a:extLst>
          </p:cNvPr>
          <p:cNvSpPr>
            <a:spLocks noGrp="1"/>
          </p:cNvSpPr>
          <p:nvPr>
            <p:ph type="title"/>
          </p:nvPr>
        </p:nvSpPr>
        <p:spPr/>
        <p:txBody>
          <a:bodyPr/>
          <a:lstStyle/>
          <a:p>
            <a:r>
              <a:rPr lang="en-US" dirty="0"/>
              <a:t>Qualifying A Brake Lathe</a:t>
            </a:r>
          </a:p>
        </p:txBody>
      </p:sp>
      <p:pic>
        <p:nvPicPr>
          <p:cNvPr id="4" name="Picture 3">
            <a:extLst>
              <a:ext uri="{FF2B5EF4-FFF2-40B4-BE49-F238E27FC236}">
                <a16:creationId xmlns:a16="http://schemas.microsoft.com/office/drawing/2014/main" id="{0429DAC0-102A-8955-8AFC-20231BEF46F9}"/>
              </a:ext>
            </a:extLst>
          </p:cNvPr>
          <p:cNvPicPr>
            <a:picLocks noChangeAspect="1"/>
          </p:cNvPicPr>
          <p:nvPr/>
        </p:nvPicPr>
        <p:blipFill>
          <a:blip r:embed="rId2"/>
          <a:stretch>
            <a:fillRect/>
          </a:stretch>
        </p:blipFill>
        <p:spPr>
          <a:xfrm>
            <a:off x="5104660" y="1395043"/>
            <a:ext cx="6288639" cy="4841519"/>
          </a:xfrm>
          <a:prstGeom prst="rect">
            <a:avLst/>
          </a:prstGeom>
        </p:spPr>
      </p:pic>
      <p:sp>
        <p:nvSpPr>
          <p:cNvPr id="6" name="TextBox 5">
            <a:extLst>
              <a:ext uri="{FF2B5EF4-FFF2-40B4-BE49-F238E27FC236}">
                <a16:creationId xmlns:a16="http://schemas.microsoft.com/office/drawing/2014/main" id="{257A1052-FC1A-4FA8-D1ED-97973B8F87A2}"/>
              </a:ext>
            </a:extLst>
          </p:cNvPr>
          <p:cNvSpPr txBox="1"/>
          <p:nvPr/>
        </p:nvSpPr>
        <p:spPr>
          <a:xfrm>
            <a:off x="426128" y="3052568"/>
            <a:ext cx="4214674" cy="923330"/>
          </a:xfrm>
          <a:prstGeom prst="rect">
            <a:avLst/>
          </a:prstGeom>
          <a:noFill/>
        </p:spPr>
        <p:txBody>
          <a:bodyPr wrap="square">
            <a:spAutoFit/>
          </a:bodyPr>
          <a:lstStyle/>
          <a:p>
            <a:r>
              <a:rPr lang="en-US" dirty="0"/>
              <a:t>FIGURE 16–37 A dial indicator being used to check the arbor for total indicator runout (TIR) in a brake lathe.</a:t>
            </a:r>
          </a:p>
        </p:txBody>
      </p:sp>
    </p:spTree>
    <p:extLst>
      <p:ext uri="{BB962C8B-B14F-4D97-AF65-F5344CB8AC3E}">
        <p14:creationId xmlns:p14="http://schemas.microsoft.com/office/powerpoint/2010/main" val="66329188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984949-88EF-45EF-8C3D-2B5047184B2D}"/>
              </a:ext>
            </a:extLst>
          </p:cNvPr>
          <p:cNvSpPr>
            <a:spLocks noGrp="1"/>
          </p:cNvSpPr>
          <p:nvPr>
            <p:ph type="title"/>
          </p:nvPr>
        </p:nvSpPr>
        <p:spPr/>
        <p:txBody>
          <a:bodyPr/>
          <a:lstStyle/>
          <a:p>
            <a:r>
              <a:rPr lang="en-US" dirty="0"/>
              <a:t>Qualifying A Brake Lathe</a:t>
            </a:r>
          </a:p>
        </p:txBody>
      </p:sp>
      <p:sp>
        <p:nvSpPr>
          <p:cNvPr id="3" name="Content Placeholder 2">
            <a:extLst>
              <a:ext uri="{FF2B5EF4-FFF2-40B4-BE49-F238E27FC236}">
                <a16:creationId xmlns:a16="http://schemas.microsoft.com/office/drawing/2014/main" id="{4F173054-BB03-4E7C-945C-22571B9A7EEA}"/>
              </a:ext>
            </a:extLst>
          </p:cNvPr>
          <p:cNvSpPr>
            <a:spLocks noGrp="1"/>
          </p:cNvSpPr>
          <p:nvPr>
            <p:ph sz="quarter" idx="13"/>
          </p:nvPr>
        </p:nvSpPr>
        <p:spPr/>
        <p:txBody>
          <a:bodyPr/>
          <a:lstStyle/>
          <a:p>
            <a:r>
              <a:rPr lang="en-US" dirty="0"/>
              <a:t>(Continued from previous two slides)</a:t>
            </a:r>
          </a:p>
          <a:p>
            <a:pPr lvl="1"/>
            <a:r>
              <a:rPr lang="en-US" dirty="0"/>
              <a:t>STEP 8- Always align the inside bell clamp with the reference mark put on the hub after machining the bell clamp. Keep all mounting surfaces clean and occasionally check accuracy of setup by holding the inside bell clamp and rotating the rotor 180˚. Reclamp and check with the dial indicator. If runout is excessive, hone the adapter. If runout persists, remachine the adapter.</a:t>
            </a:r>
          </a:p>
          <a:p>
            <a:pPr lvl="1"/>
            <a:r>
              <a:rPr lang="en-US" dirty="0"/>
              <a:t>STEP 9- The inside of the hat section of the rotor must be cleaned of all rust, burrs, and any foreign matter. If any debris is present on this surface, the rotor will not reference properly while machining.</a:t>
            </a:r>
          </a:p>
          <a:p>
            <a:pPr lvl="1"/>
            <a:r>
              <a:rPr lang="en-US" dirty="0"/>
              <a:t>STEP 10- All surfaces of the lathe, arbor, and all of the adapter surfaces must be free of nicks, burrs, and foreign debris.</a:t>
            </a:r>
          </a:p>
        </p:txBody>
      </p:sp>
    </p:spTree>
    <p:extLst>
      <p:ext uri="{BB962C8B-B14F-4D97-AF65-F5344CB8AC3E}">
        <p14:creationId xmlns:p14="http://schemas.microsoft.com/office/powerpoint/2010/main" val="137331589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46F4E3-F62A-4A77-9D7A-5D24688EF3A7}"/>
              </a:ext>
            </a:extLst>
          </p:cNvPr>
          <p:cNvSpPr>
            <a:spLocks noGrp="1"/>
          </p:cNvSpPr>
          <p:nvPr>
            <p:ph type="title"/>
          </p:nvPr>
        </p:nvSpPr>
        <p:spPr/>
        <p:txBody>
          <a:bodyPr/>
          <a:lstStyle/>
          <a:p>
            <a:r>
              <a:rPr lang="en-US" dirty="0"/>
              <a:t>Machining A Disc Brake Rotor</a:t>
            </a:r>
          </a:p>
        </p:txBody>
      </p:sp>
      <p:sp>
        <p:nvSpPr>
          <p:cNvPr id="3" name="Content Placeholder 2">
            <a:extLst>
              <a:ext uri="{FF2B5EF4-FFF2-40B4-BE49-F238E27FC236}">
                <a16:creationId xmlns:a16="http://schemas.microsoft.com/office/drawing/2014/main" id="{2725C6E8-E5D9-4086-B4FA-0F851F4A6553}"/>
              </a:ext>
            </a:extLst>
          </p:cNvPr>
          <p:cNvSpPr>
            <a:spLocks noGrp="1"/>
          </p:cNvSpPr>
          <p:nvPr>
            <p:ph sz="quarter" idx="13"/>
          </p:nvPr>
        </p:nvSpPr>
        <p:spPr>
          <a:xfrm>
            <a:off x="609601" y="1441450"/>
            <a:ext cx="10230464" cy="4598988"/>
          </a:xfrm>
        </p:spPr>
        <p:txBody>
          <a:bodyPr/>
          <a:lstStyle/>
          <a:p>
            <a:r>
              <a:rPr lang="en-US" dirty="0"/>
              <a:t>Before machining a rotor, be sure that it can be machined by comparing the minimum thickness specification and the measured thickness of the rotor.</a:t>
            </a:r>
          </a:p>
          <a:p>
            <a:r>
              <a:rPr lang="en-US" dirty="0"/>
              <a:t>Following is an example of the steps necessary to machine a disc brake rotor. </a:t>
            </a:r>
          </a:p>
          <a:p>
            <a:pPr lvl="1"/>
            <a:r>
              <a:rPr lang="en-US" dirty="0"/>
              <a:t>Always follow the instructions for the equipment you are using.</a:t>
            </a:r>
          </a:p>
          <a:p>
            <a:pPr lvl="2"/>
            <a:r>
              <a:rPr lang="en-US" dirty="0"/>
              <a:t>1. Mount the disc brake rotor to the spindle of the lathe using the cones and adapters recommended. </a:t>
            </a:r>
          </a:p>
          <a:p>
            <a:pPr lvl="2"/>
            <a:r>
              <a:rPr lang="en-US" dirty="0"/>
              <a:t>2. Install a rotor damper and position the cutting tools close to the rotor surface</a:t>
            </a:r>
          </a:p>
          <a:p>
            <a:pPr lvl="2"/>
            <a:r>
              <a:rPr lang="en-US" dirty="0"/>
              <a:t>3. Make a scratch cut on the rotor face</a:t>
            </a:r>
          </a:p>
          <a:p>
            <a:pPr lvl="2"/>
            <a:r>
              <a:rPr lang="en-US" dirty="0"/>
              <a:t>4. To check that the rotor is mounted correctly, loosen the retaining nut, turn the rotor one-half turn (180°), and retighten the nut. Make another scratch cut.</a:t>
            </a:r>
          </a:p>
          <a:p>
            <a:pPr lvl="3"/>
            <a:r>
              <a:rPr lang="en-US" dirty="0"/>
              <a:t>a. The second scratch cut should be side-by-side with the first scratch cut if the rotor is properly installed,</a:t>
            </a:r>
          </a:p>
          <a:p>
            <a:pPr lvl="3"/>
            <a:r>
              <a:rPr lang="en-US" dirty="0"/>
              <a:t>b. If the second scratch cut is on the opposite side (180°) from the first scratch cut, the rotor may not be installed on the lathe correctly.</a:t>
            </a:r>
          </a:p>
        </p:txBody>
      </p:sp>
    </p:spTree>
    <p:extLst>
      <p:ext uri="{BB962C8B-B14F-4D97-AF65-F5344CB8AC3E}">
        <p14:creationId xmlns:p14="http://schemas.microsoft.com/office/powerpoint/2010/main" val="81412949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C3A4EB-7A65-BF4E-9520-1F6D5B89267A}"/>
              </a:ext>
            </a:extLst>
          </p:cNvPr>
          <p:cNvSpPr>
            <a:spLocks noGrp="1"/>
          </p:cNvSpPr>
          <p:nvPr>
            <p:ph type="title"/>
          </p:nvPr>
        </p:nvSpPr>
        <p:spPr>
          <a:xfrm>
            <a:off x="702876" y="650378"/>
            <a:ext cx="5063231" cy="1097279"/>
          </a:xfrm>
        </p:spPr>
        <p:txBody>
          <a:bodyPr/>
          <a:lstStyle/>
          <a:p>
            <a:r>
              <a:rPr lang="en-US" dirty="0"/>
              <a:t>Machining A Disc Brake Rotor</a:t>
            </a:r>
          </a:p>
        </p:txBody>
      </p:sp>
      <p:pic>
        <p:nvPicPr>
          <p:cNvPr id="4" name="Picture 3">
            <a:extLst>
              <a:ext uri="{FF2B5EF4-FFF2-40B4-BE49-F238E27FC236}">
                <a16:creationId xmlns:a16="http://schemas.microsoft.com/office/drawing/2014/main" id="{B7E02C83-1201-E2C7-DA5B-8BB61FA2F95F}"/>
              </a:ext>
            </a:extLst>
          </p:cNvPr>
          <p:cNvPicPr>
            <a:picLocks noChangeAspect="1"/>
          </p:cNvPicPr>
          <p:nvPr/>
        </p:nvPicPr>
        <p:blipFill>
          <a:blip r:embed="rId2"/>
          <a:stretch>
            <a:fillRect/>
          </a:stretch>
        </p:blipFill>
        <p:spPr>
          <a:xfrm>
            <a:off x="6425894" y="523781"/>
            <a:ext cx="4518501" cy="5586365"/>
          </a:xfrm>
          <a:prstGeom prst="rect">
            <a:avLst/>
          </a:prstGeom>
        </p:spPr>
      </p:pic>
      <p:sp>
        <p:nvSpPr>
          <p:cNvPr id="6" name="TextBox 5">
            <a:extLst>
              <a:ext uri="{FF2B5EF4-FFF2-40B4-BE49-F238E27FC236}">
                <a16:creationId xmlns:a16="http://schemas.microsoft.com/office/drawing/2014/main" id="{86B4FFE5-9C00-21CD-B11A-E8CCA9723FDA}"/>
              </a:ext>
            </a:extLst>
          </p:cNvPr>
          <p:cNvSpPr txBox="1"/>
          <p:nvPr/>
        </p:nvSpPr>
        <p:spPr>
          <a:xfrm>
            <a:off x="1073059" y="2578299"/>
            <a:ext cx="4889377" cy="1477328"/>
          </a:xfrm>
          <a:prstGeom prst="rect">
            <a:avLst/>
          </a:prstGeom>
          <a:noFill/>
        </p:spPr>
        <p:txBody>
          <a:bodyPr wrap="square">
            <a:spAutoFit/>
          </a:bodyPr>
          <a:lstStyle/>
          <a:p>
            <a:r>
              <a:rPr lang="en-US" dirty="0"/>
              <a:t>FIGURE 16–38 Most positive rake brake lathes can cut any depth in one pass, thereby saving time. A typical negative rake lathe uses a three-sided turning tool that can be flipped over, thereby giving six cutting edges.</a:t>
            </a:r>
          </a:p>
        </p:txBody>
      </p:sp>
    </p:spTree>
    <p:extLst>
      <p:ext uri="{BB962C8B-B14F-4D97-AF65-F5344CB8AC3E}">
        <p14:creationId xmlns:p14="http://schemas.microsoft.com/office/powerpoint/2010/main" val="74236487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DFF353-B365-4125-9E68-B7D923A657DB}"/>
              </a:ext>
            </a:extLst>
          </p:cNvPr>
          <p:cNvSpPr>
            <a:spLocks noGrp="1"/>
          </p:cNvSpPr>
          <p:nvPr>
            <p:ph type="title"/>
          </p:nvPr>
        </p:nvSpPr>
        <p:spPr/>
        <p:txBody>
          <a:bodyPr/>
          <a:lstStyle/>
          <a:p>
            <a:r>
              <a:rPr lang="en-US" dirty="0"/>
              <a:t>Machining A Disc Brake Rotor</a:t>
            </a:r>
          </a:p>
        </p:txBody>
      </p:sp>
      <p:sp>
        <p:nvSpPr>
          <p:cNvPr id="3" name="Content Placeholder 2">
            <a:extLst>
              <a:ext uri="{FF2B5EF4-FFF2-40B4-BE49-F238E27FC236}">
                <a16:creationId xmlns:a16="http://schemas.microsoft.com/office/drawing/2014/main" id="{F26BB5E9-094A-42FB-96D1-B8CB58943896}"/>
              </a:ext>
            </a:extLst>
          </p:cNvPr>
          <p:cNvSpPr>
            <a:spLocks noGrp="1"/>
          </p:cNvSpPr>
          <p:nvPr>
            <p:ph sz="quarter" idx="13"/>
          </p:nvPr>
        </p:nvSpPr>
        <p:spPr>
          <a:xfrm>
            <a:off x="609602" y="1441450"/>
            <a:ext cx="10407443" cy="4598988"/>
          </a:xfrm>
        </p:spPr>
        <p:txBody>
          <a:bodyPr/>
          <a:lstStyle/>
          <a:p>
            <a:r>
              <a:rPr lang="en-US" dirty="0"/>
              <a:t>ROUGH CUT- A rough cut on a lathe involves cutting 0.005 inch per side with a feed of 0.008 inch per revolution and 150 RPM spindle speed. This usually results in a very coarse surface finish of about 150 μin. Ra.</a:t>
            </a:r>
          </a:p>
          <a:p>
            <a:r>
              <a:rPr lang="en-US" dirty="0"/>
              <a:t>FINISH CUT- A finish cut means removing 0.002 inch per side with a feed of 0.002 inch per revolution and 150 RPM spindle speed.</a:t>
            </a:r>
          </a:p>
          <a:p>
            <a:r>
              <a:rPr lang="en-US" dirty="0"/>
              <a:t>NONDIRECTIONAL FINISH- Most vehicle and brake component manufacturers recommend a nondirectional finish to help prevent the grooves machined into the rotor from acting like record grooves that can force the pads to move outward while the rotor rotates.</a:t>
            </a:r>
          </a:p>
          <a:p>
            <a:r>
              <a:rPr lang="en-US" dirty="0"/>
              <a:t>SURFACE FINISHING THE ROTOR- The goal of any brake repair or service should be to restore the braking effectiveness to match new vehicle brakes.</a:t>
            </a:r>
          </a:p>
          <a:p>
            <a:endParaRPr lang="en-US" dirty="0"/>
          </a:p>
        </p:txBody>
      </p:sp>
    </p:spTree>
    <p:extLst>
      <p:ext uri="{BB962C8B-B14F-4D97-AF65-F5344CB8AC3E}">
        <p14:creationId xmlns:p14="http://schemas.microsoft.com/office/powerpoint/2010/main" val="318098742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793DAC-4779-9611-D7C3-5CFCA9877874}"/>
              </a:ext>
            </a:extLst>
          </p:cNvPr>
          <p:cNvSpPr>
            <a:spLocks noGrp="1"/>
          </p:cNvSpPr>
          <p:nvPr>
            <p:ph type="title"/>
          </p:nvPr>
        </p:nvSpPr>
        <p:spPr>
          <a:xfrm>
            <a:off x="751643" y="925586"/>
            <a:ext cx="4864745" cy="1097279"/>
          </a:xfrm>
        </p:spPr>
        <p:txBody>
          <a:bodyPr/>
          <a:lstStyle/>
          <a:p>
            <a:r>
              <a:rPr lang="en-US" dirty="0"/>
              <a:t>Machining A Disc Brake Rotor</a:t>
            </a:r>
          </a:p>
        </p:txBody>
      </p:sp>
      <p:pic>
        <p:nvPicPr>
          <p:cNvPr id="4" name="Picture 3">
            <a:extLst>
              <a:ext uri="{FF2B5EF4-FFF2-40B4-BE49-F238E27FC236}">
                <a16:creationId xmlns:a16="http://schemas.microsoft.com/office/drawing/2014/main" id="{B356C521-CB1F-7C88-6971-47C88C09C21E}"/>
              </a:ext>
            </a:extLst>
          </p:cNvPr>
          <p:cNvPicPr>
            <a:picLocks noChangeAspect="1"/>
          </p:cNvPicPr>
          <p:nvPr/>
        </p:nvPicPr>
        <p:blipFill>
          <a:blip r:embed="rId2"/>
          <a:stretch>
            <a:fillRect/>
          </a:stretch>
        </p:blipFill>
        <p:spPr>
          <a:xfrm>
            <a:off x="6355368" y="215372"/>
            <a:ext cx="4570867" cy="6236563"/>
          </a:xfrm>
          <a:prstGeom prst="rect">
            <a:avLst/>
          </a:prstGeom>
        </p:spPr>
      </p:pic>
      <p:sp>
        <p:nvSpPr>
          <p:cNvPr id="6" name="TextBox 5">
            <a:extLst>
              <a:ext uri="{FF2B5EF4-FFF2-40B4-BE49-F238E27FC236}">
                <a16:creationId xmlns:a16="http://schemas.microsoft.com/office/drawing/2014/main" id="{177377AE-DA5A-4F32-8020-2AF5CC69D6D2}"/>
              </a:ext>
            </a:extLst>
          </p:cNvPr>
          <p:cNvSpPr txBox="1"/>
          <p:nvPr/>
        </p:nvSpPr>
        <p:spPr>
          <a:xfrm>
            <a:off x="971888" y="3150223"/>
            <a:ext cx="4864745" cy="923330"/>
          </a:xfrm>
          <a:prstGeom prst="rect">
            <a:avLst/>
          </a:prstGeom>
          <a:noFill/>
        </p:spPr>
        <p:txBody>
          <a:bodyPr wrap="square">
            <a:spAutoFit/>
          </a:bodyPr>
          <a:lstStyle/>
          <a:p>
            <a:r>
              <a:rPr lang="en-US" dirty="0"/>
              <a:t>FIGURE 16–39 Recommended adapters and location for machining hubbed and hubless rotors.</a:t>
            </a:r>
          </a:p>
        </p:txBody>
      </p:sp>
    </p:spTree>
    <p:extLst>
      <p:ext uri="{BB962C8B-B14F-4D97-AF65-F5344CB8AC3E}">
        <p14:creationId xmlns:p14="http://schemas.microsoft.com/office/powerpoint/2010/main" val="153296467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4F427B-BA24-D923-2D09-ADE1E7583B80}"/>
              </a:ext>
            </a:extLst>
          </p:cNvPr>
          <p:cNvSpPr>
            <a:spLocks noGrp="1"/>
          </p:cNvSpPr>
          <p:nvPr>
            <p:ph type="title"/>
          </p:nvPr>
        </p:nvSpPr>
        <p:spPr>
          <a:xfrm>
            <a:off x="609600" y="215372"/>
            <a:ext cx="10972800" cy="716783"/>
          </a:xfrm>
        </p:spPr>
        <p:txBody>
          <a:bodyPr/>
          <a:lstStyle/>
          <a:p>
            <a:r>
              <a:rPr lang="en-US" dirty="0"/>
              <a:t>Machining A Disc Brake Rotor</a:t>
            </a:r>
          </a:p>
        </p:txBody>
      </p:sp>
      <p:pic>
        <p:nvPicPr>
          <p:cNvPr id="4" name="Picture 3">
            <a:extLst>
              <a:ext uri="{FF2B5EF4-FFF2-40B4-BE49-F238E27FC236}">
                <a16:creationId xmlns:a16="http://schemas.microsoft.com/office/drawing/2014/main" id="{64567829-CCE3-5FC3-8D53-FB4C3D9151A5}"/>
              </a:ext>
            </a:extLst>
          </p:cNvPr>
          <p:cNvPicPr>
            <a:picLocks noChangeAspect="1"/>
          </p:cNvPicPr>
          <p:nvPr/>
        </p:nvPicPr>
        <p:blipFill>
          <a:blip r:embed="rId2"/>
          <a:stretch>
            <a:fillRect/>
          </a:stretch>
        </p:blipFill>
        <p:spPr>
          <a:xfrm>
            <a:off x="927746" y="1114361"/>
            <a:ext cx="4573451" cy="3429000"/>
          </a:xfrm>
          <a:prstGeom prst="rect">
            <a:avLst/>
          </a:prstGeom>
        </p:spPr>
      </p:pic>
      <p:pic>
        <p:nvPicPr>
          <p:cNvPr id="6" name="Picture 5">
            <a:extLst>
              <a:ext uri="{FF2B5EF4-FFF2-40B4-BE49-F238E27FC236}">
                <a16:creationId xmlns:a16="http://schemas.microsoft.com/office/drawing/2014/main" id="{ACF55D68-B563-2E76-15D8-5C91E57E9A0C}"/>
              </a:ext>
            </a:extLst>
          </p:cNvPr>
          <p:cNvPicPr>
            <a:picLocks noChangeAspect="1"/>
          </p:cNvPicPr>
          <p:nvPr/>
        </p:nvPicPr>
        <p:blipFill>
          <a:blip r:embed="rId3"/>
          <a:stretch>
            <a:fillRect/>
          </a:stretch>
        </p:blipFill>
        <p:spPr>
          <a:xfrm>
            <a:off x="6096000" y="1114361"/>
            <a:ext cx="4866667" cy="2676190"/>
          </a:xfrm>
          <a:prstGeom prst="rect">
            <a:avLst/>
          </a:prstGeom>
        </p:spPr>
      </p:pic>
      <p:sp>
        <p:nvSpPr>
          <p:cNvPr id="8" name="TextBox 7">
            <a:extLst>
              <a:ext uri="{FF2B5EF4-FFF2-40B4-BE49-F238E27FC236}">
                <a16:creationId xmlns:a16="http://schemas.microsoft.com/office/drawing/2014/main" id="{16EA0063-6B58-AF86-3FDE-65E96238BF98}"/>
              </a:ext>
            </a:extLst>
          </p:cNvPr>
          <p:cNvSpPr txBox="1"/>
          <p:nvPr/>
        </p:nvSpPr>
        <p:spPr>
          <a:xfrm>
            <a:off x="927746" y="4830322"/>
            <a:ext cx="4169544" cy="584775"/>
          </a:xfrm>
          <a:prstGeom prst="rect">
            <a:avLst/>
          </a:prstGeom>
          <a:noFill/>
        </p:spPr>
        <p:txBody>
          <a:bodyPr wrap="square">
            <a:spAutoFit/>
          </a:bodyPr>
          <a:lstStyle/>
          <a:p>
            <a:r>
              <a:rPr lang="en-US" sz="1600" dirty="0"/>
              <a:t>FIGURE 16–40 A composite rotor properly mounted on a brake lathe.</a:t>
            </a:r>
          </a:p>
        </p:txBody>
      </p:sp>
      <p:sp>
        <p:nvSpPr>
          <p:cNvPr id="10" name="TextBox 9">
            <a:extLst>
              <a:ext uri="{FF2B5EF4-FFF2-40B4-BE49-F238E27FC236}">
                <a16:creationId xmlns:a16="http://schemas.microsoft.com/office/drawing/2014/main" id="{DE396296-98D8-9F12-D384-3F5D5E6C9C78}"/>
              </a:ext>
            </a:extLst>
          </p:cNvPr>
          <p:cNvSpPr txBox="1"/>
          <p:nvPr/>
        </p:nvSpPr>
        <p:spPr>
          <a:xfrm>
            <a:off x="6543358" y="4081696"/>
            <a:ext cx="5039042" cy="923330"/>
          </a:xfrm>
          <a:prstGeom prst="rect">
            <a:avLst/>
          </a:prstGeom>
          <a:noFill/>
        </p:spPr>
        <p:txBody>
          <a:bodyPr wrap="square">
            <a:spAutoFit/>
          </a:bodyPr>
          <a:lstStyle/>
          <a:p>
            <a:r>
              <a:rPr lang="en-US" dirty="0"/>
              <a:t>FIGURE 16–41 A damper is necessary to reduce cutting-tool vibrations that can cause a rough surface finish.</a:t>
            </a:r>
          </a:p>
        </p:txBody>
      </p:sp>
    </p:spTree>
    <p:extLst>
      <p:ext uri="{BB962C8B-B14F-4D97-AF65-F5344CB8AC3E}">
        <p14:creationId xmlns:p14="http://schemas.microsoft.com/office/powerpoint/2010/main" val="127931526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B30B45-E497-3DF7-3BA2-1DD5807481DD}"/>
              </a:ext>
            </a:extLst>
          </p:cNvPr>
          <p:cNvSpPr>
            <a:spLocks noGrp="1"/>
          </p:cNvSpPr>
          <p:nvPr>
            <p:ph type="title"/>
          </p:nvPr>
        </p:nvSpPr>
        <p:spPr>
          <a:xfrm>
            <a:off x="609600" y="215373"/>
            <a:ext cx="10972800" cy="973524"/>
          </a:xfrm>
        </p:spPr>
        <p:txBody>
          <a:bodyPr/>
          <a:lstStyle/>
          <a:p>
            <a:r>
              <a:rPr lang="en-US" dirty="0"/>
              <a:t>Machining A Disc Brake Rotor</a:t>
            </a:r>
          </a:p>
        </p:txBody>
      </p:sp>
      <p:pic>
        <p:nvPicPr>
          <p:cNvPr id="4" name="Picture 3">
            <a:extLst>
              <a:ext uri="{FF2B5EF4-FFF2-40B4-BE49-F238E27FC236}">
                <a16:creationId xmlns:a16="http://schemas.microsoft.com/office/drawing/2014/main" id="{F4D637BD-970E-56C7-0541-2BFC4B3B430F}"/>
              </a:ext>
            </a:extLst>
          </p:cNvPr>
          <p:cNvPicPr>
            <a:picLocks noChangeAspect="1"/>
          </p:cNvPicPr>
          <p:nvPr/>
        </p:nvPicPr>
        <p:blipFill>
          <a:blip r:embed="rId2"/>
          <a:stretch>
            <a:fillRect/>
          </a:stretch>
        </p:blipFill>
        <p:spPr>
          <a:xfrm>
            <a:off x="1419510" y="1454916"/>
            <a:ext cx="3960357" cy="2708969"/>
          </a:xfrm>
          <a:prstGeom prst="rect">
            <a:avLst/>
          </a:prstGeom>
        </p:spPr>
      </p:pic>
      <p:pic>
        <p:nvPicPr>
          <p:cNvPr id="6" name="Picture 5">
            <a:extLst>
              <a:ext uri="{FF2B5EF4-FFF2-40B4-BE49-F238E27FC236}">
                <a16:creationId xmlns:a16="http://schemas.microsoft.com/office/drawing/2014/main" id="{1404AFFE-AD40-637E-BE6B-33649A6FB36B}"/>
              </a:ext>
            </a:extLst>
          </p:cNvPr>
          <p:cNvPicPr>
            <a:picLocks noChangeAspect="1"/>
          </p:cNvPicPr>
          <p:nvPr/>
        </p:nvPicPr>
        <p:blipFill>
          <a:blip r:embed="rId3"/>
          <a:stretch>
            <a:fillRect/>
          </a:stretch>
        </p:blipFill>
        <p:spPr>
          <a:xfrm>
            <a:off x="6268320" y="1454916"/>
            <a:ext cx="4100608" cy="2708969"/>
          </a:xfrm>
          <a:prstGeom prst="rect">
            <a:avLst/>
          </a:prstGeom>
        </p:spPr>
      </p:pic>
      <p:sp>
        <p:nvSpPr>
          <p:cNvPr id="8" name="TextBox 7">
            <a:extLst>
              <a:ext uri="{FF2B5EF4-FFF2-40B4-BE49-F238E27FC236}">
                <a16:creationId xmlns:a16="http://schemas.microsoft.com/office/drawing/2014/main" id="{6A134BFF-E351-42AE-5B5D-3EF73ED55BD8}"/>
              </a:ext>
            </a:extLst>
          </p:cNvPr>
          <p:cNvSpPr txBox="1"/>
          <p:nvPr/>
        </p:nvSpPr>
        <p:spPr>
          <a:xfrm>
            <a:off x="1857651" y="4425492"/>
            <a:ext cx="3522216" cy="1077218"/>
          </a:xfrm>
          <a:prstGeom prst="rect">
            <a:avLst/>
          </a:prstGeom>
          <a:noFill/>
        </p:spPr>
        <p:txBody>
          <a:bodyPr wrap="square">
            <a:spAutoFit/>
          </a:bodyPr>
          <a:lstStyle/>
          <a:p>
            <a:r>
              <a:rPr lang="en-US" sz="1600" dirty="0"/>
              <a:t>FIGURE 16–42 After installing the rotor on the brake lathe, turn the cutting tool in just enough to make a scratch cut.</a:t>
            </a:r>
          </a:p>
        </p:txBody>
      </p:sp>
      <p:sp>
        <p:nvSpPr>
          <p:cNvPr id="10" name="TextBox 9">
            <a:extLst>
              <a:ext uri="{FF2B5EF4-FFF2-40B4-BE49-F238E27FC236}">
                <a16:creationId xmlns:a16="http://schemas.microsoft.com/office/drawing/2014/main" id="{CFE8DC2B-C8B0-198D-907C-E8A5CC02090A}"/>
              </a:ext>
            </a:extLst>
          </p:cNvPr>
          <p:cNvSpPr txBox="1"/>
          <p:nvPr/>
        </p:nvSpPr>
        <p:spPr>
          <a:xfrm>
            <a:off x="6268320" y="4429904"/>
            <a:ext cx="4871621" cy="1569660"/>
          </a:xfrm>
          <a:prstGeom prst="rect">
            <a:avLst/>
          </a:prstGeom>
          <a:noFill/>
        </p:spPr>
        <p:txBody>
          <a:bodyPr wrap="square">
            <a:spAutoFit/>
          </a:bodyPr>
          <a:lstStyle/>
          <a:p>
            <a:r>
              <a:rPr lang="en-US" sz="1600" dirty="0"/>
              <a:t>FIGURE 16–43 After making a scratch cut, loosen the retaining nut and rotate the rotor on the spindle of the lathe one-half turn. Tighten the nut and make a second scratch cut. The second scratch cut should be side-by-side with the first scratch if the rotor is installed correctly on the brake lathe.</a:t>
            </a:r>
          </a:p>
        </p:txBody>
      </p:sp>
    </p:spTree>
    <p:extLst>
      <p:ext uri="{BB962C8B-B14F-4D97-AF65-F5344CB8AC3E}">
        <p14:creationId xmlns:p14="http://schemas.microsoft.com/office/powerpoint/2010/main" val="356630103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C6AB5D-8432-7BDE-38E0-2B001CDAC953}"/>
              </a:ext>
            </a:extLst>
          </p:cNvPr>
          <p:cNvSpPr>
            <a:spLocks noGrp="1"/>
          </p:cNvSpPr>
          <p:nvPr>
            <p:ph type="title"/>
          </p:nvPr>
        </p:nvSpPr>
        <p:spPr>
          <a:xfrm>
            <a:off x="609600" y="215372"/>
            <a:ext cx="10972800" cy="574741"/>
          </a:xfrm>
        </p:spPr>
        <p:txBody>
          <a:bodyPr/>
          <a:lstStyle/>
          <a:p>
            <a:r>
              <a:rPr lang="en-US" dirty="0"/>
              <a:t>Machining A Disc Brake Rotor</a:t>
            </a:r>
          </a:p>
        </p:txBody>
      </p:sp>
      <p:pic>
        <p:nvPicPr>
          <p:cNvPr id="4" name="Picture 3">
            <a:extLst>
              <a:ext uri="{FF2B5EF4-FFF2-40B4-BE49-F238E27FC236}">
                <a16:creationId xmlns:a16="http://schemas.microsoft.com/office/drawing/2014/main" id="{F1FD1F7A-2B36-E70E-19F8-D40F38C3625F}"/>
              </a:ext>
            </a:extLst>
          </p:cNvPr>
          <p:cNvPicPr>
            <a:picLocks noChangeAspect="1"/>
          </p:cNvPicPr>
          <p:nvPr/>
        </p:nvPicPr>
        <p:blipFill>
          <a:blip r:embed="rId2"/>
          <a:stretch>
            <a:fillRect/>
          </a:stretch>
        </p:blipFill>
        <p:spPr>
          <a:xfrm>
            <a:off x="2813829" y="790113"/>
            <a:ext cx="6564341" cy="5424189"/>
          </a:xfrm>
          <a:prstGeom prst="rect">
            <a:avLst/>
          </a:prstGeom>
        </p:spPr>
      </p:pic>
    </p:spTree>
    <p:extLst>
      <p:ext uri="{BB962C8B-B14F-4D97-AF65-F5344CB8AC3E}">
        <p14:creationId xmlns:p14="http://schemas.microsoft.com/office/powerpoint/2010/main" val="23731555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C7966-5EC6-2568-1AF7-4BF048CBAE04}"/>
              </a:ext>
            </a:extLst>
          </p:cNvPr>
          <p:cNvSpPr>
            <a:spLocks noGrp="1"/>
          </p:cNvSpPr>
          <p:nvPr>
            <p:ph type="title"/>
          </p:nvPr>
        </p:nvSpPr>
        <p:spPr/>
        <p:txBody>
          <a:bodyPr/>
          <a:lstStyle/>
          <a:p>
            <a:r>
              <a:rPr lang="en-US" dirty="0"/>
              <a:t>Brake Drum And Rotor Damage</a:t>
            </a:r>
          </a:p>
        </p:txBody>
      </p:sp>
      <p:pic>
        <p:nvPicPr>
          <p:cNvPr id="4" name="Picture 3">
            <a:extLst>
              <a:ext uri="{FF2B5EF4-FFF2-40B4-BE49-F238E27FC236}">
                <a16:creationId xmlns:a16="http://schemas.microsoft.com/office/drawing/2014/main" id="{CEAEA718-0835-7200-87DA-D845E0800123}"/>
              </a:ext>
            </a:extLst>
          </p:cNvPr>
          <p:cNvPicPr>
            <a:picLocks noChangeAspect="1"/>
          </p:cNvPicPr>
          <p:nvPr/>
        </p:nvPicPr>
        <p:blipFill>
          <a:blip r:embed="rId2"/>
          <a:stretch>
            <a:fillRect/>
          </a:stretch>
        </p:blipFill>
        <p:spPr>
          <a:xfrm>
            <a:off x="3532086" y="1697379"/>
            <a:ext cx="5127828" cy="3058900"/>
          </a:xfrm>
          <a:prstGeom prst="rect">
            <a:avLst/>
          </a:prstGeom>
        </p:spPr>
      </p:pic>
      <p:sp>
        <p:nvSpPr>
          <p:cNvPr id="6" name="TextBox 5">
            <a:extLst>
              <a:ext uri="{FF2B5EF4-FFF2-40B4-BE49-F238E27FC236}">
                <a16:creationId xmlns:a16="http://schemas.microsoft.com/office/drawing/2014/main" id="{12B9273F-95EF-7747-C102-31CAB04B3E7D}"/>
              </a:ext>
            </a:extLst>
          </p:cNvPr>
          <p:cNvSpPr txBox="1"/>
          <p:nvPr/>
        </p:nvSpPr>
        <p:spPr>
          <a:xfrm>
            <a:off x="3048740" y="4956341"/>
            <a:ext cx="6094520" cy="369332"/>
          </a:xfrm>
          <a:prstGeom prst="rect">
            <a:avLst/>
          </a:prstGeom>
          <a:noFill/>
        </p:spPr>
        <p:txBody>
          <a:bodyPr wrap="square">
            <a:spAutoFit/>
          </a:bodyPr>
          <a:lstStyle/>
          <a:p>
            <a:r>
              <a:rPr lang="en-US" dirty="0"/>
              <a:t>FIGURE 16–4 Cracked drums or rotors must be replaced.</a:t>
            </a:r>
          </a:p>
        </p:txBody>
      </p:sp>
    </p:spTree>
    <p:extLst>
      <p:ext uri="{BB962C8B-B14F-4D97-AF65-F5344CB8AC3E}">
        <p14:creationId xmlns:p14="http://schemas.microsoft.com/office/powerpoint/2010/main" val="261887086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29267-66E8-8C52-F63E-0BEB64D3B212}"/>
              </a:ext>
            </a:extLst>
          </p:cNvPr>
          <p:cNvSpPr>
            <a:spLocks noGrp="1"/>
          </p:cNvSpPr>
          <p:nvPr>
            <p:ph type="title"/>
          </p:nvPr>
        </p:nvSpPr>
        <p:spPr/>
        <p:txBody>
          <a:bodyPr/>
          <a:lstStyle/>
          <a:p>
            <a:r>
              <a:rPr lang="en-US" dirty="0"/>
              <a:t>Machining A Disc Brake Rotor</a:t>
            </a:r>
          </a:p>
        </p:txBody>
      </p:sp>
      <p:pic>
        <p:nvPicPr>
          <p:cNvPr id="4" name="Picture 3">
            <a:extLst>
              <a:ext uri="{FF2B5EF4-FFF2-40B4-BE49-F238E27FC236}">
                <a16:creationId xmlns:a16="http://schemas.microsoft.com/office/drawing/2014/main" id="{180D27D5-A862-845D-2246-EBE80DFE8A66}"/>
              </a:ext>
            </a:extLst>
          </p:cNvPr>
          <p:cNvPicPr>
            <a:picLocks noChangeAspect="1"/>
          </p:cNvPicPr>
          <p:nvPr/>
        </p:nvPicPr>
        <p:blipFill>
          <a:blip r:embed="rId2"/>
          <a:stretch>
            <a:fillRect/>
          </a:stretch>
        </p:blipFill>
        <p:spPr>
          <a:xfrm>
            <a:off x="609600" y="1312651"/>
            <a:ext cx="10761905" cy="5000000"/>
          </a:xfrm>
          <a:prstGeom prst="rect">
            <a:avLst/>
          </a:prstGeom>
        </p:spPr>
      </p:pic>
    </p:spTree>
    <p:extLst>
      <p:ext uri="{BB962C8B-B14F-4D97-AF65-F5344CB8AC3E}">
        <p14:creationId xmlns:p14="http://schemas.microsoft.com/office/powerpoint/2010/main" val="52339272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F7A6A9-C87A-4E01-897B-765F12ABA4C6}"/>
              </a:ext>
            </a:extLst>
          </p:cNvPr>
          <p:cNvSpPr>
            <a:spLocks noGrp="1"/>
          </p:cNvSpPr>
          <p:nvPr>
            <p:ph type="title"/>
          </p:nvPr>
        </p:nvSpPr>
        <p:spPr/>
        <p:txBody>
          <a:bodyPr/>
          <a:lstStyle/>
          <a:p>
            <a:r>
              <a:rPr lang="en-US" dirty="0"/>
              <a:t>Machining A Disc Brake Rotor</a:t>
            </a:r>
          </a:p>
        </p:txBody>
      </p:sp>
      <p:pic>
        <p:nvPicPr>
          <p:cNvPr id="4" name="Content Placeholder 3" descr="Picture of a brake rotor being resurfaced on a brake lathe.">
            <a:extLst>
              <a:ext uri="{FF2B5EF4-FFF2-40B4-BE49-F238E27FC236}">
                <a16:creationId xmlns:a16="http://schemas.microsoft.com/office/drawing/2014/main" id="{AEB0FF57-2691-45F2-8258-FA1EB2CF020D}"/>
              </a:ext>
            </a:extLst>
          </p:cNvPr>
          <p:cNvPicPr>
            <a:picLocks noGrp="1" noChangeAspect="1"/>
          </p:cNvPicPr>
          <p:nvPr>
            <p:ph sz="quarter" idx="13"/>
          </p:nvPr>
        </p:nvPicPr>
        <p:blipFill>
          <a:blip r:embed="rId2"/>
          <a:stretch>
            <a:fillRect/>
          </a:stretch>
        </p:blipFill>
        <p:spPr>
          <a:xfrm>
            <a:off x="886047" y="1740694"/>
            <a:ext cx="10323870" cy="4000500"/>
          </a:xfrm>
          <a:prstGeom prst="rect">
            <a:avLst/>
          </a:prstGeom>
        </p:spPr>
      </p:pic>
    </p:spTree>
    <p:extLst>
      <p:ext uri="{BB962C8B-B14F-4D97-AF65-F5344CB8AC3E}">
        <p14:creationId xmlns:p14="http://schemas.microsoft.com/office/powerpoint/2010/main" val="274196414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68951D-260C-87A0-B16D-845498699347}"/>
              </a:ext>
            </a:extLst>
          </p:cNvPr>
          <p:cNvSpPr>
            <a:spLocks noGrp="1"/>
          </p:cNvSpPr>
          <p:nvPr>
            <p:ph type="title"/>
          </p:nvPr>
        </p:nvSpPr>
        <p:spPr>
          <a:xfrm>
            <a:off x="609600" y="215373"/>
            <a:ext cx="10972800" cy="699028"/>
          </a:xfrm>
        </p:spPr>
        <p:txBody>
          <a:bodyPr/>
          <a:lstStyle/>
          <a:p>
            <a:r>
              <a:rPr lang="en-US" dirty="0"/>
              <a:t>Machining A Disc Brake Rotor</a:t>
            </a:r>
          </a:p>
        </p:txBody>
      </p:sp>
      <p:pic>
        <p:nvPicPr>
          <p:cNvPr id="4" name="Picture 3">
            <a:extLst>
              <a:ext uri="{FF2B5EF4-FFF2-40B4-BE49-F238E27FC236}">
                <a16:creationId xmlns:a16="http://schemas.microsoft.com/office/drawing/2014/main" id="{025F52D5-5C2F-D897-D670-7165859A1554}"/>
              </a:ext>
            </a:extLst>
          </p:cNvPr>
          <p:cNvPicPr>
            <a:picLocks noChangeAspect="1"/>
          </p:cNvPicPr>
          <p:nvPr/>
        </p:nvPicPr>
        <p:blipFill>
          <a:blip r:embed="rId2"/>
          <a:stretch>
            <a:fillRect/>
          </a:stretch>
        </p:blipFill>
        <p:spPr>
          <a:xfrm>
            <a:off x="1057905" y="934376"/>
            <a:ext cx="5038095" cy="3609524"/>
          </a:xfrm>
          <a:prstGeom prst="rect">
            <a:avLst/>
          </a:prstGeom>
        </p:spPr>
      </p:pic>
      <p:pic>
        <p:nvPicPr>
          <p:cNvPr id="6" name="Picture 5">
            <a:extLst>
              <a:ext uri="{FF2B5EF4-FFF2-40B4-BE49-F238E27FC236}">
                <a16:creationId xmlns:a16="http://schemas.microsoft.com/office/drawing/2014/main" id="{ADA917A9-5838-6C74-73B9-D3F0BB617C75}"/>
              </a:ext>
            </a:extLst>
          </p:cNvPr>
          <p:cNvPicPr>
            <a:picLocks noChangeAspect="1"/>
          </p:cNvPicPr>
          <p:nvPr/>
        </p:nvPicPr>
        <p:blipFill>
          <a:blip r:embed="rId3"/>
          <a:stretch>
            <a:fillRect/>
          </a:stretch>
        </p:blipFill>
        <p:spPr>
          <a:xfrm>
            <a:off x="7048637" y="1057461"/>
            <a:ext cx="3171162" cy="3363353"/>
          </a:xfrm>
          <a:prstGeom prst="rect">
            <a:avLst/>
          </a:prstGeom>
        </p:spPr>
      </p:pic>
      <p:sp>
        <p:nvSpPr>
          <p:cNvPr id="8" name="TextBox 7">
            <a:extLst>
              <a:ext uri="{FF2B5EF4-FFF2-40B4-BE49-F238E27FC236}">
                <a16:creationId xmlns:a16="http://schemas.microsoft.com/office/drawing/2014/main" id="{EEAC0CCB-649D-5252-1487-C7C34932A11E}"/>
              </a:ext>
            </a:extLst>
          </p:cNvPr>
          <p:cNvSpPr txBox="1"/>
          <p:nvPr/>
        </p:nvSpPr>
        <p:spPr>
          <a:xfrm>
            <a:off x="1518442" y="4723295"/>
            <a:ext cx="4117019" cy="1200329"/>
          </a:xfrm>
          <a:prstGeom prst="rect">
            <a:avLst/>
          </a:prstGeom>
          <a:noFill/>
        </p:spPr>
        <p:txBody>
          <a:bodyPr wrap="square">
            <a:spAutoFit/>
          </a:bodyPr>
          <a:lstStyle/>
          <a:p>
            <a:r>
              <a:rPr lang="en-US" dirty="0"/>
              <a:t>FIGURE 16–46 A grinder with sandpaper can be used to give a smooth nondirectional surface finish to the disc brake rotor.</a:t>
            </a:r>
          </a:p>
        </p:txBody>
      </p:sp>
      <p:sp>
        <p:nvSpPr>
          <p:cNvPr id="10" name="TextBox 9">
            <a:extLst>
              <a:ext uri="{FF2B5EF4-FFF2-40B4-BE49-F238E27FC236}">
                <a16:creationId xmlns:a16="http://schemas.microsoft.com/office/drawing/2014/main" id="{62C810B3-BB36-FBB2-0F63-7CB30D614039}"/>
              </a:ext>
            </a:extLst>
          </p:cNvPr>
          <p:cNvSpPr txBox="1"/>
          <p:nvPr/>
        </p:nvSpPr>
        <p:spPr>
          <a:xfrm>
            <a:off x="6323193" y="4732547"/>
            <a:ext cx="4622049" cy="646331"/>
          </a:xfrm>
          <a:prstGeom prst="rect">
            <a:avLst/>
          </a:prstGeom>
          <a:noFill/>
        </p:spPr>
        <p:txBody>
          <a:bodyPr wrap="square">
            <a:spAutoFit/>
          </a:bodyPr>
          <a:lstStyle/>
          <a:p>
            <a:r>
              <a:rPr lang="en-US" dirty="0"/>
              <a:t>FIGURE 16–47 The correct final surface finish should be smooth and nondirectional.</a:t>
            </a:r>
          </a:p>
        </p:txBody>
      </p:sp>
    </p:spTree>
    <p:extLst>
      <p:ext uri="{BB962C8B-B14F-4D97-AF65-F5344CB8AC3E}">
        <p14:creationId xmlns:p14="http://schemas.microsoft.com/office/powerpoint/2010/main" val="285807984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D43ACB-4A9C-8EB1-96FC-FC4979EF3F6D}"/>
              </a:ext>
            </a:extLst>
          </p:cNvPr>
          <p:cNvSpPr>
            <a:spLocks noGrp="1"/>
          </p:cNvSpPr>
          <p:nvPr>
            <p:ph type="title"/>
          </p:nvPr>
        </p:nvSpPr>
        <p:spPr/>
        <p:txBody>
          <a:bodyPr/>
          <a:lstStyle/>
          <a:p>
            <a:r>
              <a:rPr lang="en-US" dirty="0"/>
              <a:t>Machining A Disc Brake Rotor</a:t>
            </a:r>
          </a:p>
        </p:txBody>
      </p:sp>
      <p:pic>
        <p:nvPicPr>
          <p:cNvPr id="4" name="Picture 3">
            <a:extLst>
              <a:ext uri="{FF2B5EF4-FFF2-40B4-BE49-F238E27FC236}">
                <a16:creationId xmlns:a16="http://schemas.microsoft.com/office/drawing/2014/main" id="{ADBDA258-D9FB-9072-7669-E9E5855C604C}"/>
              </a:ext>
            </a:extLst>
          </p:cNvPr>
          <p:cNvPicPr>
            <a:picLocks noChangeAspect="1"/>
          </p:cNvPicPr>
          <p:nvPr/>
        </p:nvPicPr>
        <p:blipFill>
          <a:blip r:embed="rId2"/>
          <a:stretch>
            <a:fillRect/>
          </a:stretch>
        </p:blipFill>
        <p:spPr>
          <a:xfrm>
            <a:off x="5429650" y="1553592"/>
            <a:ext cx="5780072" cy="4343311"/>
          </a:xfrm>
          <a:prstGeom prst="rect">
            <a:avLst/>
          </a:prstGeom>
        </p:spPr>
      </p:pic>
      <p:sp>
        <p:nvSpPr>
          <p:cNvPr id="6" name="TextBox 5">
            <a:extLst>
              <a:ext uri="{FF2B5EF4-FFF2-40B4-BE49-F238E27FC236}">
                <a16:creationId xmlns:a16="http://schemas.microsoft.com/office/drawing/2014/main" id="{0D7B53F3-7D26-D6C4-B783-D32037146098}"/>
              </a:ext>
            </a:extLst>
          </p:cNvPr>
          <p:cNvSpPr txBox="1"/>
          <p:nvPr/>
        </p:nvSpPr>
        <p:spPr>
          <a:xfrm>
            <a:off x="1271726" y="2413337"/>
            <a:ext cx="3575482" cy="2031325"/>
          </a:xfrm>
          <a:prstGeom prst="rect">
            <a:avLst/>
          </a:prstGeom>
          <a:noFill/>
        </p:spPr>
        <p:txBody>
          <a:bodyPr wrap="square">
            <a:spAutoFit/>
          </a:bodyPr>
          <a:lstStyle/>
          <a:p>
            <a:r>
              <a:rPr lang="en-US" dirty="0"/>
              <a:t>FIGURE 16–48 Rust should always be cleaned from both the rotor and the hub whenever the rotors are machined or replaced. An air-powered die grinder with a sanding disc makes quick work of cleaning this hub.</a:t>
            </a:r>
          </a:p>
        </p:txBody>
      </p:sp>
    </p:spTree>
    <p:extLst>
      <p:ext uri="{BB962C8B-B14F-4D97-AF65-F5344CB8AC3E}">
        <p14:creationId xmlns:p14="http://schemas.microsoft.com/office/powerpoint/2010/main" val="249445022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BA1F77-289C-4867-9163-77C117BC8302}"/>
              </a:ext>
            </a:extLst>
          </p:cNvPr>
          <p:cNvSpPr>
            <a:spLocks noGrp="1"/>
          </p:cNvSpPr>
          <p:nvPr>
            <p:ph type="title"/>
          </p:nvPr>
        </p:nvSpPr>
        <p:spPr/>
        <p:txBody>
          <a:bodyPr/>
          <a:lstStyle/>
          <a:p>
            <a:r>
              <a:rPr lang="en-US" dirty="0"/>
              <a:t>On-The-Vehicle Rotor Machining</a:t>
            </a:r>
          </a:p>
        </p:txBody>
      </p:sp>
      <p:sp>
        <p:nvSpPr>
          <p:cNvPr id="3" name="Content Placeholder 2">
            <a:extLst>
              <a:ext uri="{FF2B5EF4-FFF2-40B4-BE49-F238E27FC236}">
                <a16:creationId xmlns:a16="http://schemas.microsoft.com/office/drawing/2014/main" id="{BC4B263F-EB5B-4251-8400-E0441A08D566}"/>
              </a:ext>
            </a:extLst>
          </p:cNvPr>
          <p:cNvSpPr>
            <a:spLocks noGrp="1"/>
          </p:cNvSpPr>
          <p:nvPr>
            <p:ph sz="quarter" idx="13"/>
          </p:nvPr>
        </p:nvSpPr>
        <p:spPr>
          <a:xfrm>
            <a:off x="609602" y="1441450"/>
            <a:ext cx="4670321" cy="4598988"/>
          </a:xfrm>
        </p:spPr>
        <p:txBody>
          <a:bodyPr/>
          <a:lstStyle/>
          <a:p>
            <a:r>
              <a:rPr lang="en-US" dirty="0"/>
              <a:t>Many vehicle manufacturers recommend on-the-vehicle machining for rotors if the disc brake rotor must be machined due to deep scoring or pulsating brake pedal complaint.</a:t>
            </a:r>
          </a:p>
          <a:p>
            <a:endParaRPr lang="en-US" dirty="0"/>
          </a:p>
        </p:txBody>
      </p:sp>
      <p:pic>
        <p:nvPicPr>
          <p:cNvPr id="4" name="Picture 3" descr="Typical on-car brake lathe.">
            <a:extLst>
              <a:ext uri="{FF2B5EF4-FFF2-40B4-BE49-F238E27FC236}">
                <a16:creationId xmlns:a16="http://schemas.microsoft.com/office/drawing/2014/main" id="{2AD7AA6A-D596-4645-B515-9C79BDA873B8}"/>
              </a:ext>
            </a:extLst>
          </p:cNvPr>
          <p:cNvPicPr>
            <a:picLocks noChangeAspect="1"/>
          </p:cNvPicPr>
          <p:nvPr/>
        </p:nvPicPr>
        <p:blipFill>
          <a:blip r:embed="rId2"/>
          <a:stretch>
            <a:fillRect/>
          </a:stretch>
        </p:blipFill>
        <p:spPr>
          <a:xfrm>
            <a:off x="5943600" y="1312651"/>
            <a:ext cx="5368413" cy="4727787"/>
          </a:xfrm>
          <a:prstGeom prst="rect">
            <a:avLst/>
          </a:prstGeom>
        </p:spPr>
      </p:pic>
    </p:spTree>
    <p:extLst>
      <p:ext uri="{BB962C8B-B14F-4D97-AF65-F5344CB8AC3E}">
        <p14:creationId xmlns:p14="http://schemas.microsoft.com/office/powerpoint/2010/main" val="428315866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21C6D6-C384-9077-C10F-5320AF55D34F}"/>
              </a:ext>
            </a:extLst>
          </p:cNvPr>
          <p:cNvSpPr>
            <a:spLocks noGrp="1"/>
          </p:cNvSpPr>
          <p:nvPr>
            <p:ph type="title"/>
          </p:nvPr>
        </p:nvSpPr>
        <p:spPr>
          <a:xfrm>
            <a:off x="609600" y="215372"/>
            <a:ext cx="10972800" cy="778927"/>
          </a:xfrm>
        </p:spPr>
        <p:txBody>
          <a:bodyPr/>
          <a:lstStyle/>
          <a:p>
            <a:r>
              <a:rPr lang="en-US" dirty="0"/>
              <a:t>On-The-Vehicle Rotor Machining</a:t>
            </a:r>
          </a:p>
        </p:txBody>
      </p:sp>
      <p:pic>
        <p:nvPicPr>
          <p:cNvPr id="4" name="Picture 3">
            <a:extLst>
              <a:ext uri="{FF2B5EF4-FFF2-40B4-BE49-F238E27FC236}">
                <a16:creationId xmlns:a16="http://schemas.microsoft.com/office/drawing/2014/main" id="{AE92D2F8-9D98-7461-E230-C6C0B599464B}"/>
              </a:ext>
            </a:extLst>
          </p:cNvPr>
          <p:cNvPicPr>
            <a:picLocks noChangeAspect="1"/>
          </p:cNvPicPr>
          <p:nvPr/>
        </p:nvPicPr>
        <p:blipFill>
          <a:blip r:embed="rId2"/>
          <a:stretch>
            <a:fillRect/>
          </a:stretch>
        </p:blipFill>
        <p:spPr>
          <a:xfrm>
            <a:off x="3429037" y="1002268"/>
            <a:ext cx="5475968" cy="4114799"/>
          </a:xfrm>
          <a:prstGeom prst="rect">
            <a:avLst/>
          </a:prstGeom>
        </p:spPr>
      </p:pic>
      <p:sp>
        <p:nvSpPr>
          <p:cNvPr id="6" name="TextBox 5">
            <a:extLst>
              <a:ext uri="{FF2B5EF4-FFF2-40B4-BE49-F238E27FC236}">
                <a16:creationId xmlns:a16="http://schemas.microsoft.com/office/drawing/2014/main" id="{A3502D15-07F0-23B0-918E-4C34DBBCC07C}"/>
              </a:ext>
            </a:extLst>
          </p:cNvPr>
          <p:cNvSpPr txBox="1"/>
          <p:nvPr/>
        </p:nvSpPr>
        <p:spPr>
          <a:xfrm>
            <a:off x="609600" y="5310926"/>
            <a:ext cx="11496582" cy="369332"/>
          </a:xfrm>
          <a:prstGeom prst="rect">
            <a:avLst/>
          </a:prstGeom>
          <a:noFill/>
        </p:spPr>
        <p:txBody>
          <a:bodyPr wrap="square">
            <a:spAutoFit/>
          </a:bodyPr>
          <a:lstStyle/>
          <a:p>
            <a:r>
              <a:rPr lang="en-US" dirty="0"/>
              <a:t>FIGURE 16–50 A wheel stud was replaced on the rotor hub assembly when it was discovered to be stripped.</a:t>
            </a:r>
          </a:p>
        </p:txBody>
      </p:sp>
    </p:spTree>
    <p:extLst>
      <p:ext uri="{BB962C8B-B14F-4D97-AF65-F5344CB8AC3E}">
        <p14:creationId xmlns:p14="http://schemas.microsoft.com/office/powerpoint/2010/main" val="285253013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6624F-DDEC-45E0-B4A7-AA6FBAD01582}"/>
              </a:ext>
            </a:extLst>
          </p:cNvPr>
          <p:cNvSpPr>
            <a:spLocks noGrp="1"/>
          </p:cNvSpPr>
          <p:nvPr>
            <p:ph type="title"/>
          </p:nvPr>
        </p:nvSpPr>
        <p:spPr/>
        <p:txBody>
          <a:bodyPr/>
          <a:lstStyle/>
          <a:p>
            <a:r>
              <a:rPr lang="en-US" dirty="0"/>
              <a:t>Summary </a:t>
            </a:r>
          </a:p>
        </p:txBody>
      </p:sp>
      <p:sp>
        <p:nvSpPr>
          <p:cNvPr id="3" name="Content Placeholder 2">
            <a:extLst>
              <a:ext uri="{FF2B5EF4-FFF2-40B4-BE49-F238E27FC236}">
                <a16:creationId xmlns:a16="http://schemas.microsoft.com/office/drawing/2014/main" id="{5AF3577A-FCC4-4F92-AD00-3FD26B5671DE}"/>
              </a:ext>
            </a:extLst>
          </p:cNvPr>
          <p:cNvSpPr>
            <a:spLocks noGrp="1"/>
          </p:cNvSpPr>
          <p:nvPr>
            <p:ph sz="quarter" idx="13"/>
          </p:nvPr>
        </p:nvSpPr>
        <p:spPr/>
        <p:txBody>
          <a:bodyPr/>
          <a:lstStyle/>
          <a:p>
            <a:r>
              <a:rPr lang="en-US" dirty="0"/>
              <a:t>Brake drums are constructed of cast iron where the lining contacts the drum, with mild steel centers. The drum is drilled for the lug studs. Cast iron contains approximately 3% carbon, which makes the drum hard, yet brittle.</a:t>
            </a:r>
          </a:p>
          <a:p>
            <a:r>
              <a:rPr lang="en-US" dirty="0"/>
              <a:t>Brake drums are usually measured using a micrometer especially designed for brake drums.</a:t>
            </a:r>
          </a:p>
          <a:p>
            <a:r>
              <a:rPr lang="en-US" dirty="0"/>
              <a:t>Most brake experts recommend that both drums on the same axle be within 0.010 inch (0.25 mm) of each other. The maximum specified inside diameter (ID) means the maximum wear inside diameter.</a:t>
            </a:r>
          </a:p>
          <a:p>
            <a:r>
              <a:rPr lang="en-US" dirty="0"/>
              <a:t>Disc brake rotors use cast gray iron at the area that contacts the friction pad. Rotors, also called discs or disks, have mass (weight) that absorbs heat.</a:t>
            </a:r>
          </a:p>
          <a:p>
            <a:r>
              <a:rPr lang="en-US" dirty="0"/>
              <a:t>Most rotors have a minimum thickness cast or stamped into the rotor. This thickness is minimum wear thickness. At least 0.015 inch (0.4 mm) must remain after machining to allow for wear. Some vehicle manufacturers, such as General Motors, specify that 0.030 inch (0.8 mm) be left for wear.</a:t>
            </a:r>
          </a:p>
        </p:txBody>
      </p:sp>
    </p:spTree>
    <p:extLst>
      <p:ext uri="{BB962C8B-B14F-4D97-AF65-F5344CB8AC3E}">
        <p14:creationId xmlns:p14="http://schemas.microsoft.com/office/powerpoint/2010/main" val="266626615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EB1D12-F740-448B-BDFD-36C690126F94}"/>
              </a:ext>
            </a:extLst>
          </p:cNvPr>
          <p:cNvSpPr>
            <a:spLocks noGrp="1"/>
          </p:cNvSpPr>
          <p:nvPr>
            <p:ph type="title"/>
          </p:nvPr>
        </p:nvSpPr>
        <p:spPr/>
        <p:txBody>
          <a:bodyPr/>
          <a:lstStyle/>
          <a:p>
            <a:r>
              <a:rPr lang="en-US" dirty="0"/>
              <a:t>Summary Cont….</a:t>
            </a:r>
          </a:p>
        </p:txBody>
      </p:sp>
      <p:sp>
        <p:nvSpPr>
          <p:cNvPr id="3" name="Content Placeholder 2">
            <a:extLst>
              <a:ext uri="{FF2B5EF4-FFF2-40B4-BE49-F238E27FC236}">
                <a16:creationId xmlns:a16="http://schemas.microsoft.com/office/drawing/2014/main" id="{DA6E3F4E-0DC9-43E2-B6D5-B7C8A8ADB410}"/>
              </a:ext>
            </a:extLst>
          </p:cNvPr>
          <p:cNvSpPr>
            <a:spLocks noGrp="1"/>
          </p:cNvSpPr>
          <p:nvPr>
            <p:ph sz="quarter" idx="13"/>
          </p:nvPr>
        </p:nvSpPr>
        <p:spPr>
          <a:xfrm>
            <a:off x="609601" y="1293967"/>
            <a:ext cx="10977033" cy="4598988"/>
          </a:xfrm>
        </p:spPr>
        <p:txBody>
          <a:bodyPr/>
          <a:lstStyle/>
          <a:p>
            <a:r>
              <a:rPr lang="en-US" dirty="0"/>
              <a:t>Most new rotors have a surface finish of 45 to 60 μin. Ra.</a:t>
            </a:r>
          </a:p>
          <a:p>
            <a:pPr lvl="1"/>
            <a:r>
              <a:rPr lang="en-US" dirty="0"/>
              <a:t>The higher the Ra of a rotor, the rougher the surface finish.</a:t>
            </a:r>
          </a:p>
          <a:p>
            <a:pPr lvl="1"/>
            <a:r>
              <a:rPr lang="en-US" dirty="0"/>
              <a:t>The lower the Ra number, the smoother the surface finish.</a:t>
            </a:r>
          </a:p>
          <a:p>
            <a:r>
              <a:rPr lang="en-US" dirty="0"/>
              <a:t>All brake lathes should be checked regularly to make sure that they are in good condition and are capable of machining brake drums and rotors accurately.</a:t>
            </a:r>
          </a:p>
          <a:p>
            <a:r>
              <a:rPr lang="en-US" dirty="0"/>
              <a:t>After proper installation of the disc brake rotor on the brake lathe, proceed with machining the rotors. For best results, do not machine any more material from the rotor than is absolutely necessary. Always follow the recommendations and guidelines as specified by the vehicle manufacturer.</a:t>
            </a:r>
          </a:p>
          <a:p>
            <a:r>
              <a:rPr lang="en-US" dirty="0"/>
              <a:t>Many vehicle manufacturers recommend on-the-vehicle machining for rotors if the disc brake rotor must be machined due to deep scoring or pulsating brake pedal complaint.</a:t>
            </a:r>
          </a:p>
        </p:txBody>
      </p:sp>
    </p:spTree>
    <p:extLst>
      <p:ext uri="{BB962C8B-B14F-4D97-AF65-F5344CB8AC3E}">
        <p14:creationId xmlns:p14="http://schemas.microsoft.com/office/powerpoint/2010/main" val="222196696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AB9F4-8C3C-4E94-BA99-251784F0D060}"/>
              </a:ext>
            </a:extLst>
          </p:cNvPr>
          <p:cNvSpPr>
            <a:spLocks noGrp="1"/>
          </p:cNvSpPr>
          <p:nvPr>
            <p:ph type="title"/>
          </p:nvPr>
        </p:nvSpPr>
        <p:spPr>
          <a:xfrm>
            <a:off x="1981200" y="501165"/>
            <a:ext cx="8229600" cy="677078"/>
          </a:xfrm>
        </p:spPr>
        <p:txBody>
          <a:bodyPr/>
          <a:lstStyle/>
          <a:p>
            <a:r>
              <a:rPr lang="en-US" sz="3200" dirty="0"/>
              <a:t>Video Links </a:t>
            </a:r>
            <a:r>
              <a:rPr lang="en-US" sz="1200" dirty="0"/>
              <a:t>(Internet Access Required)</a:t>
            </a:r>
          </a:p>
        </p:txBody>
      </p:sp>
      <p:sp>
        <p:nvSpPr>
          <p:cNvPr id="3" name="Content Placeholder 2">
            <a:extLst>
              <a:ext uri="{FF2B5EF4-FFF2-40B4-BE49-F238E27FC236}">
                <a16:creationId xmlns:a16="http://schemas.microsoft.com/office/drawing/2014/main" id="{6EB984CA-0CEB-42AE-A7B7-A84F09DD15EB}"/>
              </a:ext>
            </a:extLst>
          </p:cNvPr>
          <p:cNvSpPr>
            <a:spLocks noGrp="1"/>
          </p:cNvSpPr>
          <p:nvPr>
            <p:ph idx="1"/>
          </p:nvPr>
        </p:nvSpPr>
        <p:spPr>
          <a:xfrm>
            <a:off x="1981200" y="1351625"/>
            <a:ext cx="8229600" cy="3993371"/>
          </a:xfrm>
        </p:spPr>
        <p:txBody>
          <a:bodyPr/>
          <a:lstStyle/>
          <a:p>
            <a:pPr algn="l" fontAlgn="base"/>
            <a:r>
              <a:rPr lang="en-US" sz="2000" i="0" u="none" strike="noStrike" dirty="0">
                <a:solidFill>
                  <a:schemeClr val="tx2"/>
                </a:solidFill>
                <a:effectLst/>
                <a:latin typeface="Open Sans"/>
                <a:hlinkClick r:id="rId2">
                  <a:extLst>
                    <a:ext uri="{A12FA001-AC4F-418D-AE19-62706E023703}">
                      <ahyp:hlinkClr xmlns:ahyp="http://schemas.microsoft.com/office/drawing/2018/hyperlinkcolor" val="tx"/>
                    </a:ext>
                  </a:extLst>
                </a:hlinkClick>
              </a:rPr>
              <a:t>On car brake machining (time 19:13)</a:t>
            </a:r>
            <a:endParaRPr lang="en-US" sz="2000" i="0" dirty="0">
              <a:solidFill>
                <a:schemeClr val="tx2"/>
              </a:solidFill>
              <a:effectLst/>
              <a:latin typeface="Open Sans"/>
            </a:endParaRPr>
          </a:p>
          <a:p>
            <a:pPr algn="l" fontAlgn="base"/>
            <a:r>
              <a:rPr lang="en-US" sz="2000" i="0" u="none" strike="noStrike" dirty="0">
                <a:solidFill>
                  <a:schemeClr val="tx2"/>
                </a:solidFill>
                <a:effectLst/>
                <a:latin typeface="Open Sans"/>
                <a:hlinkClick r:id="rId3">
                  <a:extLst>
                    <a:ext uri="{A12FA001-AC4F-418D-AE19-62706E023703}">
                      <ahyp:hlinkClr xmlns:ahyp="http://schemas.microsoft.com/office/drawing/2018/hyperlinkcolor" val="tx"/>
                    </a:ext>
                  </a:extLst>
                </a:hlinkClick>
              </a:rPr>
              <a:t>Rotor machining (time 9:19)</a:t>
            </a:r>
            <a:endParaRPr lang="en-US" sz="2000" i="0" dirty="0">
              <a:solidFill>
                <a:schemeClr val="tx2"/>
              </a:solidFill>
              <a:effectLst/>
              <a:latin typeface="Open Sans"/>
            </a:endParaRPr>
          </a:p>
          <a:p>
            <a:pPr algn="l" fontAlgn="base"/>
            <a:r>
              <a:rPr lang="en-US" sz="2000" i="0" u="none" strike="noStrike" dirty="0">
                <a:solidFill>
                  <a:schemeClr val="tx2"/>
                </a:solidFill>
                <a:effectLst/>
                <a:latin typeface="Open Sans"/>
                <a:hlinkClick r:id="rId4">
                  <a:extLst>
                    <a:ext uri="{A12FA001-AC4F-418D-AE19-62706E023703}">
                      <ahyp:hlinkClr xmlns:ahyp="http://schemas.microsoft.com/office/drawing/2018/hyperlinkcolor" val="tx"/>
                    </a:ext>
                  </a:extLst>
                </a:hlinkClick>
              </a:rPr>
              <a:t>Rotor machining (time 7:49)</a:t>
            </a:r>
            <a:endParaRPr lang="en-US" sz="2000" i="0" dirty="0">
              <a:solidFill>
                <a:schemeClr val="tx2"/>
              </a:solidFill>
              <a:effectLst/>
              <a:latin typeface="Open Sans"/>
            </a:endParaRPr>
          </a:p>
          <a:p>
            <a:pPr algn="l" fontAlgn="base"/>
            <a:r>
              <a:rPr lang="en-US" sz="2000" i="0" u="none" strike="noStrike" dirty="0">
                <a:solidFill>
                  <a:schemeClr val="tx2"/>
                </a:solidFill>
                <a:effectLst/>
                <a:latin typeface="Open Sans"/>
                <a:hlinkClick r:id="rId5">
                  <a:extLst>
                    <a:ext uri="{A12FA001-AC4F-418D-AE19-62706E023703}">
                      <ahyp:hlinkClr xmlns:ahyp="http://schemas.microsoft.com/office/drawing/2018/hyperlinkcolor" val="tx"/>
                    </a:ext>
                  </a:extLst>
                </a:hlinkClick>
              </a:rPr>
              <a:t>On car brake lathe (time 15:18)</a:t>
            </a:r>
            <a:endParaRPr lang="en-US" sz="2000" i="0" dirty="0">
              <a:solidFill>
                <a:schemeClr val="tx2"/>
              </a:solidFill>
              <a:effectLst/>
              <a:latin typeface="Open Sans"/>
            </a:endParaRPr>
          </a:p>
          <a:p>
            <a:pPr algn="l" fontAlgn="base"/>
            <a:r>
              <a:rPr lang="en-US" sz="2000" i="0" u="none" strike="noStrike" dirty="0">
                <a:solidFill>
                  <a:schemeClr val="tx2"/>
                </a:solidFill>
                <a:effectLst/>
                <a:latin typeface="Open Sans"/>
                <a:hlinkClick r:id="rId6">
                  <a:extLst>
                    <a:ext uri="{A12FA001-AC4F-418D-AE19-62706E023703}">
                      <ahyp:hlinkClr xmlns:ahyp="http://schemas.microsoft.com/office/drawing/2018/hyperlinkcolor" val="tx"/>
                    </a:ext>
                  </a:extLst>
                </a:hlinkClick>
              </a:rPr>
              <a:t>Turn a rotor (time 7:14)</a:t>
            </a:r>
            <a:endParaRPr lang="en-US" sz="2000" i="0" dirty="0">
              <a:solidFill>
                <a:schemeClr val="tx2"/>
              </a:solidFill>
              <a:effectLst/>
              <a:latin typeface="Open Sans"/>
            </a:endParaRPr>
          </a:p>
          <a:p>
            <a:pPr algn="l" fontAlgn="base"/>
            <a:r>
              <a:rPr lang="en-US" sz="2000" i="0" u="none" strike="noStrike" dirty="0">
                <a:solidFill>
                  <a:schemeClr val="tx2"/>
                </a:solidFill>
                <a:effectLst/>
                <a:latin typeface="Open Sans"/>
                <a:hlinkClick r:id="rId7">
                  <a:extLst>
                    <a:ext uri="{A12FA001-AC4F-418D-AE19-62706E023703}">
                      <ahyp:hlinkClr xmlns:ahyp="http://schemas.microsoft.com/office/drawing/2018/hyperlinkcolor" val="tx"/>
                    </a:ext>
                  </a:extLst>
                </a:hlinkClick>
              </a:rPr>
              <a:t>Machine a brake rotor (time 4:52)</a:t>
            </a:r>
            <a:endParaRPr lang="en-US" sz="2000" i="0" dirty="0">
              <a:solidFill>
                <a:schemeClr val="tx2"/>
              </a:solidFill>
              <a:effectLst/>
              <a:latin typeface="Open Sans"/>
            </a:endParaRPr>
          </a:p>
          <a:p>
            <a:pPr algn="l" fontAlgn="base"/>
            <a:r>
              <a:rPr lang="en-US" sz="2000" i="0" u="none" strike="noStrike" dirty="0">
                <a:solidFill>
                  <a:schemeClr val="tx2"/>
                </a:solidFill>
                <a:effectLst/>
                <a:latin typeface="Open Sans"/>
                <a:hlinkClick r:id="rId8">
                  <a:extLst>
                    <a:ext uri="{A12FA001-AC4F-418D-AE19-62706E023703}">
                      <ahyp:hlinkClr xmlns:ahyp="http://schemas.microsoft.com/office/drawing/2018/hyperlinkcolor" val="tx"/>
                    </a:ext>
                  </a:extLst>
                </a:hlinkClick>
              </a:rPr>
              <a:t>On car brake lathe (time 3:04)</a:t>
            </a:r>
            <a:endParaRPr lang="en-US" sz="2000" i="0" dirty="0">
              <a:solidFill>
                <a:schemeClr val="tx2"/>
              </a:solidFill>
              <a:effectLst/>
              <a:latin typeface="Open Sans"/>
            </a:endParaRPr>
          </a:p>
          <a:p>
            <a:pPr algn="l" fontAlgn="base"/>
            <a:r>
              <a:rPr lang="en-US" sz="2000" i="0" u="none" strike="noStrike" dirty="0">
                <a:solidFill>
                  <a:schemeClr val="tx2"/>
                </a:solidFill>
                <a:effectLst/>
                <a:latin typeface="Open Sans"/>
                <a:hlinkClick r:id="rId9">
                  <a:extLst>
                    <a:ext uri="{A12FA001-AC4F-418D-AE19-62706E023703}">
                      <ahyp:hlinkClr xmlns:ahyp="http://schemas.microsoft.com/office/drawing/2018/hyperlinkcolor" val="tx"/>
                    </a:ext>
                  </a:extLst>
                </a:hlinkClick>
              </a:rPr>
              <a:t>Machining a brake drum (time 21:54)</a:t>
            </a:r>
            <a:endParaRPr lang="en-US" sz="2000" i="0" dirty="0">
              <a:solidFill>
                <a:schemeClr val="tx2"/>
              </a:solidFill>
              <a:effectLst/>
              <a:latin typeface="Open Sans"/>
            </a:endParaRPr>
          </a:p>
        </p:txBody>
      </p:sp>
    </p:spTree>
    <p:extLst>
      <p:ext uri="{BB962C8B-B14F-4D97-AF65-F5344CB8AC3E}">
        <p14:creationId xmlns:p14="http://schemas.microsoft.com/office/powerpoint/2010/main" val="41715510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7D61C5-A826-46BD-BD05-1AFE584DD9D7}"/>
              </a:ext>
            </a:extLst>
          </p:cNvPr>
          <p:cNvSpPr>
            <a:spLocks noGrp="1"/>
          </p:cNvSpPr>
          <p:nvPr>
            <p:ph type="title"/>
          </p:nvPr>
        </p:nvSpPr>
        <p:spPr/>
        <p:txBody>
          <a:bodyPr/>
          <a:lstStyle/>
          <a:p>
            <a:r>
              <a:rPr lang="en-US" dirty="0"/>
              <a:t>Brake Drum And Rotor Damage</a:t>
            </a:r>
          </a:p>
        </p:txBody>
      </p:sp>
      <p:sp>
        <p:nvSpPr>
          <p:cNvPr id="3" name="Content Placeholder 2">
            <a:extLst>
              <a:ext uri="{FF2B5EF4-FFF2-40B4-BE49-F238E27FC236}">
                <a16:creationId xmlns:a16="http://schemas.microsoft.com/office/drawing/2014/main" id="{0EE6F4F5-D005-4D0A-B2F5-6C81C45925F0}"/>
              </a:ext>
            </a:extLst>
          </p:cNvPr>
          <p:cNvSpPr>
            <a:spLocks noGrp="1"/>
          </p:cNvSpPr>
          <p:nvPr>
            <p:ph sz="quarter" idx="13"/>
          </p:nvPr>
        </p:nvSpPr>
        <p:spPr/>
        <p:txBody>
          <a:bodyPr/>
          <a:lstStyle/>
          <a:p>
            <a:r>
              <a:rPr lang="en-US" dirty="0"/>
              <a:t>CRACKING- Cracks in a brake drum or rotor are caused by the stress of severe braking or an impact during an accident.</a:t>
            </a:r>
          </a:p>
          <a:p>
            <a:r>
              <a:rPr lang="en-US" dirty="0"/>
              <a:t>HEAT CHECKING- A lesser form of drum and rotor cracking is called heat checking, which consists of many small, interlaced cracks on the friction surface.</a:t>
            </a:r>
          </a:p>
          <a:p>
            <a:r>
              <a:rPr lang="en-US" dirty="0"/>
              <a:t>HARD OR CHILL SPOTS- Earlier it was stated that cast-iron drums and rotors are durable because the friction, heat, and pressure of braking cause a tough “skin” to form on their friction surfaces.</a:t>
            </a:r>
          </a:p>
        </p:txBody>
      </p:sp>
    </p:spTree>
    <p:extLst>
      <p:ext uri="{BB962C8B-B14F-4D97-AF65-F5344CB8AC3E}">
        <p14:creationId xmlns:p14="http://schemas.microsoft.com/office/powerpoint/2010/main" val="40135984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F44C2-0E30-A33A-0797-76F1A1338628}"/>
              </a:ext>
            </a:extLst>
          </p:cNvPr>
          <p:cNvSpPr>
            <a:spLocks noGrp="1"/>
          </p:cNvSpPr>
          <p:nvPr>
            <p:ph type="title"/>
          </p:nvPr>
        </p:nvSpPr>
        <p:spPr>
          <a:xfrm>
            <a:off x="609600" y="215373"/>
            <a:ext cx="10972800" cy="707906"/>
          </a:xfrm>
        </p:spPr>
        <p:txBody>
          <a:bodyPr/>
          <a:lstStyle/>
          <a:p>
            <a:r>
              <a:rPr lang="en-US" dirty="0"/>
              <a:t>Brake Drum And Rotor Damage</a:t>
            </a:r>
          </a:p>
        </p:txBody>
      </p:sp>
      <p:pic>
        <p:nvPicPr>
          <p:cNvPr id="4" name="Picture 3">
            <a:extLst>
              <a:ext uri="{FF2B5EF4-FFF2-40B4-BE49-F238E27FC236}">
                <a16:creationId xmlns:a16="http://schemas.microsoft.com/office/drawing/2014/main" id="{9F65C466-05E9-4D26-23C7-1DB20135222B}"/>
              </a:ext>
            </a:extLst>
          </p:cNvPr>
          <p:cNvPicPr>
            <a:picLocks noChangeAspect="1"/>
          </p:cNvPicPr>
          <p:nvPr/>
        </p:nvPicPr>
        <p:blipFill>
          <a:blip r:embed="rId2"/>
          <a:stretch>
            <a:fillRect/>
          </a:stretch>
        </p:blipFill>
        <p:spPr>
          <a:xfrm>
            <a:off x="2943641" y="1510527"/>
            <a:ext cx="6304718" cy="4733038"/>
          </a:xfrm>
          <a:prstGeom prst="rect">
            <a:avLst/>
          </a:prstGeom>
        </p:spPr>
      </p:pic>
      <p:sp>
        <p:nvSpPr>
          <p:cNvPr id="6" name="TextBox 5">
            <a:extLst>
              <a:ext uri="{FF2B5EF4-FFF2-40B4-BE49-F238E27FC236}">
                <a16:creationId xmlns:a16="http://schemas.microsoft.com/office/drawing/2014/main" id="{DDEF9A8B-F247-869B-EB88-8EFA0EEDA850}"/>
              </a:ext>
            </a:extLst>
          </p:cNvPr>
          <p:cNvSpPr txBox="1"/>
          <p:nvPr/>
        </p:nvSpPr>
        <p:spPr>
          <a:xfrm>
            <a:off x="2943641" y="1032237"/>
            <a:ext cx="6477000" cy="369332"/>
          </a:xfrm>
          <a:prstGeom prst="rect">
            <a:avLst/>
          </a:prstGeom>
          <a:noFill/>
        </p:spPr>
        <p:txBody>
          <a:bodyPr wrap="square">
            <a:spAutoFit/>
          </a:bodyPr>
          <a:lstStyle/>
          <a:p>
            <a:r>
              <a:rPr lang="en-US" dirty="0"/>
              <a:t>FIGURE 16–5 A heat-checked surface of a disc brake rotor.</a:t>
            </a:r>
          </a:p>
        </p:txBody>
      </p:sp>
    </p:spTree>
    <p:extLst>
      <p:ext uri="{BB962C8B-B14F-4D97-AF65-F5344CB8AC3E}">
        <p14:creationId xmlns:p14="http://schemas.microsoft.com/office/powerpoint/2010/main" val="7356158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180E05-D743-AAFE-D84D-9A31497DCF61}"/>
              </a:ext>
            </a:extLst>
          </p:cNvPr>
          <p:cNvSpPr>
            <a:spLocks noGrp="1"/>
          </p:cNvSpPr>
          <p:nvPr>
            <p:ph type="title"/>
          </p:nvPr>
        </p:nvSpPr>
        <p:spPr>
          <a:xfrm>
            <a:off x="609600" y="215372"/>
            <a:ext cx="10972800" cy="681273"/>
          </a:xfrm>
        </p:spPr>
        <p:txBody>
          <a:bodyPr/>
          <a:lstStyle/>
          <a:p>
            <a:r>
              <a:rPr lang="en-US" dirty="0"/>
              <a:t>Brake Drum And Rotor Damage</a:t>
            </a:r>
          </a:p>
        </p:txBody>
      </p:sp>
      <p:pic>
        <p:nvPicPr>
          <p:cNvPr id="4" name="Picture 3">
            <a:extLst>
              <a:ext uri="{FF2B5EF4-FFF2-40B4-BE49-F238E27FC236}">
                <a16:creationId xmlns:a16="http://schemas.microsoft.com/office/drawing/2014/main" id="{FBE11178-B85F-34E1-C802-80949DC7655F}"/>
              </a:ext>
            </a:extLst>
          </p:cNvPr>
          <p:cNvPicPr>
            <a:picLocks noChangeAspect="1"/>
          </p:cNvPicPr>
          <p:nvPr/>
        </p:nvPicPr>
        <p:blipFill>
          <a:blip r:embed="rId2"/>
          <a:stretch>
            <a:fillRect/>
          </a:stretch>
        </p:blipFill>
        <p:spPr>
          <a:xfrm>
            <a:off x="3476541" y="1672504"/>
            <a:ext cx="5238918" cy="4456321"/>
          </a:xfrm>
          <a:prstGeom prst="rect">
            <a:avLst/>
          </a:prstGeom>
        </p:spPr>
      </p:pic>
      <p:sp>
        <p:nvSpPr>
          <p:cNvPr id="6" name="TextBox 5">
            <a:extLst>
              <a:ext uri="{FF2B5EF4-FFF2-40B4-BE49-F238E27FC236}">
                <a16:creationId xmlns:a16="http://schemas.microsoft.com/office/drawing/2014/main" id="{2A63D118-2EB4-4CBE-F29A-F95FF8762E56}"/>
              </a:ext>
            </a:extLst>
          </p:cNvPr>
          <p:cNvSpPr txBox="1"/>
          <p:nvPr/>
        </p:nvSpPr>
        <p:spPr>
          <a:xfrm>
            <a:off x="609600" y="961409"/>
            <a:ext cx="10972800" cy="646331"/>
          </a:xfrm>
          <a:prstGeom prst="rect">
            <a:avLst/>
          </a:prstGeom>
          <a:noFill/>
        </p:spPr>
        <p:txBody>
          <a:bodyPr wrap="square">
            <a:spAutoFit/>
          </a:bodyPr>
          <a:lstStyle/>
          <a:p>
            <a:r>
              <a:rPr lang="en-US" dirty="0"/>
              <a:t>FIGURE 16–6 These dark hard spots are created by heat that actually changes the metallurgy of the cast-iron drum. Most experts recommend replacement of any brake drum that has these hard spots.</a:t>
            </a:r>
          </a:p>
        </p:txBody>
      </p:sp>
    </p:spTree>
    <p:extLst>
      <p:ext uri="{BB962C8B-B14F-4D97-AF65-F5344CB8AC3E}">
        <p14:creationId xmlns:p14="http://schemas.microsoft.com/office/powerpoint/2010/main" val="3860061950"/>
      </p:ext>
    </p:extLst>
  </p:cSld>
  <p:clrMapOvr>
    <a:masterClrMapping/>
  </p:clrMapOvr>
</p:sld>
</file>

<file path=ppt/theme/theme1.xml><?xml version="1.0" encoding="utf-8"?>
<a:theme xmlns:a="http://schemas.openxmlformats.org/drawingml/2006/main" name="508 Lecture">
  <a:themeElements>
    <a:clrScheme name="Custom 40">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33399"/>
      </a:hlink>
      <a:folHlink>
        <a:srgbClr val="7030A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3.xml><?xml version="1.0" encoding="utf-8"?>
<a:theme xmlns:a="http://schemas.openxmlformats.org/drawingml/2006/main" name="1_508 Lecture">
  <a:themeElements>
    <a:clrScheme name="Custom 40">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33399"/>
      </a:hlink>
      <a:folHlink>
        <a:srgbClr val="7030A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Integral</Template>
  <TotalTime>2324</TotalTime>
  <Words>4416</Words>
  <Application>Microsoft Office PowerPoint</Application>
  <PresentationFormat>Widescreen</PresentationFormat>
  <Paragraphs>247</Paragraphs>
  <Slides>68</Slides>
  <Notes>1</Notes>
  <HiddenSlides>0</HiddenSlides>
  <MMClips>6</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68</vt:i4>
      </vt:variant>
    </vt:vector>
  </HeadingPairs>
  <TitlesOfParts>
    <vt:vector size="78" baseType="lpstr">
      <vt:lpstr>Arial</vt:lpstr>
      <vt:lpstr>Calibri</vt:lpstr>
      <vt:lpstr>Calibri Light</vt:lpstr>
      <vt:lpstr>Noto Sans Symbols</vt:lpstr>
      <vt:lpstr>Open Sans</vt:lpstr>
      <vt:lpstr>Times New Roman</vt:lpstr>
      <vt:lpstr>Verdana</vt:lpstr>
      <vt:lpstr>508 Lecture</vt:lpstr>
      <vt:lpstr>Office Theme</vt:lpstr>
      <vt:lpstr>1_508 Lecture</vt:lpstr>
      <vt:lpstr>Automotive Chassis Systems Eighth Edition</vt:lpstr>
      <vt:lpstr>Objectives</vt:lpstr>
      <vt:lpstr>Brake Drums</vt:lpstr>
      <vt:lpstr>Brake Drums</vt:lpstr>
      <vt:lpstr>Brake Drum And Rotor Damage</vt:lpstr>
      <vt:lpstr>Brake Drum And Rotor Damage</vt:lpstr>
      <vt:lpstr>Brake Drum And Rotor Damage</vt:lpstr>
      <vt:lpstr>Brake Drum And Rotor Damage</vt:lpstr>
      <vt:lpstr>Brake Drum And Rotor Damage</vt:lpstr>
      <vt:lpstr>Brake Drum Distortion</vt:lpstr>
      <vt:lpstr>Brake Drum Distortion</vt:lpstr>
      <vt:lpstr>Brake Drum Distortion</vt:lpstr>
      <vt:lpstr>Brake Drum Distortion</vt:lpstr>
      <vt:lpstr>Brake Drum Distortion</vt:lpstr>
      <vt:lpstr>Animation: Brake Drum Micrometer (The animation will automatically start in a few seconds) </vt:lpstr>
      <vt:lpstr>“Machine To” versus “Discard”</vt:lpstr>
      <vt:lpstr>“Machine To” versus “Discard”</vt:lpstr>
      <vt:lpstr>Machining Brake Drums</vt:lpstr>
      <vt:lpstr>Machining Brake Drums</vt:lpstr>
      <vt:lpstr>Machining Brake Drums</vt:lpstr>
      <vt:lpstr>Machining Brake Drums</vt:lpstr>
      <vt:lpstr>Machining Brake Drums</vt:lpstr>
      <vt:lpstr>Disk Brake Rotors</vt:lpstr>
      <vt:lpstr>Disk Brake Rotors</vt:lpstr>
      <vt:lpstr>Disk Brake Rotors</vt:lpstr>
      <vt:lpstr>Disk Brake Rotors</vt:lpstr>
      <vt:lpstr>Disk Brake Rotors</vt:lpstr>
      <vt:lpstr>Disk Brake Rotors</vt:lpstr>
      <vt:lpstr>Disk Brake Rotors</vt:lpstr>
      <vt:lpstr>Disk Brake Rotor Distortion</vt:lpstr>
      <vt:lpstr>Disk Brake Rotor Distortion</vt:lpstr>
      <vt:lpstr>Disk Brake Rotor Distortion</vt:lpstr>
      <vt:lpstr>Disk Brake Rotor Distortion</vt:lpstr>
      <vt:lpstr>Disk Brake Rotor Distortion</vt:lpstr>
      <vt:lpstr>Disk Brake Rotor Distortion</vt:lpstr>
      <vt:lpstr>Disk Brake Rotor Distortion</vt:lpstr>
      <vt:lpstr>Animation: Rotor Runout (The animation will automatically start in a few seconds) </vt:lpstr>
      <vt:lpstr>Animation: Rotor Thickness Measurements (The animation will automatically start in a few seconds) </vt:lpstr>
      <vt:lpstr>Animation: Rotor Parallelism Measurements (The animation will automatically start in a few seconds) </vt:lpstr>
      <vt:lpstr>Animation: Micrometer, Metric (The animation will automatically start in a few seconds) </vt:lpstr>
      <vt:lpstr>Carbon-Ceramic Rotors</vt:lpstr>
      <vt:lpstr>Disk Brake Rotor Thickness</vt:lpstr>
      <vt:lpstr>Animation: Brake Rotor Caliper Gauge (The animation will automatically start in a few seconds) </vt:lpstr>
      <vt:lpstr>When The Rotors Should Be Machined</vt:lpstr>
      <vt:lpstr>When The Rotors Should Be Machined</vt:lpstr>
      <vt:lpstr>When The Rotors Should Be Machined</vt:lpstr>
      <vt:lpstr>Rotor Finish</vt:lpstr>
      <vt:lpstr>Rotor Finish</vt:lpstr>
      <vt:lpstr>Qualifying A Brake Lathe</vt:lpstr>
      <vt:lpstr>Qualifying A Brake Lathe</vt:lpstr>
      <vt:lpstr>Qualifying A Brake Lathe</vt:lpstr>
      <vt:lpstr>Qualifying A Brake Lathe</vt:lpstr>
      <vt:lpstr>Machining A Disc Brake Rotor</vt:lpstr>
      <vt:lpstr>Machining A Disc Brake Rotor</vt:lpstr>
      <vt:lpstr>Machining A Disc Brake Rotor</vt:lpstr>
      <vt:lpstr>Machining A Disc Brake Rotor</vt:lpstr>
      <vt:lpstr>Machining A Disc Brake Rotor</vt:lpstr>
      <vt:lpstr>Machining A Disc Brake Rotor</vt:lpstr>
      <vt:lpstr>Machining A Disc Brake Rotor</vt:lpstr>
      <vt:lpstr>Machining A Disc Brake Rotor</vt:lpstr>
      <vt:lpstr>Machining A Disc Brake Rotor</vt:lpstr>
      <vt:lpstr>Machining A Disc Brake Rotor</vt:lpstr>
      <vt:lpstr>Machining A Disc Brake Rotor</vt:lpstr>
      <vt:lpstr>On-The-Vehicle Rotor Machining</vt:lpstr>
      <vt:lpstr>On-The-Vehicle Rotor Machining</vt:lpstr>
      <vt:lpstr>Summary </vt:lpstr>
      <vt:lpstr>Summary Cont….</vt:lpstr>
      <vt:lpstr>Video Links (Internet Access Required)</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OSCILLOSCOPES AND DSOs</dc:title>
  <dc:creator>Pedro Escoto</dc:creator>
  <cp:lastModifiedBy>Glen Plants</cp:lastModifiedBy>
  <cp:revision>331</cp:revision>
  <dcterms:created xsi:type="dcterms:W3CDTF">2019-02-02T06:40:32Z</dcterms:created>
  <dcterms:modified xsi:type="dcterms:W3CDTF">2022-11-08T16:44:41Z</dcterms:modified>
</cp:coreProperties>
</file>