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53"/>
  </p:notesMasterIdLst>
  <p:handoutMasterIdLst>
    <p:handoutMasterId r:id="rId54"/>
  </p:handoutMasterIdLst>
  <p:sldIdLst>
    <p:sldId id="258" r:id="rId3"/>
    <p:sldId id="259" r:id="rId4"/>
    <p:sldId id="411" r:id="rId5"/>
    <p:sldId id="413" r:id="rId6"/>
    <p:sldId id="1213" r:id="rId7"/>
    <p:sldId id="1214" r:id="rId8"/>
    <p:sldId id="414" r:id="rId9"/>
    <p:sldId id="415" r:id="rId10"/>
    <p:sldId id="416" r:id="rId11"/>
    <p:sldId id="1197" r:id="rId12"/>
    <p:sldId id="1215" r:id="rId13"/>
    <p:sldId id="417" r:id="rId14"/>
    <p:sldId id="418" r:id="rId15"/>
    <p:sldId id="1216" r:id="rId16"/>
    <p:sldId id="1217" r:id="rId17"/>
    <p:sldId id="419" r:id="rId18"/>
    <p:sldId id="1218" r:id="rId19"/>
    <p:sldId id="1219" r:id="rId20"/>
    <p:sldId id="424" r:id="rId21"/>
    <p:sldId id="425" r:id="rId22"/>
    <p:sldId id="1220" r:id="rId23"/>
    <p:sldId id="1221" r:id="rId24"/>
    <p:sldId id="1198" r:id="rId25"/>
    <p:sldId id="421" r:id="rId26"/>
    <p:sldId id="1222" r:id="rId27"/>
    <p:sldId id="1223" r:id="rId28"/>
    <p:sldId id="1224" r:id="rId29"/>
    <p:sldId id="1225" r:id="rId30"/>
    <p:sldId id="1226" r:id="rId31"/>
    <p:sldId id="1227" r:id="rId32"/>
    <p:sldId id="1228" r:id="rId33"/>
    <p:sldId id="1229" r:id="rId34"/>
    <p:sldId id="1230" r:id="rId35"/>
    <p:sldId id="1231" r:id="rId36"/>
    <p:sldId id="427" r:id="rId37"/>
    <p:sldId id="429" r:id="rId38"/>
    <p:sldId id="1232" r:id="rId39"/>
    <p:sldId id="1233" r:id="rId40"/>
    <p:sldId id="1234" r:id="rId41"/>
    <p:sldId id="1235" r:id="rId42"/>
    <p:sldId id="1236" r:id="rId43"/>
    <p:sldId id="422" r:id="rId44"/>
    <p:sldId id="1237" r:id="rId45"/>
    <p:sldId id="1238" r:id="rId46"/>
    <p:sldId id="423" r:id="rId47"/>
    <p:sldId id="1239" r:id="rId48"/>
    <p:sldId id="408" r:id="rId49"/>
    <p:sldId id="428" r:id="rId50"/>
    <p:sldId id="1211" r:id="rId51"/>
    <p:sldId id="121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20"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11/8/2022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11/8/2022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0154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OW5d6g-vpQ0" TargetMode="External"/><Relationship Id="rId3" Type="http://schemas.openxmlformats.org/officeDocument/2006/relationships/hyperlink" Target="https://www.youtube.com/watch?v=NatVQFa5zdM" TargetMode="External"/><Relationship Id="rId7" Type="http://schemas.openxmlformats.org/officeDocument/2006/relationships/hyperlink" Target="https://www.youtube.com/watch?v=5IArYqZUTh8" TargetMode="External"/><Relationship Id="rId2" Type="http://schemas.openxmlformats.org/officeDocument/2006/relationships/hyperlink" Target="https://www.youtube.com/watch?v=cCbsYlUoZE4" TargetMode="External"/><Relationship Id="rId1" Type="http://schemas.openxmlformats.org/officeDocument/2006/relationships/slideLayout" Target="../slideLayouts/slideLayout7.xml"/><Relationship Id="rId6" Type="http://schemas.openxmlformats.org/officeDocument/2006/relationships/hyperlink" Target="https://www.youtube.com/watch?v=m5CXecL1T4I" TargetMode="External"/><Relationship Id="rId11" Type="http://schemas.openxmlformats.org/officeDocument/2006/relationships/hyperlink" Target="https://www.youtube.com/watch?v=zqglNLjO9X8" TargetMode="External"/><Relationship Id="rId5" Type="http://schemas.openxmlformats.org/officeDocument/2006/relationships/hyperlink" Target="https://www.youtube.com/watch?v=qx0oGfV62NQ" TargetMode="External"/><Relationship Id="rId10" Type="http://schemas.openxmlformats.org/officeDocument/2006/relationships/hyperlink" Target="https://www.youtube.com/watch?v=vONdCQdHOHY" TargetMode="External"/><Relationship Id="rId4" Type="http://schemas.openxmlformats.org/officeDocument/2006/relationships/hyperlink" Target="https://www.youtube.com/watch?v=AT-PxtlaX6E" TargetMode="External"/><Relationship Id="rId9" Type="http://schemas.openxmlformats.org/officeDocument/2006/relationships/hyperlink" Target="https://www.youtube.com/watch?v=5O7vFjMlTr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rTkWIAy4Q9w" TargetMode="External"/><Relationship Id="rId3" Type="http://schemas.openxmlformats.org/officeDocument/2006/relationships/hyperlink" Target="https://www.youtube.com/watch?v=e4Wdm1I_Z9s" TargetMode="External"/><Relationship Id="rId7" Type="http://schemas.openxmlformats.org/officeDocument/2006/relationships/hyperlink" Target="https://www.youtube.com/watch?v=IG5xgAXkcU4" TargetMode="External"/><Relationship Id="rId2" Type="http://schemas.openxmlformats.org/officeDocument/2006/relationships/hyperlink" Target="https://www.youtube.com/watch?v=MA_EGJUmNlo" TargetMode="External"/><Relationship Id="rId1" Type="http://schemas.openxmlformats.org/officeDocument/2006/relationships/slideLayout" Target="../slideLayouts/slideLayout7.xml"/><Relationship Id="rId6" Type="http://schemas.openxmlformats.org/officeDocument/2006/relationships/hyperlink" Target="https://www.youtube.com/watch?v=2IxW-cgOooM" TargetMode="External"/><Relationship Id="rId5" Type="http://schemas.openxmlformats.org/officeDocument/2006/relationships/hyperlink" Target="https://www.youtube.com/watch?v=nV8p1APaxx0" TargetMode="External"/><Relationship Id="rId10" Type="http://schemas.openxmlformats.org/officeDocument/2006/relationships/hyperlink" Target="https://www.youtube.com/watch?v=9xSq2_Dt0O0" TargetMode="External"/><Relationship Id="rId4" Type="http://schemas.openxmlformats.org/officeDocument/2006/relationships/hyperlink" Target="https://www.youtube.com/watch?v=yxYXz3w6pNc" TargetMode="External"/><Relationship Id="rId9" Type="http://schemas.openxmlformats.org/officeDocument/2006/relationships/hyperlink" Target="https://www.youtube.com/watch?v=tLq-Qj1ho_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15</a:t>
            </a:r>
          </a:p>
          <a:p>
            <a:r>
              <a:rPr lang="en-US" b="1" dirty="0">
                <a:solidFill>
                  <a:schemeClr val="bg1"/>
                </a:solidFill>
                <a:latin typeface="+mn-lt"/>
                <a:cs typeface="Times New Roman" panose="02020603050405020304" pitchFamily="18" charset="0"/>
              </a:rPr>
              <a:t>Parking Brake Operation, </a:t>
            </a:r>
          </a:p>
          <a:p>
            <a:r>
              <a:rPr lang="en-US" b="1" dirty="0">
                <a:solidFill>
                  <a:schemeClr val="bg1"/>
                </a:solidFill>
                <a:latin typeface="+mn-lt"/>
                <a:cs typeface="Times New Roman" panose="02020603050405020304" pitchFamily="18" charset="0"/>
              </a:rPr>
              <a:t>Diagnosis, and Service </a:t>
            </a:r>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Tree>
    <p:extLst>
      <p:ext uri="{BB962C8B-B14F-4D97-AF65-F5344CB8AC3E}">
        <p14:creationId xmlns:p14="http://schemas.microsoft.com/office/powerpoint/2010/main" val="131174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Parking Brake Warning Light</a:t>
            </a:r>
            <a:br>
              <a:rPr lang="en-US" sz="2400" dirty="0"/>
            </a:br>
            <a:r>
              <a:rPr lang="en-US" sz="1200" dirty="0">
                <a:solidFill>
                  <a:schemeClr val="bg2"/>
                </a:solidFill>
              </a:rPr>
              <a:t>(The animation will automatically start in a few seconds) </a:t>
            </a:r>
            <a:endParaRPr lang="en-US" sz="1200" dirty="0"/>
          </a:p>
        </p:txBody>
      </p:sp>
      <p:pic>
        <p:nvPicPr>
          <p:cNvPr id="5" name="park_brake_warning_light">
            <a:hlinkClick r:id="" action="ppaction://media"/>
            <a:extLst>
              <a:ext uri="{FF2B5EF4-FFF2-40B4-BE49-F238E27FC236}">
                <a16:creationId xmlns:a16="http://schemas.microsoft.com/office/drawing/2014/main" id="{6A7D110B-8B77-462A-B8B4-02B54BE679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1344" y="1305536"/>
            <a:ext cx="7549305" cy="4246927"/>
          </a:xfrm>
        </p:spPr>
      </p:pic>
    </p:spTree>
    <p:extLst>
      <p:ext uri="{BB962C8B-B14F-4D97-AF65-F5344CB8AC3E}">
        <p14:creationId xmlns:p14="http://schemas.microsoft.com/office/powerpoint/2010/main" val="22233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2D8D-BA5B-E4EF-683B-04F854248BB0}"/>
              </a:ext>
            </a:extLst>
          </p:cNvPr>
          <p:cNvSpPr>
            <a:spLocks noGrp="1"/>
          </p:cNvSpPr>
          <p:nvPr>
            <p:ph type="title"/>
          </p:nvPr>
        </p:nvSpPr>
        <p:spPr>
          <a:xfrm>
            <a:off x="609600" y="215372"/>
            <a:ext cx="10972800" cy="734539"/>
          </a:xfrm>
        </p:spPr>
        <p:txBody>
          <a:bodyPr/>
          <a:lstStyle/>
          <a:p>
            <a:r>
              <a:rPr lang="en-US" dirty="0"/>
              <a:t>Parking Brake Warning Lamp</a:t>
            </a:r>
          </a:p>
        </p:txBody>
      </p:sp>
      <p:pic>
        <p:nvPicPr>
          <p:cNvPr id="4" name="Picture 3">
            <a:extLst>
              <a:ext uri="{FF2B5EF4-FFF2-40B4-BE49-F238E27FC236}">
                <a16:creationId xmlns:a16="http://schemas.microsoft.com/office/drawing/2014/main" id="{E8F8A433-A6AA-E80E-DEB0-8C8CC9F47FC8}"/>
              </a:ext>
            </a:extLst>
          </p:cNvPr>
          <p:cNvPicPr>
            <a:picLocks noChangeAspect="1"/>
          </p:cNvPicPr>
          <p:nvPr/>
        </p:nvPicPr>
        <p:blipFill>
          <a:blip r:embed="rId2"/>
          <a:stretch>
            <a:fillRect/>
          </a:stretch>
        </p:blipFill>
        <p:spPr>
          <a:xfrm>
            <a:off x="5647697" y="878486"/>
            <a:ext cx="5495238" cy="4657143"/>
          </a:xfrm>
          <a:prstGeom prst="rect">
            <a:avLst/>
          </a:prstGeom>
        </p:spPr>
      </p:pic>
      <p:sp>
        <p:nvSpPr>
          <p:cNvPr id="6" name="TextBox 5">
            <a:extLst>
              <a:ext uri="{FF2B5EF4-FFF2-40B4-BE49-F238E27FC236}">
                <a16:creationId xmlns:a16="http://schemas.microsoft.com/office/drawing/2014/main" id="{0D158671-7F98-BB54-0C5F-43FEB7703E41}"/>
              </a:ext>
            </a:extLst>
          </p:cNvPr>
          <p:cNvSpPr txBox="1"/>
          <p:nvPr/>
        </p:nvSpPr>
        <p:spPr>
          <a:xfrm>
            <a:off x="1271727" y="2685476"/>
            <a:ext cx="4072631" cy="1477328"/>
          </a:xfrm>
          <a:prstGeom prst="rect">
            <a:avLst/>
          </a:prstGeom>
          <a:noFill/>
        </p:spPr>
        <p:txBody>
          <a:bodyPr wrap="square">
            <a:spAutoFit/>
          </a:bodyPr>
          <a:lstStyle/>
          <a:p>
            <a:r>
              <a:rPr lang="en-US" dirty="0"/>
              <a:t>FIGURE 15–7 The two plastic vacuum tubes on the steering column are used to release the parking brake when the gear selector is moved from park into a drive gear.</a:t>
            </a:r>
          </a:p>
        </p:txBody>
      </p:sp>
    </p:spTree>
    <p:extLst>
      <p:ext uri="{BB962C8B-B14F-4D97-AF65-F5344CB8AC3E}">
        <p14:creationId xmlns:p14="http://schemas.microsoft.com/office/powerpoint/2010/main" val="1694437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2464-E29A-45AD-818E-9ACF15CBFBA6}"/>
              </a:ext>
            </a:extLst>
          </p:cNvPr>
          <p:cNvSpPr>
            <a:spLocks noGrp="1"/>
          </p:cNvSpPr>
          <p:nvPr>
            <p:ph type="title"/>
          </p:nvPr>
        </p:nvSpPr>
        <p:spPr/>
        <p:txBody>
          <a:bodyPr/>
          <a:lstStyle/>
          <a:p>
            <a:r>
              <a:rPr lang="en-US" dirty="0"/>
              <a:t>Parking Brake Linkages</a:t>
            </a:r>
          </a:p>
        </p:txBody>
      </p:sp>
      <p:sp>
        <p:nvSpPr>
          <p:cNvPr id="3" name="Content Placeholder 2">
            <a:extLst>
              <a:ext uri="{FF2B5EF4-FFF2-40B4-BE49-F238E27FC236}">
                <a16:creationId xmlns:a16="http://schemas.microsoft.com/office/drawing/2014/main" id="{8157A5D3-466F-406E-BB4C-1E58A97A9252}"/>
              </a:ext>
            </a:extLst>
          </p:cNvPr>
          <p:cNvSpPr>
            <a:spLocks noGrp="1"/>
          </p:cNvSpPr>
          <p:nvPr>
            <p:ph sz="quarter" idx="13"/>
          </p:nvPr>
        </p:nvSpPr>
        <p:spPr/>
        <p:txBody>
          <a:bodyPr/>
          <a:lstStyle/>
          <a:p>
            <a:r>
              <a:rPr lang="en-US" dirty="0"/>
              <a:t>Parking brake linkages transmit force from the pedal, lever, or handle inside the vehicle to the brake friction assemblies.</a:t>
            </a:r>
          </a:p>
          <a:p>
            <a:r>
              <a:rPr lang="en-US" dirty="0"/>
              <a:t>LINKAGE RODS- Parking brake linkage rods made from solid steel are commonly used with floor-mounted actuating levers to span the short distance to an intermediate lever or an equalizer.</a:t>
            </a:r>
          </a:p>
          <a:p>
            <a:endParaRPr lang="en-US" dirty="0"/>
          </a:p>
        </p:txBody>
      </p:sp>
    </p:spTree>
    <p:extLst>
      <p:ext uri="{BB962C8B-B14F-4D97-AF65-F5344CB8AC3E}">
        <p14:creationId xmlns:p14="http://schemas.microsoft.com/office/powerpoint/2010/main" val="156229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C046-ABB5-475E-AA87-722CA2F3B220}"/>
              </a:ext>
            </a:extLst>
          </p:cNvPr>
          <p:cNvSpPr>
            <a:spLocks noGrp="1"/>
          </p:cNvSpPr>
          <p:nvPr>
            <p:ph type="title"/>
          </p:nvPr>
        </p:nvSpPr>
        <p:spPr/>
        <p:txBody>
          <a:bodyPr/>
          <a:lstStyle/>
          <a:p>
            <a:r>
              <a:rPr lang="en-US" dirty="0"/>
              <a:t>Parking Brake Linkages</a:t>
            </a:r>
          </a:p>
        </p:txBody>
      </p:sp>
      <p:sp>
        <p:nvSpPr>
          <p:cNvPr id="3" name="Content Placeholder 2">
            <a:extLst>
              <a:ext uri="{FF2B5EF4-FFF2-40B4-BE49-F238E27FC236}">
                <a16:creationId xmlns:a16="http://schemas.microsoft.com/office/drawing/2014/main" id="{51D87EA5-05A5-41FC-8A95-181A875E848D}"/>
              </a:ext>
            </a:extLst>
          </p:cNvPr>
          <p:cNvSpPr>
            <a:spLocks noGrp="1"/>
          </p:cNvSpPr>
          <p:nvPr>
            <p:ph sz="quarter" idx="13"/>
          </p:nvPr>
        </p:nvSpPr>
        <p:spPr>
          <a:xfrm>
            <a:off x="609601" y="1441450"/>
            <a:ext cx="5486399" cy="4598988"/>
          </a:xfrm>
        </p:spPr>
        <p:txBody>
          <a:bodyPr/>
          <a:lstStyle/>
          <a:p>
            <a:r>
              <a:rPr lang="en-US" dirty="0"/>
              <a:t>LINKAGE CABLES- The typical parking brake cable is made of woven-steel wire encased in a reinforced rubber or plastic housing.</a:t>
            </a:r>
          </a:p>
          <a:p>
            <a:pPr lvl="1"/>
            <a:r>
              <a:rPr lang="en-US" dirty="0"/>
              <a:t>Parking brake linkages use control cables, transfer cables, and application cables.</a:t>
            </a:r>
          </a:p>
          <a:p>
            <a:pPr lvl="2"/>
            <a:r>
              <a:rPr lang="en-US" dirty="0"/>
              <a:t>Control cables attach to the parking brake pedal, lever, or handle inside the vehicle. </a:t>
            </a:r>
          </a:p>
          <a:p>
            <a:pPr lvl="2"/>
            <a:r>
              <a:rPr lang="en-US" dirty="0"/>
              <a:t>A transfer cable transmits force to an intermediate lever or equalizer to the application cables.</a:t>
            </a:r>
          </a:p>
          <a:p>
            <a:pPr lvl="2"/>
            <a:r>
              <a:rPr lang="en-US" dirty="0"/>
              <a:t>The application cables use the force passed through the linkage to apply the rear-wheel brake assembly.</a:t>
            </a:r>
          </a:p>
        </p:txBody>
      </p:sp>
      <p:pic>
        <p:nvPicPr>
          <p:cNvPr id="4" name="Picture 3" descr="Illustration of a complete brake cable assembly.">
            <a:extLst>
              <a:ext uri="{FF2B5EF4-FFF2-40B4-BE49-F238E27FC236}">
                <a16:creationId xmlns:a16="http://schemas.microsoft.com/office/drawing/2014/main" id="{74CE8B81-D731-4644-95DD-C354EDC5BDB4}"/>
              </a:ext>
            </a:extLst>
          </p:cNvPr>
          <p:cNvPicPr>
            <a:picLocks noChangeAspect="1"/>
          </p:cNvPicPr>
          <p:nvPr/>
        </p:nvPicPr>
        <p:blipFill>
          <a:blip r:embed="rId2"/>
          <a:stretch>
            <a:fillRect/>
          </a:stretch>
        </p:blipFill>
        <p:spPr>
          <a:xfrm>
            <a:off x="6335967" y="1441450"/>
            <a:ext cx="5246431" cy="4598988"/>
          </a:xfrm>
          <a:prstGeom prst="rect">
            <a:avLst/>
          </a:prstGeom>
        </p:spPr>
      </p:pic>
    </p:spTree>
    <p:extLst>
      <p:ext uri="{BB962C8B-B14F-4D97-AF65-F5344CB8AC3E}">
        <p14:creationId xmlns:p14="http://schemas.microsoft.com/office/powerpoint/2010/main" val="276534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B90B-3DA1-9F72-EA3E-3067F3D6A151}"/>
              </a:ext>
            </a:extLst>
          </p:cNvPr>
          <p:cNvSpPr>
            <a:spLocks noGrp="1"/>
          </p:cNvSpPr>
          <p:nvPr>
            <p:ph type="title"/>
          </p:nvPr>
        </p:nvSpPr>
        <p:spPr>
          <a:xfrm>
            <a:off x="609600" y="215372"/>
            <a:ext cx="10972800" cy="841071"/>
          </a:xfrm>
        </p:spPr>
        <p:txBody>
          <a:bodyPr/>
          <a:lstStyle/>
          <a:p>
            <a:r>
              <a:rPr lang="en-US" dirty="0"/>
              <a:t>Parking Brake Linkages</a:t>
            </a:r>
          </a:p>
        </p:txBody>
      </p:sp>
      <p:pic>
        <p:nvPicPr>
          <p:cNvPr id="4" name="Picture 3">
            <a:extLst>
              <a:ext uri="{FF2B5EF4-FFF2-40B4-BE49-F238E27FC236}">
                <a16:creationId xmlns:a16="http://schemas.microsoft.com/office/drawing/2014/main" id="{485D59D3-BD96-6F35-84A5-5131FD3A4001}"/>
              </a:ext>
            </a:extLst>
          </p:cNvPr>
          <p:cNvPicPr>
            <a:picLocks noChangeAspect="1"/>
          </p:cNvPicPr>
          <p:nvPr/>
        </p:nvPicPr>
        <p:blipFill>
          <a:blip r:embed="rId2"/>
          <a:stretch>
            <a:fillRect/>
          </a:stretch>
        </p:blipFill>
        <p:spPr>
          <a:xfrm>
            <a:off x="1500325" y="2033645"/>
            <a:ext cx="8925733" cy="4186857"/>
          </a:xfrm>
          <a:prstGeom prst="rect">
            <a:avLst/>
          </a:prstGeom>
        </p:spPr>
      </p:pic>
      <p:sp>
        <p:nvSpPr>
          <p:cNvPr id="6" name="TextBox 5">
            <a:extLst>
              <a:ext uri="{FF2B5EF4-FFF2-40B4-BE49-F238E27FC236}">
                <a16:creationId xmlns:a16="http://schemas.microsoft.com/office/drawing/2014/main" id="{B4B96484-A729-C76E-9ECC-4F779A8AF34D}"/>
              </a:ext>
            </a:extLst>
          </p:cNvPr>
          <p:cNvSpPr txBox="1"/>
          <p:nvPr/>
        </p:nvSpPr>
        <p:spPr>
          <a:xfrm>
            <a:off x="467557" y="1360378"/>
            <a:ext cx="11256885" cy="369332"/>
          </a:xfrm>
          <a:prstGeom prst="rect">
            <a:avLst/>
          </a:prstGeom>
          <a:noFill/>
        </p:spPr>
        <p:txBody>
          <a:bodyPr wrap="square">
            <a:spAutoFit/>
          </a:bodyPr>
          <a:lstStyle/>
          <a:p>
            <a:r>
              <a:rPr lang="en-US" dirty="0"/>
              <a:t>FIGURE 15–9 Notice how rust inside the covering of this parking brake cable has caused the cable to swell.</a:t>
            </a:r>
          </a:p>
        </p:txBody>
      </p:sp>
    </p:spTree>
    <p:extLst>
      <p:ext uri="{BB962C8B-B14F-4D97-AF65-F5344CB8AC3E}">
        <p14:creationId xmlns:p14="http://schemas.microsoft.com/office/powerpoint/2010/main" val="291663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BE17-85D4-C6F9-6173-FB70861C1655}"/>
              </a:ext>
            </a:extLst>
          </p:cNvPr>
          <p:cNvSpPr>
            <a:spLocks noGrp="1"/>
          </p:cNvSpPr>
          <p:nvPr>
            <p:ph type="title"/>
          </p:nvPr>
        </p:nvSpPr>
        <p:spPr/>
        <p:txBody>
          <a:bodyPr/>
          <a:lstStyle/>
          <a:p>
            <a:r>
              <a:rPr lang="en-US" dirty="0"/>
              <a:t>Parking Brake Linkages</a:t>
            </a:r>
          </a:p>
        </p:txBody>
      </p:sp>
      <p:pic>
        <p:nvPicPr>
          <p:cNvPr id="4" name="Picture 3">
            <a:extLst>
              <a:ext uri="{FF2B5EF4-FFF2-40B4-BE49-F238E27FC236}">
                <a16:creationId xmlns:a16="http://schemas.microsoft.com/office/drawing/2014/main" id="{CB1F068D-482D-9378-FEB9-56F10FE546CA}"/>
              </a:ext>
            </a:extLst>
          </p:cNvPr>
          <p:cNvPicPr>
            <a:picLocks noChangeAspect="1"/>
          </p:cNvPicPr>
          <p:nvPr/>
        </p:nvPicPr>
        <p:blipFill>
          <a:blip r:embed="rId2"/>
          <a:stretch>
            <a:fillRect/>
          </a:stretch>
        </p:blipFill>
        <p:spPr>
          <a:xfrm>
            <a:off x="6278924" y="1124238"/>
            <a:ext cx="4552381" cy="4609524"/>
          </a:xfrm>
          <a:prstGeom prst="rect">
            <a:avLst/>
          </a:prstGeom>
        </p:spPr>
      </p:pic>
      <p:sp>
        <p:nvSpPr>
          <p:cNvPr id="6" name="TextBox 5">
            <a:extLst>
              <a:ext uri="{FF2B5EF4-FFF2-40B4-BE49-F238E27FC236}">
                <a16:creationId xmlns:a16="http://schemas.microsoft.com/office/drawing/2014/main" id="{71ED861D-606A-918B-3242-C57AF13EF134}"/>
              </a:ext>
            </a:extLst>
          </p:cNvPr>
          <p:cNvSpPr txBox="1"/>
          <p:nvPr/>
        </p:nvSpPr>
        <p:spPr>
          <a:xfrm>
            <a:off x="1170374" y="2967335"/>
            <a:ext cx="4742703" cy="923330"/>
          </a:xfrm>
          <a:prstGeom prst="rect">
            <a:avLst/>
          </a:prstGeom>
          <a:noFill/>
        </p:spPr>
        <p:txBody>
          <a:bodyPr wrap="square">
            <a:spAutoFit/>
          </a:bodyPr>
          <a:lstStyle/>
          <a:p>
            <a:r>
              <a:rPr lang="en-US" dirty="0"/>
              <a:t>FIGURE 15–10 Intermediate levers in the parking brake linkage increase the application force.</a:t>
            </a:r>
          </a:p>
        </p:txBody>
      </p:sp>
    </p:spTree>
    <p:extLst>
      <p:ext uri="{BB962C8B-B14F-4D97-AF65-F5344CB8AC3E}">
        <p14:creationId xmlns:p14="http://schemas.microsoft.com/office/powerpoint/2010/main" val="404878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0342-A974-471C-9A01-C66C1BE303DF}"/>
              </a:ext>
            </a:extLst>
          </p:cNvPr>
          <p:cNvSpPr>
            <a:spLocks noGrp="1"/>
          </p:cNvSpPr>
          <p:nvPr>
            <p:ph type="title"/>
          </p:nvPr>
        </p:nvSpPr>
        <p:spPr/>
        <p:txBody>
          <a:bodyPr/>
          <a:lstStyle/>
          <a:p>
            <a:r>
              <a:rPr lang="en-US" dirty="0"/>
              <a:t>Parking Brake Linkages</a:t>
            </a:r>
          </a:p>
        </p:txBody>
      </p:sp>
      <p:sp>
        <p:nvSpPr>
          <p:cNvPr id="3" name="Content Placeholder 2">
            <a:extLst>
              <a:ext uri="{FF2B5EF4-FFF2-40B4-BE49-F238E27FC236}">
                <a16:creationId xmlns:a16="http://schemas.microsoft.com/office/drawing/2014/main" id="{9F1FAF3E-ED51-4BA7-B6EB-6C88E130E883}"/>
              </a:ext>
            </a:extLst>
          </p:cNvPr>
          <p:cNvSpPr>
            <a:spLocks noGrp="1"/>
          </p:cNvSpPr>
          <p:nvPr>
            <p:ph sz="quarter" idx="13"/>
          </p:nvPr>
        </p:nvSpPr>
        <p:spPr>
          <a:xfrm>
            <a:off x="609602" y="1441450"/>
            <a:ext cx="5673212" cy="4598988"/>
          </a:xfrm>
        </p:spPr>
        <p:txBody>
          <a:bodyPr/>
          <a:lstStyle/>
          <a:p>
            <a:r>
              <a:rPr lang="en-US" dirty="0"/>
              <a:t>LINKAGE LEVERS- Unfortunately, the amount of physical force a driver can apply to the parking brake control is often not enough to apply the parking brake.</a:t>
            </a:r>
          </a:p>
          <a:p>
            <a:r>
              <a:rPr lang="en-US" dirty="0"/>
              <a:t>LINKAGE EQUALIZERS- In some parking brake linkages, the rods or cables to the two friction assemblies are adjusted separately.  </a:t>
            </a:r>
          </a:p>
          <a:p>
            <a:pPr lvl="1"/>
            <a:r>
              <a:rPr lang="en-US" dirty="0"/>
              <a:t>To prevent unequal application, most parking brake linkages use an equalizer to balance the force from the parking brake control and transmit an equal amount to each friction assembly.</a:t>
            </a:r>
          </a:p>
          <a:p>
            <a:r>
              <a:rPr lang="en-US" dirty="0"/>
              <a:t>LINKAGE DESIGN- The number of different parking brake linkage designs is almost as great as the number of vehicle models on the road.</a:t>
            </a:r>
          </a:p>
        </p:txBody>
      </p:sp>
      <p:pic>
        <p:nvPicPr>
          <p:cNvPr id="4" name="Picture 3" descr="Illustration of a cable guide that is a common type of parking brake linkage equalizer.">
            <a:extLst>
              <a:ext uri="{FF2B5EF4-FFF2-40B4-BE49-F238E27FC236}">
                <a16:creationId xmlns:a16="http://schemas.microsoft.com/office/drawing/2014/main" id="{F271126A-B54F-4DCF-A915-B6C1AE22BACD}"/>
              </a:ext>
            </a:extLst>
          </p:cNvPr>
          <p:cNvPicPr>
            <a:picLocks noChangeAspect="1"/>
          </p:cNvPicPr>
          <p:nvPr/>
        </p:nvPicPr>
        <p:blipFill>
          <a:blip r:embed="rId2"/>
          <a:stretch>
            <a:fillRect/>
          </a:stretch>
        </p:blipFill>
        <p:spPr>
          <a:xfrm>
            <a:off x="6976994" y="1382713"/>
            <a:ext cx="4400550" cy="4657725"/>
          </a:xfrm>
          <a:prstGeom prst="rect">
            <a:avLst/>
          </a:prstGeom>
        </p:spPr>
      </p:pic>
    </p:spTree>
    <p:extLst>
      <p:ext uri="{BB962C8B-B14F-4D97-AF65-F5344CB8AC3E}">
        <p14:creationId xmlns:p14="http://schemas.microsoft.com/office/powerpoint/2010/main" val="30072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CBFF-700A-AE79-FC02-BB0CCBDD56DF}"/>
              </a:ext>
            </a:extLst>
          </p:cNvPr>
          <p:cNvSpPr>
            <a:spLocks noGrp="1"/>
          </p:cNvSpPr>
          <p:nvPr>
            <p:ph type="title"/>
          </p:nvPr>
        </p:nvSpPr>
        <p:spPr>
          <a:xfrm>
            <a:off x="609600" y="215373"/>
            <a:ext cx="10972800" cy="796682"/>
          </a:xfrm>
        </p:spPr>
        <p:txBody>
          <a:bodyPr/>
          <a:lstStyle/>
          <a:p>
            <a:r>
              <a:rPr lang="en-US" dirty="0"/>
              <a:t>Parking Brake Linkages</a:t>
            </a:r>
          </a:p>
        </p:txBody>
      </p:sp>
      <p:pic>
        <p:nvPicPr>
          <p:cNvPr id="4" name="Picture 3">
            <a:extLst>
              <a:ext uri="{FF2B5EF4-FFF2-40B4-BE49-F238E27FC236}">
                <a16:creationId xmlns:a16="http://schemas.microsoft.com/office/drawing/2014/main" id="{E4AD3944-FDEB-4F6B-32EB-F9B1114FD5FD}"/>
              </a:ext>
            </a:extLst>
          </p:cNvPr>
          <p:cNvPicPr>
            <a:picLocks noChangeAspect="1"/>
          </p:cNvPicPr>
          <p:nvPr/>
        </p:nvPicPr>
        <p:blipFill>
          <a:blip r:embed="rId2"/>
          <a:stretch>
            <a:fillRect/>
          </a:stretch>
        </p:blipFill>
        <p:spPr>
          <a:xfrm>
            <a:off x="3996000" y="1243384"/>
            <a:ext cx="4200000" cy="3714286"/>
          </a:xfrm>
          <a:prstGeom prst="rect">
            <a:avLst/>
          </a:prstGeom>
        </p:spPr>
      </p:pic>
      <p:sp>
        <p:nvSpPr>
          <p:cNvPr id="6" name="TextBox 5">
            <a:extLst>
              <a:ext uri="{FF2B5EF4-FFF2-40B4-BE49-F238E27FC236}">
                <a16:creationId xmlns:a16="http://schemas.microsoft.com/office/drawing/2014/main" id="{35B6FA43-4126-8EC6-4052-E06BDA6332E0}"/>
              </a:ext>
            </a:extLst>
          </p:cNvPr>
          <p:cNvSpPr txBox="1"/>
          <p:nvPr/>
        </p:nvSpPr>
        <p:spPr>
          <a:xfrm>
            <a:off x="1769985" y="5109073"/>
            <a:ext cx="8652029" cy="369332"/>
          </a:xfrm>
          <a:prstGeom prst="rect">
            <a:avLst/>
          </a:prstGeom>
          <a:noFill/>
        </p:spPr>
        <p:txBody>
          <a:bodyPr wrap="square">
            <a:spAutoFit/>
          </a:bodyPr>
          <a:lstStyle/>
          <a:p>
            <a:r>
              <a:rPr lang="en-US" dirty="0"/>
              <a:t>FIGURE 15–12 Some parking brake equalizers are installed in the brake cable.</a:t>
            </a:r>
          </a:p>
        </p:txBody>
      </p:sp>
    </p:spTree>
    <p:extLst>
      <p:ext uri="{BB962C8B-B14F-4D97-AF65-F5344CB8AC3E}">
        <p14:creationId xmlns:p14="http://schemas.microsoft.com/office/powerpoint/2010/main" val="722124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B51F6-D76E-1577-61FE-E2E27F77342B}"/>
              </a:ext>
            </a:extLst>
          </p:cNvPr>
          <p:cNvSpPr>
            <a:spLocks noGrp="1"/>
          </p:cNvSpPr>
          <p:nvPr>
            <p:ph type="title"/>
          </p:nvPr>
        </p:nvSpPr>
        <p:spPr>
          <a:xfrm>
            <a:off x="609600" y="215372"/>
            <a:ext cx="10972800" cy="991991"/>
          </a:xfrm>
        </p:spPr>
        <p:txBody>
          <a:bodyPr/>
          <a:lstStyle/>
          <a:p>
            <a:r>
              <a:rPr lang="en-US" dirty="0"/>
              <a:t>Parking Brake Linkages</a:t>
            </a:r>
          </a:p>
        </p:txBody>
      </p:sp>
      <p:pic>
        <p:nvPicPr>
          <p:cNvPr id="6" name="Picture 5">
            <a:extLst>
              <a:ext uri="{FF2B5EF4-FFF2-40B4-BE49-F238E27FC236}">
                <a16:creationId xmlns:a16="http://schemas.microsoft.com/office/drawing/2014/main" id="{88CC1665-D693-71CA-3CB5-5147866C6597}"/>
              </a:ext>
            </a:extLst>
          </p:cNvPr>
          <p:cNvPicPr>
            <a:picLocks noChangeAspect="1"/>
          </p:cNvPicPr>
          <p:nvPr/>
        </p:nvPicPr>
        <p:blipFill>
          <a:blip r:embed="rId2"/>
          <a:stretch>
            <a:fillRect/>
          </a:stretch>
        </p:blipFill>
        <p:spPr>
          <a:xfrm>
            <a:off x="6442701" y="1090362"/>
            <a:ext cx="3690260" cy="4677275"/>
          </a:xfrm>
          <a:prstGeom prst="rect">
            <a:avLst/>
          </a:prstGeom>
        </p:spPr>
      </p:pic>
      <p:sp>
        <p:nvSpPr>
          <p:cNvPr id="8" name="TextBox 7">
            <a:extLst>
              <a:ext uri="{FF2B5EF4-FFF2-40B4-BE49-F238E27FC236}">
                <a16:creationId xmlns:a16="http://schemas.microsoft.com/office/drawing/2014/main" id="{FA2548F5-09DE-DD0E-483E-9A82653AA92B}"/>
              </a:ext>
            </a:extLst>
          </p:cNvPr>
          <p:cNvSpPr txBox="1"/>
          <p:nvPr/>
        </p:nvSpPr>
        <p:spPr>
          <a:xfrm>
            <a:off x="1191828" y="2967334"/>
            <a:ext cx="4658557" cy="923330"/>
          </a:xfrm>
          <a:prstGeom prst="rect">
            <a:avLst/>
          </a:prstGeom>
          <a:noFill/>
        </p:spPr>
        <p:txBody>
          <a:bodyPr wrap="square">
            <a:spAutoFit/>
          </a:bodyPr>
          <a:lstStyle/>
          <a:p>
            <a:r>
              <a:rPr lang="en-US" dirty="0"/>
              <a:t>FIGURE 15–13 Many parking brake linkages use both an intermediate lever and an equalizer.</a:t>
            </a:r>
          </a:p>
        </p:txBody>
      </p:sp>
    </p:spTree>
    <p:extLst>
      <p:ext uri="{BB962C8B-B14F-4D97-AF65-F5344CB8AC3E}">
        <p14:creationId xmlns:p14="http://schemas.microsoft.com/office/powerpoint/2010/main" val="82714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B022-B942-43AD-B5E8-F6C7A17131B4}"/>
              </a:ext>
            </a:extLst>
          </p:cNvPr>
          <p:cNvSpPr>
            <a:spLocks noGrp="1"/>
          </p:cNvSpPr>
          <p:nvPr>
            <p:ph type="title"/>
          </p:nvPr>
        </p:nvSpPr>
        <p:spPr/>
        <p:txBody>
          <a:bodyPr/>
          <a:lstStyle/>
          <a:p>
            <a:r>
              <a:rPr lang="en-US" dirty="0"/>
              <a:t>Front and Rear Entry Parking Brake Cables</a:t>
            </a:r>
          </a:p>
        </p:txBody>
      </p:sp>
      <p:sp>
        <p:nvSpPr>
          <p:cNvPr id="3" name="Content Placeholder 2">
            <a:extLst>
              <a:ext uri="{FF2B5EF4-FFF2-40B4-BE49-F238E27FC236}">
                <a16:creationId xmlns:a16="http://schemas.microsoft.com/office/drawing/2014/main" id="{BBE84296-A770-46EE-B89D-49715D21F415}"/>
              </a:ext>
            </a:extLst>
          </p:cNvPr>
          <p:cNvSpPr>
            <a:spLocks noGrp="1"/>
          </p:cNvSpPr>
          <p:nvPr>
            <p:ph sz="quarter" idx="13"/>
          </p:nvPr>
        </p:nvSpPr>
        <p:spPr/>
        <p:txBody>
          <a:bodyPr/>
          <a:lstStyle/>
          <a:p>
            <a:r>
              <a:rPr lang="en-US" dirty="0"/>
              <a:t>The parking brake standard requires that the vehicle be held stationary on a 20% grade facing either uphill or downhill. </a:t>
            </a:r>
          </a:p>
          <a:p>
            <a:pPr lvl="1"/>
            <a:r>
              <a:rPr lang="en-US" dirty="0"/>
              <a:t>Many drum parking brake systems attach the parking brake lever on the secondary (rearward) shoe and push the primary (forward facing) brake shoe against the drum.</a:t>
            </a:r>
          </a:p>
          <a:p>
            <a:endParaRPr lang="en-US" dirty="0"/>
          </a:p>
        </p:txBody>
      </p:sp>
    </p:spTree>
    <p:extLst>
      <p:ext uri="{BB962C8B-B14F-4D97-AF65-F5344CB8AC3E}">
        <p14:creationId xmlns:p14="http://schemas.microsoft.com/office/powerpoint/2010/main" val="134269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Discuss parking brake standards, components, warning lamp, and automatic parking brake release.</a:t>
            </a:r>
          </a:p>
          <a:p>
            <a:r>
              <a:rPr lang="en-US" dirty="0"/>
              <a:t>Explain parking brake linkages.</a:t>
            </a:r>
          </a:p>
          <a:p>
            <a:r>
              <a:rPr lang="en-US" dirty="0"/>
              <a:t>Describe drum parking brakes.</a:t>
            </a:r>
          </a:p>
          <a:p>
            <a:r>
              <a:rPr lang="en-US" dirty="0"/>
              <a:t>Describe caliper-actuated disc parking brakes.</a:t>
            </a:r>
          </a:p>
          <a:p>
            <a:r>
              <a:rPr lang="en-US" dirty="0"/>
              <a:t>Explain how to adjust a parking brake properly.</a:t>
            </a:r>
          </a:p>
          <a:p>
            <a:r>
              <a:rPr lang="en-US" dirty="0"/>
              <a:t>Discuss electric parking brakes.</a:t>
            </a:r>
          </a:p>
          <a:p>
            <a:pPr lvl="1"/>
            <a:endParaRPr lang="en-US" dirty="0"/>
          </a:p>
          <a:p>
            <a:pPr lvl="1"/>
            <a:r>
              <a:rPr lang="en-US" dirty="0"/>
              <a:t>This chapter will help prepare for the Brakes (A5) ASE certification test content area "A" (Hydraulic, Power Assist, and Parking Brake Systems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CE34-D0E4-4203-8A5F-B759C779AADC}"/>
              </a:ext>
            </a:extLst>
          </p:cNvPr>
          <p:cNvSpPr>
            <a:spLocks noGrp="1"/>
          </p:cNvSpPr>
          <p:nvPr>
            <p:ph type="title"/>
          </p:nvPr>
        </p:nvSpPr>
        <p:spPr/>
        <p:txBody>
          <a:bodyPr/>
          <a:lstStyle/>
          <a:p>
            <a:r>
              <a:rPr lang="en-US" dirty="0"/>
              <a:t>Drum Parking Brakes</a:t>
            </a:r>
          </a:p>
        </p:txBody>
      </p:sp>
      <p:sp>
        <p:nvSpPr>
          <p:cNvPr id="3" name="Content Placeholder 2">
            <a:extLst>
              <a:ext uri="{FF2B5EF4-FFF2-40B4-BE49-F238E27FC236}">
                <a16:creationId xmlns:a16="http://schemas.microsoft.com/office/drawing/2014/main" id="{F80B7D11-DE3D-461F-AB10-3F5A2F7ED8FB}"/>
              </a:ext>
            </a:extLst>
          </p:cNvPr>
          <p:cNvSpPr>
            <a:spLocks noGrp="1"/>
          </p:cNvSpPr>
          <p:nvPr>
            <p:ph sz="quarter" idx="13"/>
          </p:nvPr>
        </p:nvSpPr>
        <p:spPr/>
        <p:txBody>
          <a:bodyPr/>
          <a:lstStyle/>
          <a:p>
            <a:r>
              <a:rPr lang="en-US" dirty="0"/>
              <a:t>Drum parking brakes are the most common types on vehicles and light trucks. </a:t>
            </a:r>
          </a:p>
          <a:p>
            <a:pPr lvl="1"/>
            <a:r>
              <a:rPr lang="en-US" dirty="0"/>
              <a:t>Drum brakes make excellent parking brakes because they have a high static coefficient of friction combined with self-energizing action and, in the case of dual servo brakes, servo action that increases their application force.</a:t>
            </a:r>
          </a:p>
          <a:p>
            <a:r>
              <a:rPr lang="en-US" dirty="0"/>
              <a:t>INTEGRAL DRUM PARKING BRAKES- Integral drum parking brakes mechanically apply the rear drum service brakes to serve as the parking brakes.</a:t>
            </a:r>
          </a:p>
          <a:p>
            <a:r>
              <a:rPr lang="en-US" dirty="0"/>
              <a:t>REAR DISC AUXILIARY DRUM PARKING BRAKES- Rear disc service brakes with fixed calipers commonly have a parking brake drum formed into the hub of the brake rotor.</a:t>
            </a:r>
          </a:p>
        </p:txBody>
      </p:sp>
    </p:spTree>
    <p:extLst>
      <p:ext uri="{BB962C8B-B14F-4D97-AF65-F5344CB8AC3E}">
        <p14:creationId xmlns:p14="http://schemas.microsoft.com/office/powerpoint/2010/main" val="130627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C59C-6AC8-8B32-EBBB-84D4FC41EB0D}"/>
              </a:ext>
            </a:extLst>
          </p:cNvPr>
          <p:cNvSpPr>
            <a:spLocks noGrp="1"/>
          </p:cNvSpPr>
          <p:nvPr>
            <p:ph type="title"/>
          </p:nvPr>
        </p:nvSpPr>
        <p:spPr/>
        <p:txBody>
          <a:bodyPr/>
          <a:lstStyle/>
          <a:p>
            <a:r>
              <a:rPr lang="en-US" dirty="0"/>
              <a:t>Drum Parking Brakes</a:t>
            </a:r>
          </a:p>
        </p:txBody>
      </p:sp>
      <p:pic>
        <p:nvPicPr>
          <p:cNvPr id="4" name="Picture 3">
            <a:extLst>
              <a:ext uri="{FF2B5EF4-FFF2-40B4-BE49-F238E27FC236}">
                <a16:creationId xmlns:a16="http://schemas.microsoft.com/office/drawing/2014/main" id="{3A6E902D-2218-9CCC-91DC-C6C78F880416}"/>
              </a:ext>
            </a:extLst>
          </p:cNvPr>
          <p:cNvPicPr>
            <a:picLocks noChangeAspect="1"/>
          </p:cNvPicPr>
          <p:nvPr/>
        </p:nvPicPr>
        <p:blipFill>
          <a:blip r:embed="rId2"/>
          <a:stretch>
            <a:fillRect/>
          </a:stretch>
        </p:blipFill>
        <p:spPr>
          <a:xfrm>
            <a:off x="6345445" y="549171"/>
            <a:ext cx="3533489" cy="5545349"/>
          </a:xfrm>
          <a:prstGeom prst="rect">
            <a:avLst/>
          </a:prstGeom>
        </p:spPr>
      </p:pic>
      <p:sp>
        <p:nvSpPr>
          <p:cNvPr id="6" name="TextBox 5">
            <a:extLst>
              <a:ext uri="{FF2B5EF4-FFF2-40B4-BE49-F238E27FC236}">
                <a16:creationId xmlns:a16="http://schemas.microsoft.com/office/drawing/2014/main" id="{B2CA246E-F6DD-C2E9-F7AE-959E8500BCDC}"/>
              </a:ext>
            </a:extLst>
          </p:cNvPr>
          <p:cNvSpPr txBox="1"/>
          <p:nvPr/>
        </p:nvSpPr>
        <p:spPr>
          <a:xfrm>
            <a:off x="975129" y="2664833"/>
            <a:ext cx="5004787" cy="1754326"/>
          </a:xfrm>
          <a:prstGeom prst="rect">
            <a:avLst/>
          </a:prstGeom>
          <a:noFill/>
        </p:spPr>
        <p:txBody>
          <a:bodyPr wrap="square">
            <a:spAutoFit/>
          </a:bodyPr>
          <a:lstStyle/>
          <a:p>
            <a:r>
              <a:rPr lang="en-US" dirty="0"/>
              <a:t>FIGURE 15–14 Notice the spring at the end of the parking brake strut. This antirattle spring keeps tension on the strut. The parking brake lever is usually attached with a pin and </a:t>
            </a:r>
          </a:p>
          <a:p>
            <a:r>
              <a:rPr lang="en-US" dirty="0"/>
              <a:t>spring (wavy) washer and retained by a horseshoe clip.</a:t>
            </a:r>
          </a:p>
        </p:txBody>
      </p:sp>
    </p:spTree>
    <p:extLst>
      <p:ext uri="{BB962C8B-B14F-4D97-AF65-F5344CB8AC3E}">
        <p14:creationId xmlns:p14="http://schemas.microsoft.com/office/powerpoint/2010/main" val="398632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FEF-A0F5-0FA6-EEAF-8A21D1E3CEF7}"/>
              </a:ext>
            </a:extLst>
          </p:cNvPr>
          <p:cNvSpPr>
            <a:spLocks noGrp="1"/>
          </p:cNvSpPr>
          <p:nvPr>
            <p:ph type="title"/>
          </p:nvPr>
        </p:nvSpPr>
        <p:spPr>
          <a:xfrm>
            <a:off x="609600" y="215373"/>
            <a:ext cx="10972800" cy="752294"/>
          </a:xfrm>
        </p:spPr>
        <p:txBody>
          <a:bodyPr/>
          <a:lstStyle/>
          <a:p>
            <a:r>
              <a:rPr lang="en-US" dirty="0"/>
              <a:t>Drum Parking Brakes</a:t>
            </a:r>
          </a:p>
        </p:txBody>
      </p:sp>
      <p:pic>
        <p:nvPicPr>
          <p:cNvPr id="4" name="Picture 3">
            <a:extLst>
              <a:ext uri="{FF2B5EF4-FFF2-40B4-BE49-F238E27FC236}">
                <a16:creationId xmlns:a16="http://schemas.microsoft.com/office/drawing/2014/main" id="{05441AB5-AE3A-840B-257D-F630EBD83293}"/>
              </a:ext>
            </a:extLst>
          </p:cNvPr>
          <p:cNvPicPr>
            <a:picLocks noChangeAspect="1"/>
          </p:cNvPicPr>
          <p:nvPr/>
        </p:nvPicPr>
        <p:blipFill>
          <a:blip r:embed="rId2"/>
          <a:stretch>
            <a:fillRect/>
          </a:stretch>
        </p:blipFill>
        <p:spPr>
          <a:xfrm>
            <a:off x="1288277" y="1114501"/>
            <a:ext cx="4904762" cy="3457143"/>
          </a:xfrm>
          <a:prstGeom prst="rect">
            <a:avLst/>
          </a:prstGeom>
        </p:spPr>
      </p:pic>
      <p:pic>
        <p:nvPicPr>
          <p:cNvPr id="6" name="Picture 5">
            <a:extLst>
              <a:ext uri="{FF2B5EF4-FFF2-40B4-BE49-F238E27FC236}">
                <a16:creationId xmlns:a16="http://schemas.microsoft.com/office/drawing/2014/main" id="{5735C851-A508-2E57-E485-0DA903F620DC}"/>
              </a:ext>
            </a:extLst>
          </p:cNvPr>
          <p:cNvPicPr>
            <a:picLocks noChangeAspect="1"/>
          </p:cNvPicPr>
          <p:nvPr/>
        </p:nvPicPr>
        <p:blipFill>
          <a:blip r:embed="rId3"/>
          <a:stretch>
            <a:fillRect/>
          </a:stretch>
        </p:blipFill>
        <p:spPr>
          <a:xfrm>
            <a:off x="7069108" y="1114501"/>
            <a:ext cx="3745839" cy="3457143"/>
          </a:xfrm>
          <a:prstGeom prst="rect">
            <a:avLst/>
          </a:prstGeom>
        </p:spPr>
      </p:pic>
      <p:sp>
        <p:nvSpPr>
          <p:cNvPr id="8" name="TextBox 7">
            <a:extLst>
              <a:ext uri="{FF2B5EF4-FFF2-40B4-BE49-F238E27FC236}">
                <a16:creationId xmlns:a16="http://schemas.microsoft.com/office/drawing/2014/main" id="{54EB280D-85F4-9E35-9520-AAD1761302AC}"/>
              </a:ext>
            </a:extLst>
          </p:cNvPr>
          <p:cNvSpPr txBox="1"/>
          <p:nvPr/>
        </p:nvSpPr>
        <p:spPr>
          <a:xfrm>
            <a:off x="1817100" y="4718478"/>
            <a:ext cx="3847115" cy="1077218"/>
          </a:xfrm>
          <a:prstGeom prst="rect">
            <a:avLst/>
          </a:prstGeom>
          <a:noFill/>
        </p:spPr>
        <p:txBody>
          <a:bodyPr wrap="square">
            <a:spAutoFit/>
          </a:bodyPr>
          <a:lstStyle/>
          <a:p>
            <a:r>
              <a:rPr lang="en-US" sz="1600" dirty="0"/>
              <a:t>FIGURE 15–15 The parking brake cable pulls on the parking brake lever, which in turn forces the brake shoe against the drum.</a:t>
            </a:r>
          </a:p>
        </p:txBody>
      </p:sp>
      <p:sp>
        <p:nvSpPr>
          <p:cNvPr id="10" name="TextBox 9">
            <a:extLst>
              <a:ext uri="{FF2B5EF4-FFF2-40B4-BE49-F238E27FC236}">
                <a16:creationId xmlns:a16="http://schemas.microsoft.com/office/drawing/2014/main" id="{22B9F200-6C9A-DCA4-12E2-5C941C950538}"/>
              </a:ext>
            </a:extLst>
          </p:cNvPr>
          <p:cNvSpPr txBox="1"/>
          <p:nvPr/>
        </p:nvSpPr>
        <p:spPr>
          <a:xfrm>
            <a:off x="6940243" y="4718478"/>
            <a:ext cx="4003568" cy="830997"/>
          </a:xfrm>
          <a:prstGeom prst="rect">
            <a:avLst/>
          </a:prstGeom>
          <a:noFill/>
        </p:spPr>
        <p:txBody>
          <a:bodyPr wrap="square">
            <a:spAutoFit/>
          </a:bodyPr>
          <a:lstStyle/>
          <a:p>
            <a:r>
              <a:rPr lang="en-US" sz="1600" dirty="0"/>
              <a:t>FIGURE 15–16 The inside “hat” of the disc brake rotor is the friction surface for the parking brake shoes.</a:t>
            </a:r>
          </a:p>
        </p:txBody>
      </p:sp>
    </p:spTree>
    <p:extLst>
      <p:ext uri="{BB962C8B-B14F-4D97-AF65-F5344CB8AC3E}">
        <p14:creationId xmlns:p14="http://schemas.microsoft.com/office/powerpoint/2010/main" val="4326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Parking Brake Operation</a:t>
            </a:r>
            <a:br>
              <a:rPr lang="en-US" sz="2400" dirty="0"/>
            </a:br>
            <a:r>
              <a:rPr lang="en-US" sz="1200" dirty="0">
                <a:solidFill>
                  <a:schemeClr val="bg2"/>
                </a:solidFill>
              </a:rPr>
              <a:t>(The animation will automatically start in a few seconds) </a:t>
            </a:r>
            <a:endParaRPr lang="en-US" sz="1200" dirty="0"/>
          </a:p>
        </p:txBody>
      </p:sp>
      <p:pic>
        <p:nvPicPr>
          <p:cNvPr id="5" name="Parking_Brake_Operation">
            <a:hlinkClick r:id="" action="ppaction://media"/>
            <a:extLst>
              <a:ext uri="{FF2B5EF4-FFF2-40B4-BE49-F238E27FC236}">
                <a16:creationId xmlns:a16="http://schemas.microsoft.com/office/drawing/2014/main" id="{BB785A03-4612-44EB-BE28-4AC7D70AB0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0629" y="1340141"/>
            <a:ext cx="8050736" cy="4529011"/>
          </a:xfrm>
        </p:spPr>
      </p:pic>
    </p:spTree>
    <p:extLst>
      <p:ext uri="{BB962C8B-B14F-4D97-AF65-F5344CB8AC3E}">
        <p14:creationId xmlns:p14="http://schemas.microsoft.com/office/powerpoint/2010/main" val="8078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6516-5A9F-4587-A9EB-51585FA175A2}"/>
              </a:ext>
            </a:extLst>
          </p:cNvPr>
          <p:cNvSpPr>
            <a:spLocks noGrp="1"/>
          </p:cNvSpPr>
          <p:nvPr>
            <p:ph type="title"/>
          </p:nvPr>
        </p:nvSpPr>
        <p:spPr/>
        <p:txBody>
          <a:bodyPr/>
          <a:lstStyle/>
          <a:p>
            <a:r>
              <a:rPr lang="en-US" dirty="0"/>
              <a:t>Caliper-Actuated Disk Parking Brakes</a:t>
            </a:r>
          </a:p>
        </p:txBody>
      </p:sp>
      <p:sp>
        <p:nvSpPr>
          <p:cNvPr id="3" name="Content Placeholder 2">
            <a:extLst>
              <a:ext uri="{FF2B5EF4-FFF2-40B4-BE49-F238E27FC236}">
                <a16:creationId xmlns:a16="http://schemas.microsoft.com/office/drawing/2014/main" id="{BB7899B2-2E18-4B56-9B52-AD345C117905}"/>
              </a:ext>
            </a:extLst>
          </p:cNvPr>
          <p:cNvSpPr>
            <a:spLocks noGrp="1"/>
          </p:cNvSpPr>
          <p:nvPr>
            <p:ph sz="quarter" idx="13"/>
          </p:nvPr>
        </p:nvSpPr>
        <p:spPr>
          <a:xfrm>
            <a:off x="609602" y="1441450"/>
            <a:ext cx="4994786" cy="4598988"/>
          </a:xfrm>
        </p:spPr>
        <p:txBody>
          <a:bodyPr/>
          <a:lstStyle/>
          <a:p>
            <a:r>
              <a:rPr lang="en-US" dirty="0"/>
              <a:t>Caliper-actuated disc parking brakes are used on vehicles whose rear disc brakes are equipped with floating or sliding brake calipers.</a:t>
            </a:r>
          </a:p>
          <a:p>
            <a:r>
              <a:rPr lang="en-US" dirty="0"/>
              <a:t>BALL AND RAMP ACTUATION- The ball and ramp actuating system found in Ford rear brake calipers has three steel balls located in ramp-shaped detents between two plates.</a:t>
            </a:r>
          </a:p>
          <a:p>
            <a:r>
              <a:rPr lang="en-US" dirty="0"/>
              <a:t>SCREW, NUT, AND CONE ACTUATION- General Motors’ rear disc parking brake uses a screw, nut, and cone mechanism to apply the caliper piston.</a:t>
            </a:r>
          </a:p>
        </p:txBody>
      </p:sp>
      <p:pic>
        <p:nvPicPr>
          <p:cNvPr id="4" name="Picture 3" descr="Parking brake application of a General Motors rear drive brake caliper.">
            <a:extLst>
              <a:ext uri="{FF2B5EF4-FFF2-40B4-BE49-F238E27FC236}">
                <a16:creationId xmlns:a16="http://schemas.microsoft.com/office/drawing/2014/main" id="{A32A616A-E1F5-4DD6-866D-69DB59A44F45}"/>
              </a:ext>
            </a:extLst>
          </p:cNvPr>
          <p:cNvPicPr>
            <a:picLocks noChangeAspect="1"/>
          </p:cNvPicPr>
          <p:nvPr/>
        </p:nvPicPr>
        <p:blipFill>
          <a:blip r:embed="rId2"/>
          <a:stretch>
            <a:fillRect/>
          </a:stretch>
        </p:blipFill>
        <p:spPr>
          <a:xfrm>
            <a:off x="6809606" y="1202531"/>
            <a:ext cx="4487659" cy="5076825"/>
          </a:xfrm>
          <a:prstGeom prst="rect">
            <a:avLst/>
          </a:prstGeom>
        </p:spPr>
      </p:pic>
    </p:spTree>
    <p:extLst>
      <p:ext uri="{BB962C8B-B14F-4D97-AF65-F5344CB8AC3E}">
        <p14:creationId xmlns:p14="http://schemas.microsoft.com/office/powerpoint/2010/main" val="3455976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4EFB-2595-181B-FF17-D9D52F677AA8}"/>
              </a:ext>
            </a:extLst>
          </p:cNvPr>
          <p:cNvSpPr>
            <a:spLocks noGrp="1"/>
          </p:cNvSpPr>
          <p:nvPr>
            <p:ph type="title"/>
          </p:nvPr>
        </p:nvSpPr>
        <p:spPr/>
        <p:txBody>
          <a:bodyPr/>
          <a:lstStyle/>
          <a:p>
            <a:r>
              <a:rPr lang="en-US" dirty="0"/>
              <a:t>Caliper-Actuated Disk Parking Brakes</a:t>
            </a:r>
          </a:p>
        </p:txBody>
      </p:sp>
      <p:pic>
        <p:nvPicPr>
          <p:cNvPr id="6" name="Picture 5">
            <a:extLst>
              <a:ext uri="{FF2B5EF4-FFF2-40B4-BE49-F238E27FC236}">
                <a16:creationId xmlns:a16="http://schemas.microsoft.com/office/drawing/2014/main" id="{C3EDD6DF-427C-14A3-E8ED-475D3A67C8B7}"/>
              </a:ext>
            </a:extLst>
          </p:cNvPr>
          <p:cNvPicPr>
            <a:picLocks noChangeAspect="1"/>
          </p:cNvPicPr>
          <p:nvPr/>
        </p:nvPicPr>
        <p:blipFill>
          <a:blip r:embed="rId2"/>
          <a:stretch>
            <a:fillRect/>
          </a:stretch>
        </p:blipFill>
        <p:spPr>
          <a:xfrm>
            <a:off x="5328102" y="1312651"/>
            <a:ext cx="5495238" cy="4885714"/>
          </a:xfrm>
          <a:prstGeom prst="rect">
            <a:avLst/>
          </a:prstGeom>
        </p:spPr>
      </p:pic>
      <p:sp>
        <p:nvSpPr>
          <p:cNvPr id="8" name="TextBox 7">
            <a:extLst>
              <a:ext uri="{FF2B5EF4-FFF2-40B4-BE49-F238E27FC236}">
                <a16:creationId xmlns:a16="http://schemas.microsoft.com/office/drawing/2014/main" id="{3239655A-6D30-2B52-B6EE-1C0DD627D4DE}"/>
              </a:ext>
            </a:extLst>
          </p:cNvPr>
          <p:cNvSpPr txBox="1"/>
          <p:nvPr/>
        </p:nvSpPr>
        <p:spPr>
          <a:xfrm>
            <a:off x="1217740" y="2667713"/>
            <a:ext cx="3959442" cy="1200329"/>
          </a:xfrm>
          <a:prstGeom prst="rect">
            <a:avLst/>
          </a:prstGeom>
          <a:noFill/>
        </p:spPr>
        <p:txBody>
          <a:bodyPr wrap="square">
            <a:spAutoFit/>
          </a:bodyPr>
          <a:lstStyle/>
          <a:p>
            <a:pPr algn="l"/>
            <a:r>
              <a:rPr lang="en-US" sz="1800" b="0" i="0" u="none" strike="noStrike" baseline="0" dirty="0">
                <a:solidFill>
                  <a:srgbClr val="000000"/>
                </a:solidFill>
                <a:latin typeface="Arial" panose="020B0604020202020204" pitchFamily="34" charset="0"/>
              </a:rPr>
              <a:t>Figure 15-18 A typical rear disc brake showing the parking brake cable used to apply the caliper piston against the disc brake rotor. </a:t>
            </a:r>
          </a:p>
        </p:txBody>
      </p:sp>
    </p:spTree>
    <p:extLst>
      <p:ext uri="{BB962C8B-B14F-4D97-AF65-F5344CB8AC3E}">
        <p14:creationId xmlns:p14="http://schemas.microsoft.com/office/powerpoint/2010/main" val="3375589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4E01-D9FC-D616-07F5-E603CA8AE4CC}"/>
              </a:ext>
            </a:extLst>
          </p:cNvPr>
          <p:cNvSpPr>
            <a:spLocks noGrp="1"/>
          </p:cNvSpPr>
          <p:nvPr>
            <p:ph type="title"/>
          </p:nvPr>
        </p:nvSpPr>
        <p:spPr/>
        <p:txBody>
          <a:bodyPr/>
          <a:lstStyle/>
          <a:p>
            <a:r>
              <a:rPr lang="en-US" dirty="0"/>
              <a:t>Caliper-Actuated Disk Parking Brakes</a:t>
            </a:r>
          </a:p>
        </p:txBody>
      </p:sp>
      <p:pic>
        <p:nvPicPr>
          <p:cNvPr id="4" name="Picture 3">
            <a:extLst>
              <a:ext uri="{FF2B5EF4-FFF2-40B4-BE49-F238E27FC236}">
                <a16:creationId xmlns:a16="http://schemas.microsoft.com/office/drawing/2014/main" id="{57395653-572D-C822-27C8-C2EA75D18B37}"/>
              </a:ext>
            </a:extLst>
          </p:cNvPr>
          <p:cNvPicPr>
            <a:picLocks noChangeAspect="1"/>
          </p:cNvPicPr>
          <p:nvPr/>
        </p:nvPicPr>
        <p:blipFill>
          <a:blip r:embed="rId2"/>
          <a:stretch>
            <a:fillRect/>
          </a:stretch>
        </p:blipFill>
        <p:spPr>
          <a:xfrm>
            <a:off x="1060641" y="1312651"/>
            <a:ext cx="5997137" cy="4862330"/>
          </a:xfrm>
          <a:prstGeom prst="rect">
            <a:avLst/>
          </a:prstGeom>
        </p:spPr>
      </p:pic>
      <p:sp>
        <p:nvSpPr>
          <p:cNvPr id="6" name="TextBox 5">
            <a:extLst>
              <a:ext uri="{FF2B5EF4-FFF2-40B4-BE49-F238E27FC236}">
                <a16:creationId xmlns:a16="http://schemas.microsoft.com/office/drawing/2014/main" id="{88E70A32-E21E-13EF-6930-E78C3558411C}"/>
              </a:ext>
            </a:extLst>
          </p:cNvPr>
          <p:cNvSpPr txBox="1"/>
          <p:nvPr/>
        </p:nvSpPr>
        <p:spPr>
          <a:xfrm>
            <a:off x="7617040" y="2967335"/>
            <a:ext cx="3646503" cy="923330"/>
          </a:xfrm>
          <a:prstGeom prst="rect">
            <a:avLst/>
          </a:prstGeom>
          <a:noFill/>
        </p:spPr>
        <p:txBody>
          <a:bodyPr wrap="square">
            <a:spAutoFit/>
          </a:bodyPr>
          <a:lstStyle/>
          <a:p>
            <a:r>
              <a:rPr lang="en-US" dirty="0"/>
              <a:t>FIGURE 15–17 A typical rear </a:t>
            </a:r>
          </a:p>
          <a:p>
            <a:r>
              <a:rPr lang="en-US" dirty="0"/>
              <a:t>disc brake auxiliary drum brake </a:t>
            </a:r>
          </a:p>
          <a:p>
            <a:r>
              <a:rPr lang="en-US" dirty="0"/>
              <a:t>friction assembly.</a:t>
            </a:r>
          </a:p>
        </p:txBody>
      </p:sp>
    </p:spTree>
    <p:extLst>
      <p:ext uri="{BB962C8B-B14F-4D97-AF65-F5344CB8AC3E}">
        <p14:creationId xmlns:p14="http://schemas.microsoft.com/office/powerpoint/2010/main" val="891657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53D0-577C-8BA6-8B92-9869120B39CB}"/>
              </a:ext>
            </a:extLst>
          </p:cNvPr>
          <p:cNvSpPr>
            <a:spLocks noGrp="1"/>
          </p:cNvSpPr>
          <p:nvPr>
            <p:ph type="title"/>
          </p:nvPr>
        </p:nvSpPr>
        <p:spPr/>
        <p:txBody>
          <a:bodyPr/>
          <a:lstStyle/>
          <a:p>
            <a:r>
              <a:rPr lang="en-US" dirty="0"/>
              <a:t>Caliper-Actuated Disk Parking Brakes</a:t>
            </a:r>
          </a:p>
        </p:txBody>
      </p:sp>
      <p:pic>
        <p:nvPicPr>
          <p:cNvPr id="4" name="Picture 3">
            <a:extLst>
              <a:ext uri="{FF2B5EF4-FFF2-40B4-BE49-F238E27FC236}">
                <a16:creationId xmlns:a16="http://schemas.microsoft.com/office/drawing/2014/main" id="{0D33C342-C1A0-4410-71AB-67343A98FB7D}"/>
              </a:ext>
            </a:extLst>
          </p:cNvPr>
          <p:cNvPicPr>
            <a:picLocks noChangeAspect="1"/>
          </p:cNvPicPr>
          <p:nvPr/>
        </p:nvPicPr>
        <p:blipFill>
          <a:blip r:embed="rId2"/>
          <a:stretch>
            <a:fillRect/>
          </a:stretch>
        </p:blipFill>
        <p:spPr>
          <a:xfrm>
            <a:off x="6167021" y="1341503"/>
            <a:ext cx="4714286" cy="4352381"/>
          </a:xfrm>
          <a:prstGeom prst="rect">
            <a:avLst/>
          </a:prstGeom>
        </p:spPr>
      </p:pic>
      <p:sp>
        <p:nvSpPr>
          <p:cNvPr id="6" name="TextBox 5">
            <a:extLst>
              <a:ext uri="{FF2B5EF4-FFF2-40B4-BE49-F238E27FC236}">
                <a16:creationId xmlns:a16="http://schemas.microsoft.com/office/drawing/2014/main" id="{319B873B-BB6A-8D05-8016-EEADE973C0F9}"/>
              </a:ext>
            </a:extLst>
          </p:cNvPr>
          <p:cNvSpPr txBox="1"/>
          <p:nvPr/>
        </p:nvSpPr>
        <p:spPr>
          <a:xfrm>
            <a:off x="1497367" y="2967335"/>
            <a:ext cx="4273118" cy="923330"/>
          </a:xfrm>
          <a:prstGeom prst="rect">
            <a:avLst/>
          </a:prstGeom>
          <a:noFill/>
        </p:spPr>
        <p:txBody>
          <a:bodyPr wrap="square">
            <a:spAutoFit/>
          </a:bodyPr>
          <a:lstStyle/>
          <a:p>
            <a:r>
              <a:rPr lang="en-US" dirty="0"/>
              <a:t>FIGURE 15–19 Operation of a ball and ramp-type rear disc brake caliper parking brake.</a:t>
            </a:r>
          </a:p>
        </p:txBody>
      </p:sp>
    </p:spTree>
    <p:extLst>
      <p:ext uri="{BB962C8B-B14F-4D97-AF65-F5344CB8AC3E}">
        <p14:creationId xmlns:p14="http://schemas.microsoft.com/office/powerpoint/2010/main" val="2206539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828E-516A-51FD-7732-B2E75912F2B6}"/>
              </a:ext>
            </a:extLst>
          </p:cNvPr>
          <p:cNvSpPr>
            <a:spLocks noGrp="1"/>
          </p:cNvSpPr>
          <p:nvPr>
            <p:ph type="title"/>
          </p:nvPr>
        </p:nvSpPr>
        <p:spPr/>
        <p:txBody>
          <a:bodyPr/>
          <a:lstStyle/>
          <a:p>
            <a:r>
              <a:rPr lang="en-US" dirty="0"/>
              <a:t>Caliper-Actuated Disk Parking Brakes</a:t>
            </a:r>
          </a:p>
        </p:txBody>
      </p:sp>
      <p:pic>
        <p:nvPicPr>
          <p:cNvPr id="4" name="Picture 3">
            <a:extLst>
              <a:ext uri="{FF2B5EF4-FFF2-40B4-BE49-F238E27FC236}">
                <a16:creationId xmlns:a16="http://schemas.microsoft.com/office/drawing/2014/main" id="{D41D339B-4415-A951-3365-7C15739456AC}"/>
              </a:ext>
            </a:extLst>
          </p:cNvPr>
          <p:cNvPicPr>
            <a:picLocks noChangeAspect="1"/>
          </p:cNvPicPr>
          <p:nvPr/>
        </p:nvPicPr>
        <p:blipFill>
          <a:blip r:embed="rId2"/>
          <a:stretch>
            <a:fillRect/>
          </a:stretch>
        </p:blipFill>
        <p:spPr>
          <a:xfrm>
            <a:off x="4244026" y="1437328"/>
            <a:ext cx="3561905" cy="3361905"/>
          </a:xfrm>
          <a:prstGeom prst="rect">
            <a:avLst/>
          </a:prstGeom>
        </p:spPr>
      </p:pic>
      <p:sp>
        <p:nvSpPr>
          <p:cNvPr id="6" name="TextBox 5">
            <a:extLst>
              <a:ext uri="{FF2B5EF4-FFF2-40B4-BE49-F238E27FC236}">
                <a16:creationId xmlns:a16="http://schemas.microsoft.com/office/drawing/2014/main" id="{C48C1CCE-95A8-E81F-4F9C-7BCC767673B6}"/>
              </a:ext>
            </a:extLst>
          </p:cNvPr>
          <p:cNvSpPr txBox="1"/>
          <p:nvPr/>
        </p:nvSpPr>
        <p:spPr>
          <a:xfrm>
            <a:off x="3233691" y="4923910"/>
            <a:ext cx="6094520" cy="923330"/>
          </a:xfrm>
          <a:prstGeom prst="rect">
            <a:avLst/>
          </a:prstGeom>
          <a:noFill/>
        </p:spPr>
        <p:txBody>
          <a:bodyPr wrap="square">
            <a:spAutoFit/>
          </a:bodyPr>
          <a:lstStyle/>
          <a:p>
            <a:r>
              <a:rPr lang="en-US" dirty="0"/>
              <a:t>FIGURE 15–20 Automatic adjustment of a ball and </a:t>
            </a:r>
          </a:p>
          <a:p>
            <a:r>
              <a:rPr lang="en-US" dirty="0"/>
              <a:t>ramp-type rear disc brake parking brake occurs when  </a:t>
            </a:r>
          </a:p>
          <a:p>
            <a:r>
              <a:rPr lang="en-US" dirty="0"/>
              <a:t>the service brakes are applied.</a:t>
            </a:r>
          </a:p>
        </p:txBody>
      </p:sp>
    </p:spTree>
    <p:extLst>
      <p:ext uri="{BB962C8B-B14F-4D97-AF65-F5344CB8AC3E}">
        <p14:creationId xmlns:p14="http://schemas.microsoft.com/office/powerpoint/2010/main" val="2377860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1098-D75E-9E78-CB01-D9E5742B9A99}"/>
              </a:ext>
            </a:extLst>
          </p:cNvPr>
          <p:cNvSpPr>
            <a:spLocks noGrp="1"/>
          </p:cNvSpPr>
          <p:nvPr>
            <p:ph type="title"/>
          </p:nvPr>
        </p:nvSpPr>
        <p:spPr/>
        <p:txBody>
          <a:bodyPr/>
          <a:lstStyle/>
          <a:p>
            <a:r>
              <a:rPr lang="en-US" dirty="0"/>
              <a:t>Caliper-Actuated Disk Parking Brakes</a:t>
            </a:r>
          </a:p>
        </p:txBody>
      </p:sp>
      <p:pic>
        <p:nvPicPr>
          <p:cNvPr id="4" name="Picture 3">
            <a:extLst>
              <a:ext uri="{FF2B5EF4-FFF2-40B4-BE49-F238E27FC236}">
                <a16:creationId xmlns:a16="http://schemas.microsoft.com/office/drawing/2014/main" id="{A32E0EAA-42E7-9AF7-5373-34D24E73CB81}"/>
              </a:ext>
            </a:extLst>
          </p:cNvPr>
          <p:cNvPicPr>
            <a:picLocks noChangeAspect="1"/>
          </p:cNvPicPr>
          <p:nvPr/>
        </p:nvPicPr>
        <p:blipFill>
          <a:blip r:embed="rId2"/>
          <a:stretch>
            <a:fillRect/>
          </a:stretch>
        </p:blipFill>
        <p:spPr>
          <a:xfrm>
            <a:off x="1808648" y="1520041"/>
            <a:ext cx="8574704" cy="4679910"/>
          </a:xfrm>
          <a:prstGeom prst="rect">
            <a:avLst/>
          </a:prstGeom>
        </p:spPr>
      </p:pic>
    </p:spTree>
    <p:extLst>
      <p:ext uri="{BB962C8B-B14F-4D97-AF65-F5344CB8AC3E}">
        <p14:creationId xmlns:p14="http://schemas.microsoft.com/office/powerpoint/2010/main" val="33985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1412-6B98-4339-A1FC-574728A1F71D}"/>
              </a:ext>
            </a:extLst>
          </p:cNvPr>
          <p:cNvSpPr>
            <a:spLocks noGrp="1"/>
          </p:cNvSpPr>
          <p:nvPr>
            <p:ph type="title"/>
          </p:nvPr>
        </p:nvSpPr>
        <p:spPr/>
        <p:txBody>
          <a:bodyPr/>
          <a:lstStyle/>
          <a:p>
            <a:r>
              <a:rPr lang="en-US" dirty="0"/>
              <a:t>Parking Brake Standards</a:t>
            </a:r>
          </a:p>
        </p:txBody>
      </p:sp>
      <p:sp>
        <p:nvSpPr>
          <p:cNvPr id="3" name="Content Placeholder 2">
            <a:extLst>
              <a:ext uri="{FF2B5EF4-FFF2-40B4-BE49-F238E27FC236}">
                <a16:creationId xmlns:a16="http://schemas.microsoft.com/office/drawing/2014/main" id="{0E009C71-6AF5-49E8-8F4F-A30F0D62767D}"/>
              </a:ext>
            </a:extLst>
          </p:cNvPr>
          <p:cNvSpPr>
            <a:spLocks noGrp="1"/>
          </p:cNvSpPr>
          <p:nvPr>
            <p:ph sz="quarter" idx="13"/>
          </p:nvPr>
        </p:nvSpPr>
        <p:spPr>
          <a:xfrm>
            <a:off x="609602" y="1441450"/>
            <a:ext cx="4154128" cy="4598988"/>
          </a:xfrm>
        </p:spPr>
        <p:txBody>
          <a:bodyPr/>
          <a:lstStyle/>
          <a:p>
            <a:r>
              <a:rPr lang="en-US" dirty="0"/>
              <a:t>BACKGROUND- Before 1967, most vehicles had only a single master cylinder operating all four brakes.</a:t>
            </a:r>
          </a:p>
          <a:p>
            <a:pPr lvl="1"/>
            <a:r>
              <a:rPr lang="en-US" dirty="0"/>
              <a:t> If the fluid leaked at just one wheel, the operation of all brakes was lost.</a:t>
            </a:r>
          </a:p>
          <a:p>
            <a:r>
              <a:rPr lang="en-US" dirty="0"/>
              <a:t>FMVSS 135- According to Federal Motor Vehicle Safety-Standard (FMVSS) 135, the parking brake must hold a fully loaded (laden) vehicle stationary on a slope of 20% up or down grade.</a:t>
            </a:r>
          </a:p>
        </p:txBody>
      </p:sp>
      <p:pic>
        <p:nvPicPr>
          <p:cNvPr id="4" name="Picture 3" descr="Typical parking brake cable system.">
            <a:extLst>
              <a:ext uri="{FF2B5EF4-FFF2-40B4-BE49-F238E27FC236}">
                <a16:creationId xmlns:a16="http://schemas.microsoft.com/office/drawing/2014/main" id="{E9D0FDC0-01F9-41B6-9F4D-2C8825AE68C3}"/>
              </a:ext>
            </a:extLst>
          </p:cNvPr>
          <p:cNvPicPr>
            <a:picLocks noChangeAspect="1"/>
          </p:cNvPicPr>
          <p:nvPr/>
        </p:nvPicPr>
        <p:blipFill>
          <a:blip r:embed="rId2"/>
          <a:stretch>
            <a:fillRect/>
          </a:stretch>
        </p:blipFill>
        <p:spPr>
          <a:xfrm>
            <a:off x="5865249" y="1312651"/>
            <a:ext cx="5505450" cy="3476625"/>
          </a:xfrm>
          <a:prstGeom prst="rect">
            <a:avLst/>
          </a:prstGeom>
        </p:spPr>
      </p:pic>
      <p:sp>
        <p:nvSpPr>
          <p:cNvPr id="5" name="Rectangle 4">
            <a:extLst>
              <a:ext uri="{FF2B5EF4-FFF2-40B4-BE49-F238E27FC236}">
                <a16:creationId xmlns:a16="http://schemas.microsoft.com/office/drawing/2014/main" id="{9C81AF72-E22E-4AA4-BCCF-45D3F19BD48E}"/>
              </a:ext>
            </a:extLst>
          </p:cNvPr>
          <p:cNvSpPr/>
          <p:nvPr/>
        </p:nvSpPr>
        <p:spPr>
          <a:xfrm>
            <a:off x="6322142" y="5055842"/>
            <a:ext cx="4385187" cy="830997"/>
          </a:xfrm>
          <a:prstGeom prst="rect">
            <a:avLst/>
          </a:prstGeom>
        </p:spPr>
        <p:txBody>
          <a:bodyPr wrap="square">
            <a:spAutoFit/>
          </a:bodyPr>
          <a:lstStyle/>
          <a:p>
            <a:r>
              <a:rPr lang="en-US" sz="1600" dirty="0">
                <a:solidFill>
                  <a:srgbClr val="000000"/>
                </a:solidFill>
                <a:latin typeface="HelveticaNeueLTW1G-Bd"/>
              </a:rPr>
              <a:t>FIGURE 15–1 </a:t>
            </a:r>
            <a:r>
              <a:rPr lang="en-US" sz="1600" dirty="0">
                <a:solidFill>
                  <a:srgbClr val="4D4D4D"/>
                </a:solidFill>
                <a:latin typeface="HelveticaNeueLTW1G-Roman"/>
              </a:rPr>
              <a:t>Typical parking brake cable system showing the foot-operated parking brake lever and cable routing</a:t>
            </a:r>
            <a:endParaRPr lang="en-US" sz="1600" dirty="0"/>
          </a:p>
        </p:txBody>
      </p:sp>
    </p:spTree>
    <p:extLst>
      <p:ext uri="{BB962C8B-B14F-4D97-AF65-F5344CB8AC3E}">
        <p14:creationId xmlns:p14="http://schemas.microsoft.com/office/powerpoint/2010/main" val="319853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7FAF-4CCA-6307-1E43-30FB86D31287}"/>
              </a:ext>
            </a:extLst>
          </p:cNvPr>
          <p:cNvSpPr>
            <a:spLocks noGrp="1"/>
          </p:cNvSpPr>
          <p:nvPr>
            <p:ph type="title"/>
          </p:nvPr>
        </p:nvSpPr>
        <p:spPr>
          <a:xfrm>
            <a:off x="609600" y="215372"/>
            <a:ext cx="10972800" cy="681273"/>
          </a:xfrm>
        </p:spPr>
        <p:txBody>
          <a:bodyPr/>
          <a:lstStyle/>
          <a:p>
            <a:r>
              <a:rPr lang="en-US" dirty="0"/>
              <a:t>Caliper-Actuated Disk Parking Brakes</a:t>
            </a:r>
          </a:p>
        </p:txBody>
      </p:sp>
      <p:pic>
        <p:nvPicPr>
          <p:cNvPr id="4" name="Picture 3">
            <a:extLst>
              <a:ext uri="{FF2B5EF4-FFF2-40B4-BE49-F238E27FC236}">
                <a16:creationId xmlns:a16="http://schemas.microsoft.com/office/drawing/2014/main" id="{E782E42F-1323-B29A-3F59-E7BCF0785E8D}"/>
              </a:ext>
            </a:extLst>
          </p:cNvPr>
          <p:cNvPicPr>
            <a:picLocks noChangeAspect="1"/>
          </p:cNvPicPr>
          <p:nvPr/>
        </p:nvPicPr>
        <p:blipFill>
          <a:blip r:embed="rId2"/>
          <a:stretch>
            <a:fillRect/>
          </a:stretch>
        </p:blipFill>
        <p:spPr>
          <a:xfrm>
            <a:off x="1639060" y="1089733"/>
            <a:ext cx="3202970" cy="4057095"/>
          </a:xfrm>
          <a:prstGeom prst="rect">
            <a:avLst/>
          </a:prstGeom>
        </p:spPr>
      </p:pic>
      <p:pic>
        <p:nvPicPr>
          <p:cNvPr id="6" name="Picture 5">
            <a:extLst>
              <a:ext uri="{FF2B5EF4-FFF2-40B4-BE49-F238E27FC236}">
                <a16:creationId xmlns:a16="http://schemas.microsoft.com/office/drawing/2014/main" id="{6A2C18A6-7B39-8279-1CE1-592836E60388}"/>
              </a:ext>
            </a:extLst>
          </p:cNvPr>
          <p:cNvPicPr>
            <a:picLocks noChangeAspect="1"/>
          </p:cNvPicPr>
          <p:nvPr/>
        </p:nvPicPr>
        <p:blipFill>
          <a:blip r:embed="rId3"/>
          <a:stretch>
            <a:fillRect/>
          </a:stretch>
        </p:blipFill>
        <p:spPr>
          <a:xfrm>
            <a:off x="6637536" y="1001933"/>
            <a:ext cx="3220995" cy="4144895"/>
          </a:xfrm>
          <a:prstGeom prst="rect">
            <a:avLst/>
          </a:prstGeom>
        </p:spPr>
      </p:pic>
      <p:sp>
        <p:nvSpPr>
          <p:cNvPr id="8" name="TextBox 7">
            <a:extLst>
              <a:ext uri="{FF2B5EF4-FFF2-40B4-BE49-F238E27FC236}">
                <a16:creationId xmlns:a16="http://schemas.microsoft.com/office/drawing/2014/main" id="{DFD968E4-1B37-CA7A-1ED3-52D2FE14F689}"/>
              </a:ext>
            </a:extLst>
          </p:cNvPr>
          <p:cNvSpPr txBox="1"/>
          <p:nvPr/>
        </p:nvSpPr>
        <p:spPr>
          <a:xfrm>
            <a:off x="1404891" y="5245047"/>
            <a:ext cx="4108142" cy="523220"/>
          </a:xfrm>
          <a:prstGeom prst="rect">
            <a:avLst/>
          </a:prstGeom>
          <a:noFill/>
        </p:spPr>
        <p:txBody>
          <a:bodyPr wrap="square">
            <a:spAutoFit/>
          </a:bodyPr>
          <a:lstStyle/>
          <a:p>
            <a:r>
              <a:rPr lang="en-US" sz="1400" dirty="0"/>
              <a:t>FIGURE 15–22 Parking brake application of a general Motors rear drive brake caliper.</a:t>
            </a:r>
          </a:p>
        </p:txBody>
      </p:sp>
      <p:sp>
        <p:nvSpPr>
          <p:cNvPr id="10" name="TextBox 9">
            <a:extLst>
              <a:ext uri="{FF2B5EF4-FFF2-40B4-BE49-F238E27FC236}">
                <a16:creationId xmlns:a16="http://schemas.microsoft.com/office/drawing/2014/main" id="{BF297E9D-8863-6415-58EC-04BEA8732F4A}"/>
              </a:ext>
            </a:extLst>
          </p:cNvPr>
          <p:cNvSpPr txBox="1"/>
          <p:nvPr/>
        </p:nvSpPr>
        <p:spPr>
          <a:xfrm>
            <a:off x="6536184" y="5252116"/>
            <a:ext cx="4108142" cy="523220"/>
          </a:xfrm>
          <a:prstGeom prst="rect">
            <a:avLst/>
          </a:prstGeom>
          <a:noFill/>
        </p:spPr>
        <p:txBody>
          <a:bodyPr wrap="square">
            <a:spAutoFit/>
          </a:bodyPr>
          <a:lstStyle/>
          <a:p>
            <a:r>
              <a:rPr lang="en-US" sz="1400" dirty="0"/>
              <a:t>FIGURE 15–23 Automatic adjustment of a general Motors rear disc brake caliper.</a:t>
            </a:r>
          </a:p>
        </p:txBody>
      </p:sp>
    </p:spTree>
    <p:extLst>
      <p:ext uri="{BB962C8B-B14F-4D97-AF65-F5344CB8AC3E}">
        <p14:creationId xmlns:p14="http://schemas.microsoft.com/office/powerpoint/2010/main" val="3354009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D135-44E8-FA68-6776-67EC81E73B62}"/>
              </a:ext>
            </a:extLst>
          </p:cNvPr>
          <p:cNvSpPr>
            <a:spLocks noGrp="1"/>
          </p:cNvSpPr>
          <p:nvPr>
            <p:ph type="title"/>
          </p:nvPr>
        </p:nvSpPr>
        <p:spPr>
          <a:xfrm>
            <a:off x="609600" y="215372"/>
            <a:ext cx="10972800" cy="770049"/>
          </a:xfrm>
        </p:spPr>
        <p:txBody>
          <a:bodyPr/>
          <a:lstStyle/>
          <a:p>
            <a:r>
              <a:rPr lang="en-US" dirty="0"/>
              <a:t>Caliper-Actuated Disk Parking Brakes</a:t>
            </a:r>
          </a:p>
        </p:txBody>
      </p:sp>
      <p:pic>
        <p:nvPicPr>
          <p:cNvPr id="4" name="Picture 3">
            <a:extLst>
              <a:ext uri="{FF2B5EF4-FFF2-40B4-BE49-F238E27FC236}">
                <a16:creationId xmlns:a16="http://schemas.microsoft.com/office/drawing/2014/main" id="{E3F56A53-D826-5FAE-19C1-A7337484E121}"/>
              </a:ext>
            </a:extLst>
          </p:cNvPr>
          <p:cNvPicPr>
            <a:picLocks noChangeAspect="1"/>
          </p:cNvPicPr>
          <p:nvPr/>
        </p:nvPicPr>
        <p:blipFill>
          <a:blip r:embed="rId2"/>
          <a:stretch>
            <a:fillRect/>
          </a:stretch>
        </p:blipFill>
        <p:spPr>
          <a:xfrm>
            <a:off x="1513960" y="1286887"/>
            <a:ext cx="4352381" cy="3609524"/>
          </a:xfrm>
          <a:prstGeom prst="rect">
            <a:avLst/>
          </a:prstGeom>
        </p:spPr>
      </p:pic>
      <p:pic>
        <p:nvPicPr>
          <p:cNvPr id="6" name="Picture 5">
            <a:extLst>
              <a:ext uri="{FF2B5EF4-FFF2-40B4-BE49-F238E27FC236}">
                <a16:creationId xmlns:a16="http://schemas.microsoft.com/office/drawing/2014/main" id="{9598C021-ADB7-F7AD-2046-BF2D8B3B1F25}"/>
              </a:ext>
            </a:extLst>
          </p:cNvPr>
          <p:cNvPicPr>
            <a:picLocks noChangeAspect="1"/>
          </p:cNvPicPr>
          <p:nvPr/>
        </p:nvPicPr>
        <p:blipFill>
          <a:blip r:embed="rId3"/>
          <a:stretch>
            <a:fillRect/>
          </a:stretch>
        </p:blipFill>
        <p:spPr>
          <a:xfrm>
            <a:off x="6096000" y="1286887"/>
            <a:ext cx="5049641" cy="3609524"/>
          </a:xfrm>
          <a:prstGeom prst="rect">
            <a:avLst/>
          </a:prstGeom>
        </p:spPr>
      </p:pic>
      <p:sp>
        <p:nvSpPr>
          <p:cNvPr id="8" name="TextBox 7">
            <a:extLst>
              <a:ext uri="{FF2B5EF4-FFF2-40B4-BE49-F238E27FC236}">
                <a16:creationId xmlns:a16="http://schemas.microsoft.com/office/drawing/2014/main" id="{403B459E-F44F-F059-FC6F-B66295D6B9FA}"/>
              </a:ext>
            </a:extLst>
          </p:cNvPr>
          <p:cNvSpPr txBox="1"/>
          <p:nvPr/>
        </p:nvSpPr>
        <p:spPr>
          <a:xfrm>
            <a:off x="1363040" y="4986338"/>
            <a:ext cx="4352380" cy="584775"/>
          </a:xfrm>
          <a:prstGeom prst="rect">
            <a:avLst/>
          </a:prstGeom>
          <a:noFill/>
        </p:spPr>
        <p:txBody>
          <a:bodyPr wrap="square">
            <a:spAutoFit/>
          </a:bodyPr>
          <a:lstStyle/>
          <a:p>
            <a:r>
              <a:rPr lang="en-US" sz="1600" dirty="0"/>
              <a:t>FIGURE 15–24 Removing the piston from a typical general Motors rear disc brake caliper.</a:t>
            </a:r>
          </a:p>
        </p:txBody>
      </p:sp>
      <p:sp>
        <p:nvSpPr>
          <p:cNvPr id="10" name="TextBox 9">
            <a:extLst>
              <a:ext uri="{FF2B5EF4-FFF2-40B4-BE49-F238E27FC236}">
                <a16:creationId xmlns:a16="http://schemas.microsoft.com/office/drawing/2014/main" id="{51C07002-DF96-D0D6-D98C-B09E88E03993}"/>
              </a:ext>
            </a:extLst>
          </p:cNvPr>
          <p:cNvSpPr txBox="1"/>
          <p:nvPr/>
        </p:nvSpPr>
        <p:spPr>
          <a:xfrm>
            <a:off x="6930501" y="4992998"/>
            <a:ext cx="4139953" cy="584775"/>
          </a:xfrm>
          <a:prstGeom prst="rect">
            <a:avLst/>
          </a:prstGeom>
          <a:noFill/>
        </p:spPr>
        <p:txBody>
          <a:bodyPr wrap="square">
            <a:spAutoFit/>
          </a:bodyPr>
          <a:lstStyle/>
          <a:p>
            <a:r>
              <a:rPr lang="en-US" sz="1600" dirty="0"/>
              <a:t>FIGURE 15–25 Installing the piston into a general Motors rear disc brake caliper.</a:t>
            </a:r>
          </a:p>
        </p:txBody>
      </p:sp>
    </p:spTree>
    <p:extLst>
      <p:ext uri="{BB962C8B-B14F-4D97-AF65-F5344CB8AC3E}">
        <p14:creationId xmlns:p14="http://schemas.microsoft.com/office/powerpoint/2010/main" val="4000897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908B-D092-BDF0-36AB-C03951CFD6E3}"/>
              </a:ext>
            </a:extLst>
          </p:cNvPr>
          <p:cNvSpPr>
            <a:spLocks noGrp="1"/>
          </p:cNvSpPr>
          <p:nvPr>
            <p:ph type="title"/>
          </p:nvPr>
        </p:nvSpPr>
        <p:spPr>
          <a:xfrm>
            <a:off x="609600" y="215373"/>
            <a:ext cx="10972800" cy="814438"/>
          </a:xfrm>
        </p:spPr>
        <p:txBody>
          <a:bodyPr/>
          <a:lstStyle/>
          <a:p>
            <a:r>
              <a:rPr lang="en-US" dirty="0"/>
              <a:t>Caliper-Actuated Disk Parking Brakes</a:t>
            </a:r>
          </a:p>
        </p:txBody>
      </p:sp>
      <p:pic>
        <p:nvPicPr>
          <p:cNvPr id="4" name="Picture 3">
            <a:extLst>
              <a:ext uri="{FF2B5EF4-FFF2-40B4-BE49-F238E27FC236}">
                <a16:creationId xmlns:a16="http://schemas.microsoft.com/office/drawing/2014/main" id="{C09FE90A-F40A-2B18-694B-36F1080BAF2A}"/>
              </a:ext>
            </a:extLst>
          </p:cNvPr>
          <p:cNvPicPr>
            <a:picLocks noChangeAspect="1"/>
          </p:cNvPicPr>
          <p:nvPr/>
        </p:nvPicPr>
        <p:blipFill>
          <a:blip r:embed="rId2"/>
          <a:stretch>
            <a:fillRect/>
          </a:stretch>
        </p:blipFill>
        <p:spPr>
          <a:xfrm>
            <a:off x="1140621" y="1029811"/>
            <a:ext cx="4104762" cy="3761905"/>
          </a:xfrm>
          <a:prstGeom prst="rect">
            <a:avLst/>
          </a:prstGeom>
        </p:spPr>
      </p:pic>
      <p:pic>
        <p:nvPicPr>
          <p:cNvPr id="6" name="Picture 5">
            <a:extLst>
              <a:ext uri="{FF2B5EF4-FFF2-40B4-BE49-F238E27FC236}">
                <a16:creationId xmlns:a16="http://schemas.microsoft.com/office/drawing/2014/main" id="{E2822871-5CCF-3489-EA99-BD04D54ABD84}"/>
              </a:ext>
            </a:extLst>
          </p:cNvPr>
          <p:cNvPicPr>
            <a:picLocks noChangeAspect="1"/>
          </p:cNvPicPr>
          <p:nvPr/>
        </p:nvPicPr>
        <p:blipFill>
          <a:blip r:embed="rId3"/>
          <a:stretch>
            <a:fillRect/>
          </a:stretch>
        </p:blipFill>
        <p:spPr>
          <a:xfrm>
            <a:off x="6009798" y="1029811"/>
            <a:ext cx="4738448" cy="3761905"/>
          </a:xfrm>
          <a:prstGeom prst="rect">
            <a:avLst/>
          </a:prstGeom>
        </p:spPr>
      </p:pic>
      <p:sp>
        <p:nvSpPr>
          <p:cNvPr id="8" name="TextBox 7">
            <a:extLst>
              <a:ext uri="{FF2B5EF4-FFF2-40B4-BE49-F238E27FC236}">
                <a16:creationId xmlns:a16="http://schemas.microsoft.com/office/drawing/2014/main" id="{B0C75F7D-D085-D308-932E-41218916B05B}"/>
              </a:ext>
            </a:extLst>
          </p:cNvPr>
          <p:cNvSpPr txBox="1"/>
          <p:nvPr/>
        </p:nvSpPr>
        <p:spPr>
          <a:xfrm>
            <a:off x="1443754" y="4789490"/>
            <a:ext cx="3986255" cy="738664"/>
          </a:xfrm>
          <a:prstGeom prst="rect">
            <a:avLst/>
          </a:prstGeom>
          <a:noFill/>
        </p:spPr>
        <p:txBody>
          <a:bodyPr wrap="square">
            <a:spAutoFit/>
          </a:bodyPr>
          <a:lstStyle/>
          <a:p>
            <a:r>
              <a:rPr lang="en-US" sz="1400" dirty="0"/>
              <a:t>FIGURE 15–26 A piston installation tool is often needed to complete the installation of the piston in a general Motors rear disc brake.</a:t>
            </a:r>
          </a:p>
        </p:txBody>
      </p:sp>
      <p:sp>
        <p:nvSpPr>
          <p:cNvPr id="10" name="TextBox 9">
            <a:extLst>
              <a:ext uri="{FF2B5EF4-FFF2-40B4-BE49-F238E27FC236}">
                <a16:creationId xmlns:a16="http://schemas.microsoft.com/office/drawing/2014/main" id="{A39565C3-9DDC-9824-737A-6DCCB905AD7F}"/>
              </a:ext>
            </a:extLst>
          </p:cNvPr>
          <p:cNvSpPr txBox="1"/>
          <p:nvPr/>
        </p:nvSpPr>
        <p:spPr>
          <a:xfrm>
            <a:off x="5733142" y="4789490"/>
            <a:ext cx="5727930" cy="954107"/>
          </a:xfrm>
          <a:prstGeom prst="rect">
            <a:avLst/>
          </a:prstGeom>
          <a:noFill/>
        </p:spPr>
        <p:txBody>
          <a:bodyPr wrap="square">
            <a:spAutoFit/>
          </a:bodyPr>
          <a:lstStyle/>
          <a:p>
            <a:r>
              <a:rPr lang="en-US" sz="1400" dirty="0"/>
              <a:t>FIGURE 15–27 A spanner wrench (or needle-nose pliers) can be used to rotate the caliper piston prior to installing the disc brake pads. A notch on the piston must line up with a tab on the back of the brake pad to keep the piston from rotating when the parking brake is applied.</a:t>
            </a:r>
          </a:p>
        </p:txBody>
      </p:sp>
    </p:spTree>
    <p:extLst>
      <p:ext uri="{BB962C8B-B14F-4D97-AF65-F5344CB8AC3E}">
        <p14:creationId xmlns:p14="http://schemas.microsoft.com/office/powerpoint/2010/main" val="2983347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8379-6A8B-1F5C-2D53-7FAF96063099}"/>
              </a:ext>
            </a:extLst>
          </p:cNvPr>
          <p:cNvSpPr>
            <a:spLocks noGrp="1"/>
          </p:cNvSpPr>
          <p:nvPr>
            <p:ph type="title"/>
          </p:nvPr>
        </p:nvSpPr>
        <p:spPr>
          <a:xfrm>
            <a:off x="609600" y="215373"/>
            <a:ext cx="10972800" cy="874328"/>
          </a:xfrm>
        </p:spPr>
        <p:txBody>
          <a:bodyPr/>
          <a:lstStyle/>
          <a:p>
            <a:r>
              <a:rPr lang="en-US" dirty="0"/>
              <a:t>Caliper-Actuated Disk Parking Brakes</a:t>
            </a:r>
          </a:p>
        </p:txBody>
      </p:sp>
      <p:pic>
        <p:nvPicPr>
          <p:cNvPr id="4" name="Picture 3">
            <a:extLst>
              <a:ext uri="{FF2B5EF4-FFF2-40B4-BE49-F238E27FC236}">
                <a16:creationId xmlns:a16="http://schemas.microsoft.com/office/drawing/2014/main" id="{3ABF6C22-119C-37CB-92BF-004F8BAD55F2}"/>
              </a:ext>
            </a:extLst>
          </p:cNvPr>
          <p:cNvPicPr>
            <a:picLocks noChangeAspect="1"/>
          </p:cNvPicPr>
          <p:nvPr/>
        </p:nvPicPr>
        <p:blipFill>
          <a:blip r:embed="rId2"/>
          <a:stretch>
            <a:fillRect/>
          </a:stretch>
        </p:blipFill>
        <p:spPr>
          <a:xfrm>
            <a:off x="1517801" y="1037162"/>
            <a:ext cx="3879823" cy="3896582"/>
          </a:xfrm>
          <a:prstGeom prst="rect">
            <a:avLst/>
          </a:prstGeom>
        </p:spPr>
      </p:pic>
      <p:pic>
        <p:nvPicPr>
          <p:cNvPr id="6" name="Picture 5">
            <a:extLst>
              <a:ext uri="{FF2B5EF4-FFF2-40B4-BE49-F238E27FC236}">
                <a16:creationId xmlns:a16="http://schemas.microsoft.com/office/drawing/2014/main" id="{2FF069E2-F11E-BFBF-1F86-F7D04643D5C5}"/>
              </a:ext>
            </a:extLst>
          </p:cNvPr>
          <p:cNvPicPr>
            <a:picLocks noChangeAspect="1"/>
          </p:cNvPicPr>
          <p:nvPr/>
        </p:nvPicPr>
        <p:blipFill>
          <a:blip r:embed="rId3"/>
          <a:stretch>
            <a:fillRect/>
          </a:stretch>
        </p:blipFill>
        <p:spPr>
          <a:xfrm>
            <a:off x="6420082" y="1628310"/>
            <a:ext cx="4447619" cy="2714286"/>
          </a:xfrm>
          <a:prstGeom prst="rect">
            <a:avLst/>
          </a:prstGeom>
        </p:spPr>
      </p:pic>
      <p:sp>
        <p:nvSpPr>
          <p:cNvPr id="8" name="TextBox 7">
            <a:extLst>
              <a:ext uri="{FF2B5EF4-FFF2-40B4-BE49-F238E27FC236}">
                <a16:creationId xmlns:a16="http://schemas.microsoft.com/office/drawing/2014/main" id="{57092EC6-E414-6E83-4163-4C000FB52C53}"/>
              </a:ext>
            </a:extLst>
          </p:cNvPr>
          <p:cNvSpPr txBox="1"/>
          <p:nvPr/>
        </p:nvSpPr>
        <p:spPr>
          <a:xfrm>
            <a:off x="1100550" y="5118649"/>
            <a:ext cx="4578199" cy="830997"/>
          </a:xfrm>
          <a:prstGeom prst="rect">
            <a:avLst/>
          </a:prstGeom>
          <a:noFill/>
        </p:spPr>
        <p:txBody>
          <a:bodyPr wrap="square">
            <a:spAutoFit/>
          </a:bodyPr>
          <a:lstStyle/>
          <a:p>
            <a:r>
              <a:rPr lang="en-US" sz="1600" dirty="0"/>
              <a:t>FIGURE 15–28 After removing the parking brake lever and thrust bearing, remove the antirotation pin.</a:t>
            </a:r>
          </a:p>
        </p:txBody>
      </p:sp>
      <p:sp>
        <p:nvSpPr>
          <p:cNvPr id="10" name="TextBox 9">
            <a:extLst>
              <a:ext uri="{FF2B5EF4-FFF2-40B4-BE49-F238E27FC236}">
                <a16:creationId xmlns:a16="http://schemas.microsoft.com/office/drawing/2014/main" id="{979B5BEC-47BB-7A22-DFCF-B2343BB1E665}"/>
              </a:ext>
            </a:extLst>
          </p:cNvPr>
          <p:cNvSpPr txBox="1"/>
          <p:nvPr/>
        </p:nvSpPr>
        <p:spPr>
          <a:xfrm>
            <a:off x="6420082" y="4691081"/>
            <a:ext cx="4794962" cy="1077218"/>
          </a:xfrm>
          <a:prstGeom prst="rect">
            <a:avLst/>
          </a:prstGeom>
          <a:noFill/>
        </p:spPr>
        <p:txBody>
          <a:bodyPr wrap="square">
            <a:spAutoFit/>
          </a:bodyPr>
          <a:lstStyle/>
          <a:p>
            <a:r>
              <a:rPr lang="en-US" sz="1600" dirty="0"/>
              <a:t>FIGURE 15–29 Unscrew the thrust screw from the piston with an Allen (hex) wrench. After removing the thrust screw, push the piston out of the caliper bore.</a:t>
            </a:r>
          </a:p>
        </p:txBody>
      </p:sp>
    </p:spTree>
    <p:extLst>
      <p:ext uri="{BB962C8B-B14F-4D97-AF65-F5344CB8AC3E}">
        <p14:creationId xmlns:p14="http://schemas.microsoft.com/office/powerpoint/2010/main" val="3673655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1D93-1D71-521F-20B6-3F9FD5D102C0}"/>
              </a:ext>
            </a:extLst>
          </p:cNvPr>
          <p:cNvSpPr>
            <a:spLocks noGrp="1"/>
          </p:cNvSpPr>
          <p:nvPr>
            <p:ph type="title"/>
          </p:nvPr>
        </p:nvSpPr>
        <p:spPr>
          <a:xfrm>
            <a:off x="609600" y="215373"/>
            <a:ext cx="10972800" cy="761172"/>
          </a:xfrm>
        </p:spPr>
        <p:txBody>
          <a:bodyPr/>
          <a:lstStyle/>
          <a:p>
            <a:r>
              <a:rPr lang="en-US" dirty="0"/>
              <a:t>Caliper-Actuated Disk Parking Brakes</a:t>
            </a:r>
          </a:p>
        </p:txBody>
      </p:sp>
      <p:pic>
        <p:nvPicPr>
          <p:cNvPr id="4" name="Picture 3">
            <a:extLst>
              <a:ext uri="{FF2B5EF4-FFF2-40B4-BE49-F238E27FC236}">
                <a16:creationId xmlns:a16="http://schemas.microsoft.com/office/drawing/2014/main" id="{2951B594-69A2-5AED-F2B6-C82534EEE207}"/>
              </a:ext>
            </a:extLst>
          </p:cNvPr>
          <p:cNvPicPr>
            <a:picLocks noChangeAspect="1"/>
          </p:cNvPicPr>
          <p:nvPr/>
        </p:nvPicPr>
        <p:blipFill>
          <a:blip r:embed="rId2"/>
          <a:stretch>
            <a:fillRect/>
          </a:stretch>
        </p:blipFill>
        <p:spPr>
          <a:xfrm>
            <a:off x="1988381" y="1081833"/>
            <a:ext cx="2938726" cy="3815958"/>
          </a:xfrm>
          <a:prstGeom prst="rect">
            <a:avLst/>
          </a:prstGeom>
        </p:spPr>
      </p:pic>
      <p:pic>
        <p:nvPicPr>
          <p:cNvPr id="6" name="Picture 5">
            <a:extLst>
              <a:ext uri="{FF2B5EF4-FFF2-40B4-BE49-F238E27FC236}">
                <a16:creationId xmlns:a16="http://schemas.microsoft.com/office/drawing/2014/main" id="{7D39D955-870C-6F60-D997-75750012E03E}"/>
              </a:ext>
            </a:extLst>
          </p:cNvPr>
          <p:cNvPicPr>
            <a:picLocks noChangeAspect="1"/>
          </p:cNvPicPr>
          <p:nvPr/>
        </p:nvPicPr>
        <p:blipFill>
          <a:blip r:embed="rId3"/>
          <a:stretch>
            <a:fillRect/>
          </a:stretch>
        </p:blipFill>
        <p:spPr>
          <a:xfrm>
            <a:off x="6190076" y="1081832"/>
            <a:ext cx="4161905" cy="3342857"/>
          </a:xfrm>
          <a:prstGeom prst="rect">
            <a:avLst/>
          </a:prstGeom>
        </p:spPr>
      </p:pic>
      <p:sp>
        <p:nvSpPr>
          <p:cNvPr id="8" name="TextBox 7">
            <a:extLst>
              <a:ext uri="{FF2B5EF4-FFF2-40B4-BE49-F238E27FC236}">
                <a16:creationId xmlns:a16="http://schemas.microsoft.com/office/drawing/2014/main" id="{0136A60F-5B03-4A6E-B8B0-93081E70B319}"/>
              </a:ext>
            </a:extLst>
          </p:cNvPr>
          <p:cNvSpPr txBox="1"/>
          <p:nvPr/>
        </p:nvSpPr>
        <p:spPr>
          <a:xfrm>
            <a:off x="1067540" y="4897791"/>
            <a:ext cx="4916010" cy="1169551"/>
          </a:xfrm>
          <a:prstGeom prst="rect">
            <a:avLst/>
          </a:prstGeom>
          <a:noFill/>
        </p:spPr>
        <p:txBody>
          <a:bodyPr wrap="square">
            <a:spAutoFit/>
          </a:bodyPr>
          <a:lstStyle/>
          <a:p>
            <a:r>
              <a:rPr lang="en-US" sz="1400" dirty="0"/>
              <a:t>FIGURE 15–30 To test the piston adjuster, thread the thrust screw into the piston. Hold the piston and pull the thrust screw outward 1/4 inch (6 mm). The adjuster nut should not turn when the thrust screw retracts. Replace the piston assembly if not functioning correctly.</a:t>
            </a:r>
          </a:p>
        </p:txBody>
      </p:sp>
      <p:sp>
        <p:nvSpPr>
          <p:cNvPr id="10" name="TextBox 9">
            <a:extLst>
              <a:ext uri="{FF2B5EF4-FFF2-40B4-BE49-F238E27FC236}">
                <a16:creationId xmlns:a16="http://schemas.microsoft.com/office/drawing/2014/main" id="{1E9FED4C-2906-2C40-E7EB-13D30A8A7B8E}"/>
              </a:ext>
            </a:extLst>
          </p:cNvPr>
          <p:cNvSpPr txBox="1"/>
          <p:nvPr/>
        </p:nvSpPr>
        <p:spPr>
          <a:xfrm>
            <a:off x="6367509" y="4519342"/>
            <a:ext cx="5359893" cy="1384995"/>
          </a:xfrm>
          <a:prstGeom prst="rect">
            <a:avLst/>
          </a:prstGeom>
          <a:noFill/>
        </p:spPr>
        <p:txBody>
          <a:bodyPr wrap="square">
            <a:spAutoFit/>
          </a:bodyPr>
          <a:lstStyle/>
          <a:p>
            <a:r>
              <a:rPr lang="en-US" sz="1400" dirty="0"/>
              <a:t>FIGURE 15–31 To adjust the parking brake cable on a Ford </a:t>
            </a:r>
          </a:p>
          <a:p>
            <a:r>
              <a:rPr lang="en-US" sz="1400" dirty="0"/>
              <a:t>vehicle equipped with rear disc brakes, start by loosening the </a:t>
            </a:r>
          </a:p>
          <a:p>
            <a:r>
              <a:rPr lang="en-US" sz="1400" dirty="0"/>
              <a:t>cable adjustment until the cables to the calipers are slack. </a:t>
            </a:r>
          </a:p>
          <a:p>
            <a:r>
              <a:rPr lang="en-US" sz="1400" dirty="0"/>
              <a:t>Tighten until the caliper lever moves. Position a 1/4 inch drill bit </a:t>
            </a:r>
          </a:p>
          <a:p>
            <a:r>
              <a:rPr lang="en-US" sz="1400" dirty="0"/>
              <a:t>or dowel into the caliper alignment hole. Adjustment is correct </a:t>
            </a:r>
          </a:p>
          <a:p>
            <a:r>
              <a:rPr lang="en-US" sz="1400" dirty="0"/>
              <a:t>if the parking brake lever does not hit the 1/4 inch dowel.</a:t>
            </a:r>
          </a:p>
        </p:txBody>
      </p:sp>
    </p:spTree>
    <p:extLst>
      <p:ext uri="{BB962C8B-B14F-4D97-AF65-F5344CB8AC3E}">
        <p14:creationId xmlns:p14="http://schemas.microsoft.com/office/powerpoint/2010/main" val="92220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CF9F-68D3-48DE-AFB4-000E8C5FB223}"/>
              </a:ext>
            </a:extLst>
          </p:cNvPr>
          <p:cNvSpPr>
            <a:spLocks noGrp="1"/>
          </p:cNvSpPr>
          <p:nvPr>
            <p:ph type="title"/>
          </p:nvPr>
        </p:nvSpPr>
        <p:spPr/>
        <p:txBody>
          <a:bodyPr/>
          <a:lstStyle/>
          <a:p>
            <a:r>
              <a:rPr lang="en-US" dirty="0"/>
              <a:t>Parking Brake Cable Adjustment</a:t>
            </a:r>
          </a:p>
        </p:txBody>
      </p:sp>
      <p:sp>
        <p:nvSpPr>
          <p:cNvPr id="3" name="Content Placeholder 2">
            <a:extLst>
              <a:ext uri="{FF2B5EF4-FFF2-40B4-BE49-F238E27FC236}">
                <a16:creationId xmlns:a16="http://schemas.microsoft.com/office/drawing/2014/main" id="{95E54A82-2F35-48E2-B481-1F9FC7A6DD6C}"/>
              </a:ext>
            </a:extLst>
          </p:cNvPr>
          <p:cNvSpPr>
            <a:spLocks noGrp="1"/>
          </p:cNvSpPr>
          <p:nvPr>
            <p:ph sz="quarter" idx="13"/>
          </p:nvPr>
        </p:nvSpPr>
        <p:spPr/>
        <p:txBody>
          <a:bodyPr/>
          <a:lstStyle/>
          <a:p>
            <a:r>
              <a:rPr lang="en-US" dirty="0"/>
              <a:t>Most manufacturers specify a minimum of three or four and a maximum of eight to ten clicks when applying the parking brake. Check service information for the vehicle being serviced for the exact specifications and adjustment procedures. </a:t>
            </a:r>
          </a:p>
          <a:p>
            <a:pPr lvl="1"/>
            <a:r>
              <a:rPr lang="en-US" dirty="0"/>
              <a:t>Below is a general procedure for parking brake adjustment:</a:t>
            </a:r>
          </a:p>
          <a:p>
            <a:pPr lvl="2"/>
            <a:r>
              <a:rPr lang="en-US" dirty="0"/>
              <a:t>1. Make certain that the rear service brakes are adjusted correctly and the lining is serviceable.</a:t>
            </a:r>
          </a:p>
          <a:p>
            <a:pPr lvl="2"/>
            <a:r>
              <a:rPr lang="en-US" dirty="0"/>
              <a:t>2. With the drums installed, apply the parking brake three or four clicks. There should be a slight drag on both rear wheels.</a:t>
            </a:r>
          </a:p>
          <a:p>
            <a:pPr lvl="2"/>
            <a:r>
              <a:rPr lang="en-US" dirty="0"/>
              <a:t>3. Adjust the cable at the equalizer (equalizes one cable’s force to both rear brakes) if necessary until there is a slight drag on both rear brakes. ● </a:t>
            </a:r>
          </a:p>
          <a:p>
            <a:pPr lvl="2"/>
            <a:r>
              <a:rPr lang="en-US" dirty="0"/>
              <a:t>4. Release the parking brake. Both rear brakes should be free and not dragging. Repair or replace rusted cables or read-just as necessary to ensure that the brakes are not dragging.</a:t>
            </a:r>
          </a:p>
        </p:txBody>
      </p:sp>
    </p:spTree>
    <p:extLst>
      <p:ext uri="{BB962C8B-B14F-4D97-AF65-F5344CB8AC3E}">
        <p14:creationId xmlns:p14="http://schemas.microsoft.com/office/powerpoint/2010/main" val="3541925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A8E3-D4EA-48D8-9FB1-D0E9A7D23952}"/>
              </a:ext>
            </a:extLst>
          </p:cNvPr>
          <p:cNvSpPr>
            <a:spLocks noGrp="1"/>
          </p:cNvSpPr>
          <p:nvPr>
            <p:ph type="title"/>
          </p:nvPr>
        </p:nvSpPr>
        <p:spPr/>
        <p:txBody>
          <a:bodyPr/>
          <a:lstStyle/>
          <a:p>
            <a:r>
              <a:rPr lang="en-US" dirty="0"/>
              <a:t>Parking Brake Cable Adjustment</a:t>
            </a:r>
          </a:p>
        </p:txBody>
      </p:sp>
      <p:sp>
        <p:nvSpPr>
          <p:cNvPr id="3" name="Content Placeholder 2">
            <a:extLst>
              <a:ext uri="{FF2B5EF4-FFF2-40B4-BE49-F238E27FC236}">
                <a16:creationId xmlns:a16="http://schemas.microsoft.com/office/drawing/2014/main" id="{9813A55C-98A6-4DA8-BDC6-0DB6EB3C8AEF}"/>
              </a:ext>
            </a:extLst>
          </p:cNvPr>
          <p:cNvSpPr>
            <a:spLocks noGrp="1"/>
          </p:cNvSpPr>
          <p:nvPr>
            <p:ph sz="quarter" idx="13"/>
          </p:nvPr>
        </p:nvSpPr>
        <p:spPr/>
        <p:txBody>
          <a:bodyPr/>
          <a:lstStyle/>
          <a:p>
            <a:r>
              <a:rPr lang="en-US" dirty="0"/>
              <a:t>To prevent possible parking brake cable adjustment problems when installing new rear brakes, always observe the following:</a:t>
            </a:r>
          </a:p>
          <a:p>
            <a:pPr lvl="1"/>
            <a:r>
              <a:rPr lang="en-US" dirty="0"/>
              <a:t>1. Both brake shoes should make contact with the anchor pin at the top. If not, check the parking brake cable for improper adjustment or improper installation of the brake shoes.</a:t>
            </a:r>
          </a:p>
          <a:p>
            <a:pPr lvl="1"/>
            <a:r>
              <a:rPr lang="en-US" dirty="0"/>
              <a:t>2. Feel the tension of the parking brake cable underneath the vehicle. It should be slightly loose (with the parking brake “off”).</a:t>
            </a:r>
          </a:p>
          <a:p>
            <a:pPr lvl="1"/>
            <a:r>
              <a:rPr lang="en-US" dirty="0"/>
              <a:t>3. Lubricate the parking brake cable to ensure that water or ice will not cause rust or freezing of the cable. This is necessary because even though the parking brake lever is released inside the vehicle, a stuck parking brake cable could cause the linings to remain out against the drums.</a:t>
            </a:r>
          </a:p>
          <a:p>
            <a:pPr lvl="1"/>
            <a:r>
              <a:rPr lang="en-US" dirty="0"/>
              <a:t>4. If the parking brake needs to be adjusted (will not hold on a hill or requires excessive lever movement), always check and adjust the rear brake adjustment before adjusting the parking brake cable.</a:t>
            </a:r>
          </a:p>
        </p:txBody>
      </p:sp>
    </p:spTree>
    <p:extLst>
      <p:ext uri="{BB962C8B-B14F-4D97-AF65-F5344CB8AC3E}">
        <p14:creationId xmlns:p14="http://schemas.microsoft.com/office/powerpoint/2010/main" val="1366967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108D-92C7-A9D0-255F-0F85800060F9}"/>
              </a:ext>
            </a:extLst>
          </p:cNvPr>
          <p:cNvSpPr>
            <a:spLocks noGrp="1"/>
          </p:cNvSpPr>
          <p:nvPr>
            <p:ph type="title"/>
          </p:nvPr>
        </p:nvSpPr>
        <p:spPr/>
        <p:txBody>
          <a:bodyPr/>
          <a:lstStyle/>
          <a:p>
            <a:r>
              <a:rPr lang="en-US" dirty="0"/>
              <a:t>Parking Brake Cable Adjustment</a:t>
            </a:r>
          </a:p>
        </p:txBody>
      </p:sp>
      <p:pic>
        <p:nvPicPr>
          <p:cNvPr id="4" name="Picture 3">
            <a:extLst>
              <a:ext uri="{FF2B5EF4-FFF2-40B4-BE49-F238E27FC236}">
                <a16:creationId xmlns:a16="http://schemas.microsoft.com/office/drawing/2014/main" id="{BD60D261-35EC-6DF0-0D3D-ED300E111668}"/>
              </a:ext>
            </a:extLst>
          </p:cNvPr>
          <p:cNvPicPr>
            <a:picLocks noChangeAspect="1"/>
          </p:cNvPicPr>
          <p:nvPr/>
        </p:nvPicPr>
        <p:blipFill>
          <a:blip r:embed="rId2"/>
          <a:stretch>
            <a:fillRect/>
          </a:stretch>
        </p:blipFill>
        <p:spPr>
          <a:xfrm>
            <a:off x="1558932" y="1483318"/>
            <a:ext cx="3891958" cy="2998966"/>
          </a:xfrm>
          <a:prstGeom prst="rect">
            <a:avLst/>
          </a:prstGeom>
        </p:spPr>
      </p:pic>
      <p:pic>
        <p:nvPicPr>
          <p:cNvPr id="6" name="Picture 5">
            <a:extLst>
              <a:ext uri="{FF2B5EF4-FFF2-40B4-BE49-F238E27FC236}">
                <a16:creationId xmlns:a16="http://schemas.microsoft.com/office/drawing/2014/main" id="{B09F0703-7ECF-AB49-3CA1-435DBD628ADD}"/>
              </a:ext>
            </a:extLst>
          </p:cNvPr>
          <p:cNvPicPr>
            <a:picLocks noChangeAspect="1"/>
          </p:cNvPicPr>
          <p:nvPr/>
        </p:nvPicPr>
        <p:blipFill>
          <a:blip r:embed="rId3"/>
          <a:stretch>
            <a:fillRect/>
          </a:stretch>
        </p:blipFill>
        <p:spPr>
          <a:xfrm>
            <a:off x="5881269" y="1911373"/>
            <a:ext cx="5152381" cy="2142857"/>
          </a:xfrm>
          <a:prstGeom prst="rect">
            <a:avLst/>
          </a:prstGeom>
        </p:spPr>
      </p:pic>
      <p:sp>
        <p:nvSpPr>
          <p:cNvPr id="8" name="TextBox 7">
            <a:extLst>
              <a:ext uri="{FF2B5EF4-FFF2-40B4-BE49-F238E27FC236}">
                <a16:creationId xmlns:a16="http://schemas.microsoft.com/office/drawing/2014/main" id="{2FE1CC29-48C0-F68C-56A1-291279DAB79B}"/>
              </a:ext>
            </a:extLst>
          </p:cNvPr>
          <p:cNvSpPr txBox="1"/>
          <p:nvPr/>
        </p:nvSpPr>
        <p:spPr>
          <a:xfrm>
            <a:off x="1280604" y="4652951"/>
            <a:ext cx="5217850" cy="1077218"/>
          </a:xfrm>
          <a:prstGeom prst="rect">
            <a:avLst/>
          </a:prstGeom>
          <a:noFill/>
        </p:spPr>
        <p:txBody>
          <a:bodyPr wrap="square">
            <a:spAutoFit/>
          </a:bodyPr>
          <a:lstStyle/>
          <a:p>
            <a:r>
              <a:rPr lang="en-US" sz="1600" dirty="0"/>
              <a:t>FIGURE 15–32 After checking that the rear brakes are okay and properly adjusted, the parking brake cable can be adjusted. Always follow the manufacturer’s recommended procedure.</a:t>
            </a:r>
          </a:p>
        </p:txBody>
      </p:sp>
      <p:sp>
        <p:nvSpPr>
          <p:cNvPr id="10" name="TextBox 9">
            <a:extLst>
              <a:ext uri="{FF2B5EF4-FFF2-40B4-BE49-F238E27FC236}">
                <a16:creationId xmlns:a16="http://schemas.microsoft.com/office/drawing/2014/main" id="{517C12AD-5CDC-3662-6516-A2526D1CC1A4}"/>
              </a:ext>
            </a:extLst>
          </p:cNvPr>
          <p:cNvSpPr txBox="1"/>
          <p:nvPr/>
        </p:nvSpPr>
        <p:spPr>
          <a:xfrm>
            <a:off x="7275436" y="4237452"/>
            <a:ext cx="3758214" cy="830997"/>
          </a:xfrm>
          <a:prstGeom prst="rect">
            <a:avLst/>
          </a:prstGeom>
          <a:noFill/>
        </p:spPr>
        <p:txBody>
          <a:bodyPr wrap="square">
            <a:spAutoFit/>
          </a:bodyPr>
          <a:lstStyle/>
          <a:p>
            <a:r>
              <a:rPr lang="en-US" sz="1600" dirty="0"/>
              <a:t>FIGURE 15–33 Many hand-operated parking brakes are adjusted inside the vehicle.</a:t>
            </a:r>
          </a:p>
        </p:txBody>
      </p:sp>
    </p:spTree>
    <p:extLst>
      <p:ext uri="{BB962C8B-B14F-4D97-AF65-F5344CB8AC3E}">
        <p14:creationId xmlns:p14="http://schemas.microsoft.com/office/powerpoint/2010/main" val="1686430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F423-E7A4-A13F-D840-79DEB7BD1784}"/>
              </a:ext>
            </a:extLst>
          </p:cNvPr>
          <p:cNvSpPr>
            <a:spLocks noGrp="1"/>
          </p:cNvSpPr>
          <p:nvPr>
            <p:ph type="title"/>
          </p:nvPr>
        </p:nvSpPr>
        <p:spPr/>
        <p:txBody>
          <a:bodyPr/>
          <a:lstStyle/>
          <a:p>
            <a:r>
              <a:rPr lang="en-US" dirty="0"/>
              <a:t>Parking Brake Cable Adjustment</a:t>
            </a:r>
          </a:p>
        </p:txBody>
      </p:sp>
      <p:pic>
        <p:nvPicPr>
          <p:cNvPr id="4" name="Picture 3">
            <a:extLst>
              <a:ext uri="{FF2B5EF4-FFF2-40B4-BE49-F238E27FC236}">
                <a16:creationId xmlns:a16="http://schemas.microsoft.com/office/drawing/2014/main" id="{E2538776-BBC1-085F-80AF-47AC3F7929CF}"/>
              </a:ext>
            </a:extLst>
          </p:cNvPr>
          <p:cNvPicPr>
            <a:picLocks noChangeAspect="1"/>
          </p:cNvPicPr>
          <p:nvPr/>
        </p:nvPicPr>
        <p:blipFill>
          <a:blip r:embed="rId2"/>
          <a:stretch>
            <a:fillRect/>
          </a:stretch>
        </p:blipFill>
        <p:spPr>
          <a:xfrm>
            <a:off x="5539665" y="1429482"/>
            <a:ext cx="6185993" cy="4647282"/>
          </a:xfrm>
          <a:prstGeom prst="rect">
            <a:avLst/>
          </a:prstGeom>
        </p:spPr>
      </p:pic>
      <p:sp>
        <p:nvSpPr>
          <p:cNvPr id="6" name="TextBox 5">
            <a:extLst>
              <a:ext uri="{FF2B5EF4-FFF2-40B4-BE49-F238E27FC236}">
                <a16:creationId xmlns:a16="http://schemas.microsoft.com/office/drawing/2014/main" id="{8B4A409E-FD5A-648A-E0B8-831E0C164A2A}"/>
              </a:ext>
            </a:extLst>
          </p:cNvPr>
          <p:cNvSpPr txBox="1"/>
          <p:nvPr/>
        </p:nvSpPr>
        <p:spPr>
          <a:xfrm>
            <a:off x="848082" y="3106792"/>
            <a:ext cx="4114536" cy="646331"/>
          </a:xfrm>
          <a:prstGeom prst="rect">
            <a:avLst/>
          </a:prstGeom>
          <a:noFill/>
        </p:spPr>
        <p:txBody>
          <a:bodyPr wrap="square">
            <a:spAutoFit/>
          </a:bodyPr>
          <a:lstStyle/>
          <a:p>
            <a:r>
              <a:rPr lang="en-US" dirty="0"/>
              <a:t>FIGURE 15–34 Always check that the brake shoes contact the anchor pin.</a:t>
            </a:r>
          </a:p>
        </p:txBody>
      </p:sp>
    </p:spTree>
    <p:extLst>
      <p:ext uri="{BB962C8B-B14F-4D97-AF65-F5344CB8AC3E}">
        <p14:creationId xmlns:p14="http://schemas.microsoft.com/office/powerpoint/2010/main" val="1781355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801B-382E-265E-F3BF-0FA9EC3238A7}"/>
              </a:ext>
            </a:extLst>
          </p:cNvPr>
          <p:cNvSpPr>
            <a:spLocks noGrp="1"/>
          </p:cNvSpPr>
          <p:nvPr>
            <p:ph type="title"/>
          </p:nvPr>
        </p:nvSpPr>
        <p:spPr>
          <a:xfrm>
            <a:off x="609600" y="215372"/>
            <a:ext cx="10972800" cy="778927"/>
          </a:xfrm>
        </p:spPr>
        <p:txBody>
          <a:bodyPr/>
          <a:lstStyle/>
          <a:p>
            <a:r>
              <a:rPr lang="en-US" dirty="0"/>
              <a:t>Parking Brake Cable Adjustment</a:t>
            </a:r>
          </a:p>
        </p:txBody>
      </p:sp>
      <p:pic>
        <p:nvPicPr>
          <p:cNvPr id="4" name="Picture 3">
            <a:extLst>
              <a:ext uri="{FF2B5EF4-FFF2-40B4-BE49-F238E27FC236}">
                <a16:creationId xmlns:a16="http://schemas.microsoft.com/office/drawing/2014/main" id="{0B369480-D953-0E07-B216-72608D0E2DAF}"/>
              </a:ext>
            </a:extLst>
          </p:cNvPr>
          <p:cNvPicPr>
            <a:picLocks noChangeAspect="1"/>
          </p:cNvPicPr>
          <p:nvPr/>
        </p:nvPicPr>
        <p:blipFill>
          <a:blip r:embed="rId2"/>
          <a:stretch>
            <a:fillRect/>
          </a:stretch>
        </p:blipFill>
        <p:spPr>
          <a:xfrm>
            <a:off x="3272190" y="1081886"/>
            <a:ext cx="5647619" cy="3895238"/>
          </a:xfrm>
          <a:prstGeom prst="rect">
            <a:avLst/>
          </a:prstGeom>
        </p:spPr>
      </p:pic>
      <p:sp>
        <p:nvSpPr>
          <p:cNvPr id="6" name="TextBox 5">
            <a:extLst>
              <a:ext uri="{FF2B5EF4-FFF2-40B4-BE49-F238E27FC236}">
                <a16:creationId xmlns:a16="http://schemas.microsoft.com/office/drawing/2014/main" id="{6D11AE30-0F6E-57F4-50AD-96F937C8D028}"/>
              </a:ext>
            </a:extLst>
          </p:cNvPr>
          <p:cNvSpPr txBox="1"/>
          <p:nvPr/>
        </p:nvSpPr>
        <p:spPr>
          <a:xfrm>
            <a:off x="651739" y="4977124"/>
            <a:ext cx="11274641" cy="923330"/>
          </a:xfrm>
          <a:prstGeom prst="rect">
            <a:avLst/>
          </a:prstGeom>
          <a:noFill/>
        </p:spPr>
        <p:txBody>
          <a:bodyPr wrap="square">
            <a:spAutoFit/>
          </a:bodyPr>
          <a:lstStyle/>
          <a:p>
            <a:r>
              <a:rPr lang="en-US" dirty="0"/>
              <a:t>FIGURE 15–35 A 1/8 inch (3 mm) drill bit is placed through an access hole in the backing plate to adjust this general Motors leading-trailing rear parking brake. Adjust the parking brake cable until the drill can just fit between the shoe web and the parking brake lever.</a:t>
            </a:r>
          </a:p>
        </p:txBody>
      </p:sp>
    </p:spTree>
    <p:extLst>
      <p:ext uri="{BB962C8B-B14F-4D97-AF65-F5344CB8AC3E}">
        <p14:creationId xmlns:p14="http://schemas.microsoft.com/office/powerpoint/2010/main" val="123785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C9C7-07F2-4851-B992-CB7F6B080443}"/>
              </a:ext>
            </a:extLst>
          </p:cNvPr>
          <p:cNvSpPr>
            <a:spLocks noGrp="1"/>
          </p:cNvSpPr>
          <p:nvPr>
            <p:ph type="title"/>
          </p:nvPr>
        </p:nvSpPr>
        <p:spPr/>
        <p:txBody>
          <a:bodyPr/>
          <a:lstStyle/>
          <a:p>
            <a:r>
              <a:rPr lang="en-US" dirty="0"/>
              <a:t>Pedals, Levers, and Handles</a:t>
            </a:r>
          </a:p>
        </p:txBody>
      </p:sp>
      <p:sp>
        <p:nvSpPr>
          <p:cNvPr id="3" name="Content Placeholder 2">
            <a:extLst>
              <a:ext uri="{FF2B5EF4-FFF2-40B4-BE49-F238E27FC236}">
                <a16:creationId xmlns:a16="http://schemas.microsoft.com/office/drawing/2014/main" id="{95B78014-1CDA-4908-A86B-2F4BDAC1E447}"/>
              </a:ext>
            </a:extLst>
          </p:cNvPr>
          <p:cNvSpPr>
            <a:spLocks noGrp="1"/>
          </p:cNvSpPr>
          <p:nvPr>
            <p:ph sz="quarter" idx="13"/>
          </p:nvPr>
        </p:nvSpPr>
        <p:spPr>
          <a:xfrm>
            <a:off x="609602" y="1441450"/>
            <a:ext cx="5304502" cy="4598988"/>
          </a:xfrm>
        </p:spPr>
        <p:txBody>
          <a:bodyPr/>
          <a:lstStyle/>
          <a:p>
            <a:r>
              <a:rPr lang="en-US" dirty="0"/>
              <a:t>Parking brakes are applied by a pedal, a lever, or a handle from inside the vehicle. </a:t>
            </a:r>
          </a:p>
          <a:p>
            <a:pPr lvl="1"/>
            <a:r>
              <a:rPr lang="en-US" dirty="0"/>
              <a:t>Foot pedals and floor-mounted levers are the most common means of applying parking brakes.</a:t>
            </a:r>
          </a:p>
        </p:txBody>
      </p:sp>
      <p:pic>
        <p:nvPicPr>
          <p:cNvPr id="4" name="Picture 3" descr="Typical parking brake pedal assembly.">
            <a:extLst>
              <a:ext uri="{FF2B5EF4-FFF2-40B4-BE49-F238E27FC236}">
                <a16:creationId xmlns:a16="http://schemas.microsoft.com/office/drawing/2014/main" id="{8DBE0323-A887-4359-8983-7254050A61AC}"/>
              </a:ext>
            </a:extLst>
          </p:cNvPr>
          <p:cNvPicPr>
            <a:picLocks noChangeAspect="1"/>
          </p:cNvPicPr>
          <p:nvPr/>
        </p:nvPicPr>
        <p:blipFill>
          <a:blip r:embed="rId2"/>
          <a:stretch>
            <a:fillRect/>
          </a:stretch>
        </p:blipFill>
        <p:spPr>
          <a:xfrm>
            <a:off x="6649371" y="1124410"/>
            <a:ext cx="4456163" cy="4420984"/>
          </a:xfrm>
          <a:prstGeom prst="rect">
            <a:avLst/>
          </a:prstGeom>
        </p:spPr>
      </p:pic>
    </p:spTree>
    <p:extLst>
      <p:ext uri="{BB962C8B-B14F-4D97-AF65-F5344CB8AC3E}">
        <p14:creationId xmlns:p14="http://schemas.microsoft.com/office/powerpoint/2010/main" val="2601463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69E-7876-DF03-A2E7-85148BA5C05C}"/>
              </a:ext>
            </a:extLst>
          </p:cNvPr>
          <p:cNvSpPr>
            <a:spLocks noGrp="1"/>
          </p:cNvSpPr>
          <p:nvPr>
            <p:ph type="title"/>
          </p:nvPr>
        </p:nvSpPr>
        <p:spPr>
          <a:xfrm>
            <a:off x="609600" y="215373"/>
            <a:ext cx="10972800" cy="707906"/>
          </a:xfrm>
        </p:spPr>
        <p:txBody>
          <a:bodyPr/>
          <a:lstStyle/>
          <a:p>
            <a:r>
              <a:rPr lang="en-US" dirty="0"/>
              <a:t>Parking Brake Cable Adjustment</a:t>
            </a:r>
          </a:p>
        </p:txBody>
      </p:sp>
      <p:pic>
        <p:nvPicPr>
          <p:cNvPr id="4" name="Picture 3">
            <a:extLst>
              <a:ext uri="{FF2B5EF4-FFF2-40B4-BE49-F238E27FC236}">
                <a16:creationId xmlns:a16="http://schemas.microsoft.com/office/drawing/2014/main" id="{9698CF49-588E-A8B4-C70D-C95C61827DEF}"/>
              </a:ext>
            </a:extLst>
          </p:cNvPr>
          <p:cNvPicPr>
            <a:picLocks noChangeAspect="1"/>
          </p:cNvPicPr>
          <p:nvPr/>
        </p:nvPicPr>
        <p:blipFill>
          <a:blip r:embed="rId2"/>
          <a:stretch>
            <a:fillRect/>
          </a:stretch>
        </p:blipFill>
        <p:spPr>
          <a:xfrm>
            <a:off x="6791417" y="844871"/>
            <a:ext cx="4291790" cy="5370516"/>
          </a:xfrm>
          <a:prstGeom prst="rect">
            <a:avLst/>
          </a:prstGeom>
        </p:spPr>
      </p:pic>
      <p:sp>
        <p:nvSpPr>
          <p:cNvPr id="6" name="TextBox 5">
            <a:extLst>
              <a:ext uri="{FF2B5EF4-FFF2-40B4-BE49-F238E27FC236}">
                <a16:creationId xmlns:a16="http://schemas.microsoft.com/office/drawing/2014/main" id="{10777B0E-AC2E-8EA8-7A90-A64C61EB2501}"/>
              </a:ext>
            </a:extLst>
          </p:cNvPr>
          <p:cNvSpPr txBox="1"/>
          <p:nvPr/>
        </p:nvSpPr>
        <p:spPr>
          <a:xfrm>
            <a:off x="1339788" y="2690336"/>
            <a:ext cx="4756212" cy="1477328"/>
          </a:xfrm>
          <a:prstGeom prst="rect">
            <a:avLst/>
          </a:prstGeom>
          <a:noFill/>
        </p:spPr>
        <p:txBody>
          <a:bodyPr wrap="square">
            <a:spAutoFit/>
          </a:bodyPr>
          <a:lstStyle/>
          <a:p>
            <a:r>
              <a:rPr lang="en-US" dirty="0"/>
              <a:t>FIGURE 15–36 Many parking brake cables can be removed easily from the backing plate using a 1/2 inch (13 mm) box-end wrench. The wrench fits over the retainer finger on the end of the parking brake cable.</a:t>
            </a:r>
          </a:p>
        </p:txBody>
      </p:sp>
    </p:spTree>
    <p:extLst>
      <p:ext uri="{BB962C8B-B14F-4D97-AF65-F5344CB8AC3E}">
        <p14:creationId xmlns:p14="http://schemas.microsoft.com/office/powerpoint/2010/main" val="948043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7CE1-681E-4639-5DEB-F823F9D4A11F}"/>
              </a:ext>
            </a:extLst>
          </p:cNvPr>
          <p:cNvSpPr>
            <a:spLocks noGrp="1"/>
          </p:cNvSpPr>
          <p:nvPr>
            <p:ph type="title"/>
          </p:nvPr>
        </p:nvSpPr>
        <p:spPr>
          <a:xfrm>
            <a:off x="609600" y="215373"/>
            <a:ext cx="10972800" cy="628006"/>
          </a:xfrm>
        </p:spPr>
        <p:txBody>
          <a:bodyPr/>
          <a:lstStyle/>
          <a:p>
            <a:r>
              <a:rPr lang="en-US" dirty="0"/>
              <a:t>Parking Brake Cable Adjustment</a:t>
            </a:r>
          </a:p>
        </p:txBody>
      </p:sp>
      <p:pic>
        <p:nvPicPr>
          <p:cNvPr id="4" name="Picture 3">
            <a:extLst>
              <a:ext uri="{FF2B5EF4-FFF2-40B4-BE49-F238E27FC236}">
                <a16:creationId xmlns:a16="http://schemas.microsoft.com/office/drawing/2014/main" id="{6C8625CB-24A1-73B7-7BBA-223FE6EC0110}"/>
              </a:ext>
            </a:extLst>
          </p:cNvPr>
          <p:cNvPicPr>
            <a:picLocks noChangeAspect="1"/>
          </p:cNvPicPr>
          <p:nvPr/>
        </p:nvPicPr>
        <p:blipFill>
          <a:blip r:embed="rId2"/>
          <a:stretch>
            <a:fillRect/>
          </a:stretch>
        </p:blipFill>
        <p:spPr>
          <a:xfrm>
            <a:off x="2948773" y="1562470"/>
            <a:ext cx="6107941" cy="4585314"/>
          </a:xfrm>
          <a:prstGeom prst="rect">
            <a:avLst/>
          </a:prstGeom>
        </p:spPr>
      </p:pic>
      <p:sp>
        <p:nvSpPr>
          <p:cNvPr id="6" name="TextBox 5">
            <a:extLst>
              <a:ext uri="{FF2B5EF4-FFF2-40B4-BE49-F238E27FC236}">
                <a16:creationId xmlns:a16="http://schemas.microsoft.com/office/drawing/2014/main" id="{FDE6C574-F3C2-6498-5D93-E008CD1CE662}"/>
              </a:ext>
            </a:extLst>
          </p:cNvPr>
          <p:cNvSpPr txBox="1"/>
          <p:nvPr/>
        </p:nvSpPr>
        <p:spPr>
          <a:xfrm>
            <a:off x="1959017" y="1080402"/>
            <a:ext cx="8720820" cy="369332"/>
          </a:xfrm>
          <a:prstGeom prst="rect">
            <a:avLst/>
          </a:prstGeom>
          <a:noFill/>
        </p:spPr>
        <p:txBody>
          <a:bodyPr wrap="square">
            <a:spAutoFit/>
          </a:bodyPr>
          <a:lstStyle/>
          <a:p>
            <a:r>
              <a:rPr lang="en-US" dirty="0"/>
              <a:t>FIGURE 15–37 An electric parking brake button on the center console of a Jaguar.</a:t>
            </a:r>
          </a:p>
        </p:txBody>
      </p:sp>
    </p:spTree>
    <p:extLst>
      <p:ext uri="{BB962C8B-B14F-4D97-AF65-F5344CB8AC3E}">
        <p14:creationId xmlns:p14="http://schemas.microsoft.com/office/powerpoint/2010/main" val="3457305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6680-0998-4A9E-9378-EEBB94E92705}"/>
              </a:ext>
            </a:extLst>
          </p:cNvPr>
          <p:cNvSpPr>
            <a:spLocks noGrp="1"/>
          </p:cNvSpPr>
          <p:nvPr>
            <p:ph type="title"/>
          </p:nvPr>
        </p:nvSpPr>
        <p:spPr/>
        <p:txBody>
          <a:bodyPr/>
          <a:lstStyle/>
          <a:p>
            <a:r>
              <a:rPr lang="en-US" dirty="0"/>
              <a:t>Electric Parking Brake</a:t>
            </a:r>
          </a:p>
        </p:txBody>
      </p:sp>
      <p:sp>
        <p:nvSpPr>
          <p:cNvPr id="3" name="Content Placeholder 2">
            <a:extLst>
              <a:ext uri="{FF2B5EF4-FFF2-40B4-BE49-F238E27FC236}">
                <a16:creationId xmlns:a16="http://schemas.microsoft.com/office/drawing/2014/main" id="{0A48100F-FF54-4949-B49A-9350443BA32F}"/>
              </a:ext>
            </a:extLst>
          </p:cNvPr>
          <p:cNvSpPr>
            <a:spLocks noGrp="1"/>
          </p:cNvSpPr>
          <p:nvPr>
            <p:ph sz="quarter" idx="13"/>
          </p:nvPr>
        </p:nvSpPr>
        <p:spPr>
          <a:xfrm>
            <a:off x="609601" y="1441450"/>
            <a:ext cx="4935793" cy="4598988"/>
          </a:xfrm>
        </p:spPr>
        <p:txBody>
          <a:bodyPr/>
          <a:lstStyle/>
          <a:p>
            <a:r>
              <a:rPr lang="en-US" dirty="0"/>
              <a:t>TYPES- Electric parking brake (EPB) systems are available using two different designs including the following:</a:t>
            </a:r>
          </a:p>
          <a:p>
            <a:pPr lvl="1"/>
            <a:r>
              <a:rPr lang="en-US" dirty="0"/>
              <a:t>1. A cable-pulling type that uses an electric motor to pull the parking brake cable rather than a mechanical handle or foot pedal. </a:t>
            </a:r>
          </a:p>
          <a:p>
            <a:pPr lvl="1"/>
            <a:r>
              <a:rPr lang="en-US" dirty="0"/>
              <a:t>2. A more advanced unit uses a computer-controlled motor attached to the brake caliper to activate it.</a:t>
            </a:r>
          </a:p>
        </p:txBody>
      </p:sp>
      <p:pic>
        <p:nvPicPr>
          <p:cNvPr id="4" name="Picture 3" descr="A picture of electric parking brake that uses an electric motor.">
            <a:extLst>
              <a:ext uri="{FF2B5EF4-FFF2-40B4-BE49-F238E27FC236}">
                <a16:creationId xmlns:a16="http://schemas.microsoft.com/office/drawing/2014/main" id="{CE7E313F-0EA6-4078-B7A4-C95ECF6A6BB5}"/>
              </a:ext>
            </a:extLst>
          </p:cNvPr>
          <p:cNvPicPr>
            <a:picLocks noChangeAspect="1"/>
          </p:cNvPicPr>
          <p:nvPr/>
        </p:nvPicPr>
        <p:blipFill>
          <a:blip r:embed="rId2"/>
          <a:stretch>
            <a:fillRect/>
          </a:stretch>
        </p:blipFill>
        <p:spPr>
          <a:xfrm>
            <a:off x="6095999" y="1312651"/>
            <a:ext cx="5083277" cy="4483465"/>
          </a:xfrm>
          <a:prstGeom prst="rect">
            <a:avLst/>
          </a:prstGeom>
        </p:spPr>
      </p:pic>
    </p:spTree>
    <p:extLst>
      <p:ext uri="{BB962C8B-B14F-4D97-AF65-F5344CB8AC3E}">
        <p14:creationId xmlns:p14="http://schemas.microsoft.com/office/powerpoint/2010/main" val="3152282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E7E7-2E49-7BBF-3BD2-B7CE68FD5BBD}"/>
              </a:ext>
            </a:extLst>
          </p:cNvPr>
          <p:cNvSpPr>
            <a:spLocks noGrp="1"/>
          </p:cNvSpPr>
          <p:nvPr>
            <p:ph type="title"/>
          </p:nvPr>
        </p:nvSpPr>
        <p:spPr/>
        <p:txBody>
          <a:bodyPr/>
          <a:lstStyle/>
          <a:p>
            <a:r>
              <a:rPr lang="en-US" dirty="0"/>
              <a:t>Electric Parking Brake</a:t>
            </a:r>
          </a:p>
        </p:txBody>
      </p:sp>
      <p:pic>
        <p:nvPicPr>
          <p:cNvPr id="4" name="Picture 3">
            <a:extLst>
              <a:ext uri="{FF2B5EF4-FFF2-40B4-BE49-F238E27FC236}">
                <a16:creationId xmlns:a16="http://schemas.microsoft.com/office/drawing/2014/main" id="{4072219C-79E1-D69C-9AE0-38FC35410364}"/>
              </a:ext>
            </a:extLst>
          </p:cNvPr>
          <p:cNvPicPr>
            <a:picLocks noChangeAspect="1"/>
          </p:cNvPicPr>
          <p:nvPr/>
        </p:nvPicPr>
        <p:blipFill>
          <a:blip r:embed="rId2"/>
          <a:stretch>
            <a:fillRect/>
          </a:stretch>
        </p:blipFill>
        <p:spPr>
          <a:xfrm>
            <a:off x="3396000" y="2024238"/>
            <a:ext cx="5400000" cy="2809524"/>
          </a:xfrm>
          <a:prstGeom prst="rect">
            <a:avLst/>
          </a:prstGeom>
        </p:spPr>
      </p:pic>
      <p:sp>
        <p:nvSpPr>
          <p:cNvPr id="6" name="TextBox 5">
            <a:extLst>
              <a:ext uri="{FF2B5EF4-FFF2-40B4-BE49-F238E27FC236}">
                <a16:creationId xmlns:a16="http://schemas.microsoft.com/office/drawing/2014/main" id="{645DB8E3-1740-A280-0D24-9E475D07E0CD}"/>
              </a:ext>
            </a:extLst>
          </p:cNvPr>
          <p:cNvSpPr txBox="1"/>
          <p:nvPr/>
        </p:nvSpPr>
        <p:spPr>
          <a:xfrm>
            <a:off x="3198181" y="5073561"/>
            <a:ext cx="6691544" cy="646331"/>
          </a:xfrm>
          <a:prstGeom prst="rect">
            <a:avLst/>
          </a:prstGeom>
          <a:noFill/>
        </p:spPr>
        <p:txBody>
          <a:bodyPr wrap="square">
            <a:spAutoFit/>
          </a:bodyPr>
          <a:lstStyle/>
          <a:p>
            <a:r>
              <a:rPr lang="en-US" dirty="0"/>
              <a:t>FIGURE 15–39 A DC electric motor is used to apply the cable running to the left and right parking brake.</a:t>
            </a:r>
          </a:p>
        </p:txBody>
      </p:sp>
    </p:spTree>
    <p:extLst>
      <p:ext uri="{BB962C8B-B14F-4D97-AF65-F5344CB8AC3E}">
        <p14:creationId xmlns:p14="http://schemas.microsoft.com/office/powerpoint/2010/main" val="2516502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9F18-5B98-64A7-42BE-D28C4D630DE8}"/>
              </a:ext>
            </a:extLst>
          </p:cNvPr>
          <p:cNvSpPr>
            <a:spLocks noGrp="1"/>
          </p:cNvSpPr>
          <p:nvPr>
            <p:ph type="title"/>
          </p:nvPr>
        </p:nvSpPr>
        <p:spPr>
          <a:xfrm>
            <a:off x="609600" y="215372"/>
            <a:ext cx="10972800" cy="610251"/>
          </a:xfrm>
        </p:spPr>
        <p:txBody>
          <a:bodyPr/>
          <a:lstStyle/>
          <a:p>
            <a:r>
              <a:rPr lang="en-US" dirty="0"/>
              <a:t>Electric Parking Brake</a:t>
            </a:r>
          </a:p>
        </p:txBody>
      </p:sp>
      <p:pic>
        <p:nvPicPr>
          <p:cNvPr id="4" name="Picture 3">
            <a:extLst>
              <a:ext uri="{FF2B5EF4-FFF2-40B4-BE49-F238E27FC236}">
                <a16:creationId xmlns:a16="http://schemas.microsoft.com/office/drawing/2014/main" id="{D3C3771D-EA7A-59B0-8F47-1F8F81D3D9E5}"/>
              </a:ext>
            </a:extLst>
          </p:cNvPr>
          <p:cNvPicPr>
            <a:picLocks noChangeAspect="1"/>
          </p:cNvPicPr>
          <p:nvPr/>
        </p:nvPicPr>
        <p:blipFill>
          <a:blip r:embed="rId2"/>
          <a:stretch>
            <a:fillRect/>
          </a:stretch>
        </p:blipFill>
        <p:spPr>
          <a:xfrm>
            <a:off x="2947387" y="963227"/>
            <a:ext cx="6755906" cy="5381108"/>
          </a:xfrm>
          <a:prstGeom prst="rect">
            <a:avLst/>
          </a:prstGeom>
        </p:spPr>
      </p:pic>
    </p:spTree>
    <p:extLst>
      <p:ext uri="{BB962C8B-B14F-4D97-AF65-F5344CB8AC3E}">
        <p14:creationId xmlns:p14="http://schemas.microsoft.com/office/powerpoint/2010/main" val="3259843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AE72-1B55-44F0-8746-1BADA7C682F8}"/>
              </a:ext>
            </a:extLst>
          </p:cNvPr>
          <p:cNvSpPr>
            <a:spLocks noGrp="1"/>
          </p:cNvSpPr>
          <p:nvPr>
            <p:ph type="title"/>
          </p:nvPr>
        </p:nvSpPr>
        <p:spPr/>
        <p:txBody>
          <a:bodyPr/>
          <a:lstStyle/>
          <a:p>
            <a:r>
              <a:rPr lang="en-US" dirty="0"/>
              <a:t>Electric Parking Brake</a:t>
            </a:r>
          </a:p>
        </p:txBody>
      </p:sp>
      <p:sp>
        <p:nvSpPr>
          <p:cNvPr id="3" name="Content Placeholder 2">
            <a:extLst>
              <a:ext uri="{FF2B5EF4-FFF2-40B4-BE49-F238E27FC236}">
                <a16:creationId xmlns:a16="http://schemas.microsoft.com/office/drawing/2014/main" id="{B5F15596-357E-4A96-AC64-9DD54C43777C}"/>
              </a:ext>
            </a:extLst>
          </p:cNvPr>
          <p:cNvSpPr>
            <a:spLocks noGrp="1"/>
          </p:cNvSpPr>
          <p:nvPr>
            <p:ph sz="quarter" idx="13"/>
          </p:nvPr>
        </p:nvSpPr>
        <p:spPr>
          <a:xfrm>
            <a:off x="609601" y="1441450"/>
            <a:ext cx="10476613" cy="4598988"/>
          </a:xfrm>
        </p:spPr>
        <p:txBody>
          <a:bodyPr/>
          <a:lstStyle/>
          <a:p>
            <a:r>
              <a:rPr lang="en-US" dirty="0"/>
              <a:t>EPB SERVICE- If the vehicle being serviced is equipped with a cable-actuated system, then no special service procedures are needed when replacing rear brakes. </a:t>
            </a:r>
          </a:p>
          <a:p>
            <a:pPr lvl="1"/>
            <a:r>
              <a:rPr lang="en-US" dirty="0"/>
              <a:t>There are two ways that a technician can release the EPB including:</a:t>
            </a:r>
          </a:p>
          <a:p>
            <a:pPr lvl="2"/>
            <a:r>
              <a:rPr lang="en-US" dirty="0"/>
              <a:t>1. Manually follow a release procedure such as:</a:t>
            </a:r>
          </a:p>
          <a:p>
            <a:pPr lvl="3"/>
            <a:r>
              <a:rPr lang="en-US" dirty="0"/>
              <a:t>Place transmission in park (P) or neutral in a vehicle equipped with a manual transmission.</a:t>
            </a:r>
          </a:p>
          <a:p>
            <a:pPr lvl="3"/>
            <a:r>
              <a:rPr lang="en-US" dirty="0"/>
              <a:t>Press and hold the EPB switch for five seconds.</a:t>
            </a:r>
          </a:p>
          <a:p>
            <a:pPr lvl="3"/>
            <a:r>
              <a:rPr lang="en-US" dirty="0"/>
              <a:t>When the EPB warning light starts to flash, release the EPB switch to deactivate the parking brake.</a:t>
            </a:r>
          </a:p>
          <a:p>
            <a:pPr lvl="1"/>
            <a:r>
              <a:rPr lang="en-US" dirty="0"/>
              <a:t>2. Use a scan tool and follow the on-screen instructions to deactivate the electric parking brake.</a:t>
            </a:r>
          </a:p>
        </p:txBody>
      </p:sp>
    </p:spTree>
    <p:extLst>
      <p:ext uri="{BB962C8B-B14F-4D97-AF65-F5344CB8AC3E}">
        <p14:creationId xmlns:p14="http://schemas.microsoft.com/office/powerpoint/2010/main" val="1939892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A9B1-43B6-CDF0-9479-885F1C9BED17}"/>
              </a:ext>
            </a:extLst>
          </p:cNvPr>
          <p:cNvSpPr>
            <a:spLocks noGrp="1"/>
          </p:cNvSpPr>
          <p:nvPr>
            <p:ph type="title"/>
          </p:nvPr>
        </p:nvSpPr>
        <p:spPr/>
        <p:txBody>
          <a:bodyPr/>
          <a:lstStyle/>
          <a:p>
            <a:r>
              <a:rPr lang="en-US" dirty="0"/>
              <a:t>Electric Parking Brake</a:t>
            </a:r>
          </a:p>
        </p:txBody>
      </p:sp>
      <p:pic>
        <p:nvPicPr>
          <p:cNvPr id="4" name="Picture 3">
            <a:extLst>
              <a:ext uri="{FF2B5EF4-FFF2-40B4-BE49-F238E27FC236}">
                <a16:creationId xmlns:a16="http://schemas.microsoft.com/office/drawing/2014/main" id="{152A6C34-4ED2-4228-0897-2C3A1EA8725A}"/>
              </a:ext>
            </a:extLst>
          </p:cNvPr>
          <p:cNvPicPr>
            <a:picLocks noChangeAspect="1"/>
          </p:cNvPicPr>
          <p:nvPr/>
        </p:nvPicPr>
        <p:blipFill>
          <a:blip r:embed="rId2"/>
          <a:stretch>
            <a:fillRect/>
          </a:stretch>
        </p:blipFill>
        <p:spPr>
          <a:xfrm>
            <a:off x="6280934" y="215372"/>
            <a:ext cx="4649247" cy="5801557"/>
          </a:xfrm>
          <a:prstGeom prst="rect">
            <a:avLst/>
          </a:prstGeom>
        </p:spPr>
      </p:pic>
      <p:sp>
        <p:nvSpPr>
          <p:cNvPr id="6" name="TextBox 5">
            <a:extLst>
              <a:ext uri="{FF2B5EF4-FFF2-40B4-BE49-F238E27FC236}">
                <a16:creationId xmlns:a16="http://schemas.microsoft.com/office/drawing/2014/main" id="{0CCC3991-2AA2-8CBA-FE18-1B41E887F5DE}"/>
              </a:ext>
            </a:extLst>
          </p:cNvPr>
          <p:cNvSpPr txBox="1"/>
          <p:nvPr/>
        </p:nvSpPr>
        <p:spPr>
          <a:xfrm>
            <a:off x="1261819" y="2828835"/>
            <a:ext cx="4517254" cy="1200329"/>
          </a:xfrm>
          <a:prstGeom prst="rect">
            <a:avLst/>
          </a:prstGeom>
          <a:noFill/>
        </p:spPr>
        <p:txBody>
          <a:bodyPr wrap="square">
            <a:spAutoFit/>
          </a:bodyPr>
          <a:lstStyle/>
          <a:p>
            <a:r>
              <a:rPr lang="en-US" dirty="0"/>
              <a:t>FIGURE 15–41 A scan tool can be used when servicing the rear brakes on a vehicle equipped with an electric parking brake.</a:t>
            </a:r>
          </a:p>
        </p:txBody>
      </p:sp>
    </p:spTree>
    <p:extLst>
      <p:ext uri="{BB962C8B-B14F-4D97-AF65-F5344CB8AC3E}">
        <p14:creationId xmlns:p14="http://schemas.microsoft.com/office/powerpoint/2010/main" val="2246189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F3DC-D6D5-4573-BFB4-BD1D422EA14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8EEF332-2956-443E-9BA7-A2782B392A6D}"/>
              </a:ext>
            </a:extLst>
          </p:cNvPr>
          <p:cNvSpPr>
            <a:spLocks noGrp="1"/>
          </p:cNvSpPr>
          <p:nvPr>
            <p:ph sz="quarter" idx="13"/>
          </p:nvPr>
        </p:nvSpPr>
        <p:spPr/>
        <p:txBody>
          <a:bodyPr/>
          <a:lstStyle/>
          <a:p>
            <a:r>
              <a:rPr lang="en-US" dirty="0"/>
              <a:t>According to Federal Motor Vehicle Safety Standard (FMVSS) 135, the parking brake must hold a fully loaded (laden) vehicle stationary on a slope of 20% up or down grade. The hand force required cannot exceed 80 pounds (18 N) or a foot force greater than 100 pounds (22 N).</a:t>
            </a:r>
          </a:p>
          <a:p>
            <a:r>
              <a:rPr lang="en-US" dirty="0"/>
              <a:t>Parking brakes are applied by a pedal, a lever, or a handle from inside the vehicle. Foot pedals and floor-mounted levers are the most common means of applying parking brakes.</a:t>
            </a:r>
          </a:p>
          <a:p>
            <a:r>
              <a:rPr lang="en-US" dirty="0"/>
              <a:t>Parking brake linkages transmit force from the pedal, lever, or handle inside the vehicle to the brake friction assemblies.</a:t>
            </a:r>
          </a:p>
          <a:p>
            <a:r>
              <a:rPr lang="en-US" dirty="0"/>
              <a:t>The parking brake cable pulls on the parking brake lever, which in turn forces the brake shoe against the drum.</a:t>
            </a:r>
          </a:p>
          <a:p>
            <a:r>
              <a:rPr lang="en-US" dirty="0"/>
              <a:t>Drum parking brakes are the most common types on vehicles and light trucks.</a:t>
            </a:r>
          </a:p>
        </p:txBody>
      </p:sp>
    </p:spTree>
    <p:extLst>
      <p:ext uri="{BB962C8B-B14F-4D97-AF65-F5344CB8AC3E}">
        <p14:creationId xmlns:p14="http://schemas.microsoft.com/office/powerpoint/2010/main" val="2712834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5868-233E-40EE-8166-D6ABCCBEA6E4}"/>
              </a:ext>
            </a:extLst>
          </p:cNvPr>
          <p:cNvSpPr>
            <a:spLocks noGrp="1"/>
          </p:cNvSpPr>
          <p:nvPr>
            <p:ph type="title"/>
          </p:nvPr>
        </p:nvSpPr>
        <p:spPr/>
        <p:txBody>
          <a:bodyPr/>
          <a:lstStyle/>
          <a:p>
            <a:r>
              <a:rPr lang="en-US" dirty="0"/>
              <a:t>Summary Cont….</a:t>
            </a:r>
          </a:p>
        </p:txBody>
      </p:sp>
      <p:sp>
        <p:nvSpPr>
          <p:cNvPr id="3" name="Content Placeholder 2">
            <a:extLst>
              <a:ext uri="{FF2B5EF4-FFF2-40B4-BE49-F238E27FC236}">
                <a16:creationId xmlns:a16="http://schemas.microsoft.com/office/drawing/2014/main" id="{B64D1FCD-DF4E-48D6-96F1-8CF0518185BF}"/>
              </a:ext>
            </a:extLst>
          </p:cNvPr>
          <p:cNvSpPr>
            <a:spLocks noGrp="1"/>
          </p:cNvSpPr>
          <p:nvPr>
            <p:ph sz="quarter" idx="13"/>
          </p:nvPr>
        </p:nvSpPr>
        <p:spPr/>
        <p:txBody>
          <a:bodyPr/>
          <a:lstStyle/>
          <a:p>
            <a:r>
              <a:rPr lang="en-US" dirty="0"/>
              <a:t>Caliper-actuated disc parking brakes are used on vehicles whose rear disc brakes are equipped with floating or sliding bra0ke calipers.</a:t>
            </a:r>
          </a:p>
          <a:p>
            <a:r>
              <a:rPr lang="en-US" dirty="0"/>
              <a:t>Most vehicle manufacturers specify that the rear brakes be inspected and adjusted correctly before attempting to adjust the parking brake cable.</a:t>
            </a:r>
          </a:p>
          <a:p>
            <a:r>
              <a:rPr lang="en-US" dirty="0"/>
              <a:t>Electric parking brake (EPB) systems are available using two different designs including the following:</a:t>
            </a:r>
          </a:p>
          <a:p>
            <a:pPr lvl="1"/>
            <a:r>
              <a:rPr lang="en-US" dirty="0"/>
              <a:t>A cable-pulling type that uses an electric motor to pull the parking brake cable rather than a mechanical handle or foot pedal.</a:t>
            </a:r>
          </a:p>
          <a:p>
            <a:pPr lvl="1"/>
            <a:r>
              <a:rPr lang="en-US" dirty="0"/>
              <a:t>A more advanced unit uses a computer-controlled motor attached to the brake caliper to activate it.</a:t>
            </a:r>
          </a:p>
        </p:txBody>
      </p:sp>
    </p:spTree>
    <p:extLst>
      <p:ext uri="{BB962C8B-B14F-4D97-AF65-F5344CB8AC3E}">
        <p14:creationId xmlns:p14="http://schemas.microsoft.com/office/powerpoint/2010/main" val="3976587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178243"/>
            <a:ext cx="8229600" cy="4993644"/>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Park brake handle repair (time 1:47)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Park brake adjustment (time 2:33)</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Park brake shoes (time 4:31)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Parking brake release cable (time 5:54)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Parking brake cable replace (time 2:21)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Emergency brake service (time 14:17)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Parking brake cable replace (time 9:58)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Parking brake cable replace (time 0:54)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0">
                  <a:extLst>
                    <a:ext uri="{A12FA001-AC4F-418D-AE19-62706E023703}">
                      <ahyp:hlinkClr xmlns:ahyp="http://schemas.microsoft.com/office/drawing/2018/hyperlinkcolor" val="tx"/>
                    </a:ext>
                  </a:extLst>
                </a:hlinkClick>
              </a:rPr>
              <a:t>Parking brake operation (time 1:00)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1">
                  <a:extLst>
                    <a:ext uri="{A12FA001-AC4F-418D-AE19-62706E023703}">
                      <ahyp:hlinkClr xmlns:ahyp="http://schemas.microsoft.com/office/drawing/2018/hyperlinkcolor" val="tx"/>
                    </a:ext>
                  </a:extLst>
                </a:hlinkClick>
              </a:rPr>
              <a:t>Parking brake failure (time 0:26)</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067E-35EF-52C8-7822-28D131A4CF95}"/>
              </a:ext>
            </a:extLst>
          </p:cNvPr>
          <p:cNvSpPr>
            <a:spLocks noGrp="1"/>
          </p:cNvSpPr>
          <p:nvPr>
            <p:ph type="title"/>
          </p:nvPr>
        </p:nvSpPr>
        <p:spPr/>
        <p:txBody>
          <a:bodyPr/>
          <a:lstStyle/>
          <a:p>
            <a:r>
              <a:rPr lang="en-US" dirty="0"/>
              <a:t>Pedals, Levers, and Handles</a:t>
            </a:r>
          </a:p>
        </p:txBody>
      </p:sp>
      <p:pic>
        <p:nvPicPr>
          <p:cNvPr id="4" name="Picture 3">
            <a:extLst>
              <a:ext uri="{FF2B5EF4-FFF2-40B4-BE49-F238E27FC236}">
                <a16:creationId xmlns:a16="http://schemas.microsoft.com/office/drawing/2014/main" id="{104B5828-454B-F43B-876B-6F8DFC05EFA8}"/>
              </a:ext>
            </a:extLst>
          </p:cNvPr>
          <p:cNvPicPr>
            <a:picLocks noChangeAspect="1"/>
          </p:cNvPicPr>
          <p:nvPr/>
        </p:nvPicPr>
        <p:blipFill>
          <a:blip r:embed="rId2"/>
          <a:stretch>
            <a:fillRect/>
          </a:stretch>
        </p:blipFill>
        <p:spPr>
          <a:xfrm>
            <a:off x="1808869" y="1562470"/>
            <a:ext cx="8338122" cy="4533273"/>
          </a:xfrm>
          <a:prstGeom prst="rect">
            <a:avLst/>
          </a:prstGeom>
        </p:spPr>
      </p:pic>
    </p:spTree>
    <p:extLst>
      <p:ext uri="{BB962C8B-B14F-4D97-AF65-F5344CB8AC3E}">
        <p14:creationId xmlns:p14="http://schemas.microsoft.com/office/powerpoint/2010/main" val="2916408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245501"/>
            <a:ext cx="8229600" cy="4493508"/>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Park brake failure (time 1:27)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Corvette parking brakes part 1 (time 2:20)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Corvette parking brakes part 2 (time 3:54)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Emergency brake inspection and repair (time 3:48)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Emergency brake adjust (time 4:53)</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Rear caliper with parking brake (time 2:04)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Brake cable removal (time 2:36)</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Install brake cable (time 1:41)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10">
                  <a:extLst>
                    <a:ext uri="{A12FA001-AC4F-418D-AE19-62706E023703}">
                      <ahyp:hlinkClr xmlns:ahyp="http://schemas.microsoft.com/office/drawing/2018/hyperlinkcolor" val="tx"/>
                    </a:ext>
                  </a:extLst>
                </a:hlinkClick>
              </a:rPr>
              <a:t>Brake cable removal (time 1:56)</a:t>
            </a:r>
            <a:endParaRPr lang="en-US" sz="2000" i="0" dirty="0">
              <a:solidFill>
                <a:schemeClr val="tx2"/>
              </a:solidFill>
              <a:effectLst/>
              <a:latin typeface="Open Sans"/>
            </a:endParaRPr>
          </a:p>
        </p:txBody>
      </p:sp>
    </p:spTree>
    <p:extLst>
      <p:ext uri="{BB962C8B-B14F-4D97-AF65-F5344CB8AC3E}">
        <p14:creationId xmlns:p14="http://schemas.microsoft.com/office/powerpoint/2010/main" val="2799017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9D26-65F5-EAB6-5949-F5896A4145C2}"/>
              </a:ext>
            </a:extLst>
          </p:cNvPr>
          <p:cNvSpPr>
            <a:spLocks noGrp="1"/>
          </p:cNvSpPr>
          <p:nvPr>
            <p:ph type="title"/>
          </p:nvPr>
        </p:nvSpPr>
        <p:spPr/>
        <p:txBody>
          <a:bodyPr/>
          <a:lstStyle/>
          <a:p>
            <a:r>
              <a:rPr lang="en-US" dirty="0"/>
              <a:t>Pedals, Levers, and Handles</a:t>
            </a:r>
          </a:p>
        </p:txBody>
      </p:sp>
      <p:pic>
        <p:nvPicPr>
          <p:cNvPr id="4" name="Picture 3">
            <a:extLst>
              <a:ext uri="{FF2B5EF4-FFF2-40B4-BE49-F238E27FC236}">
                <a16:creationId xmlns:a16="http://schemas.microsoft.com/office/drawing/2014/main" id="{9137F7E9-AB45-FEEB-FE71-E11F3DBC5B10}"/>
              </a:ext>
            </a:extLst>
          </p:cNvPr>
          <p:cNvPicPr>
            <a:picLocks noChangeAspect="1"/>
          </p:cNvPicPr>
          <p:nvPr/>
        </p:nvPicPr>
        <p:blipFill>
          <a:blip r:embed="rId2"/>
          <a:stretch>
            <a:fillRect/>
          </a:stretch>
        </p:blipFill>
        <p:spPr>
          <a:xfrm>
            <a:off x="700762" y="1942542"/>
            <a:ext cx="10790476" cy="3647619"/>
          </a:xfrm>
          <a:prstGeom prst="rect">
            <a:avLst/>
          </a:prstGeom>
        </p:spPr>
      </p:pic>
    </p:spTree>
    <p:extLst>
      <p:ext uri="{BB962C8B-B14F-4D97-AF65-F5344CB8AC3E}">
        <p14:creationId xmlns:p14="http://schemas.microsoft.com/office/powerpoint/2010/main" val="310353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CF6E-6F54-45EB-BA66-2C5CFD8E43F0}"/>
              </a:ext>
            </a:extLst>
          </p:cNvPr>
          <p:cNvSpPr>
            <a:spLocks noGrp="1"/>
          </p:cNvSpPr>
          <p:nvPr>
            <p:ph type="title"/>
          </p:nvPr>
        </p:nvSpPr>
        <p:spPr/>
        <p:txBody>
          <a:bodyPr/>
          <a:lstStyle/>
          <a:p>
            <a:r>
              <a:rPr lang="en-US" dirty="0"/>
              <a:t>Pedals, Levers, and Handles</a:t>
            </a:r>
          </a:p>
        </p:txBody>
      </p:sp>
      <p:sp>
        <p:nvSpPr>
          <p:cNvPr id="3" name="Content Placeholder 2">
            <a:extLst>
              <a:ext uri="{FF2B5EF4-FFF2-40B4-BE49-F238E27FC236}">
                <a16:creationId xmlns:a16="http://schemas.microsoft.com/office/drawing/2014/main" id="{E2141F6B-1A5B-4E3F-AA87-84DF1A8D0530}"/>
              </a:ext>
            </a:extLst>
          </p:cNvPr>
          <p:cNvSpPr>
            <a:spLocks noGrp="1"/>
          </p:cNvSpPr>
          <p:nvPr>
            <p:ph sz="quarter" idx="13"/>
          </p:nvPr>
        </p:nvSpPr>
        <p:spPr>
          <a:xfrm>
            <a:off x="609602" y="1441450"/>
            <a:ext cx="5835443" cy="4598988"/>
          </a:xfrm>
        </p:spPr>
        <p:txBody>
          <a:bodyPr/>
          <a:lstStyle/>
          <a:p>
            <a:r>
              <a:rPr lang="en-US" dirty="0"/>
              <a:t>PARKING BRAKE PEDALS- A parking brake pedal is applied by depressing it with a foot.</a:t>
            </a:r>
          </a:p>
        </p:txBody>
      </p:sp>
      <p:pic>
        <p:nvPicPr>
          <p:cNvPr id="4" name="Picture 3" descr="Example of a remot-mounted parking brake release lever.">
            <a:extLst>
              <a:ext uri="{FF2B5EF4-FFF2-40B4-BE49-F238E27FC236}">
                <a16:creationId xmlns:a16="http://schemas.microsoft.com/office/drawing/2014/main" id="{1E93A87B-AF25-40CB-B4D3-B6FB9564400D}"/>
              </a:ext>
            </a:extLst>
          </p:cNvPr>
          <p:cNvPicPr>
            <a:picLocks noChangeAspect="1"/>
          </p:cNvPicPr>
          <p:nvPr/>
        </p:nvPicPr>
        <p:blipFill>
          <a:blip r:embed="rId2"/>
          <a:stretch>
            <a:fillRect/>
          </a:stretch>
        </p:blipFill>
        <p:spPr>
          <a:xfrm>
            <a:off x="6784258" y="1312650"/>
            <a:ext cx="4336026" cy="4262239"/>
          </a:xfrm>
          <a:prstGeom prst="rect">
            <a:avLst/>
          </a:prstGeom>
        </p:spPr>
      </p:pic>
    </p:spTree>
    <p:extLst>
      <p:ext uri="{BB962C8B-B14F-4D97-AF65-F5344CB8AC3E}">
        <p14:creationId xmlns:p14="http://schemas.microsoft.com/office/powerpoint/2010/main" val="236773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55F2-CFE1-456D-BB43-7E1A1275CB86}"/>
              </a:ext>
            </a:extLst>
          </p:cNvPr>
          <p:cNvSpPr>
            <a:spLocks noGrp="1"/>
          </p:cNvSpPr>
          <p:nvPr>
            <p:ph type="title"/>
          </p:nvPr>
        </p:nvSpPr>
        <p:spPr/>
        <p:txBody>
          <a:bodyPr/>
          <a:lstStyle/>
          <a:p>
            <a:r>
              <a:rPr lang="en-US" dirty="0"/>
              <a:t>Pedals, Levers, and Handles</a:t>
            </a:r>
          </a:p>
        </p:txBody>
      </p:sp>
      <p:sp>
        <p:nvSpPr>
          <p:cNvPr id="3" name="Content Placeholder 2">
            <a:extLst>
              <a:ext uri="{FF2B5EF4-FFF2-40B4-BE49-F238E27FC236}">
                <a16:creationId xmlns:a16="http://schemas.microsoft.com/office/drawing/2014/main" id="{85FD17D8-CDBD-4764-B218-4E7AA9CF580F}"/>
              </a:ext>
            </a:extLst>
          </p:cNvPr>
          <p:cNvSpPr>
            <a:spLocks noGrp="1"/>
          </p:cNvSpPr>
          <p:nvPr>
            <p:ph sz="quarter" idx="13"/>
          </p:nvPr>
        </p:nvSpPr>
        <p:spPr>
          <a:xfrm>
            <a:off x="609602" y="1441450"/>
            <a:ext cx="5363496" cy="4598988"/>
          </a:xfrm>
        </p:spPr>
        <p:txBody>
          <a:bodyPr/>
          <a:lstStyle/>
          <a:p>
            <a:r>
              <a:rPr lang="en-US" dirty="0"/>
              <a:t>AUTOMATIC PARKING BRAKE RELEASE- Some vehicles with pedal-operated parking brakes have an automatic release mechanism that disengages the parking brake using a vacuum servo controlled by an electrical solenoid.</a:t>
            </a:r>
          </a:p>
        </p:txBody>
      </p:sp>
      <p:pic>
        <p:nvPicPr>
          <p:cNvPr id="4" name="Picture 3" descr="Illustration of an automatic parking brake mechanism.">
            <a:extLst>
              <a:ext uri="{FF2B5EF4-FFF2-40B4-BE49-F238E27FC236}">
                <a16:creationId xmlns:a16="http://schemas.microsoft.com/office/drawing/2014/main" id="{E00C7C21-7355-4ADA-B25B-7951B2B393C4}"/>
              </a:ext>
            </a:extLst>
          </p:cNvPr>
          <p:cNvPicPr>
            <a:picLocks noChangeAspect="1"/>
          </p:cNvPicPr>
          <p:nvPr/>
        </p:nvPicPr>
        <p:blipFill>
          <a:blip r:embed="rId2"/>
          <a:stretch>
            <a:fillRect/>
          </a:stretch>
        </p:blipFill>
        <p:spPr>
          <a:xfrm>
            <a:off x="6504960" y="1312651"/>
            <a:ext cx="5077437" cy="4601451"/>
          </a:xfrm>
          <a:prstGeom prst="rect">
            <a:avLst/>
          </a:prstGeom>
        </p:spPr>
      </p:pic>
    </p:spTree>
    <p:extLst>
      <p:ext uri="{BB962C8B-B14F-4D97-AF65-F5344CB8AC3E}">
        <p14:creationId xmlns:p14="http://schemas.microsoft.com/office/powerpoint/2010/main" val="190146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F325D-9AD0-44F6-BE8E-2DF2193F2C1E}"/>
              </a:ext>
            </a:extLst>
          </p:cNvPr>
          <p:cNvSpPr>
            <a:spLocks noGrp="1"/>
          </p:cNvSpPr>
          <p:nvPr>
            <p:ph type="title"/>
          </p:nvPr>
        </p:nvSpPr>
        <p:spPr/>
        <p:txBody>
          <a:bodyPr/>
          <a:lstStyle/>
          <a:p>
            <a:r>
              <a:rPr lang="en-US" dirty="0"/>
              <a:t>Parking Brake Warning Lamp</a:t>
            </a:r>
          </a:p>
        </p:txBody>
      </p:sp>
      <p:sp>
        <p:nvSpPr>
          <p:cNvPr id="3" name="Content Placeholder 2">
            <a:extLst>
              <a:ext uri="{FF2B5EF4-FFF2-40B4-BE49-F238E27FC236}">
                <a16:creationId xmlns:a16="http://schemas.microsoft.com/office/drawing/2014/main" id="{2DDA2540-6F53-49D7-AE09-708D791E74F4}"/>
              </a:ext>
            </a:extLst>
          </p:cNvPr>
          <p:cNvSpPr>
            <a:spLocks noGrp="1"/>
          </p:cNvSpPr>
          <p:nvPr>
            <p:ph sz="quarter" idx="13"/>
          </p:nvPr>
        </p:nvSpPr>
        <p:spPr/>
        <p:txBody>
          <a:bodyPr/>
          <a:lstStyle/>
          <a:p>
            <a:r>
              <a:rPr lang="en-US" dirty="0"/>
              <a:t>A red brake warning lamp lights on the dash if any of the following events occur:</a:t>
            </a:r>
          </a:p>
          <a:p>
            <a:pPr lvl="1"/>
            <a:r>
              <a:rPr lang="en-US" dirty="0"/>
              <a:t>On most vehicles, this is the same lamp that lights when there is a hydraulic or brake fluid level problem.</a:t>
            </a:r>
          </a:p>
          <a:p>
            <a:pPr lvl="1"/>
            <a:r>
              <a:rPr lang="en-US" dirty="0"/>
              <a:t>The warning lamp for the parking brake warns the driver that the parking brake is applied or partially applied. This warning helps prevent damage or overheating to the brake drums and linings that could occur if the vehicle was driven with the parking brake applied.</a:t>
            </a:r>
          </a:p>
        </p:txBody>
      </p:sp>
    </p:spTree>
    <p:extLst>
      <p:ext uri="{BB962C8B-B14F-4D97-AF65-F5344CB8AC3E}">
        <p14:creationId xmlns:p14="http://schemas.microsoft.com/office/powerpoint/2010/main" val="29377431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1408</TotalTime>
  <Words>2766</Words>
  <Application>Microsoft Office PowerPoint</Application>
  <PresentationFormat>Widescreen</PresentationFormat>
  <Paragraphs>186</Paragraphs>
  <Slides>50</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Arial</vt:lpstr>
      <vt:lpstr>Calibri</vt:lpstr>
      <vt:lpstr>Calibri Light</vt:lpstr>
      <vt:lpstr>HelveticaNeueLTW1G-Bd</vt:lpstr>
      <vt:lpstr>HelveticaNeueLTW1G-Roman</vt:lpstr>
      <vt:lpstr>Noto Sans Symbols</vt:lpstr>
      <vt:lpstr>Open Sans</vt:lpstr>
      <vt:lpstr>Times New Roman</vt:lpstr>
      <vt:lpstr>Verdana</vt:lpstr>
      <vt:lpstr>508 Lecture</vt:lpstr>
      <vt:lpstr>Office Theme</vt:lpstr>
      <vt:lpstr>Automotive Chassis Systems Eighth Edition</vt:lpstr>
      <vt:lpstr>Objectives</vt:lpstr>
      <vt:lpstr>Parking Brake Standards</vt:lpstr>
      <vt:lpstr>Pedals, Levers, and Handles</vt:lpstr>
      <vt:lpstr>Pedals, Levers, and Handles</vt:lpstr>
      <vt:lpstr>Pedals, Levers, and Handles</vt:lpstr>
      <vt:lpstr>Pedals, Levers, and Handles</vt:lpstr>
      <vt:lpstr>Pedals, Levers, and Handles</vt:lpstr>
      <vt:lpstr>Parking Brake Warning Lamp</vt:lpstr>
      <vt:lpstr>Animation: Parking Brake Warning Light (The animation will automatically start in a few seconds) </vt:lpstr>
      <vt:lpstr>Parking Brake Warning Lamp</vt:lpstr>
      <vt:lpstr>Parking Brake Linkages</vt:lpstr>
      <vt:lpstr>Parking Brake Linkages</vt:lpstr>
      <vt:lpstr>Parking Brake Linkages</vt:lpstr>
      <vt:lpstr>Parking Brake Linkages</vt:lpstr>
      <vt:lpstr>Parking Brake Linkages</vt:lpstr>
      <vt:lpstr>Parking Brake Linkages</vt:lpstr>
      <vt:lpstr>Parking Brake Linkages</vt:lpstr>
      <vt:lpstr>Front and Rear Entry Parking Brake Cables</vt:lpstr>
      <vt:lpstr>Drum Parking Brakes</vt:lpstr>
      <vt:lpstr>Drum Parking Brakes</vt:lpstr>
      <vt:lpstr>Drum Parking Brakes</vt:lpstr>
      <vt:lpstr>Animation: Parking Brake Operation (The animation will automatically start in a few seconds) </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Caliper-Actuated Disk Parking Brakes</vt:lpstr>
      <vt:lpstr>Parking Brake Cable Adjustment</vt:lpstr>
      <vt:lpstr>Parking Brake Cable Adjustment</vt:lpstr>
      <vt:lpstr>Parking Brake Cable Adjustment</vt:lpstr>
      <vt:lpstr>Parking Brake Cable Adjustment</vt:lpstr>
      <vt:lpstr>Parking Brake Cable Adjustment</vt:lpstr>
      <vt:lpstr>Parking Brake Cable Adjustment</vt:lpstr>
      <vt:lpstr>Parking Brake Cable Adjustment</vt:lpstr>
      <vt:lpstr>Electric Parking Brake</vt:lpstr>
      <vt:lpstr>Electric Parking Brake</vt:lpstr>
      <vt:lpstr>Electric Parking Brake</vt:lpstr>
      <vt:lpstr>Electric Parking Brake</vt:lpstr>
      <vt:lpstr>Electric Parking Brake</vt:lpstr>
      <vt:lpstr>Summary</vt:lpstr>
      <vt:lpstr>Summary Cont….</vt:lpstr>
      <vt:lpstr>Video Links (Internet Access Required)</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244</cp:revision>
  <dcterms:created xsi:type="dcterms:W3CDTF">2019-02-02T06:40:32Z</dcterms:created>
  <dcterms:modified xsi:type="dcterms:W3CDTF">2022-11-08T14:48:39Z</dcterms:modified>
</cp:coreProperties>
</file>