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8" r:id="rId2"/>
  </p:sldMasterIdLst>
  <p:notesMasterIdLst>
    <p:notesMasterId r:id="rId58"/>
  </p:notesMasterIdLst>
  <p:sldIdLst>
    <p:sldId id="475" r:id="rId3"/>
    <p:sldId id="438" r:id="rId4"/>
    <p:sldId id="476" r:id="rId5"/>
    <p:sldId id="477" r:id="rId6"/>
    <p:sldId id="478" r:id="rId7"/>
    <p:sldId id="479" r:id="rId8"/>
    <p:sldId id="526" r:id="rId9"/>
    <p:sldId id="480" r:id="rId10"/>
    <p:sldId id="481" r:id="rId11"/>
    <p:sldId id="524" r:id="rId12"/>
    <p:sldId id="482" r:id="rId13"/>
    <p:sldId id="483" r:id="rId14"/>
    <p:sldId id="484" r:id="rId15"/>
    <p:sldId id="485" r:id="rId16"/>
    <p:sldId id="486" r:id="rId17"/>
    <p:sldId id="487" r:id="rId18"/>
    <p:sldId id="488" r:id="rId19"/>
    <p:sldId id="489" r:id="rId20"/>
    <p:sldId id="490" r:id="rId21"/>
    <p:sldId id="491" r:id="rId22"/>
    <p:sldId id="525"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30" r:id="rId56"/>
    <p:sldId id="43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85" userDrawn="1">
          <p15:clr>
            <a:srgbClr val="A4A3A4"/>
          </p15:clr>
        </p15:guide>
        <p15:guide id="5" orient="horz" pos="451" userDrawn="1">
          <p15:clr>
            <a:srgbClr val="A4A3A4"/>
          </p15:clr>
        </p15:guide>
        <p15:guide id="6" orient="horz" pos="814" userDrawn="1">
          <p15:clr>
            <a:srgbClr val="A4A3A4"/>
          </p15:clr>
        </p15:guide>
        <p15:guide id="7" pos="2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5" autoAdjust="0"/>
    <p:restoredTop sz="93911" autoAdjust="0"/>
  </p:normalViewPr>
  <p:slideViewPr>
    <p:cSldViewPr snapToGrid="0" snapToObjects="1">
      <p:cViewPr varScale="1">
        <p:scale>
          <a:sx n="114" d="100"/>
          <a:sy n="114" d="100"/>
        </p:scale>
        <p:origin x="1848" y="114"/>
      </p:cViewPr>
      <p:guideLst>
        <p:guide orient="horz" pos="2160"/>
        <p:guide pos="2880"/>
        <p:guide pos="5485"/>
        <p:guide orient="horz" pos="451"/>
        <p:guide orient="horz" pos="814"/>
        <p:guide pos="281"/>
      </p:guideLst>
    </p:cSldViewPr>
  </p:slideViewPr>
  <p:outlineViewPr>
    <p:cViewPr>
      <p:scale>
        <a:sx n="33" d="100"/>
        <a:sy n="33" d="100"/>
      </p:scale>
      <p:origin x="0" y="-12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E9D29-05AB-C942-9EB1-591DB0C56E04}" type="datetimeFigureOut">
              <a:rPr lang="en-US" smtClean="0"/>
              <a:t>5/26/2022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9AAC6-676E-7845-9C93-8C327C91EE50}" type="slidenum">
              <a:rPr lang="en-US" smtClean="0"/>
              <a:t>‹#›</a:t>
            </a:fld>
            <a:endParaRPr lang="en-US"/>
          </a:p>
        </p:txBody>
      </p:sp>
    </p:spTree>
    <p:extLst>
      <p:ext uri="{BB962C8B-B14F-4D97-AF65-F5344CB8AC3E}">
        <p14:creationId xmlns:p14="http://schemas.microsoft.com/office/powerpoint/2010/main" val="28638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r>
              <a:rPr lang="en-US" noProof="0" dirty="0">
                <a:latin typeface="Arial" panose="020B0604020202020204" pitchFamily="34" charset="0"/>
                <a:cs typeface="Arial" panose="020B0604020202020204" pitchFamily="34" charset="0"/>
              </a:rPr>
              <a:t>1) Math Type Plugin</a:t>
            </a:r>
          </a:p>
          <a:p>
            <a:r>
              <a:rPr lang="en-US" noProof="0" dirty="0">
                <a:latin typeface="Arial" panose="020B0604020202020204" pitchFamily="34" charset="0"/>
                <a:cs typeface="Arial" panose="020B0604020202020204" pitchFamily="34" charset="0"/>
              </a:rPr>
              <a:t>2) Math Player (free versions available)</a:t>
            </a:r>
          </a:p>
          <a:p>
            <a:r>
              <a:rPr lang="en-US" noProof="0" dirty="0">
                <a:latin typeface="Arial" panose="020B0604020202020204" pitchFamily="34" charset="0"/>
                <a:cs typeface="Arial" panose="020B0604020202020204" pitchFamily="34" charset="0"/>
              </a:rPr>
              <a:t>3) NVDA Reader (free versions available)</a:t>
            </a:r>
          </a:p>
        </p:txBody>
      </p:sp>
      <p:sp>
        <p:nvSpPr>
          <p:cNvPr id="4" name="Slide Number Placeholder 3"/>
          <p:cNvSpPr>
            <a:spLocks noGrp="1"/>
          </p:cNvSpPr>
          <p:nvPr>
            <p:ph type="sldNum" sz="quarter" idx="5"/>
          </p:nvPr>
        </p:nvSpPr>
        <p:spPr/>
        <p:txBody>
          <a:bodyPr/>
          <a:lstStyle/>
          <a:p>
            <a:fld id="{7179AAC6-676E-7845-9C93-8C327C91EE50}" type="slidenum">
              <a:rPr lang="en-US" smtClean="0"/>
              <a:t>1</a:t>
            </a:fld>
            <a:endParaRPr lang="en-US"/>
          </a:p>
        </p:txBody>
      </p:sp>
    </p:spTree>
    <p:extLst>
      <p:ext uri="{BB962C8B-B14F-4D97-AF65-F5344CB8AC3E}">
        <p14:creationId xmlns:p14="http://schemas.microsoft.com/office/powerpoint/2010/main" val="31605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battery consists of a strain relief value which gets activated when the battery initiates to build hydrogen gas pressure. The activation of this valve permits some of the gas quantity to escape so that the entire battery capacity will be lessened.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12</a:t>
            </a:fld>
            <a:endParaRPr lang="en-US"/>
          </a:p>
        </p:txBody>
      </p:sp>
    </p:spTree>
    <p:extLst>
      <p:ext uri="{BB962C8B-B14F-4D97-AF65-F5344CB8AC3E}">
        <p14:creationId xmlns:p14="http://schemas.microsoft.com/office/powerpoint/2010/main" val="254489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179AAC6-676E-7845-9C93-8C327C91EE50}" type="slidenum">
              <a:rPr lang="en-US" smtClean="0"/>
              <a:t>14</a:t>
            </a:fld>
            <a:endParaRPr lang="en-US"/>
          </a:p>
        </p:txBody>
      </p:sp>
    </p:spTree>
    <p:extLst>
      <p:ext uri="{BB962C8B-B14F-4D97-AF65-F5344CB8AC3E}">
        <p14:creationId xmlns:p14="http://schemas.microsoft.com/office/powerpoint/2010/main" val="351794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15</a:t>
            </a:fld>
            <a:endParaRPr lang="en-US"/>
          </a:p>
        </p:txBody>
      </p:sp>
    </p:spTree>
    <p:extLst>
      <p:ext uri="{BB962C8B-B14F-4D97-AF65-F5344CB8AC3E}">
        <p14:creationId xmlns:p14="http://schemas.microsoft.com/office/powerpoint/2010/main" val="2643114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16</a:t>
            </a:fld>
            <a:endParaRPr lang="en-US"/>
          </a:p>
        </p:txBody>
      </p:sp>
    </p:spTree>
    <p:extLst>
      <p:ext uri="{BB962C8B-B14F-4D97-AF65-F5344CB8AC3E}">
        <p14:creationId xmlns:p14="http://schemas.microsoft.com/office/powerpoint/2010/main" val="109846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17</a:t>
            </a:fld>
            <a:endParaRPr lang="en-US"/>
          </a:p>
        </p:txBody>
      </p:sp>
    </p:spTree>
    <p:extLst>
      <p:ext uri="{BB962C8B-B14F-4D97-AF65-F5344CB8AC3E}">
        <p14:creationId xmlns:p14="http://schemas.microsoft.com/office/powerpoint/2010/main" val="355893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18</a:t>
            </a:fld>
            <a:endParaRPr lang="en-US"/>
          </a:p>
        </p:txBody>
      </p:sp>
    </p:spTree>
    <p:extLst>
      <p:ext uri="{BB962C8B-B14F-4D97-AF65-F5344CB8AC3E}">
        <p14:creationId xmlns:p14="http://schemas.microsoft.com/office/powerpoint/2010/main" val="384157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When S O C is fully charged, the battery voltage (</a:t>
            </a:r>
            <a:r>
              <a:rPr lang="en-US" sz="1200" kern="1200" noProof="0" dirty="0" err="1">
                <a:solidFill>
                  <a:schemeClr val="tx1"/>
                </a:solidFill>
                <a:effectLst/>
                <a:latin typeface="Arial" panose="020B0604020202020204" pitchFamily="34" charset="0"/>
                <a:ea typeface="+mn-ea"/>
                <a:cs typeface="Arial" panose="020B0604020202020204" pitchFamily="34" charset="0"/>
              </a:rPr>
              <a:t>bv</a:t>
            </a:r>
            <a:r>
              <a:rPr lang="en-US" sz="1200" kern="1200" noProof="0" dirty="0">
                <a:solidFill>
                  <a:schemeClr val="tx1"/>
                </a:solidFill>
                <a:effectLst/>
                <a:latin typeface="Arial" panose="020B0604020202020204" pitchFamily="34" charset="0"/>
                <a:ea typeface="+mn-ea"/>
                <a:cs typeface="Arial" panose="020B0604020202020204" pitchFamily="34" charset="0"/>
              </a:rPr>
              <a:t>) is 12.6 volts or higher. If 75% charged, the </a:t>
            </a:r>
            <a:r>
              <a:rPr lang="en-US" sz="1200" kern="1200" noProof="0" dirty="0" err="1">
                <a:solidFill>
                  <a:schemeClr val="tx1"/>
                </a:solidFill>
                <a:effectLst/>
                <a:latin typeface="Arial" panose="020B0604020202020204" pitchFamily="34" charset="0"/>
                <a:ea typeface="+mn-ea"/>
                <a:cs typeface="Arial" panose="020B0604020202020204" pitchFamily="34" charset="0"/>
              </a:rPr>
              <a:t>bv</a:t>
            </a:r>
            <a:r>
              <a:rPr lang="en-US" sz="1200" kern="1200" noProof="0" dirty="0">
                <a:solidFill>
                  <a:schemeClr val="tx1"/>
                </a:solidFill>
                <a:effectLst/>
                <a:latin typeface="Arial" panose="020B0604020202020204" pitchFamily="34" charset="0"/>
                <a:ea typeface="+mn-ea"/>
                <a:cs typeface="Arial" panose="020B0604020202020204" pitchFamily="34" charset="0"/>
              </a:rPr>
              <a:t> is 12.4 volts. If 50%, 12.2. If 25%, 12.0. If discharged, 11.9 volts or lower.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22</a:t>
            </a:fld>
            <a:endParaRPr lang="en-US"/>
          </a:p>
        </p:txBody>
      </p:sp>
    </p:spTree>
    <p:extLst>
      <p:ext uri="{BB962C8B-B14F-4D97-AF65-F5344CB8AC3E}">
        <p14:creationId xmlns:p14="http://schemas.microsoft.com/office/powerpoint/2010/main" val="199041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23</a:t>
            </a:fld>
            <a:endParaRPr lang="en-US"/>
          </a:p>
        </p:txBody>
      </p:sp>
    </p:spTree>
    <p:extLst>
      <p:ext uri="{BB962C8B-B14F-4D97-AF65-F5344CB8AC3E}">
        <p14:creationId xmlns:p14="http://schemas.microsoft.com/office/powerpoint/2010/main" val="115487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25</a:t>
            </a:fld>
            <a:endParaRPr lang="en-US"/>
          </a:p>
        </p:txBody>
      </p:sp>
    </p:spTree>
    <p:extLst>
      <p:ext uri="{BB962C8B-B14F-4D97-AF65-F5344CB8AC3E}">
        <p14:creationId xmlns:p14="http://schemas.microsoft.com/office/powerpoint/2010/main" val="1379742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26</a:t>
            </a:fld>
            <a:endParaRPr lang="en-US"/>
          </a:p>
        </p:txBody>
      </p:sp>
    </p:spTree>
    <p:extLst>
      <p:ext uri="{BB962C8B-B14F-4D97-AF65-F5344CB8AC3E}">
        <p14:creationId xmlns:p14="http://schemas.microsoft.com/office/powerpoint/2010/main" val="353245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a:t>
            </a:fld>
            <a:endParaRPr lang="en-US"/>
          </a:p>
        </p:txBody>
      </p:sp>
    </p:spTree>
    <p:extLst>
      <p:ext uri="{BB962C8B-B14F-4D97-AF65-F5344CB8AC3E}">
        <p14:creationId xmlns:p14="http://schemas.microsoft.com/office/powerpoint/2010/main" val="449252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28</a:t>
            </a:fld>
            <a:endParaRPr lang="en-US"/>
          </a:p>
        </p:txBody>
      </p:sp>
    </p:spTree>
    <p:extLst>
      <p:ext uri="{BB962C8B-B14F-4D97-AF65-F5344CB8AC3E}">
        <p14:creationId xmlns:p14="http://schemas.microsoft.com/office/powerpoint/2010/main" val="2983399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29</a:t>
            </a:fld>
            <a:endParaRPr lang="en-US"/>
          </a:p>
        </p:txBody>
      </p:sp>
    </p:spTree>
    <p:extLst>
      <p:ext uri="{BB962C8B-B14F-4D97-AF65-F5344CB8AC3E}">
        <p14:creationId xmlns:p14="http://schemas.microsoft.com/office/powerpoint/2010/main" val="56619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31</a:t>
            </a:fld>
            <a:endParaRPr lang="en-US"/>
          </a:p>
        </p:txBody>
      </p:sp>
    </p:spTree>
    <p:extLst>
      <p:ext uri="{BB962C8B-B14F-4D97-AF65-F5344CB8AC3E}">
        <p14:creationId xmlns:p14="http://schemas.microsoft.com/office/powerpoint/2010/main" val="1998388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32</a:t>
            </a:fld>
            <a:endParaRPr lang="en-US"/>
          </a:p>
        </p:txBody>
      </p:sp>
    </p:spTree>
    <p:extLst>
      <p:ext uri="{BB962C8B-B14F-4D97-AF65-F5344CB8AC3E}">
        <p14:creationId xmlns:p14="http://schemas.microsoft.com/office/powerpoint/2010/main" val="410414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A curve starts along the horizontal axis, remains constant for a certain time, and increases gradually, reaching a peak. It again decreases gradually, and remains constant along the horizontal axis. The driving conditions are compared one by one with the curve as follows: Engine off when vehicle is stopped, brief electrical operation only, auto-start with torque smoothing, fuel on, electric power assist, intelligent charging of advanced hybrid battery, electric power assist, regenerative breaking, brief electrical operation only, fuel cut-off during </a:t>
            </a:r>
            <a:r>
              <a:rPr lang="en-US" sz="1200" kern="1200" noProof="0" dirty="0" err="1">
                <a:solidFill>
                  <a:schemeClr val="tx1"/>
                </a:solidFill>
                <a:effectLst/>
                <a:latin typeface="Arial" panose="020B0604020202020204" pitchFamily="34" charset="0"/>
                <a:ea typeface="+mn-ea"/>
                <a:cs typeface="Arial" panose="020B0604020202020204" pitchFamily="34" charset="0"/>
              </a:rPr>
              <a:t>decel</a:t>
            </a:r>
            <a:r>
              <a:rPr lang="en-US" sz="1200" kern="1200" noProof="0" dirty="0">
                <a:solidFill>
                  <a:schemeClr val="tx1"/>
                </a:solidFill>
                <a:effectLst/>
                <a:latin typeface="Arial" panose="020B0604020202020204" pitchFamily="34" charset="0"/>
                <a:ea typeface="+mn-ea"/>
                <a:cs typeface="Arial" panose="020B0604020202020204" pitchFamily="34" charset="0"/>
              </a:rPr>
              <a:t> with torque smoothing.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33</a:t>
            </a:fld>
            <a:endParaRPr lang="en-US"/>
          </a:p>
        </p:txBody>
      </p:sp>
    </p:spTree>
    <p:extLst>
      <p:ext uri="{BB962C8B-B14F-4D97-AF65-F5344CB8AC3E}">
        <p14:creationId xmlns:p14="http://schemas.microsoft.com/office/powerpoint/2010/main" val="200663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components of a BAS system have the following labels: Nickel Metal Hydride Hybrid Battery Pack (located under the rear seat), Engine Control Module, Power electronics with inverter and DC/DC converter, Modified 4T45E automatic transmission with auxiliary pump, Motor/Generator with 3-phase cables, and dual tensioner assemblies.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34</a:t>
            </a:fld>
            <a:endParaRPr lang="en-US"/>
          </a:p>
        </p:txBody>
      </p:sp>
    </p:spTree>
    <p:extLst>
      <p:ext uri="{BB962C8B-B14F-4D97-AF65-F5344CB8AC3E}">
        <p14:creationId xmlns:p14="http://schemas.microsoft.com/office/powerpoint/2010/main" val="1244623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35</a:t>
            </a:fld>
            <a:endParaRPr lang="en-US"/>
          </a:p>
        </p:txBody>
      </p:sp>
    </p:spTree>
    <p:extLst>
      <p:ext uri="{BB962C8B-B14F-4D97-AF65-F5344CB8AC3E}">
        <p14:creationId xmlns:p14="http://schemas.microsoft.com/office/powerpoint/2010/main" val="355386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36</a:t>
            </a:fld>
            <a:endParaRPr lang="en-US"/>
          </a:p>
        </p:txBody>
      </p:sp>
    </p:spTree>
    <p:extLst>
      <p:ext uri="{BB962C8B-B14F-4D97-AF65-F5344CB8AC3E}">
        <p14:creationId xmlns:p14="http://schemas.microsoft.com/office/powerpoint/2010/main" val="2569651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38</a:t>
            </a:fld>
            <a:endParaRPr lang="en-US"/>
          </a:p>
        </p:txBody>
      </p:sp>
    </p:spTree>
    <p:extLst>
      <p:ext uri="{BB962C8B-B14F-4D97-AF65-F5344CB8AC3E}">
        <p14:creationId xmlns:p14="http://schemas.microsoft.com/office/powerpoint/2010/main" val="100450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7179AAC6-676E-7845-9C93-8C327C91EE50}" type="slidenum">
              <a:rPr lang="en-US" smtClean="0"/>
              <a:t>39</a:t>
            </a:fld>
            <a:endParaRPr lang="en-US"/>
          </a:p>
        </p:txBody>
      </p:sp>
    </p:spTree>
    <p:extLst>
      <p:ext uri="{BB962C8B-B14F-4D97-AF65-F5344CB8AC3E}">
        <p14:creationId xmlns:p14="http://schemas.microsoft.com/office/powerpoint/2010/main" val="313760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3</a:t>
            </a:fld>
            <a:endParaRPr lang="en-US"/>
          </a:p>
        </p:txBody>
      </p:sp>
    </p:spTree>
    <p:extLst>
      <p:ext uri="{BB962C8B-B14F-4D97-AF65-F5344CB8AC3E}">
        <p14:creationId xmlns:p14="http://schemas.microsoft.com/office/powerpoint/2010/main" val="2213125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42</a:t>
            </a:fld>
            <a:endParaRPr lang="en-US"/>
          </a:p>
        </p:txBody>
      </p:sp>
    </p:spTree>
    <p:extLst>
      <p:ext uri="{BB962C8B-B14F-4D97-AF65-F5344CB8AC3E}">
        <p14:creationId xmlns:p14="http://schemas.microsoft.com/office/powerpoint/2010/main" val="226868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screenshot shows the following readings: Motor Assist limit CMD, On. PWR save PDU TMP Off, Fuel cut req. Off, PWR save MOT TRQ Off, ENG SPD UP REQ Off, Motor rotor position sensor voltage R1: 1.2 (in red) 1…1, V. Idle stop permit ON. Motor rotor position sensor voltage R2: 1.2 (in red) 1...1, V.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43</a:t>
            </a:fld>
            <a:endParaRPr lang="en-US"/>
          </a:p>
        </p:txBody>
      </p:sp>
    </p:spTree>
    <p:extLst>
      <p:ext uri="{BB962C8B-B14F-4D97-AF65-F5344CB8AC3E}">
        <p14:creationId xmlns:p14="http://schemas.microsoft.com/office/powerpoint/2010/main" val="2989613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44</a:t>
            </a:fld>
            <a:endParaRPr lang="en-US"/>
          </a:p>
        </p:txBody>
      </p:sp>
    </p:spTree>
    <p:extLst>
      <p:ext uri="{BB962C8B-B14F-4D97-AF65-F5344CB8AC3E}">
        <p14:creationId xmlns:p14="http://schemas.microsoft.com/office/powerpoint/2010/main" val="4123110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47</a:t>
            </a:fld>
            <a:endParaRPr lang="en-US"/>
          </a:p>
        </p:txBody>
      </p:sp>
    </p:spTree>
    <p:extLst>
      <p:ext uri="{BB962C8B-B14F-4D97-AF65-F5344CB8AC3E}">
        <p14:creationId xmlns:p14="http://schemas.microsoft.com/office/powerpoint/2010/main" val="4220442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49</a:t>
            </a:fld>
            <a:endParaRPr lang="en-US"/>
          </a:p>
        </p:txBody>
      </p:sp>
    </p:spTree>
    <p:extLst>
      <p:ext uri="{BB962C8B-B14F-4D97-AF65-F5344CB8AC3E}">
        <p14:creationId xmlns:p14="http://schemas.microsoft.com/office/powerpoint/2010/main" val="4249098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50</a:t>
            </a:fld>
            <a:endParaRPr lang="en-US"/>
          </a:p>
        </p:txBody>
      </p:sp>
    </p:spTree>
    <p:extLst>
      <p:ext uri="{BB962C8B-B14F-4D97-AF65-F5344CB8AC3E}">
        <p14:creationId xmlns:p14="http://schemas.microsoft.com/office/powerpoint/2010/main" val="1162030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51</a:t>
            </a:fld>
            <a:endParaRPr lang="en-US"/>
          </a:p>
        </p:txBody>
      </p:sp>
    </p:spTree>
    <p:extLst>
      <p:ext uri="{BB962C8B-B14F-4D97-AF65-F5344CB8AC3E}">
        <p14:creationId xmlns:p14="http://schemas.microsoft.com/office/powerpoint/2010/main" val="27237068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screenshot shows the following readings: Engine warming up request, No. Aircon request No, Hydrocarbon adsorptive catalyst (HCAC) OBD… No, Main battery charging request No, Engine idling request No, Engine stop request </a:t>
            </a:r>
            <a:r>
              <a:rPr lang="en-US" sz="1200" kern="1200" noProof="0" dirty="0" err="1">
                <a:solidFill>
                  <a:schemeClr val="tx1"/>
                </a:solidFill>
                <a:effectLst/>
                <a:latin typeface="Arial" panose="020B0604020202020204" pitchFamily="34" charset="0"/>
                <a:ea typeface="+mn-ea"/>
                <a:cs typeface="Arial" panose="020B0604020202020204" pitchFamily="34" charset="0"/>
              </a:rPr>
              <a:t>Request</a:t>
            </a:r>
            <a:r>
              <a:rPr lang="en-US" sz="1200" kern="1200" noProof="0" dirty="0">
                <a:solidFill>
                  <a:schemeClr val="tx1"/>
                </a:solidFill>
                <a:effectLst/>
                <a:latin typeface="Arial" panose="020B0604020202020204" pitchFamily="34" charset="0"/>
                <a:ea typeface="+mn-ea"/>
                <a:cs typeface="Arial" panose="020B0604020202020204" pitchFamily="34" charset="0"/>
              </a:rPr>
              <a:t>, System </a:t>
            </a:r>
            <a:r>
              <a:rPr lang="en-US" sz="1200" kern="1200" noProof="0" dirty="0" err="1">
                <a:solidFill>
                  <a:schemeClr val="tx1"/>
                </a:solidFill>
                <a:effectLst/>
                <a:latin typeface="Arial" panose="020B0604020202020204" pitchFamily="34" charset="0"/>
                <a:ea typeface="+mn-ea"/>
                <a:cs typeface="Arial" panose="020B0604020202020204" pitchFamily="34" charset="0"/>
              </a:rPr>
              <a:t>precharge</a:t>
            </a:r>
            <a:r>
              <a:rPr lang="en-US" sz="1200" kern="1200" noProof="0" dirty="0">
                <a:solidFill>
                  <a:schemeClr val="tx1"/>
                </a:solidFill>
                <a:effectLst/>
                <a:latin typeface="Arial" panose="020B0604020202020204" pitchFamily="34" charset="0"/>
                <a:ea typeface="+mn-ea"/>
                <a:cs typeface="Arial" panose="020B0604020202020204" pitchFamily="34" charset="0"/>
              </a:rPr>
              <a:t> relay status (</a:t>
            </a:r>
            <a:r>
              <a:rPr lang="en-US" sz="1200" kern="1200" noProof="0" dirty="0" err="1">
                <a:solidFill>
                  <a:schemeClr val="tx1"/>
                </a:solidFill>
                <a:effectLst/>
                <a:latin typeface="Arial" panose="020B0604020202020204" pitchFamily="34" charset="0"/>
                <a:ea typeface="+mn-ea"/>
                <a:cs typeface="Arial" panose="020B0604020202020204" pitchFamily="34" charset="0"/>
              </a:rPr>
              <a:t>smrp</a:t>
            </a:r>
            <a:r>
              <a:rPr lang="en-US" sz="1200" kern="1200" noProof="0" dirty="0">
                <a:solidFill>
                  <a:schemeClr val="tx1"/>
                </a:solidFill>
                <a:effectLst/>
                <a:latin typeface="Arial" panose="020B0604020202020204" pitchFamily="34" charset="0"/>
                <a:ea typeface="+mn-ea"/>
                <a:cs typeface="Arial" panose="020B0604020202020204" pitchFamily="34" charset="0"/>
              </a:rPr>
              <a:t>) Off, System main relay status-</a:t>
            </a:r>
            <a:r>
              <a:rPr lang="en-US" sz="1200" kern="1200" noProof="0" dirty="0" err="1">
                <a:solidFill>
                  <a:schemeClr val="tx1"/>
                </a:solidFill>
                <a:effectLst/>
                <a:latin typeface="Arial" panose="020B0604020202020204" pitchFamily="34" charset="0"/>
                <a:ea typeface="+mn-ea"/>
                <a:cs typeface="Arial" panose="020B0604020202020204" pitchFamily="34" charset="0"/>
              </a:rPr>
              <a:t>smrb</a:t>
            </a:r>
            <a:r>
              <a:rPr lang="en-US" sz="1200" kern="1200" noProof="0" dirty="0">
                <a:solidFill>
                  <a:schemeClr val="tx1"/>
                </a:solidFill>
                <a:effectLst/>
                <a:latin typeface="Arial" panose="020B0604020202020204" pitchFamily="34" charset="0"/>
                <a:ea typeface="+mn-ea"/>
                <a:cs typeface="Arial" panose="020B0604020202020204" pitchFamily="34" charset="0"/>
              </a:rPr>
              <a:t> Off...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53</a:t>
            </a:fld>
            <a:endParaRPr lang="en-US"/>
          </a:p>
        </p:txBody>
      </p:sp>
    </p:spTree>
    <p:extLst>
      <p:ext uri="{BB962C8B-B14F-4D97-AF65-F5344CB8AC3E}">
        <p14:creationId xmlns:p14="http://schemas.microsoft.com/office/powerpoint/2010/main" val="2466029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37476544" indent="-37024831" defTabSz="914407" eaLnBrk="0" hangingPunct="0">
              <a:defRPr sz="1400">
                <a:solidFill>
                  <a:schemeClr val="tx1"/>
                </a:solidFill>
                <a:latin typeface="Arial" charset="0"/>
                <a:ea typeface="ＭＳ Ｐゴシック" charset="0"/>
              </a:defRPr>
            </a:lvl2pPr>
            <a:lvl3pPr eaLnBrk="0" hangingPunct="0">
              <a:defRPr sz="1400">
                <a:solidFill>
                  <a:schemeClr val="tx1"/>
                </a:solidFill>
                <a:latin typeface="Arial" charset="0"/>
                <a:ea typeface="ＭＳ Ｐゴシック" charset="0"/>
              </a:defRPr>
            </a:lvl3pPr>
            <a:lvl4pPr eaLnBrk="0" hangingPunct="0">
              <a:defRPr sz="1400">
                <a:solidFill>
                  <a:schemeClr val="tx1"/>
                </a:solidFill>
                <a:latin typeface="Arial" charset="0"/>
                <a:ea typeface="ＭＳ Ｐゴシック" charset="0"/>
              </a:defRPr>
            </a:lvl4pPr>
            <a:lvl5pPr eaLnBrk="0" hangingPunct="0">
              <a:defRPr sz="1400">
                <a:solidFill>
                  <a:schemeClr val="tx1"/>
                </a:solidFill>
                <a:latin typeface="Arial" charset="0"/>
                <a:ea typeface="ＭＳ Ｐゴシック" charset="0"/>
              </a:defRPr>
            </a:lvl5pPr>
            <a:lvl6pPr marL="451714" eaLnBrk="0" fontAlgn="base" hangingPunct="0">
              <a:spcBef>
                <a:spcPct val="0"/>
              </a:spcBef>
              <a:spcAft>
                <a:spcPct val="0"/>
              </a:spcAft>
              <a:defRPr sz="1400">
                <a:solidFill>
                  <a:schemeClr val="tx1"/>
                </a:solidFill>
                <a:latin typeface="Arial" charset="0"/>
                <a:ea typeface="ＭＳ Ｐゴシック" charset="0"/>
              </a:defRPr>
            </a:lvl6pPr>
            <a:lvl7pPr marL="903427" eaLnBrk="0" fontAlgn="base" hangingPunct="0">
              <a:spcBef>
                <a:spcPct val="0"/>
              </a:spcBef>
              <a:spcAft>
                <a:spcPct val="0"/>
              </a:spcAft>
              <a:defRPr sz="1400">
                <a:solidFill>
                  <a:schemeClr val="tx1"/>
                </a:solidFill>
                <a:latin typeface="Arial" charset="0"/>
                <a:ea typeface="ＭＳ Ｐゴシック" charset="0"/>
              </a:defRPr>
            </a:lvl7pPr>
            <a:lvl8pPr marL="1355141" eaLnBrk="0" fontAlgn="base" hangingPunct="0">
              <a:spcBef>
                <a:spcPct val="0"/>
              </a:spcBef>
              <a:spcAft>
                <a:spcPct val="0"/>
              </a:spcAft>
              <a:defRPr sz="1400">
                <a:solidFill>
                  <a:schemeClr val="tx1"/>
                </a:solidFill>
                <a:latin typeface="Arial" charset="0"/>
                <a:ea typeface="ＭＳ Ｐゴシック" charset="0"/>
              </a:defRPr>
            </a:lvl8pPr>
            <a:lvl9pPr marL="1806854"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8E1A403-CBBD-D041-AC2D-2E11A0551267}" type="slidenum">
              <a:rPr lang="en-US" sz="1200">
                <a:latin typeface="Tahoma" charset="0"/>
              </a:rPr>
              <a:pPr eaLnBrk="1" hangingPunct="1"/>
              <a:t>54</a:t>
            </a:fld>
            <a:endParaRPr lang="en-US" sz="1200" dirty="0">
              <a:latin typeface="Tahoma" charset="0"/>
            </a:endParaRPr>
          </a:p>
        </p:txBody>
      </p:sp>
      <p:sp>
        <p:nvSpPr>
          <p:cNvPr id="22531"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300971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9155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4</a:t>
            </a:fld>
            <a:endParaRPr lang="en-US"/>
          </a:p>
        </p:txBody>
      </p:sp>
    </p:spTree>
    <p:extLst>
      <p:ext uri="{BB962C8B-B14F-4D97-AF65-F5344CB8AC3E}">
        <p14:creationId xmlns:p14="http://schemas.microsoft.com/office/powerpoint/2010/main" val="91824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5</a:t>
            </a:fld>
            <a:endParaRPr lang="en-US"/>
          </a:p>
        </p:txBody>
      </p:sp>
    </p:spTree>
    <p:extLst>
      <p:ext uri="{BB962C8B-B14F-4D97-AF65-F5344CB8AC3E}">
        <p14:creationId xmlns:p14="http://schemas.microsoft.com/office/powerpoint/2010/main" val="404826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6</a:t>
            </a:fld>
            <a:endParaRPr lang="en-US"/>
          </a:p>
        </p:txBody>
      </p:sp>
    </p:spTree>
    <p:extLst>
      <p:ext uri="{BB962C8B-B14F-4D97-AF65-F5344CB8AC3E}">
        <p14:creationId xmlns:p14="http://schemas.microsoft.com/office/powerpoint/2010/main" val="370260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A lead acid battery consists of positive and negative plates, separator, electrolyte, and hard plastic with a rubber case. The two plates are separated by insulating material. This total construction is kept in a hard plastic case with an electrolyte such as water and sulfuric acid. Due to the electron exchange across anode and cathode, electron balance across the plates is affected. The electrons then flow through the load and the battery gets discharged. During discharge, the diluted sulfuric acid gravity decreases.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8</a:t>
            </a:fld>
            <a:endParaRPr lang="en-US"/>
          </a:p>
        </p:txBody>
      </p:sp>
    </p:spTree>
    <p:extLst>
      <p:ext uri="{BB962C8B-B14F-4D97-AF65-F5344CB8AC3E}">
        <p14:creationId xmlns:p14="http://schemas.microsoft.com/office/powerpoint/2010/main" val="331751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Arial" panose="020B0604020202020204" pitchFamily="34" charset="0"/>
                <a:ea typeface="+mn-ea"/>
                <a:cs typeface="Arial" panose="020B0604020202020204" pitchFamily="34" charset="0"/>
              </a:rPr>
              <a:t>Long Description:</a:t>
            </a:r>
          </a:p>
          <a:p>
            <a:r>
              <a:rPr lang="en-US" sz="1200" kern="1200" noProof="0" dirty="0">
                <a:solidFill>
                  <a:schemeClr val="tx1"/>
                </a:solidFill>
                <a:effectLst/>
                <a:latin typeface="Arial" panose="020B0604020202020204" pitchFamily="34" charset="0"/>
                <a:ea typeface="+mn-ea"/>
                <a:cs typeface="Arial" panose="020B0604020202020204" pitchFamily="34" charset="0"/>
              </a:rPr>
              <a:t>The lead acid battery uses lead as the anode and lead dioxide as the cathode, with an acid electrolyte. During the charging process, the reactions at each electrode are reversed; the anode becomes the cathode and the cathode becomes the anode. The positive plate becomes P b O sub 2, negative plate turns to P b, and the electrolyte turns to H sub 2 S O sub 4. </a:t>
            </a:r>
            <a:endParaRPr lang="en-US"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79AAC6-676E-7845-9C93-8C327C91EE50}" type="slidenum">
              <a:rPr lang="en-US" smtClean="0"/>
              <a:t>9</a:t>
            </a:fld>
            <a:endParaRPr lang="en-US"/>
          </a:p>
        </p:txBody>
      </p:sp>
    </p:spTree>
    <p:extLst>
      <p:ext uri="{BB962C8B-B14F-4D97-AF65-F5344CB8AC3E}">
        <p14:creationId xmlns:p14="http://schemas.microsoft.com/office/powerpoint/2010/main" val="63792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79AAC6-676E-7845-9C93-8C327C91EE50}" type="slidenum">
              <a:rPr lang="en-US" smtClean="0"/>
              <a:t>11</a:t>
            </a:fld>
            <a:endParaRPr lang="en-US"/>
          </a:p>
        </p:txBody>
      </p:sp>
    </p:spTree>
    <p:extLst>
      <p:ext uri="{BB962C8B-B14F-4D97-AF65-F5344CB8AC3E}">
        <p14:creationId xmlns:p14="http://schemas.microsoft.com/office/powerpoint/2010/main" val="246299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Contents + 2 Fig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EF64-E157-4715-8F89-7301BAC9706F}"/>
              </a:ext>
            </a:extLst>
          </p:cNvPr>
          <p:cNvSpPr>
            <a:spLocks noGrp="1"/>
          </p:cNvSpPr>
          <p:nvPr>
            <p:ph type="title"/>
          </p:nvPr>
        </p:nvSpPr>
        <p:spPr>
          <a:xfrm>
            <a:off x="457200" y="215372"/>
            <a:ext cx="8229600" cy="895674"/>
          </a:xfr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3A74D7C-8813-4681-9683-28EF3FFBAAAD}"/>
              </a:ext>
            </a:extLst>
          </p:cNvPr>
          <p:cNvSpPr>
            <a:spLocks noGrp="1"/>
          </p:cNvSpPr>
          <p:nvPr>
            <p:ph type="dt" idx="10"/>
          </p:nvPr>
        </p:nvSpPr>
        <p:spPr/>
        <p:txBody>
          <a:bodyPr/>
          <a:lstStyle/>
          <a:p>
            <a:endParaRPr lang="en-IN"/>
          </a:p>
        </p:txBody>
      </p:sp>
      <p:sp>
        <p:nvSpPr>
          <p:cNvPr id="4" name="Slide Number Placeholder 3">
            <a:extLst>
              <a:ext uri="{FF2B5EF4-FFF2-40B4-BE49-F238E27FC236}">
                <a16:creationId xmlns:a16="http://schemas.microsoft.com/office/drawing/2014/main" id="{2BF6DB6C-FFE5-4297-BBE3-6C61CCA9D8D2}"/>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1FF0A67D-C2CE-438A-943B-0A683955ECC7}"/>
              </a:ext>
            </a:extLst>
          </p:cNvPr>
          <p:cNvSpPr>
            <a:spLocks noGrp="1"/>
          </p:cNvSpPr>
          <p:nvPr>
            <p:ph sz="quarter" idx="12"/>
          </p:nvPr>
        </p:nvSpPr>
        <p:spPr>
          <a:xfrm>
            <a:off x="457200" y="1395413"/>
            <a:ext cx="3947652"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a:extLst>
              <a:ext uri="{FF2B5EF4-FFF2-40B4-BE49-F238E27FC236}">
                <a16:creationId xmlns:a16="http://schemas.microsoft.com/office/drawing/2014/main" id="{90BFBF25-2BA8-481A-9568-D9FB8AC6B743}"/>
              </a:ext>
            </a:extLst>
          </p:cNvPr>
          <p:cNvSpPr>
            <a:spLocks noGrp="1"/>
          </p:cNvSpPr>
          <p:nvPr>
            <p:ph sz="quarter" idx="13"/>
          </p:nvPr>
        </p:nvSpPr>
        <p:spPr>
          <a:xfrm>
            <a:off x="457200" y="2143125"/>
            <a:ext cx="3947652" cy="5317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a:extLst>
              <a:ext uri="{FF2B5EF4-FFF2-40B4-BE49-F238E27FC236}">
                <a16:creationId xmlns:a16="http://schemas.microsoft.com/office/drawing/2014/main" id="{E507EE4F-868E-4460-8012-6EF7B3BE8616}"/>
              </a:ext>
            </a:extLst>
          </p:cNvPr>
          <p:cNvSpPr>
            <a:spLocks noGrp="1"/>
          </p:cNvSpPr>
          <p:nvPr>
            <p:ph sz="quarter" idx="14"/>
          </p:nvPr>
        </p:nvSpPr>
        <p:spPr>
          <a:xfrm>
            <a:off x="457199" y="2940050"/>
            <a:ext cx="3947651"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DF76D0AD-A55F-4E58-87B1-6C8AE15C3EBD}"/>
              </a:ext>
            </a:extLst>
          </p:cNvPr>
          <p:cNvSpPr>
            <a:spLocks noGrp="1"/>
          </p:cNvSpPr>
          <p:nvPr>
            <p:ph sz="quarter" idx="15"/>
          </p:nvPr>
        </p:nvSpPr>
        <p:spPr>
          <a:xfrm>
            <a:off x="457200" y="3687763"/>
            <a:ext cx="3947650"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a:extLst>
              <a:ext uri="{FF2B5EF4-FFF2-40B4-BE49-F238E27FC236}">
                <a16:creationId xmlns:a16="http://schemas.microsoft.com/office/drawing/2014/main" id="{4620D221-3B54-4C81-85B9-07EFD6063C07}"/>
              </a:ext>
            </a:extLst>
          </p:cNvPr>
          <p:cNvSpPr>
            <a:spLocks noGrp="1"/>
          </p:cNvSpPr>
          <p:nvPr>
            <p:ph sz="quarter" idx="16"/>
          </p:nvPr>
        </p:nvSpPr>
        <p:spPr>
          <a:xfrm>
            <a:off x="457200" y="4484688"/>
            <a:ext cx="3947652"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a:extLst>
              <a:ext uri="{FF2B5EF4-FFF2-40B4-BE49-F238E27FC236}">
                <a16:creationId xmlns:a16="http://schemas.microsoft.com/office/drawing/2014/main" id="{3BB393F2-0A92-4091-ADE5-D28CC6CB4554}"/>
              </a:ext>
            </a:extLst>
          </p:cNvPr>
          <p:cNvSpPr>
            <a:spLocks noGrp="1"/>
          </p:cNvSpPr>
          <p:nvPr>
            <p:ph sz="quarter" idx="17"/>
          </p:nvPr>
        </p:nvSpPr>
        <p:spPr>
          <a:xfrm>
            <a:off x="457200" y="5300663"/>
            <a:ext cx="3947650" cy="5317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a:extLst>
              <a:ext uri="{FF2B5EF4-FFF2-40B4-BE49-F238E27FC236}">
                <a16:creationId xmlns:a16="http://schemas.microsoft.com/office/drawing/2014/main" id="{230E8679-B5F3-4E2D-BA26-969A7F69AEB3}"/>
              </a:ext>
            </a:extLst>
          </p:cNvPr>
          <p:cNvSpPr>
            <a:spLocks noGrp="1"/>
          </p:cNvSpPr>
          <p:nvPr>
            <p:ph sz="quarter" idx="18"/>
          </p:nvPr>
        </p:nvSpPr>
        <p:spPr>
          <a:xfrm>
            <a:off x="4945062" y="1395413"/>
            <a:ext cx="3741737"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a:extLst>
              <a:ext uri="{FF2B5EF4-FFF2-40B4-BE49-F238E27FC236}">
                <a16:creationId xmlns:a16="http://schemas.microsoft.com/office/drawing/2014/main" id="{3249AC8F-0688-4D53-B850-F3C6351BE712}"/>
              </a:ext>
            </a:extLst>
          </p:cNvPr>
          <p:cNvSpPr>
            <a:spLocks noGrp="1"/>
          </p:cNvSpPr>
          <p:nvPr>
            <p:ph sz="quarter" idx="19"/>
          </p:nvPr>
        </p:nvSpPr>
        <p:spPr>
          <a:xfrm>
            <a:off x="4945063" y="2181610"/>
            <a:ext cx="3741736" cy="46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Content Placeholder 23">
            <a:extLst>
              <a:ext uri="{FF2B5EF4-FFF2-40B4-BE49-F238E27FC236}">
                <a16:creationId xmlns:a16="http://schemas.microsoft.com/office/drawing/2014/main" id="{65E09337-230F-4163-A9E7-F4C3CD1ABC61}"/>
              </a:ext>
            </a:extLst>
          </p:cNvPr>
          <p:cNvSpPr>
            <a:spLocks noGrp="1"/>
          </p:cNvSpPr>
          <p:nvPr>
            <p:ph sz="quarter" idx="20"/>
          </p:nvPr>
        </p:nvSpPr>
        <p:spPr>
          <a:xfrm>
            <a:off x="4945063" y="2940050"/>
            <a:ext cx="3741736"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6" name="Content Placeholder 25">
            <a:extLst>
              <a:ext uri="{FF2B5EF4-FFF2-40B4-BE49-F238E27FC236}">
                <a16:creationId xmlns:a16="http://schemas.microsoft.com/office/drawing/2014/main" id="{FEA25333-E983-4382-B219-0E65E9D85529}"/>
              </a:ext>
            </a:extLst>
          </p:cNvPr>
          <p:cNvSpPr>
            <a:spLocks noGrp="1"/>
          </p:cNvSpPr>
          <p:nvPr>
            <p:ph sz="quarter" idx="21"/>
          </p:nvPr>
        </p:nvSpPr>
        <p:spPr>
          <a:xfrm>
            <a:off x="4945062" y="3687763"/>
            <a:ext cx="3741735" cy="531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8" name="Picture Placeholder 27">
            <a:extLst>
              <a:ext uri="{FF2B5EF4-FFF2-40B4-BE49-F238E27FC236}">
                <a16:creationId xmlns:a16="http://schemas.microsoft.com/office/drawing/2014/main" id="{852F3205-F0DF-4274-8639-616345DA2139}"/>
              </a:ext>
            </a:extLst>
          </p:cNvPr>
          <p:cNvSpPr>
            <a:spLocks noGrp="1"/>
          </p:cNvSpPr>
          <p:nvPr>
            <p:ph type="pic" sz="quarter" idx="22"/>
          </p:nvPr>
        </p:nvSpPr>
        <p:spPr>
          <a:xfrm>
            <a:off x="4945063" y="4484688"/>
            <a:ext cx="3741734" cy="531710"/>
          </a:xfrm>
        </p:spPr>
        <p:txBody>
          <a:bodyPr/>
          <a:lstStyle/>
          <a:p>
            <a:endParaRPr lang="en-IN"/>
          </a:p>
        </p:txBody>
      </p:sp>
      <p:sp>
        <p:nvSpPr>
          <p:cNvPr id="30" name="Picture Placeholder 29">
            <a:extLst>
              <a:ext uri="{FF2B5EF4-FFF2-40B4-BE49-F238E27FC236}">
                <a16:creationId xmlns:a16="http://schemas.microsoft.com/office/drawing/2014/main" id="{9D819D27-1E25-4785-B8FD-DC2289824883}"/>
              </a:ext>
            </a:extLst>
          </p:cNvPr>
          <p:cNvSpPr>
            <a:spLocks noGrp="1"/>
          </p:cNvSpPr>
          <p:nvPr>
            <p:ph type="pic" sz="quarter" idx="23"/>
          </p:nvPr>
        </p:nvSpPr>
        <p:spPr>
          <a:xfrm>
            <a:off x="4945062" y="5300663"/>
            <a:ext cx="3741737" cy="531710"/>
          </a:xfrm>
        </p:spPr>
        <p:txBody>
          <a:bodyPr/>
          <a:lstStyle/>
          <a:p>
            <a:endParaRPr lang="en-IN"/>
          </a:p>
        </p:txBody>
      </p:sp>
    </p:spTree>
    <p:extLst>
      <p:ext uri="{BB962C8B-B14F-4D97-AF65-F5344CB8AC3E}">
        <p14:creationId xmlns:p14="http://schemas.microsoft.com/office/powerpoint/2010/main" val="409944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400" b="0" i="0" u="none" strike="noStrike" cap="none" baseline="0">
                <a:solidFill>
                  <a:schemeClr val="dk1"/>
                </a:solidFill>
                <a:latin typeface="Arial" panose="020B0604020202020204" pitchFamily="34" charset="0"/>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628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 figure">
    <p:spTree>
      <p:nvGrpSpPr>
        <p:cNvPr id="1" name="Shape 30"/>
        <p:cNvGrpSpPr/>
        <p:nvPr/>
      </p:nvGrpSpPr>
      <p:grpSpPr>
        <a:xfrm>
          <a:off x="0" y="0"/>
          <a:ext cx="0" cy="0"/>
          <a:chOff x="0" y="0"/>
          <a:chExt cx="0" cy="0"/>
        </a:xfrm>
      </p:grpSpPr>
      <p:sp>
        <p:nvSpPr>
          <p:cNvPr id="2" name="Title 1"/>
          <p:cNvSpPr>
            <a:spLocks noGrp="1"/>
          </p:cNvSpPr>
          <p:nvPr>
            <p:ph type="title"/>
          </p:nvPr>
        </p:nvSpPr>
        <p:spPr>
          <a:xfrm>
            <a:off x="425449" y="124580"/>
            <a:ext cx="8296275" cy="590349"/>
          </a:xfrm>
        </p:spPr>
        <p:txBody>
          <a:bodyPr tIns="18000" bIns="18000" anchor="ctr" anchorCtr="0">
            <a:spAutoFit/>
          </a:bodyPr>
          <a:lstStyle>
            <a:lvl1pPr>
              <a:defRPr sz="3600">
                <a:latin typeface="+mj-lt"/>
              </a:defRPr>
            </a:lvl1pPr>
          </a:lstStyle>
          <a:p>
            <a:r>
              <a:rPr lang="en-US" dirty="0"/>
              <a:t>Click to edit Master title style</a:t>
            </a:r>
            <a:endParaRPr lang="en-IN" dirty="0"/>
          </a:p>
        </p:txBody>
      </p:sp>
      <p:sp>
        <p:nvSpPr>
          <p:cNvPr id="5" name="Content Placeholder 4"/>
          <p:cNvSpPr>
            <a:spLocks noGrp="1"/>
          </p:cNvSpPr>
          <p:nvPr>
            <p:ph sz="quarter" idx="10"/>
          </p:nvPr>
        </p:nvSpPr>
        <p:spPr>
          <a:xfrm>
            <a:off x="425450" y="1044575"/>
            <a:ext cx="4146550" cy="336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p:cNvSpPr>
            <a:spLocks noGrp="1"/>
          </p:cNvSpPr>
          <p:nvPr>
            <p:ph type="pic" sz="quarter" idx="11"/>
          </p:nvPr>
        </p:nvSpPr>
        <p:spPr>
          <a:xfrm>
            <a:off x="5076825" y="1044575"/>
            <a:ext cx="3644900" cy="3365500"/>
          </a:xfrm>
        </p:spPr>
        <p:txBody>
          <a:bodyPr/>
          <a:lstStyle/>
          <a:p>
            <a:endParaRPr lang="en-IN" dirty="0"/>
          </a:p>
        </p:txBody>
      </p:sp>
    </p:spTree>
    <p:extLst>
      <p:ext uri="{BB962C8B-B14F-4D97-AF65-F5344CB8AC3E}">
        <p14:creationId xmlns:p14="http://schemas.microsoft.com/office/powerpoint/2010/main" val="157580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lvl1pPr>
              <a:defRPr sz="2400" baseline="0">
                <a:latin typeface="+mn-lt"/>
              </a:defRPr>
            </a:lvl1pPr>
            <a:lvl2pPr>
              <a:defRPr sz="2400" baseline="0">
                <a:latin typeface="+mn-lt"/>
              </a:defRPr>
            </a:lvl2pPr>
            <a:lvl3pPr>
              <a:defRPr sz="2400" baseline="0">
                <a:latin typeface="+mn-l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32873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hasCustomPrompt="1"/>
          </p:nvPr>
        </p:nvSpPr>
        <p:spPr>
          <a:xfrm>
            <a:off x="457200" y="215371"/>
            <a:ext cx="8229600" cy="1215864"/>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text</a:t>
            </a:r>
            <a:endParaRPr dirty="0"/>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3" name="Content Placeholder 2">
            <a:extLst>
              <a:ext uri="{FF2B5EF4-FFF2-40B4-BE49-F238E27FC236}">
                <a16:creationId xmlns:a16="http://schemas.microsoft.com/office/drawing/2014/main" id="{2A5DC3A4-D4EA-4DF2-9D8E-329C8D0EB58B}"/>
              </a:ext>
            </a:extLst>
          </p:cNvPr>
          <p:cNvSpPr>
            <a:spLocks noGrp="1"/>
          </p:cNvSpPr>
          <p:nvPr>
            <p:ph sz="quarter" idx="13"/>
          </p:nvPr>
        </p:nvSpPr>
        <p:spPr>
          <a:xfrm>
            <a:off x="457200" y="1637665"/>
            <a:ext cx="8229600" cy="4692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83727154-F3D0-46F9-BF44-C35EC0F8C829}"/>
              </a:ext>
            </a:extLst>
          </p:cNvPr>
          <p:cNvSpPr>
            <a:spLocks noGrp="1"/>
          </p:cNvSpPr>
          <p:nvPr>
            <p:ph type="pic" sz="quarter" idx="14"/>
          </p:nvPr>
        </p:nvSpPr>
        <p:spPr>
          <a:xfrm>
            <a:off x="457200" y="2468563"/>
            <a:ext cx="4114800" cy="3578276"/>
          </a:xfrm>
        </p:spPr>
        <p:txBody>
          <a:bodyPr/>
          <a:lstStyle/>
          <a:p>
            <a:endParaRPr lang="en-US"/>
          </a:p>
        </p:txBody>
      </p:sp>
      <p:sp>
        <p:nvSpPr>
          <p:cNvPr id="15" name="Content Placeholder 5">
            <a:extLst>
              <a:ext uri="{FF2B5EF4-FFF2-40B4-BE49-F238E27FC236}">
                <a16:creationId xmlns:a16="http://schemas.microsoft.com/office/drawing/2014/main" id="{DDC201BC-7D67-4424-88DA-4F11EE2A4C99}"/>
              </a:ext>
            </a:extLst>
          </p:cNvPr>
          <p:cNvSpPr>
            <a:spLocks noGrp="1"/>
          </p:cNvSpPr>
          <p:nvPr>
            <p:ph sz="quarter" idx="15" hasCustomPrompt="1"/>
          </p:nvPr>
        </p:nvSpPr>
        <p:spPr>
          <a:xfrm>
            <a:off x="4890656" y="2494041"/>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16" name="Content Placeholder 7">
            <a:extLst>
              <a:ext uri="{FF2B5EF4-FFF2-40B4-BE49-F238E27FC236}">
                <a16:creationId xmlns:a16="http://schemas.microsoft.com/office/drawing/2014/main" id="{98F946BA-6C6F-44ED-A2A0-AE58D5E5BEE1}"/>
              </a:ext>
            </a:extLst>
          </p:cNvPr>
          <p:cNvSpPr>
            <a:spLocks noGrp="1"/>
          </p:cNvSpPr>
          <p:nvPr>
            <p:ph sz="quarter" idx="16" hasCustomPrompt="1"/>
          </p:nvPr>
        </p:nvSpPr>
        <p:spPr>
          <a:xfrm>
            <a:off x="4890659" y="4079037"/>
            <a:ext cx="3657600" cy="1967802"/>
          </a:xfrm>
        </p:spPr>
        <p:txBody>
          <a:bodyPr/>
          <a:lstStyle>
            <a:lvl1pPr marL="101600" indent="0">
              <a:buNone/>
              <a:defRPr sz="2200"/>
            </a:lvl1pPr>
          </a:lstStyle>
          <a:p>
            <a:pPr lvl="0"/>
            <a:r>
              <a:rPr lang="en-US" dirty="0"/>
              <a:t>Chapter name</a:t>
            </a:r>
          </a:p>
        </p:txBody>
      </p:sp>
      <p:sp>
        <p:nvSpPr>
          <p:cNvPr id="19" name="Picture Placeholder 8">
            <a:extLst>
              <a:ext uri="{FF2B5EF4-FFF2-40B4-BE49-F238E27FC236}">
                <a16:creationId xmlns:a16="http://schemas.microsoft.com/office/drawing/2014/main" id="{F8DD6BD9-6519-429A-BD66-6D9E06496E99}"/>
              </a:ext>
            </a:extLst>
          </p:cNvPr>
          <p:cNvSpPr>
            <a:spLocks noGrp="1"/>
          </p:cNvSpPr>
          <p:nvPr>
            <p:ph type="pic" sz="quarter" idx="18"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7" name="Content Placeholder 17">
            <a:extLst>
              <a:ext uri="{FF2B5EF4-FFF2-40B4-BE49-F238E27FC236}">
                <a16:creationId xmlns:a16="http://schemas.microsoft.com/office/drawing/2014/main" id="{E0602CE5-865E-42E1-8CD7-2539B8E4ACE5}"/>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294513101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8" name="Picture Placeholder 11">
            <a:extLst>
              <a:ext uri="{FF2B5EF4-FFF2-40B4-BE49-F238E27FC236}">
                <a16:creationId xmlns:a16="http://schemas.microsoft.com/office/drawing/2014/main" id="{AD8CEE4F-2FFD-4380-BDF2-66A0E693BEAC}"/>
              </a:ext>
            </a:extLst>
          </p:cNvPr>
          <p:cNvPicPr>
            <a:picLocks noChangeAspect="1"/>
          </p:cNvPicPr>
          <p:nvPr userDrawn="1"/>
        </p:nvPicPr>
        <p:blipFill>
          <a:blip r:embed="rId6"/>
          <a:stretch>
            <a:fillRect/>
          </a:stretch>
        </p:blipFill>
        <p:spPr>
          <a:xfrm>
            <a:off x="455588" y="6424300"/>
            <a:ext cx="916248" cy="279431"/>
          </a:xfrm>
          <a:prstGeom prst="rect">
            <a:avLst/>
          </a:prstGeom>
        </p:spPr>
      </p:pic>
      <p:sp>
        <p:nvSpPr>
          <p:cNvPr id="9" name="Content Placeholder 7">
            <a:extLst>
              <a:ext uri="{FF2B5EF4-FFF2-40B4-BE49-F238E27FC236}">
                <a16:creationId xmlns:a16="http://schemas.microsoft.com/office/drawing/2014/main" id="{FAD59F1C-E2BC-4DD5-850E-7F612BA89CC0}"/>
              </a:ext>
            </a:extLst>
          </p:cNvPr>
          <p:cNvSpPr txBox="1">
            <a:spLocks/>
          </p:cNvSpPr>
          <p:nvPr userDrawn="1"/>
        </p:nvSpPr>
        <p:spPr>
          <a:xfrm>
            <a:off x="2118354" y="6468389"/>
            <a:ext cx="6589712" cy="221018"/>
          </a:xfrm>
          <a:prstGeom prst="rect">
            <a:avLst/>
          </a:prstGeom>
        </p:spPr>
        <p:txBody>
          <a:bodyPr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indent="0" algn="r"/>
            <a:r>
              <a:rPr lang="en-US" altLang="en-US" sz="1200" dirty="0">
                <a:latin typeface="Verdana"/>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1480941295"/>
      </p:ext>
    </p:extLst>
  </p:cSld>
  <p:clrMap bg1="lt1" tx1="dk1" bg2="dk2" tx2="lt2" accent1="accent1" accent2="accent2" accent3="accent3" accent4="accent4" accent5="accent5" accent6="accent6" hlink="hlink" folHlink="folHlink"/>
  <p:sldLayoutIdLst>
    <p:sldLayoutId id="2147483680" r:id="rId1"/>
    <p:sldLayoutId id="2147483679" r:id="rId2"/>
    <p:sldLayoutId id="2147483690" r:id="rId3"/>
    <p:sldLayoutId id="214748369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146033304"/>
      </p:ext>
    </p:extLst>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jameshalderman.com/a6_anim_lib_page/"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s://jameshalderman.com/a6_vid_lib_page/" TargetMode="External"/><Relationship Id="rId4" Type="http://schemas.openxmlformats.org/officeDocument/2006/relationships/hyperlink" Target="https://jameshalderman.com/l3_anim_lib_pag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D2D3-1F9E-45EE-B469-FA3320457EC0}"/>
              </a:ext>
            </a:extLst>
          </p:cNvPr>
          <p:cNvSpPr>
            <a:spLocks noGrp="1"/>
          </p:cNvSpPr>
          <p:nvPr>
            <p:ph type="title"/>
          </p:nvPr>
        </p:nvSpPr>
        <p:spPr>
          <a:xfrm>
            <a:off x="457200" y="241038"/>
            <a:ext cx="8250238" cy="590349"/>
          </a:xfrm>
        </p:spPr>
        <p:txBody>
          <a:bodyPr wrap="square" lIns="0" tIns="18000" rIns="0" bIns="18000" anchor="ctr" anchorCtr="0">
            <a:spAutoFit/>
          </a:bodyPr>
          <a:lstStyle/>
          <a:p>
            <a:r>
              <a:rPr lang="en-US" dirty="0"/>
              <a:t>Electric and Hybrid Electric Vehicles</a:t>
            </a:r>
          </a:p>
        </p:txBody>
      </p:sp>
      <p:sp>
        <p:nvSpPr>
          <p:cNvPr id="3" name="Content Placeholder 2">
            <a:extLst>
              <a:ext uri="{FF2B5EF4-FFF2-40B4-BE49-F238E27FC236}">
                <a16:creationId xmlns:a16="http://schemas.microsoft.com/office/drawing/2014/main" id="{2A0EDFDF-BE28-406B-A542-E7162414EE4B}"/>
              </a:ext>
            </a:extLst>
          </p:cNvPr>
          <p:cNvSpPr>
            <a:spLocks noGrp="1"/>
          </p:cNvSpPr>
          <p:nvPr>
            <p:ph sz="quarter" idx="13"/>
          </p:nvPr>
        </p:nvSpPr>
        <p:spPr>
          <a:xfrm>
            <a:off x="457200" y="1030354"/>
            <a:ext cx="8250238" cy="344128"/>
          </a:xfrm>
        </p:spPr>
        <p:txBody>
          <a:bodyPr wrap="square" lIns="0" tIns="18000" rIns="0" bIns="18000" anchor="ctr" anchorCtr="0">
            <a:spAutoFit/>
          </a:bodyPr>
          <a:lstStyle/>
          <a:p>
            <a:pPr marL="0" indent="0">
              <a:buNone/>
            </a:pPr>
            <a:r>
              <a:rPr lang="en-US" sz="2000" dirty="0">
                <a:solidFill>
                  <a:schemeClr val="tx2"/>
                </a:solidFill>
              </a:rPr>
              <a:t>First Edition</a:t>
            </a:r>
          </a:p>
        </p:txBody>
      </p:sp>
      <p:pic>
        <p:nvPicPr>
          <p:cNvPr id="10" name="Picture Placeholder 9" descr="Front Cover: Electric and Hybrid Electric Vehicles First Edition by Halderman and Ward">
            <a:extLst>
              <a:ext uri="{FF2B5EF4-FFF2-40B4-BE49-F238E27FC236}">
                <a16:creationId xmlns:a16="http://schemas.microsoft.com/office/drawing/2014/main" id="{28668333-B867-43F4-840F-1B042214E6D7}"/>
              </a:ext>
            </a:extLst>
          </p:cNvPr>
          <p:cNvPicPr>
            <a:picLocks noGrp="1" noChangeAspect="1"/>
          </p:cNvPicPr>
          <p:nvPr>
            <p:ph type="pic" sz="quarter" idx="14"/>
          </p:nvPr>
        </p:nvPicPr>
        <p:blipFill>
          <a:blip r:embed="rId3"/>
          <a:stretch>
            <a:fillRect/>
          </a:stretch>
        </p:blipFill>
        <p:spPr>
          <a:xfrm>
            <a:off x="453223" y="1537018"/>
            <a:ext cx="3535680" cy="4522124"/>
          </a:xfrm>
          <a:prstGeom prst="rect">
            <a:avLst/>
          </a:prstGeom>
        </p:spPr>
      </p:pic>
      <p:sp>
        <p:nvSpPr>
          <p:cNvPr id="5" name="Content Placeholder 4">
            <a:extLst>
              <a:ext uri="{FF2B5EF4-FFF2-40B4-BE49-F238E27FC236}">
                <a16:creationId xmlns:a16="http://schemas.microsoft.com/office/drawing/2014/main" id="{0471EF97-03AA-489F-8985-1F983D2F8404}"/>
              </a:ext>
            </a:extLst>
          </p:cNvPr>
          <p:cNvSpPr>
            <a:spLocks noGrp="1"/>
          </p:cNvSpPr>
          <p:nvPr>
            <p:ph sz="quarter" idx="15"/>
          </p:nvPr>
        </p:nvSpPr>
        <p:spPr>
          <a:xfrm>
            <a:off x="4582310" y="3044323"/>
            <a:ext cx="4125127" cy="498016"/>
          </a:xfrm>
        </p:spPr>
        <p:txBody>
          <a:bodyPr wrap="square" lIns="0" tIns="18000" rIns="0" bIns="18000" anchor="ctr" anchorCtr="0">
            <a:spAutoFit/>
          </a:bodyPr>
          <a:lstStyle/>
          <a:p>
            <a:pPr marL="0"/>
            <a:r>
              <a:rPr lang="en-US" dirty="0"/>
              <a:t>Chapter 9</a:t>
            </a:r>
          </a:p>
        </p:txBody>
      </p:sp>
      <p:sp>
        <p:nvSpPr>
          <p:cNvPr id="6" name="Content Placeholder 5">
            <a:extLst>
              <a:ext uri="{FF2B5EF4-FFF2-40B4-BE49-F238E27FC236}">
                <a16:creationId xmlns:a16="http://schemas.microsoft.com/office/drawing/2014/main" id="{2F38B748-738A-4C07-9108-4888B2D6AAE9}"/>
              </a:ext>
            </a:extLst>
          </p:cNvPr>
          <p:cNvSpPr>
            <a:spLocks noGrp="1"/>
          </p:cNvSpPr>
          <p:nvPr>
            <p:ph sz="quarter" idx="16"/>
          </p:nvPr>
        </p:nvSpPr>
        <p:spPr>
          <a:xfrm>
            <a:off x="4582304" y="3887491"/>
            <a:ext cx="4125133" cy="713460"/>
          </a:xfrm>
        </p:spPr>
        <p:txBody>
          <a:bodyPr wrap="square" lIns="0" tIns="18000" rIns="0" bIns="18000" anchor="ctr" anchorCtr="0">
            <a:spAutoFit/>
          </a:bodyPr>
          <a:lstStyle/>
          <a:p>
            <a:pPr marL="0"/>
            <a:r>
              <a:rPr lang="en-US" dirty="0"/>
              <a:t>Low-Voltage Batteries and Stop-Start Micro Hybrids</a:t>
            </a:r>
          </a:p>
        </p:txBody>
      </p:sp>
      <p:pic>
        <p:nvPicPr>
          <p:cNvPr id="12" name="Picture Placeholder 11" descr="Pearson Logo">
            <a:extLst>
              <a:ext uri="{FF2B5EF4-FFF2-40B4-BE49-F238E27FC236}">
                <a16:creationId xmlns:a16="http://schemas.microsoft.com/office/drawing/2014/main" id="{54F0B8AE-84F2-4821-98EA-70F247B90CD7}"/>
              </a:ext>
            </a:extLst>
          </p:cNvPr>
          <p:cNvPicPr>
            <a:picLocks noGrp="1" noChangeAspect="1"/>
          </p:cNvPicPr>
          <p:nvPr>
            <p:ph type="pic" sz="quarter" idx="18"/>
          </p:nvPr>
        </p:nvPicPr>
        <p:blipFill>
          <a:blip r:embed="rId4"/>
          <a:stretch>
            <a:fillRect/>
          </a:stretch>
        </p:blipFill>
        <p:spPr>
          <a:xfrm>
            <a:off x="455588" y="6424300"/>
            <a:ext cx="916248" cy="279431"/>
          </a:xfrm>
          <a:prstGeom prst="rect">
            <a:avLst/>
          </a:prstGeom>
        </p:spPr>
      </p:pic>
      <p:sp>
        <p:nvSpPr>
          <p:cNvPr id="8" name="Content Placeholder 7">
            <a:extLst>
              <a:ext uri="{FF2B5EF4-FFF2-40B4-BE49-F238E27FC236}">
                <a16:creationId xmlns:a16="http://schemas.microsoft.com/office/drawing/2014/main" id="{E0059A83-2970-44BA-8A2F-7285FEF72FBA}"/>
              </a:ext>
            </a:extLst>
          </p:cNvPr>
          <p:cNvSpPr>
            <a:spLocks noGrp="1"/>
          </p:cNvSpPr>
          <p:nvPr>
            <p:ph sz="quarter" idx="17"/>
          </p:nvPr>
        </p:nvSpPr>
        <p:spPr>
          <a:xfrm>
            <a:off x="2118354" y="6468389"/>
            <a:ext cx="6589712" cy="221018"/>
          </a:xfrm>
        </p:spPr>
        <p:txBody>
          <a:bodyPr lIns="0" tIns="18000" rIns="0" bIns="18000" anchor="ctr" anchorCtr="0">
            <a:spAutoFit/>
          </a:bodyPr>
          <a:lstStyle/>
          <a:p>
            <a:pPr marL="0" indent="0"/>
            <a:r>
              <a:rPr lang="en-US" altLang="en-US" dirty="0">
                <a:latin typeface="Verdana"/>
                <a:cs typeface="Verdana" panose="020B0604030504040204" pitchFamily="34" charset="0"/>
              </a:rPr>
              <a:t>Copyright © 2023 Pearson Education, Inc. All Rights Reserved</a:t>
            </a:r>
          </a:p>
        </p:txBody>
      </p:sp>
    </p:spTree>
    <p:extLst>
      <p:ext uri="{BB962C8B-B14F-4D97-AF65-F5344CB8AC3E}">
        <p14:creationId xmlns:p14="http://schemas.microsoft.com/office/powerpoint/2010/main" val="20320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800" dirty="0"/>
              <a:t>Animation: </a:t>
            </a:r>
            <a:br>
              <a:rPr lang="en-US" sz="2800" dirty="0"/>
            </a:br>
            <a:r>
              <a:rPr lang="en-US" sz="2800" dirty="0"/>
              <a:t>Battery Charge &amp; Discharge</a:t>
            </a:r>
            <a:br>
              <a:rPr lang="en-US" sz="2800" dirty="0"/>
            </a:br>
            <a:r>
              <a:rPr lang="en-US" sz="1200" dirty="0"/>
              <a:t>(The animation will automatically start in a few seconds)</a:t>
            </a:r>
          </a:p>
        </p:txBody>
      </p:sp>
      <p:sp>
        <p:nvSpPr>
          <p:cNvPr id="7" name="Rectangle 6">
            <a:extLst>
              <a:ext uri="{FF2B5EF4-FFF2-40B4-BE49-F238E27FC236}">
                <a16:creationId xmlns:a16="http://schemas.microsoft.com/office/drawing/2014/main" id="{C2960B85-4B48-F4B7-FBE1-2AE6E37C74A3}"/>
              </a:ext>
            </a:extLst>
          </p:cNvPr>
          <p:cNvSpPr/>
          <p:nvPr/>
        </p:nvSpPr>
        <p:spPr>
          <a:xfrm>
            <a:off x="340468" y="1481138"/>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2703FD-1636-5143-BA25-9FAF2501868A}"/>
              </a:ext>
            </a:extLst>
          </p:cNvPr>
          <p:cNvSpPr/>
          <p:nvPr/>
        </p:nvSpPr>
        <p:spPr>
          <a:xfrm>
            <a:off x="350195" y="5647481"/>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931369-3668-4DED-6625-2FD5147D3294}"/>
              </a:ext>
            </a:extLst>
          </p:cNvPr>
          <p:cNvSpPr/>
          <p:nvPr/>
        </p:nvSpPr>
        <p:spPr>
          <a:xfrm>
            <a:off x="1916349" y="1391055"/>
            <a:ext cx="5301574"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A6A90-7CB2-52B9-5A86-BCCED7EB9764}"/>
              </a:ext>
            </a:extLst>
          </p:cNvPr>
          <p:cNvSpPr/>
          <p:nvPr/>
        </p:nvSpPr>
        <p:spPr>
          <a:xfrm>
            <a:off x="1848255" y="6040877"/>
            <a:ext cx="5369668" cy="23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attery_Charge_Discharge">
            <a:hlinkClick r:id="" action="ppaction://media"/>
            <a:extLst>
              <a:ext uri="{FF2B5EF4-FFF2-40B4-BE49-F238E27FC236}">
                <a16:creationId xmlns:a16="http://schemas.microsoft.com/office/drawing/2014/main" id="{96720B50-83D4-A9A2-6763-3DBA57FC5466}"/>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81138"/>
            <a:ext cx="8232775" cy="4630737"/>
          </a:xfrm>
        </p:spPr>
      </p:pic>
    </p:spTree>
    <p:extLst>
      <p:ext uri="{BB962C8B-B14F-4D97-AF65-F5344CB8AC3E}">
        <p14:creationId xmlns:p14="http://schemas.microsoft.com/office/powerpoint/2010/main" val="18044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30112"/>
            <a:ext cx="8250238" cy="590349"/>
          </a:xfrm>
        </p:spPr>
        <p:txBody>
          <a:bodyPr wrap="square" lIns="0" tIns="18000" rIns="0" bIns="18000" anchor="ctr" anchorCtr="0">
            <a:spAutoFit/>
          </a:bodyPr>
          <a:lstStyle/>
          <a:p>
            <a:r>
              <a:rPr lang="en-US" sz="3600" dirty="0">
                <a:latin typeface="+mj-lt"/>
              </a:rPr>
              <a:t>Valve-Regulated Lead-Acid Batteries</a:t>
            </a:r>
            <a:endParaRPr lang="en-IN" sz="18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2786"/>
            <a:ext cx="8250237" cy="2775563"/>
          </a:xfrm>
        </p:spPr>
        <p:txBody>
          <a:bodyPr wrap="square" lIns="0" tIns="18000" rIns="0" bIns="18000" anchor="ctr" anchorCtr="0">
            <a:spAutoFit/>
          </a:bodyPr>
          <a:lstStyle/>
          <a:p>
            <a:pPr marL="342900" indent="-342900"/>
            <a:r>
              <a:rPr lang="en-US" sz="2400" dirty="0"/>
              <a:t>Terminology</a:t>
            </a:r>
          </a:p>
          <a:p>
            <a:pPr marL="829818" lvl="1" indent="-342900"/>
            <a:r>
              <a:rPr lang="en-US" sz="2400" dirty="0"/>
              <a:t>These batteries use a low-pressure venting system that releases excess gas and automatically reseals if a buildup of gas is created due to overcharging. </a:t>
            </a:r>
          </a:p>
          <a:p>
            <a:pPr marL="829818" lvl="1" indent="-342900"/>
            <a:r>
              <a:rPr lang="en-US" sz="2400" dirty="0"/>
              <a:t>Valve-regulated lead-acid (</a:t>
            </a:r>
            <a:r>
              <a:rPr lang="en-US" sz="2400" spc="-300" dirty="0"/>
              <a:t>V R L </a:t>
            </a:r>
            <a:r>
              <a:rPr lang="en-US" sz="2400" dirty="0"/>
              <a:t>A) batteries may also be called sealed valve-regulated (</a:t>
            </a:r>
            <a:r>
              <a:rPr lang="en-US" sz="2400" spc="-300" dirty="0"/>
              <a:t>S V </a:t>
            </a:r>
            <a:r>
              <a:rPr lang="en-US" sz="2400" dirty="0"/>
              <a:t>R) or sealed lead-acid (</a:t>
            </a:r>
            <a:r>
              <a:rPr lang="en-US" sz="2400" spc="-300" dirty="0"/>
              <a:t>S L </a:t>
            </a:r>
            <a:r>
              <a:rPr lang="en-US" sz="2400" dirty="0"/>
              <a:t>A), batteries.</a:t>
            </a:r>
            <a:endParaRPr lang="en-US" sz="3600" dirty="0"/>
          </a:p>
        </p:txBody>
      </p:sp>
    </p:spTree>
    <p:extLst>
      <p:ext uri="{BB962C8B-B14F-4D97-AF65-F5344CB8AC3E}">
        <p14:creationId xmlns:p14="http://schemas.microsoft.com/office/powerpoint/2010/main" val="173507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9.3</a:t>
            </a:r>
          </a:p>
        </p:txBody>
      </p:sp>
      <p:pic>
        <p:nvPicPr>
          <p:cNvPr id="8" name="Picture Placeholder 7" descr="Illustration depicts the pressure relief valve from a VRLA battery.&#10;Long description is available in notes, press F6.">
            <a:extLst>
              <a:ext uri="{FF2B5EF4-FFF2-40B4-BE49-F238E27FC236}">
                <a16:creationId xmlns:a16="http://schemas.microsoft.com/office/drawing/2014/main" id="{1E8E054B-5AB0-4A59-9736-8A887EEE9704}"/>
              </a:ext>
            </a:extLst>
          </p:cNvPr>
          <p:cNvPicPr>
            <a:picLocks noGrp="1" noChangeAspect="1"/>
          </p:cNvPicPr>
          <p:nvPr>
            <p:ph type="pic" sz="quarter" idx="22"/>
          </p:nvPr>
        </p:nvPicPr>
        <p:blipFill>
          <a:blip r:embed="rId3"/>
          <a:stretch>
            <a:fillRect/>
          </a:stretch>
        </p:blipFill>
        <p:spPr>
          <a:xfrm>
            <a:off x="1929058" y="1309131"/>
            <a:ext cx="5301615" cy="3625215"/>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084097"/>
            <a:ext cx="8255132" cy="1144347"/>
          </a:xfrm>
        </p:spPr>
        <p:txBody>
          <a:bodyPr wrap="square" lIns="0" tIns="18000" rIns="0" bIns="18000" anchor="ctr" anchorCtr="0">
            <a:spAutoFit/>
          </a:bodyPr>
          <a:lstStyle/>
          <a:p>
            <a:pPr marL="0" indent="0">
              <a:buNone/>
            </a:pPr>
            <a:r>
              <a:rPr lang="en-US" sz="2400" dirty="0"/>
              <a:t>Pressure relief valve from a </a:t>
            </a:r>
            <a:r>
              <a:rPr lang="en-US" sz="2400" spc="-300" dirty="0"/>
              <a:t>V R L </a:t>
            </a:r>
            <a:r>
              <a:rPr lang="en-US" sz="2400" dirty="0"/>
              <a:t>A battery. This stays closed during normal operating conditions and prevents gases from entering or leaving the battery case.</a:t>
            </a:r>
          </a:p>
        </p:txBody>
      </p:sp>
    </p:spTree>
    <p:extLst>
      <p:ext uri="{BB962C8B-B14F-4D97-AF65-F5344CB8AC3E}">
        <p14:creationId xmlns:p14="http://schemas.microsoft.com/office/powerpoint/2010/main" val="149068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B0AB-9DAF-4BF5-8A51-AA4F693AB82B}"/>
              </a:ext>
            </a:extLst>
          </p:cNvPr>
          <p:cNvSpPr>
            <a:spLocks noGrp="1"/>
          </p:cNvSpPr>
          <p:nvPr>
            <p:ph type="title"/>
          </p:nvPr>
        </p:nvSpPr>
        <p:spPr>
          <a:xfrm>
            <a:off x="457200" y="240439"/>
            <a:ext cx="8250238" cy="590349"/>
          </a:xfrm>
        </p:spPr>
        <p:txBody>
          <a:bodyPr wrap="square" lIns="0" tIns="18000" rIns="0" bIns="18000" anchor="ctr" anchorCtr="0">
            <a:spAutoFit/>
          </a:bodyPr>
          <a:lstStyle/>
          <a:p>
            <a:r>
              <a:rPr lang="en-US" sz="3600" dirty="0">
                <a:latin typeface="+mj-lt"/>
              </a:rPr>
              <a:t>12-Volt Battery Ratings </a:t>
            </a:r>
            <a:r>
              <a:rPr lang="en-US" sz="2800" dirty="0">
                <a:latin typeface="+mj-lt"/>
              </a:rPr>
              <a:t>(1 of 2)</a:t>
            </a:r>
          </a:p>
        </p:txBody>
      </p:sp>
      <p:sp>
        <p:nvSpPr>
          <p:cNvPr id="3" name="Content Placeholder 2">
            <a:extLst>
              <a:ext uri="{FF2B5EF4-FFF2-40B4-BE49-F238E27FC236}">
                <a16:creationId xmlns:a16="http://schemas.microsoft.com/office/drawing/2014/main" id="{2F8C19A3-226E-40B0-92FB-17715EBE9B4B}"/>
              </a:ext>
            </a:extLst>
          </p:cNvPr>
          <p:cNvSpPr>
            <a:spLocks noGrp="1"/>
          </p:cNvSpPr>
          <p:nvPr>
            <p:ph sz="quarter" idx="12"/>
          </p:nvPr>
        </p:nvSpPr>
        <p:spPr>
          <a:xfrm>
            <a:off x="457199" y="1305811"/>
            <a:ext cx="8250239" cy="1221291"/>
          </a:xfrm>
        </p:spPr>
        <p:txBody>
          <a:bodyPr wrap="square" lIns="0" tIns="18000" rIns="0" bIns="18000" anchor="ctr" anchorCtr="0">
            <a:spAutoFit/>
          </a:bodyPr>
          <a:lstStyle/>
          <a:p>
            <a:pPr marL="342900" indent="-342900"/>
            <a:r>
              <a:rPr lang="en-US" sz="2400" dirty="0"/>
              <a:t>Cold-Cranking Amperes (</a:t>
            </a:r>
            <a:r>
              <a:rPr lang="en-US" sz="2400" spc="-300" dirty="0"/>
              <a:t>C </a:t>
            </a:r>
            <a:r>
              <a:rPr lang="en-US" sz="2400" spc="-300" dirty="0" err="1"/>
              <a:t>C</a:t>
            </a:r>
            <a:r>
              <a:rPr lang="en-US" sz="2400" spc="-300" dirty="0"/>
              <a:t> </a:t>
            </a:r>
            <a:r>
              <a:rPr lang="en-US" sz="2400" dirty="0"/>
              <a:t>A)</a:t>
            </a:r>
          </a:p>
          <a:p>
            <a:pPr marL="829818" lvl="1" indent="-342900"/>
            <a:r>
              <a:rPr lang="en-US" sz="2400" dirty="0"/>
              <a:t>The cold-cranking ampere rating of a battery is the number of amperes that can be supplied by a battery</a:t>
            </a:r>
          </a:p>
        </p:txBody>
      </p:sp>
      <p:sp>
        <p:nvSpPr>
          <p:cNvPr id="4" name="Content Placeholder 3">
            <a:extLst>
              <a:ext uri="{FF2B5EF4-FFF2-40B4-BE49-F238E27FC236}">
                <a16:creationId xmlns:a16="http://schemas.microsoft.com/office/drawing/2014/main" id="{FFB12B7E-EEAF-4B49-A0E3-7884C372D260}"/>
              </a:ext>
            </a:extLst>
          </p:cNvPr>
          <p:cNvSpPr>
            <a:spLocks noGrp="1"/>
          </p:cNvSpPr>
          <p:nvPr>
            <p:ph sz="quarter" idx="13"/>
          </p:nvPr>
        </p:nvSpPr>
        <p:spPr>
          <a:xfrm>
            <a:off x="1301191" y="2598068"/>
            <a:ext cx="817428" cy="405683"/>
          </a:xfrm>
        </p:spPr>
        <p:txBody>
          <a:bodyPr lIns="0" tIns="18000" rIns="0" bIns="18000" anchor="ctr" anchorCtr="0">
            <a:spAutoFit/>
          </a:bodyPr>
          <a:lstStyle/>
          <a:p>
            <a:pPr marL="0" lvl="1" indent="0">
              <a:buNone/>
            </a:pPr>
            <a:r>
              <a:rPr lang="en-US" sz="2400" dirty="0"/>
              <a:t>at 0°F</a:t>
            </a:r>
          </a:p>
        </p:txBody>
      </p:sp>
      <p:graphicFrame>
        <p:nvGraphicFramePr>
          <p:cNvPr id="15" name="Object 14" descr="Open parenthesis minus 18 degree C close parenthesis.">
            <a:extLst>
              <a:ext uri="{FF2B5EF4-FFF2-40B4-BE49-F238E27FC236}">
                <a16:creationId xmlns:a16="http://schemas.microsoft.com/office/drawing/2014/main" id="{07996249-91F3-484C-963D-35156C0AEBE5}"/>
              </a:ext>
            </a:extLst>
          </p:cNvPr>
          <p:cNvGraphicFramePr>
            <a:graphicFrameLocks noChangeAspect="1"/>
          </p:cNvGraphicFramePr>
          <p:nvPr>
            <p:extLst>
              <p:ext uri="{D42A27DB-BD31-4B8C-83A1-F6EECF244321}">
                <p14:modId xmlns:p14="http://schemas.microsoft.com/office/powerpoint/2010/main" val="2068163183"/>
              </p:ext>
            </p:extLst>
          </p:nvPr>
        </p:nvGraphicFramePr>
        <p:xfrm>
          <a:off x="2236159" y="2625725"/>
          <a:ext cx="1133475" cy="400050"/>
        </p:xfrm>
        <a:graphic>
          <a:graphicData uri="http://schemas.openxmlformats.org/presentationml/2006/ole">
            <mc:AlternateContent xmlns:mc="http://schemas.openxmlformats.org/markup-compatibility/2006">
              <mc:Choice xmlns:v="urn:schemas-microsoft-com:vml" Requires="v">
                <p:oleObj spid="_x0000_s1038" name="Equation" r:id="rId3" imgW="571320" imgH="203040" progId="Equation.DSMT4">
                  <p:embed/>
                </p:oleObj>
              </mc:Choice>
              <mc:Fallback>
                <p:oleObj name="Equation" r:id="rId3" imgW="571320" imgH="203040" progId="Equation.DSMT4">
                  <p:embed/>
                  <p:pic>
                    <p:nvPicPr>
                      <p:cNvPr id="15" name="Object 14">
                        <a:extLst>
                          <a:ext uri="{FF2B5EF4-FFF2-40B4-BE49-F238E27FC236}">
                            <a16:creationId xmlns:a16="http://schemas.microsoft.com/office/drawing/2014/main" id="{676D8278-3FA5-4319-AE9B-40D0FF9CBEE4}"/>
                          </a:ext>
                        </a:extLst>
                      </p:cNvPr>
                      <p:cNvPicPr/>
                      <p:nvPr/>
                    </p:nvPicPr>
                    <p:blipFill>
                      <a:blip r:embed="rId4"/>
                      <a:stretch>
                        <a:fillRect/>
                      </a:stretch>
                    </p:blipFill>
                    <p:spPr>
                      <a:xfrm>
                        <a:off x="2236159" y="2625725"/>
                        <a:ext cx="1133475" cy="40005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FD73127-2B9B-49F2-9E4C-88D166D0D213}"/>
              </a:ext>
            </a:extLst>
          </p:cNvPr>
          <p:cNvSpPr>
            <a:spLocks noGrp="1"/>
          </p:cNvSpPr>
          <p:nvPr>
            <p:ph sz="quarter" idx="14"/>
          </p:nvPr>
        </p:nvSpPr>
        <p:spPr>
          <a:xfrm>
            <a:off x="3487174" y="2598067"/>
            <a:ext cx="4834189" cy="405683"/>
          </a:xfrm>
        </p:spPr>
        <p:txBody>
          <a:bodyPr wrap="square" lIns="0" tIns="18000" rIns="0" bIns="18000" anchor="ctr" anchorCtr="0">
            <a:spAutoFit/>
          </a:bodyPr>
          <a:lstStyle/>
          <a:p>
            <a:pPr marL="0" lvl="1" indent="0">
              <a:buNone/>
            </a:pPr>
            <a:r>
              <a:rPr lang="en-US" sz="2400" dirty="0"/>
              <a:t>for 30 seconds while the battery still</a:t>
            </a:r>
          </a:p>
        </p:txBody>
      </p:sp>
      <p:sp>
        <p:nvSpPr>
          <p:cNvPr id="6" name="Content Placeholder 5">
            <a:extLst>
              <a:ext uri="{FF2B5EF4-FFF2-40B4-BE49-F238E27FC236}">
                <a16:creationId xmlns:a16="http://schemas.microsoft.com/office/drawing/2014/main" id="{6A15FBC0-55B8-475D-8118-E0D57E633880}"/>
              </a:ext>
            </a:extLst>
          </p:cNvPr>
          <p:cNvSpPr>
            <a:spLocks noGrp="1"/>
          </p:cNvSpPr>
          <p:nvPr>
            <p:ph sz="quarter" idx="15"/>
          </p:nvPr>
        </p:nvSpPr>
        <p:spPr>
          <a:xfrm>
            <a:off x="1295181" y="3079439"/>
            <a:ext cx="6682496" cy="405683"/>
          </a:xfrm>
        </p:spPr>
        <p:txBody>
          <a:bodyPr wrap="square" lIns="0" tIns="18000" rIns="0" bIns="18000" anchor="ctr" anchorCtr="0">
            <a:spAutoFit/>
          </a:bodyPr>
          <a:lstStyle/>
          <a:p>
            <a:pPr marL="0" lvl="1" indent="0">
              <a:buNone/>
            </a:pPr>
            <a:r>
              <a:rPr lang="en-US" sz="2400" dirty="0"/>
              <a:t>maintains a voltage of 1.2 volts per cell or higher.</a:t>
            </a:r>
          </a:p>
        </p:txBody>
      </p:sp>
      <p:sp>
        <p:nvSpPr>
          <p:cNvPr id="7" name="Content Placeholder 6">
            <a:extLst>
              <a:ext uri="{FF2B5EF4-FFF2-40B4-BE49-F238E27FC236}">
                <a16:creationId xmlns:a16="http://schemas.microsoft.com/office/drawing/2014/main" id="{7329414A-86C7-4B1B-815D-EC746E6C0738}"/>
              </a:ext>
            </a:extLst>
          </p:cNvPr>
          <p:cNvSpPr>
            <a:spLocks noGrp="1"/>
          </p:cNvSpPr>
          <p:nvPr>
            <p:ph sz="quarter" idx="16"/>
          </p:nvPr>
        </p:nvSpPr>
        <p:spPr>
          <a:xfrm>
            <a:off x="459092" y="3598471"/>
            <a:ext cx="8248345" cy="2152315"/>
          </a:xfrm>
        </p:spPr>
        <p:txBody>
          <a:bodyPr wrap="square" lIns="0" tIns="18000" rIns="0" bIns="18000" anchor="ctr" anchorCtr="0">
            <a:spAutoFit/>
          </a:bodyPr>
          <a:lstStyle/>
          <a:p>
            <a:pPr marL="829818" lvl="1" indent="-342900"/>
            <a:r>
              <a:rPr lang="en-US" sz="2400" dirty="0"/>
              <a:t>This means that the battery voltage would be 7.2 volts for a 12-volt battery and 3.6 volts for a 6-volt battery. </a:t>
            </a:r>
          </a:p>
          <a:p>
            <a:pPr marL="342900" indent="-342900"/>
            <a:r>
              <a:rPr lang="en-US" sz="2400" dirty="0"/>
              <a:t>Cranking Amperes (</a:t>
            </a:r>
            <a:r>
              <a:rPr lang="en-US" sz="2400" spc="-300" dirty="0"/>
              <a:t>C </a:t>
            </a:r>
            <a:r>
              <a:rPr lang="en-US" sz="2400" dirty="0"/>
              <a:t>A)</a:t>
            </a:r>
          </a:p>
          <a:p>
            <a:pPr marL="829818" lvl="1" indent="-342900"/>
            <a:r>
              <a:rPr lang="en-US" sz="2400" dirty="0"/>
              <a:t>The designation </a:t>
            </a:r>
            <a:r>
              <a:rPr lang="en-US" sz="2400" spc="-300" dirty="0"/>
              <a:t>C </a:t>
            </a:r>
            <a:r>
              <a:rPr lang="en-US" sz="2400" dirty="0"/>
              <a:t>A refers to the number of amperes that can be supplied by a battery at 32°F (0°C).</a:t>
            </a:r>
          </a:p>
        </p:txBody>
      </p:sp>
    </p:spTree>
    <p:extLst>
      <p:ext uri="{BB962C8B-B14F-4D97-AF65-F5344CB8AC3E}">
        <p14:creationId xmlns:p14="http://schemas.microsoft.com/office/powerpoint/2010/main" val="427961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9.4</a:t>
            </a:r>
          </a:p>
        </p:txBody>
      </p:sp>
      <p:pic>
        <p:nvPicPr>
          <p:cNvPr id="7" name="Picture Placeholder 6" descr="A battery displays the following rating: C A 1000, C C A 900, and R C 100. A recycle icon is displayed on the top. The text Nonspillable is given in the bottom, along with the Customer Service Number/email details: 1-888-867-8462 or info@optimabatteries.com. &#10;">
            <a:extLst>
              <a:ext uri="{FF2B5EF4-FFF2-40B4-BE49-F238E27FC236}">
                <a16:creationId xmlns:a16="http://schemas.microsoft.com/office/drawing/2014/main" id="{2C6A70B5-DE8C-4081-A5A9-688F04F3AE3E}"/>
              </a:ext>
            </a:extLst>
          </p:cNvPr>
          <p:cNvPicPr>
            <a:picLocks noGrp="1" noChangeAspect="1"/>
          </p:cNvPicPr>
          <p:nvPr>
            <p:ph type="pic" sz="quarter" idx="22"/>
          </p:nvPr>
        </p:nvPicPr>
        <p:blipFill>
          <a:blip r:embed="rId3"/>
          <a:stretch>
            <a:fillRect/>
          </a:stretch>
        </p:blipFill>
        <p:spPr>
          <a:xfrm>
            <a:off x="2129423" y="1303002"/>
            <a:ext cx="4887832" cy="3665873"/>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105363"/>
            <a:ext cx="8255132" cy="1144347"/>
          </a:xfrm>
        </p:spPr>
        <p:txBody>
          <a:bodyPr wrap="square" lIns="0" tIns="18000" rIns="0" bIns="18000" anchor="ctr" anchorCtr="0">
            <a:spAutoFit/>
          </a:bodyPr>
          <a:lstStyle/>
          <a:p>
            <a:pPr marL="0" indent="0">
              <a:buNone/>
            </a:pPr>
            <a:r>
              <a:rPr lang="en-US" sz="2400" dirty="0"/>
              <a:t>This battery has a rating of 1,000 cranking amperes (</a:t>
            </a:r>
            <a:r>
              <a:rPr lang="en-US" sz="2400" spc="-300" dirty="0"/>
              <a:t>C </a:t>
            </a:r>
            <a:r>
              <a:rPr lang="en-US" sz="2400" dirty="0"/>
              <a:t>A) and 900 amperes using the cold crank amperes (</a:t>
            </a:r>
            <a:r>
              <a:rPr lang="en-US" sz="2400" spc="-300" dirty="0"/>
              <a:t>C </a:t>
            </a:r>
            <a:r>
              <a:rPr lang="en-US" sz="2400" spc="-300" dirty="0" err="1"/>
              <a:t>C</a:t>
            </a:r>
            <a:r>
              <a:rPr lang="en-US" sz="2400" spc="-300" dirty="0"/>
              <a:t> </a:t>
            </a:r>
            <a:r>
              <a:rPr lang="en-US" sz="2400" dirty="0"/>
              <a:t>A) rating system.</a:t>
            </a:r>
            <a:endParaRPr lang="en-US" dirty="0"/>
          </a:p>
        </p:txBody>
      </p:sp>
    </p:spTree>
    <p:extLst>
      <p:ext uri="{BB962C8B-B14F-4D97-AF65-F5344CB8AC3E}">
        <p14:creationId xmlns:p14="http://schemas.microsoft.com/office/powerpoint/2010/main" val="158736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73"/>
            <a:ext cx="8250238" cy="590349"/>
          </a:xfrm>
        </p:spPr>
        <p:txBody>
          <a:bodyPr wrap="square" lIns="0" tIns="18000" rIns="0" bIns="18000" anchor="ctr" anchorCtr="0">
            <a:spAutoFit/>
          </a:bodyPr>
          <a:lstStyle/>
          <a:p>
            <a:r>
              <a:rPr lang="en-US" sz="3600" dirty="0">
                <a:latin typeface="+mj-lt"/>
              </a:rPr>
              <a:t>12-Volt Battery Ratings </a:t>
            </a:r>
            <a:r>
              <a:rPr lang="en-US" sz="2800" dirty="0">
                <a:latin typeface="+mj-lt"/>
              </a:rPr>
              <a:t>(2 of 2)</a:t>
            </a:r>
            <a:endParaRPr lang="en-IN" sz="18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7442"/>
            <a:ext cx="8250237" cy="4637611"/>
          </a:xfrm>
        </p:spPr>
        <p:txBody>
          <a:bodyPr wrap="square" lIns="0" tIns="18000" rIns="0" bIns="18000" anchor="ctr" anchorCtr="0">
            <a:spAutoFit/>
          </a:bodyPr>
          <a:lstStyle/>
          <a:p>
            <a:pPr marL="342900" indent="-342900"/>
            <a:r>
              <a:rPr lang="en-US" sz="2400" dirty="0"/>
              <a:t>Ampere Hour</a:t>
            </a:r>
          </a:p>
          <a:p>
            <a:pPr marL="829818" lvl="1" indent="-342900"/>
            <a:r>
              <a:rPr lang="en-US" sz="2400" dirty="0"/>
              <a:t>A measure of how many amperes of current the battery can produce over a period of time. </a:t>
            </a:r>
          </a:p>
          <a:p>
            <a:pPr marL="829818" lvl="1" indent="-342900"/>
            <a:r>
              <a:rPr lang="en-US" sz="2400" dirty="0"/>
              <a:t>For example, a battery that has a 50 amp-hour (A-H) rating can deliver 50 amperes for 1 hour or 1 ampere for 50 hours or any combination that equals 50 amp-hours.</a:t>
            </a:r>
          </a:p>
          <a:p>
            <a:pPr marL="342900" indent="-342900"/>
            <a:r>
              <a:rPr lang="en-US" sz="2400" spc="-300" dirty="0"/>
              <a:t>J I </a:t>
            </a:r>
            <a:r>
              <a:rPr lang="en-US" sz="2400" dirty="0"/>
              <a:t>S</a:t>
            </a:r>
          </a:p>
          <a:p>
            <a:pPr marL="829818" lvl="1" indent="-342900"/>
            <a:r>
              <a:rPr lang="en-US" sz="2400" spc="-300" dirty="0"/>
              <a:t>J I </a:t>
            </a:r>
            <a:r>
              <a:rPr lang="en-US" sz="2400" dirty="0"/>
              <a:t>S stands for Japanese Industrial Standard. This rating standard can be found on </a:t>
            </a:r>
            <a:r>
              <a:rPr lang="en-US" sz="2400" spc="-300" dirty="0"/>
              <a:t>A G </a:t>
            </a:r>
            <a:r>
              <a:rPr lang="en-US" sz="2400" dirty="0"/>
              <a:t>M batteries found in Toyota and Nissan vehicles.</a:t>
            </a:r>
            <a:endParaRPr lang="en-US" sz="4800" dirty="0"/>
          </a:p>
        </p:txBody>
      </p:sp>
    </p:spTree>
    <p:extLst>
      <p:ext uri="{BB962C8B-B14F-4D97-AF65-F5344CB8AC3E}">
        <p14:creationId xmlns:p14="http://schemas.microsoft.com/office/powerpoint/2010/main" val="4267244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5983"/>
            <a:ext cx="7785279" cy="1021237"/>
          </a:xfrm>
        </p:spPr>
        <p:txBody>
          <a:bodyPr wrap="square" lIns="0" tIns="18000" rIns="0" bIns="18000" anchor="ctr" anchorCtr="0">
            <a:spAutoFit/>
          </a:bodyPr>
          <a:lstStyle/>
          <a:p>
            <a:r>
              <a:rPr lang="en-US" sz="3600" dirty="0">
                <a:latin typeface="+mj-lt"/>
              </a:rPr>
              <a:t>Battery Service Safety Precautions</a:t>
            </a:r>
            <a:r>
              <a:rPr lang="en-US" sz="3600" baseline="0" dirty="0">
                <a:latin typeface="+mj-lt"/>
              </a:rPr>
              <a:t> </a:t>
            </a:r>
            <a:r>
              <a:rPr lang="en-US" sz="2800" dirty="0">
                <a:latin typeface="+mj-lt"/>
              </a:rPr>
              <a:t>(1 of 2)</a:t>
            </a:r>
            <a:endParaRPr lang="en-IN" sz="1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545275"/>
            <a:ext cx="8250237" cy="4268279"/>
          </a:xfrm>
        </p:spPr>
        <p:txBody>
          <a:bodyPr wrap="square" lIns="0" tIns="18000" rIns="0" bIns="18000" anchor="ctr" anchorCtr="0">
            <a:spAutoFit/>
          </a:bodyPr>
          <a:lstStyle/>
          <a:p>
            <a:pPr marL="342900" indent="-342900"/>
            <a:r>
              <a:rPr lang="en-US" sz="2400" dirty="0"/>
              <a:t>Hazards</a:t>
            </a:r>
          </a:p>
          <a:p>
            <a:pPr marL="829818" lvl="1" indent="-342900"/>
            <a:r>
              <a:rPr lang="en-US" sz="2400" dirty="0"/>
              <a:t>Batteries contain acid and release explosive gases (hydrogen and oxygen) during normal charging and discharging cycles. </a:t>
            </a:r>
          </a:p>
          <a:p>
            <a:pPr marL="342900" indent="-342900"/>
            <a:r>
              <a:rPr lang="en-US" sz="2400" dirty="0"/>
              <a:t>Safety Procedures</a:t>
            </a:r>
          </a:p>
          <a:p>
            <a:pPr marL="829818" lvl="1" indent="-342900"/>
            <a:r>
              <a:rPr lang="en-US" sz="2400" dirty="0"/>
              <a:t>When working on any electrical component on a vehicle, disconnect the negative battery cable from the battery. </a:t>
            </a:r>
          </a:p>
          <a:p>
            <a:pPr marL="829818" lvl="1" indent="-342900"/>
            <a:r>
              <a:rPr lang="en-US" sz="2400" dirty="0"/>
              <a:t>Wear eye protection (goggles preferred) when working around any battery.</a:t>
            </a:r>
            <a:endParaRPr lang="en-US" sz="6600" dirty="0"/>
          </a:p>
        </p:txBody>
      </p:sp>
    </p:spTree>
    <p:extLst>
      <p:ext uri="{BB962C8B-B14F-4D97-AF65-F5344CB8AC3E}">
        <p14:creationId xmlns:p14="http://schemas.microsoft.com/office/powerpoint/2010/main" val="287244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5983"/>
            <a:ext cx="7862552" cy="1021237"/>
          </a:xfrm>
        </p:spPr>
        <p:txBody>
          <a:bodyPr wrap="square" lIns="0" tIns="18000" rIns="0" bIns="18000" anchor="ctr" anchorCtr="0">
            <a:spAutoFit/>
          </a:bodyPr>
          <a:lstStyle/>
          <a:p>
            <a:r>
              <a:rPr lang="en-US" sz="3600" dirty="0">
                <a:latin typeface="+mj-lt"/>
              </a:rPr>
              <a:t>Battery Service Safety Precautions</a:t>
            </a:r>
            <a:r>
              <a:rPr lang="en-US" sz="3600" baseline="0" dirty="0">
                <a:latin typeface="+mj-lt"/>
              </a:rPr>
              <a:t> </a:t>
            </a:r>
            <a:r>
              <a:rPr lang="en-US" sz="2800" dirty="0">
                <a:latin typeface="+mj-lt"/>
              </a:rPr>
              <a:t>(2 of 2)</a:t>
            </a:r>
            <a:endParaRPr lang="en-IN" sz="1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535282"/>
            <a:ext cx="8250237" cy="4522195"/>
          </a:xfrm>
        </p:spPr>
        <p:txBody>
          <a:bodyPr wrap="square" lIns="0" tIns="18000" rIns="0" bIns="18000" anchor="ctr" anchorCtr="0">
            <a:spAutoFit/>
          </a:bodyPr>
          <a:lstStyle/>
          <a:p>
            <a:pPr marL="342900" indent="-342900"/>
            <a:r>
              <a:rPr lang="en-US" sz="2400" dirty="0"/>
              <a:t>Safety Procedures (continued)</a:t>
            </a:r>
          </a:p>
          <a:p>
            <a:pPr marL="829818" lvl="1" indent="-342900"/>
            <a:r>
              <a:rPr lang="en-US" sz="2400" dirty="0"/>
              <a:t>Wear protective clothing to avoid skin contact with battery acid.</a:t>
            </a:r>
          </a:p>
          <a:p>
            <a:pPr marL="829818" lvl="1" indent="-342900"/>
            <a:r>
              <a:rPr lang="en-US" sz="2400" dirty="0"/>
              <a:t>Always adhere to all safety precautions as stated in the service procedures for the equipment used for battery service and testing. </a:t>
            </a:r>
          </a:p>
          <a:p>
            <a:pPr marL="829818" lvl="1" indent="-342900"/>
            <a:r>
              <a:rPr lang="en-US" sz="2400" dirty="0"/>
              <a:t>Never smoke or use an open flame around any battery.</a:t>
            </a:r>
          </a:p>
          <a:p>
            <a:pPr marL="829818" lvl="1" indent="-342900"/>
            <a:r>
              <a:rPr lang="en-US" sz="2400" dirty="0"/>
              <a:t>Never stand near a battery that is being jump started, especially in cold weather because the battery could explode.</a:t>
            </a:r>
            <a:endParaRPr lang="en-US" sz="8800" dirty="0"/>
          </a:p>
        </p:txBody>
      </p:sp>
    </p:spTree>
    <p:extLst>
      <p:ext uri="{BB962C8B-B14F-4D97-AF65-F5344CB8AC3E}">
        <p14:creationId xmlns:p14="http://schemas.microsoft.com/office/powerpoint/2010/main" val="225632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12-Volt Battery Voltage Test</a:t>
            </a:r>
            <a:endParaRPr lang="en-IN" sz="14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10494"/>
            <a:ext cx="8250237" cy="1590623"/>
          </a:xfrm>
        </p:spPr>
        <p:txBody>
          <a:bodyPr wrap="square" lIns="0" tIns="18000" rIns="0" bIns="18000" anchor="ctr" anchorCtr="0">
            <a:spAutoFit/>
          </a:bodyPr>
          <a:lstStyle/>
          <a:p>
            <a:pPr marL="342900" indent="-342900"/>
            <a:r>
              <a:rPr lang="en-US" sz="2400" dirty="0"/>
              <a:t>State of Charge</a:t>
            </a:r>
          </a:p>
          <a:p>
            <a:pPr marL="829818" lvl="1" indent="-342900"/>
            <a:r>
              <a:rPr lang="en-US" sz="2400" dirty="0"/>
              <a:t>Testing the battery voltage with a voltmeter is a simple method for determining the state of charge (</a:t>
            </a:r>
            <a:r>
              <a:rPr lang="en-US" sz="2400" spc="-300" dirty="0"/>
              <a:t>S O </a:t>
            </a:r>
            <a:r>
              <a:rPr lang="en-US" sz="2400" dirty="0"/>
              <a:t>C) of any battery.</a:t>
            </a:r>
            <a:endParaRPr lang="en-US" sz="13800" dirty="0"/>
          </a:p>
        </p:txBody>
      </p:sp>
    </p:spTree>
    <p:extLst>
      <p:ext uri="{BB962C8B-B14F-4D97-AF65-F5344CB8AC3E}">
        <p14:creationId xmlns:p14="http://schemas.microsoft.com/office/powerpoint/2010/main" val="344752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9.6 (a)</a:t>
            </a:r>
          </a:p>
        </p:txBody>
      </p:sp>
      <p:pic>
        <p:nvPicPr>
          <p:cNvPr id="8" name="Picture Placeholder 7" descr="A battery displays a voltage reading of 12.28. &#10;">
            <a:extLst>
              <a:ext uri="{FF2B5EF4-FFF2-40B4-BE49-F238E27FC236}">
                <a16:creationId xmlns:a16="http://schemas.microsoft.com/office/drawing/2014/main" id="{03762666-4B17-4C3E-9B71-BCCFE3EDAD44}"/>
              </a:ext>
            </a:extLst>
          </p:cNvPr>
          <p:cNvPicPr>
            <a:picLocks noGrp="1" noChangeAspect="1"/>
          </p:cNvPicPr>
          <p:nvPr>
            <p:ph type="pic" sz="quarter" idx="22"/>
          </p:nvPr>
        </p:nvPicPr>
        <p:blipFill>
          <a:blip r:embed="rId2"/>
          <a:stretch>
            <a:fillRect/>
          </a:stretch>
        </p:blipFill>
        <p:spPr>
          <a:xfrm>
            <a:off x="2912179" y="1305843"/>
            <a:ext cx="3338455" cy="3839223"/>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69230"/>
            <a:ext cx="8255132" cy="775015"/>
          </a:xfrm>
        </p:spPr>
        <p:txBody>
          <a:bodyPr wrap="square" lIns="0" tIns="18000" rIns="0" bIns="18000" anchor="ctr" anchorCtr="0">
            <a:spAutoFit/>
          </a:bodyPr>
          <a:lstStyle/>
          <a:p>
            <a:pPr marL="0" indent="0">
              <a:buNone/>
            </a:pPr>
            <a:r>
              <a:rPr lang="en-US" sz="2400" dirty="0"/>
              <a:t>A voltage reading of 12.28 volts indicates that the battery is not fully charged and should be charged before testing. </a:t>
            </a:r>
          </a:p>
        </p:txBody>
      </p:sp>
    </p:spTree>
    <p:extLst>
      <p:ext uri="{BB962C8B-B14F-4D97-AF65-F5344CB8AC3E}">
        <p14:creationId xmlns:p14="http://schemas.microsoft.com/office/powerpoint/2010/main" val="116479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Learning Objectives</a:t>
            </a:r>
            <a:endParaRPr lang="en-IN" sz="3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4611"/>
            <a:ext cx="8250237" cy="3898947"/>
          </a:xfrm>
        </p:spPr>
        <p:txBody>
          <a:bodyPr wrap="square" lIns="0" tIns="18000" rIns="0" bIns="18000" anchor="ctr" anchorCtr="0">
            <a:spAutoFit/>
          </a:bodyPr>
          <a:lstStyle/>
          <a:p>
            <a:pPr marL="627063" indent="-627063">
              <a:spcBef>
                <a:spcPts val="600"/>
              </a:spcBef>
              <a:buNone/>
            </a:pPr>
            <a:r>
              <a:rPr lang="en-US" sz="2400" b="1" dirty="0">
                <a:solidFill>
                  <a:srgbClr val="007FA3"/>
                </a:solidFill>
              </a:rPr>
              <a:t>9.1	</a:t>
            </a:r>
            <a:r>
              <a:rPr lang="en-US" sz="2400" dirty="0"/>
              <a:t>Describe the purpose of the 12-volt battery. </a:t>
            </a:r>
          </a:p>
          <a:p>
            <a:pPr marL="627063" indent="-627063">
              <a:spcBef>
                <a:spcPts val="600"/>
              </a:spcBef>
              <a:buNone/>
            </a:pPr>
            <a:r>
              <a:rPr lang="en-US" sz="2400" b="1" dirty="0">
                <a:solidFill>
                  <a:srgbClr val="007FA3"/>
                </a:solidFill>
              </a:rPr>
              <a:t>9.2	</a:t>
            </a:r>
            <a:r>
              <a:rPr lang="en-US" sz="2400" dirty="0"/>
              <a:t>Explain the 12-volt battery rating systems. </a:t>
            </a:r>
          </a:p>
          <a:p>
            <a:pPr marL="627063" indent="-627063">
              <a:spcBef>
                <a:spcPts val="600"/>
              </a:spcBef>
              <a:buNone/>
            </a:pPr>
            <a:r>
              <a:rPr lang="en-US" sz="2400" b="1" dirty="0">
                <a:solidFill>
                  <a:srgbClr val="007FA3"/>
                </a:solidFill>
              </a:rPr>
              <a:t>9.3	</a:t>
            </a:r>
            <a:r>
              <a:rPr lang="en-US" sz="2400" dirty="0"/>
              <a:t>Describe the 12-volt battery test procedures. </a:t>
            </a:r>
          </a:p>
          <a:p>
            <a:pPr marL="627063" indent="-627063">
              <a:spcBef>
                <a:spcPts val="600"/>
              </a:spcBef>
              <a:buNone/>
            </a:pPr>
            <a:r>
              <a:rPr lang="en-US" sz="2400" b="1" dirty="0">
                <a:solidFill>
                  <a:srgbClr val="007FA3"/>
                </a:solidFill>
              </a:rPr>
              <a:t>9.4	</a:t>
            </a:r>
            <a:r>
              <a:rPr lang="en-US" sz="2400" dirty="0"/>
              <a:t>Describe the function of the 36-48-volt battery. </a:t>
            </a:r>
          </a:p>
          <a:p>
            <a:pPr marL="627063" indent="-627063">
              <a:spcBef>
                <a:spcPts val="600"/>
              </a:spcBef>
              <a:buNone/>
            </a:pPr>
            <a:r>
              <a:rPr lang="en-US" sz="2400" b="1" dirty="0">
                <a:solidFill>
                  <a:srgbClr val="007FA3"/>
                </a:solidFill>
              </a:rPr>
              <a:t>9.5	</a:t>
            </a:r>
            <a:r>
              <a:rPr lang="en-US" sz="2400" dirty="0"/>
              <a:t>Explain the 36-48-volt battery test procedure. </a:t>
            </a:r>
          </a:p>
          <a:p>
            <a:pPr marL="627063" indent="-627063">
              <a:spcBef>
                <a:spcPts val="600"/>
              </a:spcBef>
              <a:buNone/>
            </a:pPr>
            <a:r>
              <a:rPr lang="en-US" sz="2400" b="1" dirty="0">
                <a:solidFill>
                  <a:srgbClr val="007FA3"/>
                </a:solidFill>
              </a:rPr>
              <a:t>9.6	</a:t>
            </a:r>
            <a:r>
              <a:rPr lang="en-US" sz="2400" dirty="0"/>
              <a:t>Describe the main advantages of a stop-start system. </a:t>
            </a:r>
          </a:p>
          <a:p>
            <a:pPr marL="627063" indent="-627063">
              <a:spcBef>
                <a:spcPts val="600"/>
              </a:spcBef>
              <a:buNone/>
            </a:pPr>
            <a:r>
              <a:rPr lang="en-US" sz="2400" b="1" dirty="0">
                <a:solidFill>
                  <a:srgbClr val="007FA3"/>
                </a:solidFill>
              </a:rPr>
              <a:t>9.7	</a:t>
            </a:r>
            <a:r>
              <a:rPr lang="en-US" sz="2400" dirty="0"/>
              <a:t>Explain the difference between a micro and mild hybrid. </a:t>
            </a:r>
          </a:p>
          <a:p>
            <a:pPr marL="627063" indent="-627063">
              <a:spcBef>
                <a:spcPts val="600"/>
              </a:spcBef>
              <a:buNone/>
            </a:pPr>
            <a:r>
              <a:rPr lang="en-US" sz="2400" b="1" dirty="0">
                <a:solidFill>
                  <a:srgbClr val="007FA3"/>
                </a:solidFill>
              </a:rPr>
              <a:t>9.8	</a:t>
            </a:r>
            <a:r>
              <a:rPr lang="en-US" sz="2400" dirty="0"/>
              <a:t>Explain how a disable condition prevents the operation of a stop-start system.</a:t>
            </a:r>
          </a:p>
        </p:txBody>
      </p:sp>
    </p:spTree>
    <p:extLst>
      <p:ext uri="{BB962C8B-B14F-4D97-AF65-F5344CB8AC3E}">
        <p14:creationId xmlns:p14="http://schemas.microsoft.com/office/powerpoint/2010/main" val="296341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9.6 (b)</a:t>
            </a:r>
          </a:p>
        </p:txBody>
      </p:sp>
      <p:pic>
        <p:nvPicPr>
          <p:cNvPr id="7" name="Picture Placeholder 6" descr="A battery displays a voltage reading of 12.60.&#10;">
            <a:extLst>
              <a:ext uri="{FF2B5EF4-FFF2-40B4-BE49-F238E27FC236}">
                <a16:creationId xmlns:a16="http://schemas.microsoft.com/office/drawing/2014/main" id="{21D4E9D8-0C2D-43C1-8DAD-E1CFF91C1BE4}"/>
              </a:ext>
            </a:extLst>
          </p:cNvPr>
          <p:cNvPicPr>
            <a:picLocks noGrp="1" noChangeAspect="1"/>
          </p:cNvPicPr>
          <p:nvPr>
            <p:ph type="pic" sz="quarter" idx="22"/>
          </p:nvPr>
        </p:nvPicPr>
        <p:blipFill>
          <a:blip r:embed="rId2"/>
          <a:stretch>
            <a:fillRect/>
          </a:stretch>
        </p:blipFill>
        <p:spPr>
          <a:xfrm>
            <a:off x="2908775" y="1301023"/>
            <a:ext cx="3338455" cy="3839223"/>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45784"/>
            <a:ext cx="8255132" cy="775015"/>
          </a:xfrm>
        </p:spPr>
        <p:txBody>
          <a:bodyPr wrap="square" lIns="0" tIns="18000" rIns="0" bIns="18000" anchor="ctr" anchorCtr="0">
            <a:spAutoFit/>
          </a:bodyPr>
          <a:lstStyle/>
          <a:p>
            <a:pPr marL="0" indent="0">
              <a:buNone/>
            </a:pPr>
            <a:r>
              <a:rPr lang="en-US" sz="2400" dirty="0"/>
              <a:t>A battery that measures 12.6 volts or higher after the surface charge has been removed is 100% charged.</a:t>
            </a:r>
            <a:endParaRPr lang="en-US" dirty="0"/>
          </a:p>
        </p:txBody>
      </p:sp>
    </p:spTree>
    <p:extLst>
      <p:ext uri="{BB962C8B-B14F-4D97-AF65-F5344CB8AC3E}">
        <p14:creationId xmlns:p14="http://schemas.microsoft.com/office/powerpoint/2010/main" val="293169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800" dirty="0"/>
              <a:t>Animation: </a:t>
            </a:r>
            <a:br>
              <a:rPr lang="en-US" sz="2800" dirty="0"/>
            </a:br>
            <a:r>
              <a:rPr lang="en-US" sz="2800" dirty="0"/>
              <a:t>Meter Usage, Battery Volt Check</a:t>
            </a:r>
            <a:br>
              <a:rPr lang="en-US" sz="2800" dirty="0"/>
            </a:br>
            <a:r>
              <a:rPr lang="en-US" sz="1200" dirty="0"/>
              <a:t>(The animation will automatically start in a few seconds)</a:t>
            </a:r>
          </a:p>
        </p:txBody>
      </p:sp>
      <p:sp>
        <p:nvSpPr>
          <p:cNvPr id="7" name="Rectangle 6">
            <a:extLst>
              <a:ext uri="{FF2B5EF4-FFF2-40B4-BE49-F238E27FC236}">
                <a16:creationId xmlns:a16="http://schemas.microsoft.com/office/drawing/2014/main" id="{C2960B85-4B48-F4B7-FBE1-2AE6E37C74A3}"/>
              </a:ext>
            </a:extLst>
          </p:cNvPr>
          <p:cNvSpPr/>
          <p:nvPr/>
        </p:nvSpPr>
        <p:spPr>
          <a:xfrm>
            <a:off x="340468" y="1481138"/>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2703FD-1636-5143-BA25-9FAF2501868A}"/>
              </a:ext>
            </a:extLst>
          </p:cNvPr>
          <p:cNvSpPr/>
          <p:nvPr/>
        </p:nvSpPr>
        <p:spPr>
          <a:xfrm>
            <a:off x="350195" y="5647481"/>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931369-3668-4DED-6625-2FD5147D3294}"/>
              </a:ext>
            </a:extLst>
          </p:cNvPr>
          <p:cNvSpPr/>
          <p:nvPr/>
        </p:nvSpPr>
        <p:spPr>
          <a:xfrm>
            <a:off x="1916349" y="1391055"/>
            <a:ext cx="5301574"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A6A90-7CB2-52B9-5A86-BCCED7EB9764}"/>
              </a:ext>
            </a:extLst>
          </p:cNvPr>
          <p:cNvSpPr/>
          <p:nvPr/>
        </p:nvSpPr>
        <p:spPr>
          <a:xfrm>
            <a:off x="1848255" y="6040877"/>
            <a:ext cx="5369668" cy="23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meter_usage_battery_volt_check_ch51">
            <a:hlinkClick r:id="" action="ppaction://media"/>
            <a:extLst>
              <a:ext uri="{FF2B5EF4-FFF2-40B4-BE49-F238E27FC236}">
                <a16:creationId xmlns:a16="http://schemas.microsoft.com/office/drawing/2014/main" id="{7806D477-0698-A102-9957-EE79ED99B11C}"/>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81138"/>
            <a:ext cx="8232775" cy="4630737"/>
          </a:xfrm>
        </p:spPr>
      </p:pic>
    </p:spTree>
    <p:extLst>
      <p:ext uri="{BB962C8B-B14F-4D97-AF65-F5344CB8AC3E}">
        <p14:creationId xmlns:p14="http://schemas.microsoft.com/office/powerpoint/2010/main" val="7812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Chart 9.1</a:t>
            </a:r>
            <a:endParaRPr lang="en-US" sz="3200" dirty="0">
              <a:latin typeface="+mj-lt"/>
            </a:endParaRPr>
          </a:p>
        </p:txBody>
      </p:sp>
      <p:pic>
        <p:nvPicPr>
          <p:cNvPr id="8" name="Picture Placeholder 7" descr="A chart shows the State of Charge according to the battery voltage. &#10;Long description is available in notes, press F6.">
            <a:extLst>
              <a:ext uri="{FF2B5EF4-FFF2-40B4-BE49-F238E27FC236}">
                <a16:creationId xmlns:a16="http://schemas.microsoft.com/office/drawing/2014/main" id="{4E652907-9A7B-4B6E-81B1-18A5808DE281}"/>
              </a:ext>
            </a:extLst>
          </p:cNvPr>
          <p:cNvPicPr>
            <a:picLocks noGrp="1" noChangeAspect="1"/>
          </p:cNvPicPr>
          <p:nvPr>
            <p:ph type="pic" sz="quarter" idx="22"/>
          </p:nvPr>
        </p:nvPicPr>
        <p:blipFill>
          <a:blip r:embed="rId3"/>
          <a:stretch>
            <a:fillRect/>
          </a:stretch>
        </p:blipFill>
        <p:spPr>
          <a:xfrm>
            <a:off x="1111055" y="1312321"/>
            <a:ext cx="6938201" cy="3134868"/>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026801"/>
            <a:ext cx="8255132" cy="775015"/>
          </a:xfrm>
        </p:spPr>
        <p:txBody>
          <a:bodyPr wrap="square" lIns="0" tIns="18000" rIns="0" bIns="18000" anchor="ctr" anchorCtr="0">
            <a:spAutoFit/>
          </a:bodyPr>
          <a:lstStyle/>
          <a:p>
            <a:pPr marL="0" indent="0">
              <a:buNone/>
            </a:pPr>
            <a:r>
              <a:rPr lang="en-US" sz="2400" dirty="0"/>
              <a:t>A comparison showing the relationship between battery voltage and </a:t>
            </a:r>
            <a:r>
              <a:rPr lang="en-US" sz="2400" spc="-300" dirty="0"/>
              <a:t>S O </a:t>
            </a:r>
            <a:r>
              <a:rPr lang="en-US" sz="2400" dirty="0"/>
              <a:t>C.</a:t>
            </a:r>
            <a:endParaRPr lang="en-US" sz="1100" dirty="0"/>
          </a:p>
        </p:txBody>
      </p:sp>
    </p:spTree>
    <p:extLst>
      <p:ext uri="{BB962C8B-B14F-4D97-AF65-F5344CB8AC3E}">
        <p14:creationId xmlns:p14="http://schemas.microsoft.com/office/powerpoint/2010/main" val="33032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12-Volt Battery Load Testing </a:t>
            </a:r>
            <a:endParaRPr lang="en-IN" sz="12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10649"/>
            <a:ext cx="8250237" cy="2036899"/>
          </a:xfrm>
        </p:spPr>
        <p:txBody>
          <a:bodyPr wrap="square" lIns="0" tIns="18000" rIns="0" bIns="18000" anchor="ctr" anchorCtr="0">
            <a:spAutoFit/>
          </a:bodyPr>
          <a:lstStyle/>
          <a:p>
            <a:pPr marL="342900" indent="-342900"/>
            <a:r>
              <a:rPr lang="en-US" sz="2400" dirty="0"/>
              <a:t>Terminology</a:t>
            </a:r>
          </a:p>
          <a:p>
            <a:pPr marL="829818" lvl="1" indent="-342900"/>
            <a:r>
              <a:rPr lang="en-US" sz="2400" dirty="0"/>
              <a:t>One test to determine the condition of any 12-volt battery is the </a:t>
            </a:r>
            <a:r>
              <a:rPr lang="en-US" sz="2400" b="1" dirty="0"/>
              <a:t>load test</a:t>
            </a:r>
            <a:r>
              <a:rPr lang="en-US" sz="2400" dirty="0"/>
              <a:t>.</a:t>
            </a:r>
          </a:p>
          <a:p>
            <a:pPr marL="829818" lvl="1" indent="-342900"/>
            <a:r>
              <a:rPr lang="en-US" sz="2400" dirty="0"/>
              <a:t>Most automotive starting and charging testers use a carbon pile to create an electrical load on the battery.</a:t>
            </a:r>
            <a:endParaRPr lang="en-US" sz="23900" dirty="0"/>
          </a:p>
        </p:txBody>
      </p:sp>
    </p:spTree>
    <p:extLst>
      <p:ext uri="{BB962C8B-B14F-4D97-AF65-F5344CB8AC3E}">
        <p14:creationId xmlns:p14="http://schemas.microsoft.com/office/powerpoint/2010/main" val="295120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9.7</a:t>
            </a:r>
          </a:p>
        </p:txBody>
      </p:sp>
      <p:pic>
        <p:nvPicPr>
          <p:cNvPr id="7" name="Picture Placeholder 6" descr="A powerlink battery load tester, Ferret 40, with the Load on Timer button lit. The display screens read, Minus 0.08 and 12.36. The battery button is also lit. &#10;">
            <a:extLst>
              <a:ext uri="{FF2B5EF4-FFF2-40B4-BE49-F238E27FC236}">
                <a16:creationId xmlns:a16="http://schemas.microsoft.com/office/drawing/2014/main" id="{E224F716-EC6D-4D7B-A15F-4AF1E260D817}"/>
              </a:ext>
            </a:extLst>
          </p:cNvPr>
          <p:cNvPicPr>
            <a:picLocks noGrp="1" noChangeAspect="1"/>
          </p:cNvPicPr>
          <p:nvPr>
            <p:ph type="pic" sz="quarter" idx="22"/>
          </p:nvPr>
        </p:nvPicPr>
        <p:blipFill>
          <a:blip r:embed="rId2"/>
          <a:stretch>
            <a:fillRect/>
          </a:stretch>
        </p:blipFill>
        <p:spPr>
          <a:xfrm>
            <a:off x="2344884" y="1303376"/>
            <a:ext cx="4476533" cy="3356482"/>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11466"/>
            <a:ext cx="8255132" cy="405683"/>
          </a:xfrm>
        </p:spPr>
        <p:txBody>
          <a:bodyPr wrap="square" lIns="0" tIns="18000" rIns="0" bIns="18000" anchor="ctr" anchorCtr="0">
            <a:spAutoFit/>
          </a:bodyPr>
          <a:lstStyle/>
          <a:p>
            <a:pPr marL="0" indent="0">
              <a:buNone/>
            </a:pPr>
            <a:r>
              <a:rPr lang="en-US" sz="2400" dirty="0"/>
              <a:t>The carbon pile tester can be used to test a flooded battery.</a:t>
            </a:r>
            <a:endParaRPr lang="en-US" sz="900" dirty="0"/>
          </a:p>
        </p:txBody>
      </p:sp>
    </p:spTree>
    <p:extLst>
      <p:ext uri="{BB962C8B-B14F-4D97-AF65-F5344CB8AC3E}">
        <p14:creationId xmlns:p14="http://schemas.microsoft.com/office/powerpoint/2010/main" val="28530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12-Volt Battery Conductance Testing</a:t>
            </a:r>
            <a:endParaRPr lang="en-IN" sz="1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6742"/>
            <a:ext cx="8250237" cy="2406231"/>
          </a:xfrm>
        </p:spPr>
        <p:txBody>
          <a:bodyPr wrap="square" lIns="0" tIns="18000" rIns="0" bIns="18000" anchor="ctr" anchorCtr="0">
            <a:spAutoFit/>
          </a:bodyPr>
          <a:lstStyle/>
          <a:p>
            <a:pPr marL="342900" indent="-342900"/>
            <a:r>
              <a:rPr lang="en-US" sz="2400" dirty="0"/>
              <a:t>Terminology</a:t>
            </a:r>
          </a:p>
          <a:p>
            <a:pPr marL="829818" lvl="1" indent="-342900"/>
            <a:r>
              <a:rPr lang="en-US" sz="2400" dirty="0"/>
              <a:t>General Motors, Chrysler, Honda, and Ford specify that an electronic conductance tester be used to test batteries in vehicles still under factory warranty. </a:t>
            </a:r>
          </a:p>
          <a:p>
            <a:pPr marL="829818" lvl="1" indent="-342900"/>
            <a:r>
              <a:rPr lang="en-US" sz="2400" dirty="0"/>
              <a:t>Conductance testers can be used to test flooded or     </a:t>
            </a:r>
            <a:r>
              <a:rPr lang="en-US" sz="2400" spc="-300" dirty="0"/>
              <a:t>A G </a:t>
            </a:r>
            <a:r>
              <a:rPr lang="en-US" sz="2400" dirty="0"/>
              <a:t>M-type batteries.</a:t>
            </a:r>
            <a:endParaRPr lang="en-US" sz="41300" dirty="0"/>
          </a:p>
        </p:txBody>
      </p:sp>
    </p:spTree>
    <p:extLst>
      <p:ext uri="{BB962C8B-B14F-4D97-AF65-F5344CB8AC3E}">
        <p14:creationId xmlns:p14="http://schemas.microsoft.com/office/powerpoint/2010/main" val="373271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12-Volt Battery Charging</a:t>
            </a:r>
            <a:endParaRPr lang="en-IN" sz="105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8870"/>
            <a:ext cx="8250237" cy="4422168"/>
          </a:xfrm>
        </p:spPr>
        <p:txBody>
          <a:bodyPr wrap="square" lIns="0" tIns="18000" rIns="0" bIns="18000" anchor="ctr" anchorCtr="0">
            <a:spAutoFit/>
          </a:bodyPr>
          <a:lstStyle/>
          <a:p>
            <a:pPr marL="342900" indent="-342900"/>
            <a:r>
              <a:rPr lang="en-US" sz="2400" dirty="0"/>
              <a:t>Charging Procedure</a:t>
            </a:r>
          </a:p>
          <a:p>
            <a:pPr marL="829818" lvl="1" indent="-342900"/>
            <a:r>
              <a:rPr lang="en-US" sz="2400" dirty="0"/>
              <a:t>If the </a:t>
            </a:r>
            <a:r>
              <a:rPr lang="en-US" sz="2400" spc="-300" dirty="0"/>
              <a:t>S O </a:t>
            </a:r>
            <a:r>
              <a:rPr lang="en-US" sz="2400" dirty="0"/>
              <a:t>C of a battery is low, it must be recharged. </a:t>
            </a:r>
          </a:p>
          <a:p>
            <a:pPr marL="829818" lvl="1" indent="-342900"/>
            <a:r>
              <a:rPr lang="en-US" sz="2400" dirty="0"/>
              <a:t>It is best to slow charge any battery to prevent possible overheating damage to the battery. </a:t>
            </a:r>
          </a:p>
          <a:p>
            <a:pPr marL="342900" indent="-342900"/>
            <a:r>
              <a:rPr lang="en-US" sz="2400" dirty="0"/>
              <a:t>Charging </a:t>
            </a:r>
            <a:r>
              <a:rPr lang="en-US" sz="2400" spc="-300" dirty="0"/>
              <a:t>A G </a:t>
            </a:r>
            <a:r>
              <a:rPr lang="en-US" sz="2400" dirty="0"/>
              <a:t>M Batteries</a:t>
            </a:r>
          </a:p>
          <a:p>
            <a:pPr marL="829818" lvl="1" indent="-342900"/>
            <a:r>
              <a:rPr lang="en-US" sz="2400" dirty="0"/>
              <a:t>Charging an </a:t>
            </a:r>
            <a:r>
              <a:rPr lang="en-US" sz="2400" spc="-300" dirty="0"/>
              <a:t>A G </a:t>
            </a:r>
            <a:r>
              <a:rPr lang="en-US" sz="2400" dirty="0"/>
              <a:t>M battery requires a different charger than is used to recharge a flooded-type battery. </a:t>
            </a:r>
          </a:p>
          <a:p>
            <a:pPr marL="829818" lvl="1" indent="-342900"/>
            <a:r>
              <a:rPr lang="en-US" sz="2400" dirty="0"/>
              <a:t>The charging voltage has to be kept at or below 14.4 volts to prevent damage. </a:t>
            </a:r>
          </a:p>
          <a:p>
            <a:pPr marL="342900" indent="-342900"/>
            <a:r>
              <a:rPr lang="en-US" sz="2400" dirty="0"/>
              <a:t>Battery Charge Time</a:t>
            </a:r>
            <a:endParaRPr lang="en-US" sz="71400" dirty="0"/>
          </a:p>
        </p:txBody>
      </p:sp>
    </p:spTree>
    <p:extLst>
      <p:ext uri="{BB962C8B-B14F-4D97-AF65-F5344CB8AC3E}">
        <p14:creationId xmlns:p14="http://schemas.microsoft.com/office/powerpoint/2010/main" val="1022734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9.9</a:t>
            </a:r>
          </a:p>
        </p:txBody>
      </p:sp>
      <p:pic>
        <p:nvPicPr>
          <p:cNvPr id="8" name="Picture Placeholder 7" descr="A battery charger, Snap-on Battery Charger Plus shows the reading as 12.0 on its display, next to the settings.&#10;">
            <a:extLst>
              <a:ext uri="{FF2B5EF4-FFF2-40B4-BE49-F238E27FC236}">
                <a16:creationId xmlns:a16="http://schemas.microsoft.com/office/drawing/2014/main" id="{8C6263C6-3CA6-49EA-8481-CF8938FFC82D}"/>
              </a:ext>
            </a:extLst>
          </p:cNvPr>
          <p:cNvPicPr>
            <a:picLocks noGrp="1" noChangeAspect="1"/>
          </p:cNvPicPr>
          <p:nvPr>
            <p:ph type="pic" sz="quarter" idx="22"/>
          </p:nvPr>
        </p:nvPicPr>
        <p:blipFill>
          <a:blip r:embed="rId2"/>
          <a:stretch>
            <a:fillRect/>
          </a:stretch>
        </p:blipFill>
        <p:spPr>
          <a:xfrm>
            <a:off x="2109907" y="1307763"/>
            <a:ext cx="4924186" cy="3692130"/>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05574"/>
            <a:ext cx="8255132" cy="775015"/>
          </a:xfrm>
        </p:spPr>
        <p:txBody>
          <a:bodyPr wrap="square" lIns="0" tIns="18000" rIns="0" bIns="18000" anchor="ctr" anchorCtr="0">
            <a:spAutoFit/>
          </a:bodyPr>
          <a:lstStyle/>
          <a:p>
            <a:pPr marL="0" indent="0">
              <a:buNone/>
            </a:pPr>
            <a:r>
              <a:rPr lang="en-US" sz="2400" dirty="0"/>
              <a:t>This battery charger has settings for both a flooded battery and an </a:t>
            </a:r>
            <a:r>
              <a:rPr lang="en-US" sz="2400" spc="-300" dirty="0"/>
              <a:t>A G </a:t>
            </a:r>
            <a:r>
              <a:rPr lang="en-US" sz="2400" dirty="0"/>
              <a:t>M battery.</a:t>
            </a:r>
            <a:endParaRPr lang="en-US" sz="600" dirty="0"/>
          </a:p>
        </p:txBody>
      </p:sp>
    </p:spTree>
    <p:extLst>
      <p:ext uri="{BB962C8B-B14F-4D97-AF65-F5344CB8AC3E}">
        <p14:creationId xmlns:p14="http://schemas.microsoft.com/office/powerpoint/2010/main" val="1552764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The 36-48-Volt Battery </a:t>
            </a:r>
            <a:r>
              <a:rPr lang="en-US" sz="2800" dirty="0">
                <a:latin typeface="+mj-lt"/>
              </a:rPr>
              <a:t>(1 of 2)</a:t>
            </a:r>
            <a:endParaRPr lang="en-IN" sz="8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2634"/>
            <a:ext cx="8250237" cy="3860475"/>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The 36-48-volt battery is used to drive the integrated starter generator (</a:t>
            </a:r>
            <a:r>
              <a:rPr lang="en-US" sz="2400" spc="-300" dirty="0"/>
              <a:t>I S </a:t>
            </a:r>
            <a:r>
              <a:rPr lang="en-US" sz="2400" dirty="0"/>
              <a:t>G) unit. </a:t>
            </a:r>
          </a:p>
          <a:p>
            <a:pPr marL="829818" lvl="1" indent="-342900"/>
            <a:r>
              <a:rPr lang="en-US" sz="2400" dirty="0"/>
              <a:t>The 36-48-volt battery system uses a </a:t>
            </a:r>
            <a:r>
              <a:rPr lang="en-US" sz="2400" spc="-300" dirty="0"/>
              <a:t>D </a:t>
            </a:r>
            <a:r>
              <a:rPr lang="en-US" sz="2400" dirty="0"/>
              <a:t>C-</a:t>
            </a:r>
            <a:r>
              <a:rPr lang="en-US" sz="2400" spc="-300" dirty="0"/>
              <a:t>D </a:t>
            </a:r>
            <a:r>
              <a:rPr lang="en-US" sz="2400" dirty="0"/>
              <a:t>C converter to charge the 12-volt battery. </a:t>
            </a:r>
          </a:p>
          <a:p>
            <a:pPr marL="342900" indent="-342900"/>
            <a:r>
              <a:rPr lang="en-US" sz="2400" dirty="0"/>
              <a:t>Construction and Design</a:t>
            </a:r>
          </a:p>
          <a:p>
            <a:pPr marL="829818" lvl="1" indent="-342900"/>
            <a:r>
              <a:rPr lang="en-US" sz="2400" dirty="0"/>
              <a:t>Typically, 36-48-volt batteries are of lithium-ion design. </a:t>
            </a:r>
          </a:p>
          <a:p>
            <a:pPr marL="829818" lvl="1" indent="-342900"/>
            <a:r>
              <a:rPr lang="en-US" sz="2400" dirty="0"/>
              <a:t>These modules are generally located within the passenger compartment.</a:t>
            </a:r>
            <a:endParaRPr lang="en-US" sz="123400" dirty="0"/>
          </a:p>
        </p:txBody>
      </p:sp>
    </p:spTree>
    <p:extLst>
      <p:ext uri="{BB962C8B-B14F-4D97-AF65-F5344CB8AC3E}">
        <p14:creationId xmlns:p14="http://schemas.microsoft.com/office/powerpoint/2010/main" val="44211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The 36-48-Volt Battery </a:t>
            </a:r>
            <a:r>
              <a:rPr lang="en-US" sz="2800" dirty="0">
                <a:latin typeface="+mj-lt"/>
              </a:rPr>
              <a:t>(2 of 2)</a:t>
            </a:r>
            <a:endParaRPr lang="en-IN" sz="8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5788"/>
            <a:ext cx="8250237" cy="3960503"/>
          </a:xfrm>
        </p:spPr>
        <p:txBody>
          <a:bodyPr wrap="square" lIns="0" tIns="18000" rIns="0" bIns="18000" anchor="ctr" anchorCtr="0">
            <a:spAutoFit/>
          </a:bodyPr>
          <a:lstStyle/>
          <a:p>
            <a:pPr marL="342900" indent="-342900"/>
            <a:r>
              <a:rPr lang="en-US" sz="2400" dirty="0"/>
              <a:t>Diagnosis and Testing</a:t>
            </a:r>
          </a:p>
          <a:p>
            <a:pPr marL="829818" lvl="1" indent="-342900"/>
            <a:r>
              <a:rPr lang="en-US" sz="2400" dirty="0"/>
              <a:t>Early designs that use multiple 12-volt lead-acid batteries simply separate the batteries and test them individually. </a:t>
            </a:r>
          </a:p>
          <a:p>
            <a:pPr marL="829818" lvl="1" indent="-342900"/>
            <a:r>
              <a:rPr lang="en-US" sz="2400" dirty="0"/>
              <a:t>Vehicles that utilize 36-48-volt batteries that are lithium-ion rely on the hybrid or battery control module to continuously monitor the condition of the battery. </a:t>
            </a:r>
          </a:p>
          <a:p>
            <a:pPr marL="829818" lvl="1" indent="-342900"/>
            <a:r>
              <a:rPr lang="en-US" sz="2400" dirty="0"/>
              <a:t>A scan tool and the manufacturers diagnostic procedure is used to determine the correct course of repair.</a:t>
            </a:r>
            <a:endParaRPr lang="en-US" sz="213200" dirty="0"/>
          </a:p>
        </p:txBody>
      </p:sp>
    </p:spTree>
    <p:extLst>
      <p:ext uri="{BB962C8B-B14F-4D97-AF65-F5344CB8AC3E}">
        <p14:creationId xmlns:p14="http://schemas.microsoft.com/office/powerpoint/2010/main" val="94061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5981"/>
            <a:ext cx="7643611" cy="1021237"/>
          </a:xfrm>
        </p:spPr>
        <p:txBody>
          <a:bodyPr wrap="square" lIns="0" tIns="18000" rIns="0" bIns="18000" anchor="ctr" anchorCtr="0">
            <a:spAutoFit/>
          </a:bodyPr>
          <a:lstStyle/>
          <a:p>
            <a:r>
              <a:rPr lang="en-US" sz="3600" dirty="0">
                <a:latin typeface="+mj-lt"/>
              </a:rPr>
              <a:t>Introduction to the 12-Volt Battery</a:t>
            </a:r>
            <a:r>
              <a:rPr lang="en-US" sz="3600" baseline="0" dirty="0">
                <a:latin typeface="+mj-lt"/>
              </a:rPr>
              <a:t> </a:t>
            </a:r>
            <a:r>
              <a:rPr lang="en-US" sz="2800" dirty="0">
                <a:latin typeface="+mj-lt"/>
              </a:rPr>
              <a:t>(1 of 2)</a:t>
            </a:r>
            <a:endParaRPr lang="en-IN" sz="32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611418"/>
            <a:ext cx="8250237" cy="3668115"/>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Every vehicle, hybrid or electric, has a 12-volt battery that is used to supply electrical current to the low-voltage components in the vehicle.</a:t>
            </a:r>
          </a:p>
          <a:p>
            <a:pPr marL="829818" lvl="1" indent="-342900"/>
            <a:r>
              <a:rPr lang="en-US" sz="2400" dirty="0"/>
              <a:t>The 12-volt auxiliary battery is used for the following purposes:</a:t>
            </a:r>
          </a:p>
          <a:p>
            <a:pPr marL="1229868" lvl="2" indent="-342900"/>
            <a:r>
              <a:rPr lang="en-US" sz="2400" dirty="0"/>
              <a:t>Power all of the 12-volt accessories</a:t>
            </a:r>
          </a:p>
          <a:p>
            <a:pPr marL="1229868" lvl="2" indent="-342900"/>
            <a:r>
              <a:rPr lang="en-US" sz="2400" dirty="0"/>
              <a:t>Power the electronic controller for the high-voltage system</a:t>
            </a:r>
            <a:endParaRPr lang="en-US" sz="3600" dirty="0"/>
          </a:p>
        </p:txBody>
      </p:sp>
    </p:spTree>
    <p:extLst>
      <p:ext uri="{BB962C8B-B14F-4D97-AF65-F5344CB8AC3E}">
        <p14:creationId xmlns:p14="http://schemas.microsoft.com/office/powerpoint/2010/main" val="2921008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9.10</a:t>
            </a:r>
          </a:p>
        </p:txBody>
      </p:sp>
      <p:pic>
        <p:nvPicPr>
          <p:cNvPr id="7" name="Picture Placeholder 6" descr="The black 48-volt battery. &#10;">
            <a:extLst>
              <a:ext uri="{FF2B5EF4-FFF2-40B4-BE49-F238E27FC236}">
                <a16:creationId xmlns:a16="http://schemas.microsoft.com/office/drawing/2014/main" id="{DDCD9C2B-57ED-4F5E-992D-E69D3BD36F64}"/>
              </a:ext>
            </a:extLst>
          </p:cNvPr>
          <p:cNvPicPr>
            <a:picLocks noGrp="1" noChangeAspect="1"/>
          </p:cNvPicPr>
          <p:nvPr>
            <p:ph type="pic" sz="quarter" idx="22"/>
          </p:nvPr>
        </p:nvPicPr>
        <p:blipFill>
          <a:blip r:embed="rId2"/>
          <a:stretch>
            <a:fillRect/>
          </a:stretch>
        </p:blipFill>
        <p:spPr>
          <a:xfrm>
            <a:off x="1300972" y="1309260"/>
            <a:ext cx="6551244" cy="3513079"/>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057110"/>
            <a:ext cx="8255132" cy="1144347"/>
          </a:xfrm>
        </p:spPr>
        <p:txBody>
          <a:bodyPr wrap="square" lIns="0" tIns="18000" rIns="0" bIns="18000" anchor="ctr" anchorCtr="0">
            <a:spAutoFit/>
          </a:bodyPr>
          <a:lstStyle/>
          <a:p>
            <a:pPr marL="0" indent="0">
              <a:buNone/>
            </a:pPr>
            <a:r>
              <a:rPr lang="en-US" sz="2400" dirty="0"/>
              <a:t>The 48-volt battery for the Ram </a:t>
            </a:r>
            <a:r>
              <a:rPr lang="en-US" sz="2400" dirty="0" err="1"/>
              <a:t>eTorque</a:t>
            </a:r>
            <a:r>
              <a:rPr lang="en-US" sz="2400" dirty="0"/>
              <a:t> system is incorporated into a power pack module that is located under the rear seat.</a:t>
            </a:r>
            <a:endParaRPr lang="en-US" sz="300" dirty="0"/>
          </a:p>
        </p:txBody>
      </p:sp>
    </p:spTree>
    <p:extLst>
      <p:ext uri="{BB962C8B-B14F-4D97-AF65-F5344CB8AC3E}">
        <p14:creationId xmlns:p14="http://schemas.microsoft.com/office/powerpoint/2010/main" val="1354539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Stop-Start Defined</a:t>
            </a:r>
            <a:endParaRPr lang="en-IN" sz="7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5306"/>
            <a:ext cx="8250237" cy="4152863"/>
          </a:xfrm>
        </p:spPr>
        <p:txBody>
          <a:bodyPr wrap="square" lIns="0" tIns="18000" rIns="0" bIns="18000" anchor="ctr" anchorCtr="0">
            <a:spAutoFit/>
          </a:bodyPr>
          <a:lstStyle/>
          <a:p>
            <a:pPr marL="342900" indent="-342900"/>
            <a:r>
              <a:rPr lang="en-US" sz="2400" dirty="0"/>
              <a:t>Purpose and Function</a:t>
            </a:r>
          </a:p>
          <a:p>
            <a:pPr marL="829818" lvl="1" indent="-342900"/>
            <a:r>
              <a:rPr lang="en-US" sz="2400" dirty="0"/>
              <a:t>The main feature is the idle-stop mode, in which the </a:t>
            </a:r>
            <a:r>
              <a:rPr lang="en-US" sz="2400" b="1" dirty="0"/>
              <a:t>internal combustion engine (</a:t>
            </a:r>
            <a:r>
              <a:rPr lang="en-US" sz="2400" b="1" spc="-300" dirty="0"/>
              <a:t>I C </a:t>
            </a:r>
            <a:r>
              <a:rPr lang="en-US" sz="2400" b="1" dirty="0"/>
              <a:t>E) </a:t>
            </a:r>
            <a:r>
              <a:rPr lang="en-US" sz="2400" dirty="0"/>
              <a:t>is stopped, rather than idling while stopped in traffic. </a:t>
            </a:r>
          </a:p>
          <a:p>
            <a:pPr marL="829818" lvl="1" indent="-342900"/>
            <a:r>
              <a:rPr lang="en-US" sz="2400" dirty="0"/>
              <a:t>The idle-stop mode improves the fuel economy slightly and reduces tailpipe emissions allowing manufacturers to meet emission standards. </a:t>
            </a:r>
          </a:p>
          <a:p>
            <a:pPr marL="342900" indent="-342900"/>
            <a:r>
              <a:rPr lang="en-US" sz="2400" dirty="0"/>
              <a:t>Terms Used</a:t>
            </a:r>
          </a:p>
          <a:p>
            <a:pPr marL="829818" lvl="1" indent="-342900"/>
            <a:r>
              <a:rPr lang="en-US" sz="2400" dirty="0"/>
              <a:t>Depending on the manufacturer, the term stop-start and start-stop are used to describe the technologies.</a:t>
            </a:r>
            <a:endParaRPr lang="en-US" sz="368400" dirty="0"/>
          </a:p>
        </p:txBody>
      </p:sp>
    </p:spTree>
    <p:extLst>
      <p:ext uri="{BB962C8B-B14F-4D97-AF65-F5344CB8AC3E}">
        <p14:creationId xmlns:p14="http://schemas.microsoft.com/office/powerpoint/2010/main" val="36088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Stop-Start Systems</a:t>
            </a:r>
            <a:endParaRPr lang="en-IN" sz="6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5792"/>
            <a:ext cx="8250237" cy="3960503"/>
          </a:xfrm>
        </p:spPr>
        <p:txBody>
          <a:bodyPr wrap="square" lIns="0" tIns="18000" rIns="0" bIns="18000" anchor="ctr" anchorCtr="0">
            <a:spAutoFit/>
          </a:bodyPr>
          <a:lstStyle/>
          <a:p>
            <a:pPr marL="342900" indent="-342900"/>
            <a:r>
              <a:rPr lang="en-US" sz="2400" spc="-300" dirty="0"/>
              <a:t>B A </a:t>
            </a:r>
            <a:r>
              <a:rPr lang="en-US" sz="2400" dirty="0"/>
              <a:t>S System</a:t>
            </a:r>
          </a:p>
          <a:p>
            <a:pPr marL="829818" lvl="1" indent="-342900"/>
            <a:r>
              <a:rPr lang="en-US" sz="2400" dirty="0"/>
              <a:t>The </a:t>
            </a:r>
            <a:r>
              <a:rPr lang="en-US" sz="2400" b="1" dirty="0"/>
              <a:t>belt alternator starter (</a:t>
            </a:r>
            <a:r>
              <a:rPr lang="en-US" sz="2400" b="1" spc="-300" dirty="0"/>
              <a:t>B A </a:t>
            </a:r>
            <a:r>
              <a:rPr lang="en-US" sz="2400" b="1" dirty="0"/>
              <a:t>S) </a:t>
            </a:r>
            <a:r>
              <a:rPr lang="en-US" sz="2400" dirty="0"/>
              <a:t>system was the most common early stop-start system. </a:t>
            </a:r>
          </a:p>
          <a:p>
            <a:pPr marL="829818" lvl="1" indent="-342900"/>
            <a:r>
              <a:rPr lang="en-US" sz="2400" dirty="0"/>
              <a:t>The </a:t>
            </a:r>
            <a:r>
              <a:rPr lang="en-US" sz="2400" spc="-300" dirty="0"/>
              <a:t>B A </a:t>
            </a:r>
            <a:r>
              <a:rPr lang="en-US" sz="2400" dirty="0"/>
              <a:t>S concept is to replace the belt-driven alternator with an electric motor that serves as a generator and a motor. </a:t>
            </a:r>
          </a:p>
          <a:p>
            <a:pPr marL="829818" lvl="1" indent="-342900"/>
            <a:r>
              <a:rPr lang="en-US" sz="2400" dirty="0"/>
              <a:t>A typical </a:t>
            </a:r>
            <a:r>
              <a:rPr lang="en-US" sz="2400" spc="-300" dirty="0"/>
              <a:t>B A </a:t>
            </a:r>
            <a:r>
              <a:rPr lang="en-US" sz="2400" dirty="0"/>
              <a:t>S system would achieve an 8% to 15% increase in fuel economy, mostly affecting the city mileage with little, if any, effect on the highway mileage.</a:t>
            </a:r>
            <a:endParaRPr lang="en-US" sz="400000" dirty="0"/>
          </a:p>
        </p:txBody>
      </p:sp>
    </p:spTree>
    <p:extLst>
      <p:ext uri="{BB962C8B-B14F-4D97-AF65-F5344CB8AC3E}">
        <p14:creationId xmlns:p14="http://schemas.microsoft.com/office/powerpoint/2010/main" val="3063930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9.11</a:t>
            </a:r>
          </a:p>
        </p:txBody>
      </p:sp>
      <p:pic>
        <p:nvPicPr>
          <p:cNvPr id="12" name="Picture Placeholder 11" descr="A graph shows the various driving conditions of a BAS-type hybrid vehicle with respect to time and vehicle speed.&#10;Long description is available in notes, press F6.">
            <a:extLst>
              <a:ext uri="{FF2B5EF4-FFF2-40B4-BE49-F238E27FC236}">
                <a16:creationId xmlns:a16="http://schemas.microsoft.com/office/drawing/2014/main" id="{E74A0A15-018D-4E07-8652-95631F75BA67}"/>
              </a:ext>
            </a:extLst>
          </p:cNvPr>
          <p:cNvPicPr>
            <a:picLocks noGrp="1" noChangeAspect="1"/>
          </p:cNvPicPr>
          <p:nvPr>
            <p:ph type="pic" sz="quarter" idx="22"/>
          </p:nvPr>
        </p:nvPicPr>
        <p:blipFill>
          <a:blip r:embed="rId3"/>
          <a:stretch>
            <a:fillRect/>
          </a:stretch>
        </p:blipFill>
        <p:spPr>
          <a:xfrm>
            <a:off x="1875090" y="1303396"/>
            <a:ext cx="5393820" cy="3655023"/>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41775"/>
            <a:ext cx="8255132" cy="775015"/>
          </a:xfrm>
        </p:spPr>
        <p:txBody>
          <a:bodyPr wrap="square" lIns="0" tIns="18000" rIns="0" bIns="18000" anchor="ctr" anchorCtr="0">
            <a:spAutoFit/>
          </a:bodyPr>
          <a:lstStyle/>
          <a:p>
            <a:pPr marL="0" indent="0">
              <a:buNone/>
            </a:pPr>
            <a:r>
              <a:rPr lang="en-US" sz="2400" dirty="0"/>
              <a:t>This figure shows what is occurring during various driving conditions in a </a:t>
            </a:r>
            <a:r>
              <a:rPr lang="en-US" sz="2400" spc="-300" dirty="0"/>
              <a:t>B A </a:t>
            </a:r>
            <a:r>
              <a:rPr lang="en-US" sz="2400" dirty="0"/>
              <a:t>S-type hybrid.</a:t>
            </a:r>
            <a:endParaRPr lang="en-US" sz="100" dirty="0"/>
          </a:p>
        </p:txBody>
      </p:sp>
    </p:spTree>
    <p:extLst>
      <p:ext uri="{BB962C8B-B14F-4D97-AF65-F5344CB8AC3E}">
        <p14:creationId xmlns:p14="http://schemas.microsoft.com/office/powerpoint/2010/main" val="1450061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9.12</a:t>
            </a:r>
          </a:p>
        </p:txBody>
      </p:sp>
      <p:pic>
        <p:nvPicPr>
          <p:cNvPr id="7" name="Picture Placeholder 6" descr="Components of a BAS system.&#10;Long description is available in notes, press F6.">
            <a:extLst>
              <a:ext uri="{FF2B5EF4-FFF2-40B4-BE49-F238E27FC236}">
                <a16:creationId xmlns:a16="http://schemas.microsoft.com/office/drawing/2014/main" id="{200D5190-4EC0-4421-B6DB-43FCEC11E22C}"/>
              </a:ext>
            </a:extLst>
          </p:cNvPr>
          <p:cNvPicPr>
            <a:picLocks noGrp="1" noChangeAspect="1"/>
          </p:cNvPicPr>
          <p:nvPr>
            <p:ph type="pic" sz="quarter" idx="22"/>
          </p:nvPr>
        </p:nvPicPr>
        <p:blipFill>
          <a:blip r:embed="rId3"/>
          <a:stretch>
            <a:fillRect/>
          </a:stretch>
        </p:blipFill>
        <p:spPr>
          <a:xfrm>
            <a:off x="1830719" y="1305836"/>
            <a:ext cx="5503826" cy="3578136"/>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405175"/>
            <a:ext cx="8255132" cy="405683"/>
          </a:xfrm>
        </p:spPr>
        <p:txBody>
          <a:bodyPr wrap="square" lIns="0" tIns="18000" rIns="0" bIns="18000" anchor="ctr" anchorCtr="0">
            <a:spAutoFit/>
          </a:bodyPr>
          <a:lstStyle/>
          <a:p>
            <a:pPr marL="0" indent="0">
              <a:buNone/>
            </a:pPr>
            <a:r>
              <a:rPr lang="en-US" sz="2400" dirty="0"/>
              <a:t>The components of a typical </a:t>
            </a:r>
            <a:r>
              <a:rPr lang="en-US" sz="2400" spc="-300" dirty="0"/>
              <a:t>B A </a:t>
            </a:r>
            <a:r>
              <a:rPr lang="en-US" sz="2400" dirty="0"/>
              <a:t>S system.</a:t>
            </a:r>
          </a:p>
        </p:txBody>
      </p:sp>
    </p:spTree>
    <p:extLst>
      <p:ext uri="{BB962C8B-B14F-4D97-AF65-F5344CB8AC3E}">
        <p14:creationId xmlns:p14="http://schemas.microsoft.com/office/powerpoint/2010/main" val="559530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Micro Hybrids </a:t>
            </a:r>
            <a:r>
              <a:rPr lang="en-US" sz="2800" dirty="0">
                <a:latin typeface="+mj-lt"/>
              </a:rPr>
              <a:t>(1 of 3)</a:t>
            </a:r>
            <a:endParaRPr lang="en-IN" sz="3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6744"/>
            <a:ext cx="8250237" cy="2406231"/>
          </a:xfrm>
        </p:spPr>
        <p:txBody>
          <a:bodyPr wrap="square" lIns="0" tIns="18000" rIns="0" bIns="18000" anchor="ctr" anchorCtr="0">
            <a:spAutoFit/>
          </a:bodyPr>
          <a:lstStyle/>
          <a:p>
            <a:pPr marL="342900" indent="-342900"/>
            <a:r>
              <a:rPr lang="en-US" sz="2400" dirty="0"/>
              <a:t>Parts Involved</a:t>
            </a:r>
          </a:p>
          <a:p>
            <a:pPr marL="829818" lvl="1" indent="-342900"/>
            <a:r>
              <a:rPr lang="en-US" sz="2400" dirty="0"/>
              <a:t>A micro hybrid utilizes a stop-start system that operates on a 12-volt system and does not contain any high-voltage components. </a:t>
            </a:r>
          </a:p>
          <a:p>
            <a:pPr marL="829818" lvl="1" indent="-342900"/>
            <a:r>
              <a:rPr lang="en-US" sz="2400" dirty="0"/>
              <a:t>When the enabling conditions are met at a stop, the engine will shut off.</a:t>
            </a:r>
            <a:endParaRPr lang="en-US" sz="400000" dirty="0"/>
          </a:p>
        </p:txBody>
      </p:sp>
    </p:spTree>
    <p:extLst>
      <p:ext uri="{BB962C8B-B14F-4D97-AF65-F5344CB8AC3E}">
        <p14:creationId xmlns:p14="http://schemas.microsoft.com/office/powerpoint/2010/main" val="2025765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Micro Hybrids </a:t>
            </a:r>
            <a:r>
              <a:rPr lang="en-US" sz="2800" dirty="0">
                <a:latin typeface="+mj-lt"/>
              </a:rPr>
              <a:t>(2 of 3)</a:t>
            </a:r>
            <a:endParaRPr lang="en-IN" sz="3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67980"/>
            <a:ext cx="8250237" cy="4091308"/>
          </a:xfrm>
        </p:spPr>
        <p:txBody>
          <a:bodyPr wrap="square" lIns="0" tIns="18000" rIns="0" bIns="18000" anchor="ctr" anchorCtr="0">
            <a:spAutoFit/>
          </a:bodyPr>
          <a:lstStyle/>
          <a:p>
            <a:pPr marL="342900" indent="-342900"/>
            <a:r>
              <a:rPr lang="en-US" sz="2400" dirty="0"/>
              <a:t>Operation</a:t>
            </a:r>
          </a:p>
          <a:p>
            <a:pPr marL="829818" lvl="1" indent="-342900"/>
            <a:r>
              <a:rPr lang="en-US" sz="2400" dirty="0"/>
              <a:t>The heart of the system is an enhanced starter and heavy-duty flywheel as well as a second 12-volt battery. </a:t>
            </a:r>
          </a:p>
          <a:p>
            <a:pPr marL="829818" lvl="1" indent="-342900"/>
            <a:r>
              <a:rPr lang="en-US" sz="2400" dirty="0"/>
              <a:t>The micro-hybrid system also has a system disable button that allows the driver to turn off the feature. </a:t>
            </a:r>
          </a:p>
          <a:p>
            <a:pPr marL="342900" indent="-342900"/>
            <a:r>
              <a:rPr lang="en-US" sz="2400" dirty="0"/>
              <a:t>Engine Control Module</a:t>
            </a:r>
          </a:p>
          <a:p>
            <a:pPr marL="342900" indent="-342900"/>
            <a:r>
              <a:rPr lang="en-US" sz="2400" dirty="0"/>
              <a:t>Transmission Control Module</a:t>
            </a:r>
          </a:p>
          <a:p>
            <a:pPr marL="342900" indent="-342900"/>
            <a:r>
              <a:rPr lang="en-US" sz="2400" dirty="0"/>
              <a:t>Intelligent Battery Sensor Module</a:t>
            </a:r>
          </a:p>
        </p:txBody>
      </p:sp>
    </p:spTree>
    <p:extLst>
      <p:ext uri="{BB962C8B-B14F-4D97-AF65-F5344CB8AC3E}">
        <p14:creationId xmlns:p14="http://schemas.microsoft.com/office/powerpoint/2010/main" val="178945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9.13</a:t>
            </a:r>
          </a:p>
        </p:txBody>
      </p:sp>
      <p:pic>
        <p:nvPicPr>
          <p:cNvPr id="8" name="Picture Placeholder 7" descr="The system disable button of the micro-hybrid system shows the letter A with an arrow around it in a clockwise direction, and the text, OFF. &#10;">
            <a:extLst>
              <a:ext uri="{FF2B5EF4-FFF2-40B4-BE49-F238E27FC236}">
                <a16:creationId xmlns:a16="http://schemas.microsoft.com/office/drawing/2014/main" id="{01F0435C-945D-48CE-ABBC-765010A4A608}"/>
              </a:ext>
            </a:extLst>
          </p:cNvPr>
          <p:cNvPicPr>
            <a:picLocks noGrp="1" noChangeAspect="1"/>
          </p:cNvPicPr>
          <p:nvPr>
            <p:ph type="pic" sz="quarter" idx="22"/>
          </p:nvPr>
        </p:nvPicPr>
        <p:blipFill>
          <a:blip r:embed="rId2"/>
          <a:stretch>
            <a:fillRect/>
          </a:stretch>
        </p:blipFill>
        <p:spPr>
          <a:xfrm>
            <a:off x="2112425" y="1305808"/>
            <a:ext cx="4924186" cy="3692130"/>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20508"/>
            <a:ext cx="8255132" cy="775015"/>
          </a:xfrm>
        </p:spPr>
        <p:txBody>
          <a:bodyPr wrap="square" lIns="0" tIns="18000" rIns="0" bIns="18000" anchor="ctr" anchorCtr="0">
            <a:spAutoFit/>
          </a:bodyPr>
          <a:lstStyle/>
          <a:p>
            <a:pPr marL="0" indent="0">
              <a:buNone/>
            </a:pPr>
            <a:r>
              <a:rPr lang="en-US" sz="2400" dirty="0"/>
              <a:t>The button on the left allows the driver to disable the stop-start feature for the drive cycle.</a:t>
            </a:r>
            <a:endParaRPr lang="en-US" dirty="0"/>
          </a:p>
        </p:txBody>
      </p:sp>
    </p:spTree>
    <p:extLst>
      <p:ext uri="{BB962C8B-B14F-4D97-AF65-F5344CB8AC3E}">
        <p14:creationId xmlns:p14="http://schemas.microsoft.com/office/powerpoint/2010/main" val="3369238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Micro Hybrids </a:t>
            </a:r>
            <a:r>
              <a:rPr lang="en-US" sz="2800" dirty="0">
                <a:latin typeface="+mj-lt"/>
              </a:rPr>
              <a:t>(3 of 3)</a:t>
            </a:r>
            <a:endParaRPr lang="en-IN" sz="3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6828"/>
            <a:ext cx="8250237" cy="3214145"/>
          </a:xfrm>
        </p:spPr>
        <p:txBody>
          <a:bodyPr wrap="square" lIns="0" tIns="18000" rIns="0" bIns="18000" anchor="ctr" anchorCtr="0">
            <a:spAutoFit/>
          </a:bodyPr>
          <a:lstStyle/>
          <a:p>
            <a:pPr marL="342900" indent="-342900"/>
            <a:r>
              <a:rPr lang="en-US" sz="2400" dirty="0"/>
              <a:t>Body Control Module</a:t>
            </a:r>
          </a:p>
          <a:p>
            <a:pPr marL="342900" indent="-342900"/>
            <a:r>
              <a:rPr lang="en-US" sz="2400" dirty="0"/>
              <a:t>Manual Transmission Equipped Vehicles</a:t>
            </a:r>
          </a:p>
          <a:p>
            <a:pPr marL="342900" indent="-342900"/>
            <a:r>
              <a:rPr lang="en-US" sz="2400" dirty="0"/>
              <a:t>Heavy-Duty Starter</a:t>
            </a:r>
          </a:p>
          <a:p>
            <a:pPr marL="342900" indent="-342900"/>
            <a:r>
              <a:rPr lang="en-US" sz="2400" dirty="0"/>
              <a:t>Batteries</a:t>
            </a:r>
          </a:p>
          <a:p>
            <a:pPr marL="342900" indent="-342900"/>
            <a:r>
              <a:rPr lang="en-US" sz="2400" dirty="0"/>
              <a:t>Ultracapacitor</a:t>
            </a:r>
          </a:p>
          <a:p>
            <a:pPr marL="342900" indent="-342900"/>
            <a:r>
              <a:rPr lang="en-US" sz="2400" dirty="0"/>
              <a:t>Auxiliary Components</a:t>
            </a:r>
          </a:p>
        </p:txBody>
      </p:sp>
    </p:spTree>
    <p:extLst>
      <p:ext uri="{BB962C8B-B14F-4D97-AF65-F5344CB8AC3E}">
        <p14:creationId xmlns:p14="http://schemas.microsoft.com/office/powerpoint/2010/main" val="1968815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9.15</a:t>
            </a:r>
          </a:p>
        </p:txBody>
      </p:sp>
      <p:pic>
        <p:nvPicPr>
          <p:cNvPr id="7" name="Picture Placeholder 6" descr="The starter system of the Jeep Compass shows a flywheel. &#10;">
            <a:extLst>
              <a:ext uri="{FF2B5EF4-FFF2-40B4-BE49-F238E27FC236}">
                <a16:creationId xmlns:a16="http://schemas.microsoft.com/office/drawing/2014/main" id="{2F1DCE7F-3FC0-4D98-8F12-7214FE11993C}"/>
              </a:ext>
            </a:extLst>
          </p:cNvPr>
          <p:cNvPicPr>
            <a:picLocks noGrp="1" noChangeAspect="1"/>
          </p:cNvPicPr>
          <p:nvPr>
            <p:ph type="pic" sz="quarter" idx="22"/>
          </p:nvPr>
        </p:nvPicPr>
        <p:blipFill>
          <a:blip r:embed="rId3"/>
          <a:stretch>
            <a:fillRect/>
          </a:stretch>
        </p:blipFill>
        <p:spPr>
          <a:xfrm>
            <a:off x="3119443" y="1309380"/>
            <a:ext cx="2913560" cy="3884747"/>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410075"/>
            <a:ext cx="8255132" cy="775015"/>
          </a:xfrm>
        </p:spPr>
        <p:txBody>
          <a:bodyPr wrap="square" lIns="0" tIns="18000" rIns="0" bIns="18000" anchor="ctr" anchorCtr="0">
            <a:spAutoFit/>
          </a:bodyPr>
          <a:lstStyle/>
          <a:p>
            <a:pPr marL="0" indent="0">
              <a:buNone/>
            </a:pPr>
            <a:r>
              <a:rPr lang="en-US" sz="2400" dirty="0"/>
              <a:t>The starter on this Jeep Compass is designed to last longer than a standard starter motor.</a:t>
            </a:r>
            <a:endParaRPr lang="en-US" sz="1100" dirty="0"/>
          </a:p>
        </p:txBody>
      </p:sp>
    </p:spTree>
    <p:extLst>
      <p:ext uri="{BB962C8B-B14F-4D97-AF65-F5344CB8AC3E}">
        <p14:creationId xmlns:p14="http://schemas.microsoft.com/office/powerpoint/2010/main" val="139747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5981"/>
            <a:ext cx="7746642" cy="1021237"/>
          </a:xfrm>
        </p:spPr>
        <p:txBody>
          <a:bodyPr wrap="square" lIns="0" tIns="18000" rIns="0" bIns="18000" anchor="ctr" anchorCtr="0">
            <a:spAutoFit/>
          </a:bodyPr>
          <a:lstStyle/>
          <a:p>
            <a:r>
              <a:rPr lang="en-US" sz="3600" dirty="0">
                <a:latin typeface="+mj-lt"/>
              </a:rPr>
              <a:t>Introduction to the 12-Volt Battery</a:t>
            </a:r>
            <a:r>
              <a:rPr lang="en-US" sz="3600" baseline="0" dirty="0">
                <a:latin typeface="+mj-lt"/>
              </a:rPr>
              <a:t> </a:t>
            </a:r>
            <a:r>
              <a:rPr lang="en-US" sz="2800" dirty="0">
                <a:latin typeface="+mj-lt"/>
              </a:rPr>
              <a:t>(2 of 2)</a:t>
            </a:r>
            <a:endParaRPr lang="en-IN" sz="32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555890"/>
            <a:ext cx="8250237" cy="4268279"/>
          </a:xfrm>
        </p:spPr>
        <p:txBody>
          <a:bodyPr wrap="square" lIns="0" tIns="18000" rIns="0" bIns="18000" anchor="ctr" anchorCtr="0">
            <a:spAutoFit/>
          </a:bodyPr>
          <a:lstStyle/>
          <a:p>
            <a:pPr marL="342900" indent="-342900"/>
            <a:r>
              <a:rPr lang="en-US" sz="2400" dirty="0"/>
              <a:t>Why Batteries Are Important</a:t>
            </a:r>
          </a:p>
          <a:p>
            <a:pPr marL="829818" lvl="1" indent="-342900"/>
            <a:r>
              <a:rPr lang="en-US" sz="2400" dirty="0"/>
              <a:t>The battery acts as a stabilizer to the voltage for the entire electrical system.</a:t>
            </a:r>
          </a:p>
          <a:p>
            <a:pPr marL="829818" lvl="1" indent="-342900"/>
            <a:r>
              <a:rPr lang="en-US" sz="2400" dirty="0"/>
              <a:t>The battery </a:t>
            </a:r>
            <a:r>
              <a:rPr lang="en-US" sz="2400" i="1" dirty="0"/>
              <a:t>must </a:t>
            </a:r>
            <a:r>
              <a:rPr lang="en-US" sz="2400" dirty="0"/>
              <a:t>be in good (serviceable) condition to assure correct hybrid or electric vehicle operation.</a:t>
            </a:r>
          </a:p>
          <a:p>
            <a:pPr marL="342900" indent="-342900"/>
            <a:r>
              <a:rPr lang="en-US" sz="2400" dirty="0"/>
              <a:t>The Hybrid or Electric Vehicle Will Not Start if the Auxiliary Battery Is Discharged</a:t>
            </a:r>
          </a:p>
          <a:p>
            <a:pPr marL="829818" lvl="1" indent="-342900"/>
            <a:r>
              <a:rPr lang="en-US" sz="2400" dirty="0"/>
              <a:t>If “nothing happens” when the vehicle is attempted to be started, always start the diagnosis with the state of charge and condition of the auxiliary 12-volt battery.</a:t>
            </a:r>
            <a:endParaRPr lang="en-US" sz="4800" dirty="0"/>
          </a:p>
        </p:txBody>
      </p:sp>
    </p:spTree>
    <p:extLst>
      <p:ext uri="{BB962C8B-B14F-4D97-AF65-F5344CB8AC3E}">
        <p14:creationId xmlns:p14="http://schemas.microsoft.com/office/powerpoint/2010/main" val="351750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9.16</a:t>
            </a:r>
          </a:p>
        </p:txBody>
      </p:sp>
      <p:pic>
        <p:nvPicPr>
          <p:cNvPr id="8" name="Picture Placeholder 7" descr="The two batteries of the Jeep Compass under the hood. &#10;">
            <a:extLst>
              <a:ext uri="{FF2B5EF4-FFF2-40B4-BE49-F238E27FC236}">
                <a16:creationId xmlns:a16="http://schemas.microsoft.com/office/drawing/2014/main" id="{2697A3C5-997D-46A2-B0BE-87663F89CF89}"/>
              </a:ext>
            </a:extLst>
          </p:cNvPr>
          <p:cNvPicPr>
            <a:picLocks noGrp="1" noChangeAspect="1"/>
          </p:cNvPicPr>
          <p:nvPr>
            <p:ph type="pic" sz="quarter" idx="22"/>
          </p:nvPr>
        </p:nvPicPr>
        <p:blipFill>
          <a:blip r:embed="rId2"/>
          <a:stretch>
            <a:fillRect/>
          </a:stretch>
        </p:blipFill>
        <p:spPr>
          <a:xfrm>
            <a:off x="2110677" y="1303376"/>
            <a:ext cx="4924186" cy="3692130"/>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76622"/>
            <a:ext cx="8255132" cy="775015"/>
          </a:xfrm>
        </p:spPr>
        <p:txBody>
          <a:bodyPr wrap="square" lIns="0" tIns="18000" rIns="0" bIns="18000" anchor="ctr" anchorCtr="0">
            <a:spAutoFit/>
          </a:bodyPr>
          <a:lstStyle/>
          <a:p>
            <a:pPr marL="0" indent="0">
              <a:buNone/>
            </a:pPr>
            <a:r>
              <a:rPr lang="en-US" sz="2400" dirty="0"/>
              <a:t>This Jeep Compass has two batteries under the hood. The smaller battery is used to maintain voltage during starting.</a:t>
            </a:r>
            <a:endParaRPr lang="en-US" sz="900" dirty="0"/>
          </a:p>
        </p:txBody>
      </p:sp>
    </p:spTree>
    <p:extLst>
      <p:ext uri="{BB962C8B-B14F-4D97-AF65-F5344CB8AC3E}">
        <p14:creationId xmlns:p14="http://schemas.microsoft.com/office/powerpoint/2010/main" val="46916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9.17</a:t>
            </a:r>
          </a:p>
        </p:txBody>
      </p:sp>
      <p:pic>
        <p:nvPicPr>
          <p:cNvPr id="7" name="Picture Placeholder 6" descr="The sleek-looking ultracapacitor used for stop-start systems. &#10;">
            <a:extLst>
              <a:ext uri="{FF2B5EF4-FFF2-40B4-BE49-F238E27FC236}">
                <a16:creationId xmlns:a16="http://schemas.microsoft.com/office/drawing/2014/main" id="{373172EE-D088-42F0-85F1-9B3B502F35CF}"/>
              </a:ext>
            </a:extLst>
          </p:cNvPr>
          <p:cNvPicPr>
            <a:picLocks noGrp="1" noChangeAspect="1"/>
          </p:cNvPicPr>
          <p:nvPr>
            <p:ph type="pic" sz="quarter" idx="22"/>
          </p:nvPr>
        </p:nvPicPr>
        <p:blipFill>
          <a:blip r:embed="rId2"/>
          <a:stretch>
            <a:fillRect/>
          </a:stretch>
        </p:blipFill>
        <p:spPr>
          <a:xfrm>
            <a:off x="890374" y="1301520"/>
            <a:ext cx="7363252" cy="3650946"/>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191956"/>
            <a:ext cx="8255132" cy="1144347"/>
          </a:xfrm>
        </p:spPr>
        <p:txBody>
          <a:bodyPr wrap="square" lIns="0" tIns="18000" rIns="0" bIns="18000" anchor="ctr" anchorCtr="0">
            <a:spAutoFit/>
          </a:bodyPr>
          <a:lstStyle/>
          <a:p>
            <a:pPr marL="0" indent="0">
              <a:buNone/>
            </a:pPr>
            <a:r>
              <a:rPr lang="en-US" sz="2400" dirty="0"/>
              <a:t>This ultracapacitor manufactured by Continental is an example of a system used in stop-start systems by General Motors.</a:t>
            </a:r>
            <a:endParaRPr lang="en-US" sz="600" dirty="0"/>
          </a:p>
        </p:txBody>
      </p:sp>
    </p:spTree>
    <p:extLst>
      <p:ext uri="{BB962C8B-B14F-4D97-AF65-F5344CB8AC3E}">
        <p14:creationId xmlns:p14="http://schemas.microsoft.com/office/powerpoint/2010/main" val="302575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Diagnosis</a:t>
            </a:r>
            <a:endParaRPr lang="en-IN" sz="2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5455"/>
            <a:ext cx="8250237" cy="4599139"/>
          </a:xfrm>
        </p:spPr>
        <p:txBody>
          <a:bodyPr wrap="square" lIns="0" tIns="18000" rIns="0" bIns="18000" anchor="ctr" anchorCtr="0">
            <a:spAutoFit/>
          </a:bodyPr>
          <a:lstStyle/>
          <a:p>
            <a:pPr marL="342900" indent="-342900"/>
            <a:r>
              <a:rPr lang="en-US" sz="2400" dirty="0"/>
              <a:t>First Steps First</a:t>
            </a:r>
          </a:p>
          <a:p>
            <a:pPr marL="829818" lvl="1" indent="-342900"/>
            <a:r>
              <a:rPr lang="en-US" sz="2400" dirty="0"/>
              <a:t>There are many key safety conditions that will cause the stop-start system to become disabled. </a:t>
            </a:r>
          </a:p>
          <a:p>
            <a:pPr marL="829818" lvl="1" indent="-342900"/>
            <a:r>
              <a:rPr lang="en-US" sz="2400" dirty="0"/>
              <a:t>Before beginning diagnosis, ensure one or more of these conditions do not exist. </a:t>
            </a:r>
          </a:p>
          <a:p>
            <a:pPr marL="342900" indent="-342900"/>
            <a:r>
              <a:rPr lang="en-US" sz="2400" dirty="0"/>
              <a:t>Diagnosis Procedure</a:t>
            </a:r>
          </a:p>
          <a:p>
            <a:pPr marL="829818" lvl="1" indent="-342900"/>
            <a:r>
              <a:rPr lang="en-US" sz="2400" dirty="0"/>
              <a:t>To begin stop-start system diagnosis, refer to the flowchart. </a:t>
            </a:r>
          </a:p>
          <a:p>
            <a:pPr marL="829818" lvl="1" indent="-342900"/>
            <a:r>
              <a:rPr lang="en-US" sz="2400" dirty="0"/>
              <a:t>The replacement of some parts will require a reset or relearn process before the system will operate normally.</a:t>
            </a:r>
            <a:endParaRPr lang="en-US" sz="3600" dirty="0"/>
          </a:p>
        </p:txBody>
      </p:sp>
    </p:spTree>
    <p:extLst>
      <p:ext uri="{BB962C8B-B14F-4D97-AF65-F5344CB8AC3E}">
        <p14:creationId xmlns:p14="http://schemas.microsoft.com/office/powerpoint/2010/main" val="2393337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9.18</a:t>
            </a:r>
          </a:p>
        </p:txBody>
      </p:sp>
      <p:pic>
        <p:nvPicPr>
          <p:cNvPr id="8" name="Picture Placeholder 7" descr="A screenshot.&#10;Long description is available in notes, press F6.">
            <a:extLst>
              <a:ext uri="{FF2B5EF4-FFF2-40B4-BE49-F238E27FC236}">
                <a16:creationId xmlns:a16="http://schemas.microsoft.com/office/drawing/2014/main" id="{D579AF93-9AF6-4D7E-8FB6-3887787688C3}"/>
              </a:ext>
            </a:extLst>
          </p:cNvPr>
          <p:cNvPicPr>
            <a:picLocks noGrp="1" noChangeAspect="1"/>
          </p:cNvPicPr>
          <p:nvPr>
            <p:ph type="pic" sz="quarter" idx="22"/>
          </p:nvPr>
        </p:nvPicPr>
        <p:blipFill>
          <a:blip r:embed="rId3"/>
          <a:stretch>
            <a:fillRect/>
          </a:stretch>
        </p:blipFill>
        <p:spPr>
          <a:xfrm>
            <a:off x="2041784" y="1308145"/>
            <a:ext cx="5081729" cy="3574985"/>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32017"/>
            <a:ext cx="8255132" cy="775015"/>
          </a:xfrm>
        </p:spPr>
        <p:txBody>
          <a:bodyPr wrap="square" lIns="0" tIns="18000" rIns="0" bIns="18000" anchor="ctr" anchorCtr="0">
            <a:spAutoFit/>
          </a:bodyPr>
          <a:lstStyle/>
          <a:p>
            <a:pPr marL="0" indent="0">
              <a:buNone/>
            </a:pPr>
            <a:r>
              <a:rPr lang="en-US" sz="2400" dirty="0"/>
              <a:t>The </a:t>
            </a:r>
            <a:r>
              <a:rPr lang="en-US" sz="2400" spc="-300" dirty="0"/>
              <a:t>P I D </a:t>
            </a:r>
            <a:r>
              <a:rPr lang="en-US" sz="2400" dirty="0"/>
              <a:t>s displayed on the scan tool may indicate why the start-stop system is disabled.</a:t>
            </a:r>
            <a:endParaRPr lang="en-US" sz="300" dirty="0"/>
          </a:p>
        </p:txBody>
      </p:sp>
    </p:spTree>
    <p:extLst>
      <p:ext uri="{BB962C8B-B14F-4D97-AF65-F5344CB8AC3E}">
        <p14:creationId xmlns:p14="http://schemas.microsoft.com/office/powerpoint/2010/main" val="113429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Mild Hybrids </a:t>
            </a:r>
            <a:r>
              <a:rPr lang="en-US" sz="2800" dirty="0">
                <a:latin typeface="+mj-lt"/>
              </a:rPr>
              <a:t>(1 of 5)</a:t>
            </a:r>
            <a:endParaRPr lang="en-IN" sz="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12031"/>
            <a:ext cx="8250237" cy="4522195"/>
          </a:xfrm>
        </p:spPr>
        <p:txBody>
          <a:bodyPr wrap="square" lIns="0" tIns="18000" rIns="0" bIns="18000" anchor="ctr" anchorCtr="0">
            <a:spAutoFit/>
          </a:bodyPr>
          <a:lstStyle/>
          <a:p>
            <a:pPr marL="342900" indent="-342900"/>
            <a:r>
              <a:rPr lang="en-US" sz="2400" dirty="0"/>
              <a:t>Terminology</a:t>
            </a:r>
          </a:p>
          <a:p>
            <a:pPr marL="829818" lvl="1" indent="-342900"/>
            <a:r>
              <a:rPr lang="en-US" sz="2400" dirty="0"/>
              <a:t>A mild hybrid utilizes a stop-start system that operates on a voltage that is greater than normal system voltage. </a:t>
            </a:r>
          </a:p>
          <a:p>
            <a:pPr marL="829818" lvl="1" indent="-342900"/>
            <a:r>
              <a:rPr lang="en-US" sz="2400" dirty="0"/>
              <a:t>The voltage can vary from 36 to 144 volts, depending on the model. </a:t>
            </a:r>
          </a:p>
          <a:p>
            <a:pPr marL="829818" lvl="1" indent="-342900"/>
            <a:r>
              <a:rPr lang="en-US" sz="2400" dirty="0"/>
              <a:t>When the enabling conditions are met, the engine will shut off. </a:t>
            </a:r>
          </a:p>
          <a:p>
            <a:pPr marL="829818" lvl="1" indent="-342900"/>
            <a:r>
              <a:rPr lang="en-US" sz="2400" dirty="0"/>
              <a:t>On some models the electric motor can provide supplemental torque to the engine on acceleration to improve performance.</a:t>
            </a:r>
            <a:endParaRPr lang="en-US" sz="4800" dirty="0"/>
          </a:p>
        </p:txBody>
      </p:sp>
    </p:spTree>
    <p:extLst>
      <p:ext uri="{BB962C8B-B14F-4D97-AF65-F5344CB8AC3E}">
        <p14:creationId xmlns:p14="http://schemas.microsoft.com/office/powerpoint/2010/main" val="2099286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9.20</a:t>
            </a:r>
          </a:p>
        </p:txBody>
      </p:sp>
      <p:pic>
        <p:nvPicPr>
          <p:cNvPr id="7" name="Picture Placeholder 6" descr="The eTorque system mounted on the engine. &#10;">
            <a:extLst>
              <a:ext uri="{FF2B5EF4-FFF2-40B4-BE49-F238E27FC236}">
                <a16:creationId xmlns:a16="http://schemas.microsoft.com/office/drawing/2014/main" id="{E4130A4B-2B8B-4BE1-B064-056FC11D5590}"/>
              </a:ext>
            </a:extLst>
          </p:cNvPr>
          <p:cNvPicPr>
            <a:picLocks noGrp="1" noChangeAspect="1"/>
          </p:cNvPicPr>
          <p:nvPr>
            <p:ph type="pic" sz="quarter" idx="22"/>
          </p:nvPr>
        </p:nvPicPr>
        <p:blipFill>
          <a:blip r:embed="rId2"/>
          <a:stretch>
            <a:fillRect/>
          </a:stretch>
        </p:blipFill>
        <p:spPr>
          <a:xfrm>
            <a:off x="2114013" y="1382216"/>
            <a:ext cx="4924186" cy="3692130"/>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43167"/>
            <a:ext cx="8255132" cy="775015"/>
          </a:xfrm>
        </p:spPr>
        <p:txBody>
          <a:bodyPr wrap="square" lIns="0" tIns="18000" rIns="0" bIns="18000" anchor="ctr" anchorCtr="0">
            <a:spAutoFit/>
          </a:bodyPr>
          <a:lstStyle/>
          <a:p>
            <a:pPr marL="0" indent="0">
              <a:buNone/>
            </a:pPr>
            <a:r>
              <a:rPr lang="en-US" sz="2400" dirty="0"/>
              <a:t>The </a:t>
            </a:r>
            <a:r>
              <a:rPr lang="en-US" sz="2400" dirty="0" err="1"/>
              <a:t>eTorque</a:t>
            </a:r>
            <a:r>
              <a:rPr lang="en-US" sz="2400" dirty="0"/>
              <a:t> system on the Ram truck is mounted on the engine.</a:t>
            </a:r>
            <a:endParaRPr lang="en-US" sz="100" dirty="0"/>
          </a:p>
        </p:txBody>
      </p:sp>
    </p:spTree>
    <p:extLst>
      <p:ext uri="{BB962C8B-B14F-4D97-AF65-F5344CB8AC3E}">
        <p14:creationId xmlns:p14="http://schemas.microsoft.com/office/powerpoint/2010/main" val="516683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9.21</a:t>
            </a:r>
          </a:p>
        </p:txBody>
      </p:sp>
      <p:pic>
        <p:nvPicPr>
          <p:cNvPr id="8" name="Picture Placeholder 7" descr="The electric motor.&#10;">
            <a:extLst>
              <a:ext uri="{FF2B5EF4-FFF2-40B4-BE49-F238E27FC236}">
                <a16:creationId xmlns:a16="http://schemas.microsoft.com/office/drawing/2014/main" id="{8B1BF8E3-ECBD-499F-AA27-AD5C3C8F60C9}"/>
              </a:ext>
            </a:extLst>
          </p:cNvPr>
          <p:cNvPicPr>
            <a:picLocks noGrp="1" noChangeAspect="1"/>
          </p:cNvPicPr>
          <p:nvPr>
            <p:ph type="pic" sz="quarter" idx="22"/>
          </p:nvPr>
        </p:nvPicPr>
        <p:blipFill>
          <a:blip r:embed="rId2"/>
          <a:stretch>
            <a:fillRect/>
          </a:stretch>
        </p:blipFill>
        <p:spPr>
          <a:xfrm>
            <a:off x="2572488" y="1303984"/>
            <a:ext cx="4000500" cy="3766705"/>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343166"/>
            <a:ext cx="8255132" cy="775015"/>
          </a:xfrm>
        </p:spPr>
        <p:txBody>
          <a:bodyPr wrap="square" lIns="0" tIns="18000" rIns="0" bIns="18000" anchor="ctr" anchorCtr="0">
            <a:spAutoFit/>
          </a:bodyPr>
          <a:lstStyle/>
          <a:p>
            <a:pPr marL="0" indent="0">
              <a:buNone/>
            </a:pPr>
            <a:r>
              <a:rPr lang="en-US" sz="2400" dirty="0"/>
              <a:t>The electric motor on a Honda </a:t>
            </a:r>
            <a:r>
              <a:rPr lang="en-US" sz="2400" spc="-300" dirty="0"/>
              <a:t>I M </a:t>
            </a:r>
            <a:r>
              <a:rPr lang="en-US" sz="2400" dirty="0"/>
              <a:t>A system is mounted between the engine and transmission.</a:t>
            </a:r>
            <a:endParaRPr lang="en-US" sz="100" dirty="0"/>
          </a:p>
        </p:txBody>
      </p:sp>
    </p:spTree>
    <p:extLst>
      <p:ext uri="{BB962C8B-B14F-4D97-AF65-F5344CB8AC3E}">
        <p14:creationId xmlns:p14="http://schemas.microsoft.com/office/powerpoint/2010/main" val="211927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Mild Hybrids </a:t>
            </a:r>
            <a:r>
              <a:rPr lang="en-US" sz="2800" dirty="0">
                <a:latin typeface="+mj-lt"/>
              </a:rPr>
              <a:t>(2 of 5)</a:t>
            </a:r>
            <a:endParaRPr lang="en-IN" sz="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9071"/>
            <a:ext cx="8250237" cy="3337255"/>
          </a:xfrm>
        </p:spPr>
        <p:txBody>
          <a:bodyPr wrap="square" lIns="0" tIns="18000" rIns="0" bIns="18000" anchor="ctr" anchorCtr="0">
            <a:spAutoFit/>
          </a:bodyPr>
          <a:lstStyle/>
          <a:p>
            <a:pPr marL="342900" indent="-342900"/>
            <a:r>
              <a:rPr lang="en-US" sz="2400" dirty="0"/>
              <a:t>Parts and Operation</a:t>
            </a:r>
          </a:p>
          <a:p>
            <a:pPr marL="829818" lvl="1" indent="-342900"/>
            <a:r>
              <a:rPr lang="en-US" sz="2400" b="1" dirty="0"/>
              <a:t>Battery. </a:t>
            </a:r>
            <a:r>
              <a:rPr lang="en-US" sz="2400" dirty="0"/>
              <a:t>The high-voltage battery will be either nickel metal hydride or lithium-ion construction. </a:t>
            </a:r>
          </a:p>
          <a:p>
            <a:pPr marL="829818" lvl="1" indent="-342900"/>
            <a:r>
              <a:rPr lang="en-US" sz="2400" b="1" dirty="0"/>
              <a:t>Electric motor. </a:t>
            </a:r>
            <a:r>
              <a:rPr lang="en-US" sz="2400" dirty="0"/>
              <a:t>Typically, this is a permanent magnet motor. </a:t>
            </a:r>
          </a:p>
          <a:p>
            <a:pPr marL="829818" lvl="1" indent="-342900"/>
            <a:r>
              <a:rPr lang="en-US" sz="2400" b="1" dirty="0"/>
              <a:t>Inverter/converter. </a:t>
            </a:r>
            <a:r>
              <a:rPr lang="en-US" sz="2400" dirty="0"/>
              <a:t>The inverter is used to convert </a:t>
            </a:r>
            <a:r>
              <a:rPr lang="en-US" sz="2400" spc="-300" dirty="0"/>
              <a:t>A </a:t>
            </a:r>
            <a:r>
              <a:rPr lang="en-US" sz="2400" dirty="0"/>
              <a:t>C voltage generated by the motor to </a:t>
            </a:r>
            <a:r>
              <a:rPr lang="en-US" sz="2400" spc="-300" dirty="0"/>
              <a:t>D </a:t>
            </a:r>
            <a:r>
              <a:rPr lang="en-US" sz="2400" dirty="0"/>
              <a:t>C voltage so that it can be stored in the high-voltage battery.</a:t>
            </a:r>
            <a:endParaRPr lang="en-US" sz="6600" dirty="0"/>
          </a:p>
        </p:txBody>
      </p:sp>
    </p:spTree>
    <p:extLst>
      <p:ext uri="{BB962C8B-B14F-4D97-AF65-F5344CB8AC3E}">
        <p14:creationId xmlns:p14="http://schemas.microsoft.com/office/powerpoint/2010/main" val="4270064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9.23</a:t>
            </a:r>
          </a:p>
        </p:txBody>
      </p:sp>
      <p:pic>
        <p:nvPicPr>
          <p:cNvPr id="7" name="Picture Placeholder 6" descr="The inverter/converter assembly. &#10;">
            <a:extLst>
              <a:ext uri="{FF2B5EF4-FFF2-40B4-BE49-F238E27FC236}">
                <a16:creationId xmlns:a16="http://schemas.microsoft.com/office/drawing/2014/main" id="{9537B75B-F6D3-4CD6-8250-735D08A9FCA7}"/>
              </a:ext>
            </a:extLst>
          </p:cNvPr>
          <p:cNvPicPr>
            <a:picLocks noGrp="1" noChangeAspect="1"/>
          </p:cNvPicPr>
          <p:nvPr>
            <p:ph type="pic" sz="quarter" idx="22"/>
          </p:nvPr>
        </p:nvPicPr>
        <p:blipFill>
          <a:blip r:embed="rId2"/>
          <a:stretch>
            <a:fillRect/>
          </a:stretch>
        </p:blipFill>
        <p:spPr>
          <a:xfrm>
            <a:off x="2349840" y="1369833"/>
            <a:ext cx="4447926" cy="3332613"/>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052170"/>
            <a:ext cx="8255132" cy="1144347"/>
          </a:xfrm>
        </p:spPr>
        <p:txBody>
          <a:bodyPr wrap="square" lIns="0" tIns="18000" rIns="0" bIns="18000" anchor="ctr" anchorCtr="0">
            <a:spAutoFit/>
          </a:bodyPr>
          <a:lstStyle/>
          <a:p>
            <a:pPr marL="0" indent="0">
              <a:buNone/>
            </a:pPr>
            <a:r>
              <a:rPr lang="en-US" sz="2400" dirty="0"/>
              <a:t>The inverter/converter assembly is located above the transmission with the orange cables connecting it to the transmission.</a:t>
            </a:r>
            <a:endParaRPr lang="en-US" sz="100" dirty="0"/>
          </a:p>
        </p:txBody>
      </p:sp>
    </p:spTree>
    <p:extLst>
      <p:ext uri="{BB962C8B-B14F-4D97-AF65-F5344CB8AC3E}">
        <p14:creationId xmlns:p14="http://schemas.microsoft.com/office/powerpoint/2010/main" val="790880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Mild Hybrids </a:t>
            </a:r>
            <a:r>
              <a:rPr lang="en-US" sz="2800" dirty="0">
                <a:latin typeface="+mj-lt"/>
              </a:rPr>
              <a:t>(3 of 5)</a:t>
            </a:r>
            <a:endParaRPr lang="en-IN" sz="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7040"/>
            <a:ext cx="8250237" cy="3298783"/>
          </a:xfrm>
        </p:spPr>
        <p:txBody>
          <a:bodyPr wrap="square" lIns="0" tIns="18000" rIns="0" bIns="18000" anchor="ctr" anchorCtr="0">
            <a:spAutoFit/>
          </a:bodyPr>
          <a:lstStyle/>
          <a:p>
            <a:pPr marL="342900" indent="-342900"/>
            <a:r>
              <a:rPr lang="en-US" sz="2400" dirty="0"/>
              <a:t>Parts and Operation (continued)</a:t>
            </a:r>
          </a:p>
          <a:p>
            <a:pPr marL="829818" lvl="1" indent="-342900"/>
            <a:r>
              <a:rPr lang="en-US" sz="2400" b="1" dirty="0"/>
              <a:t>High-voltage cables. </a:t>
            </a:r>
          </a:p>
          <a:p>
            <a:pPr marL="1229868" lvl="2" indent="-342900"/>
            <a:r>
              <a:rPr lang="en-US" sz="2400" dirty="0"/>
              <a:t>Blue or yellow cables are used on vehicles when the system voltage is below 60 volts. </a:t>
            </a:r>
          </a:p>
          <a:p>
            <a:pPr marL="1229868" lvl="2" indent="-342900"/>
            <a:r>
              <a:rPr lang="en-US" sz="2400" dirty="0"/>
              <a:t>Orange cables are used on vehicles where the system voltage is above 60 volts. </a:t>
            </a:r>
          </a:p>
          <a:p>
            <a:pPr marL="829818" lvl="1" indent="-342900"/>
            <a:r>
              <a:rPr lang="en-US" sz="2400" b="1" dirty="0"/>
              <a:t>Engine control module. </a:t>
            </a:r>
            <a:r>
              <a:rPr lang="en-US" sz="2400" dirty="0"/>
              <a:t>The </a:t>
            </a:r>
            <a:r>
              <a:rPr lang="en-US" sz="2400" spc="-300" dirty="0"/>
              <a:t>E C </a:t>
            </a:r>
            <a:r>
              <a:rPr lang="en-US" sz="2400" dirty="0"/>
              <a:t>M is responsible for</a:t>
            </a:r>
            <a:br>
              <a:rPr lang="en-US" sz="2400" dirty="0"/>
            </a:br>
            <a:r>
              <a:rPr lang="en-US" sz="2400" dirty="0"/>
              <a:t>all engine control systems when the engine is running.</a:t>
            </a:r>
          </a:p>
        </p:txBody>
      </p:sp>
    </p:spTree>
    <p:extLst>
      <p:ext uri="{BB962C8B-B14F-4D97-AF65-F5344CB8AC3E}">
        <p14:creationId xmlns:p14="http://schemas.microsoft.com/office/powerpoint/2010/main" val="70812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73"/>
            <a:ext cx="8250238" cy="590349"/>
          </a:xfrm>
        </p:spPr>
        <p:txBody>
          <a:bodyPr wrap="square" lIns="0" tIns="18000" rIns="0" bIns="18000" anchor="ctr" anchorCtr="0">
            <a:spAutoFit/>
          </a:bodyPr>
          <a:lstStyle/>
          <a:p>
            <a:r>
              <a:rPr lang="en-US" sz="3600" dirty="0">
                <a:latin typeface="+mj-lt"/>
              </a:rPr>
              <a:t>How a Battery Works </a:t>
            </a:r>
            <a:r>
              <a:rPr lang="en-US" sz="2800" dirty="0">
                <a:latin typeface="+mj-lt"/>
              </a:rPr>
              <a:t>(1 of 2)</a:t>
            </a:r>
            <a:endParaRPr lang="en-IN" sz="20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5097"/>
            <a:ext cx="8250237" cy="3706587"/>
          </a:xfrm>
        </p:spPr>
        <p:txBody>
          <a:bodyPr wrap="square" lIns="0" tIns="18000" rIns="0" bIns="18000" anchor="ctr" anchorCtr="0">
            <a:spAutoFit/>
          </a:bodyPr>
          <a:lstStyle/>
          <a:p>
            <a:pPr marL="342900" indent="-342900"/>
            <a:r>
              <a:rPr lang="en-US" sz="2400" dirty="0"/>
              <a:t>Principles Involved</a:t>
            </a:r>
          </a:p>
          <a:p>
            <a:pPr marL="829818" lvl="1" indent="-342900"/>
            <a:r>
              <a:rPr lang="en-US" sz="2400" dirty="0"/>
              <a:t>When two dissimilar metals are placed in an acid, electrons flow between the metals if a circuit is connected between them. </a:t>
            </a:r>
          </a:p>
          <a:p>
            <a:pPr marL="829818" lvl="1" indent="-342900"/>
            <a:r>
              <a:rPr lang="en-US" sz="2400" dirty="0"/>
              <a:t>A fully charged lead-acid battery has a positive plate of lead dioxide (peroxide) and a negative plate of lead surrounded by a sulfuric acid solution (electrolyte). </a:t>
            </a:r>
          </a:p>
          <a:p>
            <a:pPr marL="829818" lvl="1" indent="-342900"/>
            <a:r>
              <a:rPr lang="en-US" sz="2400" dirty="0"/>
              <a:t>The difference in potential (voltage) between lead peroxide and lead in acid is approximately 2.1 volts.</a:t>
            </a:r>
            <a:endParaRPr lang="en-US" sz="6600" dirty="0"/>
          </a:p>
        </p:txBody>
      </p:sp>
    </p:spTree>
    <p:extLst>
      <p:ext uri="{BB962C8B-B14F-4D97-AF65-F5344CB8AC3E}">
        <p14:creationId xmlns:p14="http://schemas.microsoft.com/office/powerpoint/2010/main" val="865257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Mild Hybrids </a:t>
            </a:r>
            <a:r>
              <a:rPr lang="en-US" sz="2800" dirty="0">
                <a:latin typeface="+mj-lt"/>
              </a:rPr>
              <a:t>(4 of 5)</a:t>
            </a:r>
            <a:endParaRPr lang="en-IN" sz="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2827"/>
            <a:ext cx="8250237" cy="2775563"/>
          </a:xfrm>
        </p:spPr>
        <p:txBody>
          <a:bodyPr wrap="square" lIns="0" tIns="18000" rIns="0" bIns="18000" anchor="ctr" anchorCtr="0">
            <a:spAutoFit/>
          </a:bodyPr>
          <a:lstStyle/>
          <a:p>
            <a:pPr marL="342900" indent="-342900"/>
            <a:r>
              <a:rPr lang="en-US" sz="2400" dirty="0"/>
              <a:t>Parts and Operation (continued)</a:t>
            </a:r>
          </a:p>
          <a:p>
            <a:pPr marL="829818" lvl="1" indent="-342900"/>
            <a:r>
              <a:rPr lang="en-US" sz="2400" b="1" dirty="0"/>
              <a:t>Hybrid control module. </a:t>
            </a:r>
            <a:r>
              <a:rPr lang="en-US" sz="2400" dirty="0"/>
              <a:t>The </a:t>
            </a:r>
            <a:r>
              <a:rPr lang="en-US" sz="2400" b="1" dirty="0"/>
              <a:t>hybrid control module </a:t>
            </a:r>
            <a:r>
              <a:rPr lang="en-US" sz="2400" dirty="0"/>
              <a:t>is responsible for controlling the electric portion of the powertrain. </a:t>
            </a:r>
          </a:p>
          <a:p>
            <a:pPr marL="829818" lvl="1" indent="-342900"/>
            <a:r>
              <a:rPr lang="en-US" sz="2400" b="1" dirty="0"/>
              <a:t>Transmission control module. </a:t>
            </a:r>
            <a:r>
              <a:rPr lang="en-US" sz="2400" dirty="0"/>
              <a:t>The </a:t>
            </a:r>
            <a:r>
              <a:rPr lang="en-US" sz="2400" spc="-300" dirty="0"/>
              <a:t>T C </a:t>
            </a:r>
            <a:r>
              <a:rPr lang="en-US" sz="2400" dirty="0"/>
              <a:t>M monitors the range selector switch to determine what gear the driver has selected.</a:t>
            </a:r>
          </a:p>
        </p:txBody>
      </p:sp>
    </p:spTree>
    <p:extLst>
      <p:ext uri="{BB962C8B-B14F-4D97-AF65-F5344CB8AC3E}">
        <p14:creationId xmlns:p14="http://schemas.microsoft.com/office/powerpoint/2010/main" val="4076383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67"/>
            <a:ext cx="8250238" cy="590349"/>
          </a:xfrm>
        </p:spPr>
        <p:txBody>
          <a:bodyPr wrap="square" lIns="0" tIns="18000" rIns="0" bIns="18000" anchor="ctr" anchorCtr="0">
            <a:spAutoFit/>
          </a:bodyPr>
          <a:lstStyle/>
          <a:p>
            <a:r>
              <a:rPr lang="en-US" sz="3600" dirty="0">
                <a:latin typeface="+mj-lt"/>
              </a:rPr>
              <a:t>Mild Hybrids </a:t>
            </a:r>
            <a:r>
              <a:rPr lang="en-US" sz="2800" dirty="0">
                <a:latin typeface="+mj-lt"/>
              </a:rPr>
              <a:t>(5 of 5)</a:t>
            </a:r>
            <a:endParaRPr lang="en-IN" sz="1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6889"/>
            <a:ext cx="8250237" cy="2852507"/>
          </a:xfrm>
        </p:spPr>
        <p:txBody>
          <a:bodyPr wrap="square" lIns="0" tIns="18000" rIns="0" bIns="18000" anchor="ctr" anchorCtr="0">
            <a:spAutoFit/>
          </a:bodyPr>
          <a:lstStyle/>
          <a:p>
            <a:pPr marL="342900" indent="-342900"/>
            <a:r>
              <a:rPr lang="en-US" sz="2400" dirty="0"/>
              <a:t>Diagnosis and Testing</a:t>
            </a:r>
          </a:p>
          <a:p>
            <a:pPr marL="829818" lvl="1" indent="-342900"/>
            <a:r>
              <a:rPr lang="en-US" sz="2400" dirty="0"/>
              <a:t>There are many key safety conditions that will cause the mild-hybrid stop-start system to become disabled. </a:t>
            </a:r>
          </a:p>
          <a:p>
            <a:pPr marL="829818" lvl="1" indent="-342900"/>
            <a:r>
              <a:rPr lang="en-US" sz="2400" dirty="0"/>
              <a:t>Begin diagnosis by checking the battery and charging system for proper operation. </a:t>
            </a:r>
          </a:p>
          <a:p>
            <a:pPr marL="829818" lvl="1" indent="-342900"/>
            <a:r>
              <a:rPr lang="en-US" sz="2400" dirty="0"/>
              <a:t>Complete a module scan and check for codes in any of the modules associated with the stop-start system.</a:t>
            </a:r>
            <a:endParaRPr lang="en-US" sz="3600" dirty="0"/>
          </a:p>
        </p:txBody>
      </p:sp>
    </p:spTree>
    <p:extLst>
      <p:ext uri="{BB962C8B-B14F-4D97-AF65-F5344CB8AC3E}">
        <p14:creationId xmlns:p14="http://schemas.microsoft.com/office/powerpoint/2010/main" val="1633721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9.24</a:t>
            </a:r>
          </a:p>
        </p:txBody>
      </p:sp>
      <p:pic>
        <p:nvPicPr>
          <p:cNvPr id="8" name="Picture Placeholder 7" descr="The illuminated Check IMA and Check Engine lights. A label reads, Check IMA SYSTEM. &#10;">
            <a:extLst>
              <a:ext uri="{FF2B5EF4-FFF2-40B4-BE49-F238E27FC236}">
                <a16:creationId xmlns:a16="http://schemas.microsoft.com/office/drawing/2014/main" id="{E4FF5CC7-8BF0-4D4A-A142-7BE77B5B861E}"/>
              </a:ext>
            </a:extLst>
          </p:cNvPr>
          <p:cNvPicPr>
            <a:picLocks noGrp="1" noChangeAspect="1"/>
          </p:cNvPicPr>
          <p:nvPr>
            <p:ph type="pic" sz="quarter" idx="22"/>
          </p:nvPr>
        </p:nvPicPr>
        <p:blipFill>
          <a:blip r:embed="rId2"/>
          <a:stretch>
            <a:fillRect/>
          </a:stretch>
        </p:blipFill>
        <p:spPr>
          <a:xfrm>
            <a:off x="2221728" y="1301571"/>
            <a:ext cx="4700544" cy="3525408"/>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36835"/>
            <a:ext cx="8255132" cy="775015"/>
          </a:xfrm>
        </p:spPr>
        <p:txBody>
          <a:bodyPr wrap="square" lIns="0" tIns="18000" rIns="0" bIns="18000" anchor="ctr" anchorCtr="0">
            <a:spAutoFit/>
          </a:bodyPr>
          <a:lstStyle/>
          <a:p>
            <a:pPr marL="0" indent="0">
              <a:buNone/>
            </a:pPr>
            <a:r>
              <a:rPr lang="en-US" sz="2400" dirty="0"/>
              <a:t>The Check </a:t>
            </a:r>
            <a:r>
              <a:rPr lang="en-US" sz="2400" spc="-300" dirty="0"/>
              <a:t>I M </a:t>
            </a:r>
            <a:r>
              <a:rPr lang="en-US" sz="2400" dirty="0"/>
              <a:t>A and Check Engine lights are both illuminated in the instrument cluster.</a:t>
            </a:r>
            <a:endParaRPr lang="en-US" sz="100" dirty="0"/>
          </a:p>
        </p:txBody>
      </p:sp>
    </p:spTree>
    <p:extLst>
      <p:ext uri="{BB962C8B-B14F-4D97-AF65-F5344CB8AC3E}">
        <p14:creationId xmlns:p14="http://schemas.microsoft.com/office/powerpoint/2010/main" val="2357954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9.25</a:t>
            </a:r>
          </a:p>
        </p:txBody>
      </p:sp>
      <p:pic>
        <p:nvPicPr>
          <p:cNvPr id="7" name="Picture Placeholder 6" descr="A screenshot.&#10;Long description is available in notes, press F6.">
            <a:extLst>
              <a:ext uri="{FF2B5EF4-FFF2-40B4-BE49-F238E27FC236}">
                <a16:creationId xmlns:a16="http://schemas.microsoft.com/office/drawing/2014/main" id="{9B2527C1-BFA4-4C52-8FB1-F0DFD328FEAF}"/>
              </a:ext>
            </a:extLst>
          </p:cNvPr>
          <p:cNvPicPr>
            <a:picLocks noGrp="1" noChangeAspect="1"/>
          </p:cNvPicPr>
          <p:nvPr>
            <p:ph type="pic" sz="quarter" idx="22"/>
          </p:nvPr>
        </p:nvPicPr>
        <p:blipFill>
          <a:blip r:embed="rId3"/>
          <a:stretch>
            <a:fillRect/>
          </a:stretch>
        </p:blipFill>
        <p:spPr>
          <a:xfrm>
            <a:off x="1865142" y="1303842"/>
            <a:ext cx="5430380" cy="3817396"/>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415251"/>
            <a:ext cx="8255132" cy="775015"/>
          </a:xfrm>
        </p:spPr>
        <p:txBody>
          <a:bodyPr wrap="square" lIns="0" tIns="18000" rIns="0" bIns="18000" anchor="ctr" anchorCtr="0">
            <a:spAutoFit/>
          </a:bodyPr>
          <a:lstStyle/>
          <a:p>
            <a:pPr marL="0" indent="0">
              <a:buNone/>
            </a:pPr>
            <a:r>
              <a:rPr lang="en-US" sz="2400" dirty="0"/>
              <a:t>The </a:t>
            </a:r>
            <a:r>
              <a:rPr lang="en-US" sz="2400" spc="-300" dirty="0"/>
              <a:t>P I D </a:t>
            </a:r>
            <a:r>
              <a:rPr lang="en-US" sz="2400" dirty="0"/>
              <a:t>s displayed on the scan tool may help to identify the failed component or abnormal condition.</a:t>
            </a:r>
            <a:endParaRPr lang="en-US" sz="100" dirty="0"/>
          </a:p>
        </p:txBody>
      </p:sp>
    </p:spTree>
    <p:extLst>
      <p:ext uri="{BB962C8B-B14F-4D97-AF65-F5344CB8AC3E}">
        <p14:creationId xmlns:p14="http://schemas.microsoft.com/office/powerpoint/2010/main" val="160875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6FAE7-345A-4FE5-9B65-CDC87FE48B18}"/>
              </a:ext>
            </a:extLst>
          </p:cNvPr>
          <p:cNvSpPr>
            <a:spLocks noGrp="1"/>
          </p:cNvSpPr>
          <p:nvPr>
            <p:ph type="title"/>
          </p:nvPr>
        </p:nvSpPr>
        <p:spPr>
          <a:xfrm>
            <a:off x="457200" y="150912"/>
            <a:ext cx="8229600" cy="836571"/>
          </a:xfrm>
        </p:spPr>
        <p:txBody>
          <a:bodyPr lIns="0" tIns="18000" rIns="0" bIns="18000" anchor="ctr">
            <a:spAutoFit/>
          </a:bodyPr>
          <a:lstStyle/>
          <a:p>
            <a:r>
              <a:rPr kumimoji="0" lang="en-US" sz="3600" b="1" i="0" u="none" strike="noStrike" kern="0" cap="none" spc="0" normalizeH="0" baseline="0" noProof="0" dirty="0">
                <a:ln>
                  <a:noFill/>
                </a:ln>
                <a:solidFill>
                  <a:srgbClr val="007FA3"/>
                </a:solidFill>
                <a:effectLst/>
                <a:uLnTx/>
                <a:uFillTx/>
                <a:latin typeface="Arial"/>
                <a:cs typeface="Times New Roman"/>
                <a:sym typeface="Times New Roman"/>
              </a:rPr>
              <a:t>Animation and Video Resources</a:t>
            </a:r>
            <a:br>
              <a:rPr kumimoji="0" lang="en-US" sz="3600" b="1" i="0" u="none" strike="noStrike" kern="0" cap="none" spc="0" normalizeH="0" baseline="0" noProof="0" dirty="0">
                <a:ln>
                  <a:noFill/>
                </a:ln>
                <a:solidFill>
                  <a:srgbClr val="007FA3"/>
                </a:solidFill>
                <a:effectLst/>
                <a:uLnTx/>
                <a:uFillTx/>
                <a:latin typeface="Arial"/>
                <a:cs typeface="Times New Roman"/>
                <a:sym typeface="Times New Roman"/>
              </a:rPr>
            </a:br>
            <a:r>
              <a:rPr kumimoji="0" lang="en-US" sz="1600" b="1" i="0" u="none" strike="noStrike" kern="0" cap="none" spc="0" normalizeH="0" baseline="0" noProof="0" dirty="0">
                <a:ln>
                  <a:noFill/>
                </a:ln>
                <a:solidFill>
                  <a:srgbClr val="007FA3"/>
                </a:solidFill>
                <a:effectLst/>
                <a:uLnTx/>
                <a:uFillTx/>
                <a:latin typeface="Arial"/>
                <a:cs typeface="Times New Roman"/>
                <a:sym typeface="Times New Roman"/>
              </a:rPr>
              <a:t>The below listed resources are hyperlinked to the James Halderman website</a:t>
            </a:r>
            <a:endParaRPr lang="en-IN" sz="2800" dirty="0"/>
          </a:p>
        </p:txBody>
      </p:sp>
      <p:sp>
        <p:nvSpPr>
          <p:cNvPr id="6" name="Content Placeholder 5">
            <a:extLst>
              <a:ext uri="{FF2B5EF4-FFF2-40B4-BE49-F238E27FC236}">
                <a16:creationId xmlns:a16="http://schemas.microsoft.com/office/drawing/2014/main" id="{4138F3F7-4197-4CA5-8C73-5FA3B80E4376}"/>
              </a:ext>
            </a:extLst>
          </p:cNvPr>
          <p:cNvSpPr>
            <a:spLocks noGrp="1"/>
          </p:cNvSpPr>
          <p:nvPr>
            <p:ph sz="quarter" idx="13"/>
          </p:nvPr>
        </p:nvSpPr>
        <p:spPr>
          <a:xfrm>
            <a:off x="454025" y="1992027"/>
            <a:ext cx="8232775" cy="2190788"/>
          </a:xfrm>
        </p:spPr>
        <p:txBody>
          <a:bodyPr lIns="0" tIns="18000" rIns="0" bIns="18000" anchor="ctr">
            <a:spAutoFit/>
          </a:bodyPr>
          <a:lstStyle/>
          <a:p>
            <a:pPr marL="0" indent="0">
              <a:spcBef>
                <a:spcPts val="600"/>
              </a:spcBef>
              <a:buNone/>
            </a:pPr>
            <a:r>
              <a:rPr lang="en-US" dirty="0">
                <a:latin typeface="Arial" panose="020B0604020202020204" pitchFamily="34" charset="0"/>
                <a:cs typeface="Arial" panose="020B0604020202020204" pitchFamily="34" charset="0"/>
                <a:hlinkClick r:id="rId3"/>
              </a:rPr>
              <a:t>(A6) Electrical/Electronic Systems Animations</a:t>
            </a:r>
            <a:endParaRPr lang="en-US" dirty="0">
              <a:latin typeface="Arial" panose="020B0604020202020204" pitchFamily="34" charset="0"/>
              <a:cs typeface="Arial" panose="020B0604020202020204" pitchFamily="34" charset="0"/>
            </a:endParaRPr>
          </a:p>
          <a:p>
            <a:pPr marL="0" indent="0">
              <a:spcBef>
                <a:spcPts val="600"/>
              </a:spcBef>
              <a:buNone/>
            </a:pPr>
            <a:r>
              <a:rPr lang="en-US" dirty="0">
                <a:latin typeface="Arial" panose="020B0604020202020204" pitchFamily="34" charset="0"/>
                <a:cs typeface="Arial" panose="020B0604020202020204" pitchFamily="34" charset="0"/>
                <a:hlinkClick r:id="rId4"/>
              </a:rPr>
              <a:t>(L3) Light Duty Hybrid Electric Animations</a:t>
            </a:r>
            <a:endParaRPr lang="en-US" dirty="0">
              <a:latin typeface="Arial" panose="020B0604020202020204" pitchFamily="34" charset="0"/>
              <a:cs typeface="Arial" panose="020B0604020202020204" pitchFamily="34" charset="0"/>
            </a:endParaRPr>
          </a:p>
          <a:p>
            <a:pPr marL="0" indent="0">
              <a:spcBef>
                <a:spcPts val="600"/>
              </a:spcBef>
              <a:buNone/>
            </a:pPr>
            <a:endParaRPr lang="en-US" dirty="0">
              <a:latin typeface="Arial" panose="020B0604020202020204" pitchFamily="34" charset="0"/>
              <a:cs typeface="Arial" panose="020B0604020202020204" pitchFamily="34" charset="0"/>
            </a:endParaRPr>
          </a:p>
          <a:p>
            <a:pPr marL="0" indent="0">
              <a:spcBef>
                <a:spcPts val="600"/>
              </a:spcBef>
              <a:buNone/>
            </a:pPr>
            <a:r>
              <a:rPr lang="en-US" dirty="0">
                <a:latin typeface="Arial" panose="020B0604020202020204" pitchFamily="34" charset="0"/>
                <a:cs typeface="Arial" panose="020B0604020202020204" pitchFamily="34" charset="0"/>
                <a:hlinkClick r:id="rId5"/>
              </a:rPr>
              <a:t>(A6) Electrical/Electronic Systems Videos</a:t>
            </a:r>
            <a:endParaRPr lang="en-US" dirty="0">
              <a:latin typeface="Arial" panose="020B0604020202020204" pitchFamily="34" charset="0"/>
              <a:cs typeface="Arial" panose="020B0604020202020204" pitchFamily="34" charset="0"/>
            </a:endParaRPr>
          </a:p>
          <a:p>
            <a:pPr marL="0" indent="0">
              <a:spcBef>
                <a:spcPts val="600"/>
              </a:spcBef>
              <a:buNone/>
            </a:pPr>
            <a:r>
              <a:rPr lang="en-US" dirty="0">
                <a:latin typeface="Arial" panose="020B0604020202020204" pitchFamily="34" charset="0"/>
                <a:cs typeface="Arial" panose="020B0604020202020204" pitchFamily="34" charset="0"/>
                <a:hlinkClick r:id="rId4"/>
              </a:rPr>
              <a:t>(L3) Light Duty Hybrid Electric Videos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147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8" y="249165"/>
            <a:ext cx="8258462" cy="590349"/>
          </a:xfrm>
        </p:spPr>
        <p:txBody>
          <a:bodyPr lIns="0" tIns="18000" rIns="0" bIns="18000"/>
          <a:lstStyle/>
          <a:p>
            <a:r>
              <a:rPr lang="en-US" dirty="0"/>
              <a:t>Copyright</a:t>
            </a:r>
            <a:endParaRPr lang="en-IN" dirty="0"/>
          </a:p>
        </p:txBody>
      </p:sp>
      <p:pic>
        <p:nvPicPr>
          <p:cNvPr id="5" name="Picture Placeholder 4" descr="Warning"/>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69206" y="2536820"/>
            <a:ext cx="1280160" cy="1432560"/>
          </a:xfrm>
        </p:spPr>
      </p:pic>
      <p:sp>
        <p:nvSpPr>
          <p:cNvPr id="3" name="Content Placeholder 2"/>
          <p:cNvSpPr>
            <a:spLocks noGrp="1"/>
          </p:cNvSpPr>
          <p:nvPr>
            <p:ph sz="quarter" idx="10"/>
          </p:nvPr>
        </p:nvSpPr>
        <p:spPr>
          <a:xfrm>
            <a:off x="2019448" y="1763693"/>
            <a:ext cx="6499327" cy="3239167"/>
          </a:xfrm>
        </p:spPr>
        <p:style>
          <a:lnRef idx="2">
            <a:schemeClr val="dk1"/>
          </a:lnRef>
          <a:fillRef idx="1">
            <a:schemeClr val="lt1"/>
          </a:fillRef>
          <a:effectRef idx="0">
            <a:schemeClr val="dk1"/>
          </a:effectRef>
          <a:fontRef idx="minor">
            <a:schemeClr val="dk1"/>
          </a:fontRef>
        </p:style>
        <p:txBody>
          <a:bodyPr lIns="273600" tIns="273600" rIns="273600" bIns="273600" anchor="ctr" anchorCtr="0">
            <a:spAutoFit/>
          </a:bodyPr>
          <a:lstStyle/>
          <a:p>
            <a:pPr marL="432" indent="0">
              <a:buNone/>
            </a:pPr>
            <a:r>
              <a:rPr lang="en-US" sz="1600" b="1" dirty="0">
                <a:latin typeface="Arial" panose="020B0604020202020204" pitchFamily="34" charset="0"/>
                <a:cs typeface="Arial" panose="020B0604020202020204" pitchFamily="34"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IN"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1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E858-E7B6-4BA3-87A6-C73A00041B3C}"/>
              </a:ext>
            </a:extLst>
          </p:cNvPr>
          <p:cNvSpPr>
            <a:spLocks noGrp="1"/>
          </p:cNvSpPr>
          <p:nvPr>
            <p:ph type="title"/>
          </p:nvPr>
        </p:nvSpPr>
        <p:spPr>
          <a:xfrm>
            <a:off x="457200" y="248773"/>
            <a:ext cx="8250238" cy="590349"/>
          </a:xfrm>
        </p:spPr>
        <p:txBody>
          <a:bodyPr wrap="square" lIns="0" tIns="18000" rIns="0" bIns="18000" anchor="ctr" anchorCtr="0">
            <a:spAutoFit/>
          </a:bodyPr>
          <a:lstStyle/>
          <a:p>
            <a:r>
              <a:rPr lang="en-US" sz="3600" dirty="0">
                <a:latin typeface="+mj-lt"/>
              </a:rPr>
              <a:t>How a Battery Works </a:t>
            </a:r>
            <a:r>
              <a:rPr lang="en-US" sz="2800" dirty="0">
                <a:latin typeface="+mj-lt"/>
              </a:rPr>
              <a:t>(2 of 2)</a:t>
            </a:r>
            <a:endParaRPr lang="en-IN" sz="2000" dirty="0">
              <a:latin typeface="+mj-lt"/>
            </a:endParaRPr>
          </a:p>
        </p:txBody>
      </p:sp>
      <p:sp>
        <p:nvSpPr>
          <p:cNvPr id="3" name="Content Placeholder 2">
            <a:extLst>
              <a:ext uri="{FF2B5EF4-FFF2-40B4-BE49-F238E27FC236}">
                <a16:creationId xmlns:a16="http://schemas.microsoft.com/office/drawing/2014/main" id="{0A9C2108-9861-470A-A980-0C2C37490DF8}"/>
              </a:ext>
            </a:extLst>
          </p:cNvPr>
          <p:cNvSpPr>
            <a:spLocks noGrp="1"/>
          </p:cNvSpPr>
          <p:nvPr>
            <p:ph sz="quarter" idx="12"/>
          </p:nvPr>
        </p:nvSpPr>
        <p:spPr>
          <a:xfrm>
            <a:off x="457199" y="1309338"/>
            <a:ext cx="8250237" cy="1529068"/>
          </a:xfrm>
        </p:spPr>
        <p:txBody>
          <a:bodyPr wrap="square" lIns="0" tIns="18000" rIns="0" bIns="18000" anchor="ctr" anchorCtr="0">
            <a:spAutoFit/>
          </a:bodyPr>
          <a:lstStyle/>
          <a:p>
            <a:pPr marL="342900" indent="-342900"/>
            <a:r>
              <a:rPr lang="en-US" sz="2400" dirty="0"/>
              <a:t>During Discharging</a:t>
            </a:r>
          </a:p>
          <a:p>
            <a:pPr marL="342900" indent="-342900"/>
            <a:r>
              <a:rPr lang="en-US" sz="2400" dirty="0"/>
              <a:t>Fully Discharged State</a:t>
            </a:r>
          </a:p>
          <a:p>
            <a:pPr marL="342900" indent="-342900"/>
            <a:r>
              <a:rPr lang="en-US" sz="2400" dirty="0"/>
              <a:t>During Charging</a:t>
            </a:r>
          </a:p>
        </p:txBody>
      </p:sp>
    </p:spTree>
    <p:extLst>
      <p:ext uri="{BB962C8B-B14F-4D97-AF65-F5344CB8AC3E}">
        <p14:creationId xmlns:p14="http://schemas.microsoft.com/office/powerpoint/2010/main" val="205496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A33A-FCAD-4566-ABA8-095865225CA3}"/>
              </a:ext>
            </a:extLst>
          </p:cNvPr>
          <p:cNvSpPr>
            <a:spLocks noGrp="1"/>
          </p:cNvSpPr>
          <p:nvPr>
            <p:ph type="title"/>
          </p:nvPr>
        </p:nvSpPr>
        <p:spPr/>
        <p:txBody>
          <a:bodyPr/>
          <a:lstStyle/>
          <a:p>
            <a:r>
              <a:rPr lang="en-US" sz="2800" dirty="0"/>
              <a:t>Animation: </a:t>
            </a:r>
            <a:br>
              <a:rPr lang="en-US" sz="2800" dirty="0"/>
            </a:br>
            <a:r>
              <a:rPr lang="en-US" sz="2800" dirty="0"/>
              <a:t>Battery Action</a:t>
            </a:r>
            <a:br>
              <a:rPr lang="en-US" sz="2800" dirty="0"/>
            </a:br>
            <a:r>
              <a:rPr lang="en-US" sz="1200" dirty="0"/>
              <a:t>(The animation will automatically start in a few seconds)</a:t>
            </a:r>
          </a:p>
        </p:txBody>
      </p:sp>
      <p:sp>
        <p:nvSpPr>
          <p:cNvPr id="7" name="Rectangle 6">
            <a:extLst>
              <a:ext uri="{FF2B5EF4-FFF2-40B4-BE49-F238E27FC236}">
                <a16:creationId xmlns:a16="http://schemas.microsoft.com/office/drawing/2014/main" id="{C2960B85-4B48-F4B7-FBE1-2AE6E37C74A3}"/>
              </a:ext>
            </a:extLst>
          </p:cNvPr>
          <p:cNvSpPr/>
          <p:nvPr/>
        </p:nvSpPr>
        <p:spPr>
          <a:xfrm>
            <a:off x="340468" y="1481138"/>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22703FD-1636-5143-BA25-9FAF2501868A}"/>
              </a:ext>
            </a:extLst>
          </p:cNvPr>
          <p:cNvSpPr/>
          <p:nvPr/>
        </p:nvSpPr>
        <p:spPr>
          <a:xfrm>
            <a:off x="350195" y="5647481"/>
            <a:ext cx="8443609" cy="464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931369-3668-4DED-6625-2FD5147D3294}"/>
              </a:ext>
            </a:extLst>
          </p:cNvPr>
          <p:cNvSpPr/>
          <p:nvPr/>
        </p:nvSpPr>
        <p:spPr>
          <a:xfrm>
            <a:off x="1916349" y="1391055"/>
            <a:ext cx="5301574"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A6A90-7CB2-52B9-5A86-BCCED7EB9764}"/>
              </a:ext>
            </a:extLst>
          </p:cNvPr>
          <p:cNvSpPr/>
          <p:nvPr/>
        </p:nvSpPr>
        <p:spPr>
          <a:xfrm>
            <a:off x="1848255" y="6040877"/>
            <a:ext cx="5369668" cy="23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Lead-Acid_Battery">
            <a:hlinkClick r:id="" action="ppaction://media"/>
            <a:extLst>
              <a:ext uri="{FF2B5EF4-FFF2-40B4-BE49-F238E27FC236}">
                <a16:creationId xmlns:a16="http://schemas.microsoft.com/office/drawing/2014/main" id="{8CDAD111-8FD5-D062-4463-5848A86026D3}"/>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481138"/>
            <a:ext cx="8232775" cy="4630737"/>
          </a:xfrm>
        </p:spPr>
      </p:pic>
    </p:spTree>
    <p:extLst>
      <p:ext uri="{BB962C8B-B14F-4D97-AF65-F5344CB8AC3E}">
        <p14:creationId xmlns:p14="http://schemas.microsoft.com/office/powerpoint/2010/main" val="29856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3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9.1</a:t>
            </a:r>
          </a:p>
        </p:txBody>
      </p:sp>
      <p:pic>
        <p:nvPicPr>
          <p:cNvPr id="16" name="Picture Placeholder 15" descr="Illustration depicts the chemical reaction of lead acid battery during declaring.&#10;Long description is available in notes, press F6.">
            <a:extLst>
              <a:ext uri="{FF2B5EF4-FFF2-40B4-BE49-F238E27FC236}">
                <a16:creationId xmlns:a16="http://schemas.microsoft.com/office/drawing/2014/main" id="{40656EE0-F9DD-4AD4-B577-6C3ED0761F92}"/>
              </a:ext>
            </a:extLst>
          </p:cNvPr>
          <p:cNvPicPr>
            <a:picLocks noGrp="1" noChangeAspect="1"/>
          </p:cNvPicPr>
          <p:nvPr>
            <p:ph type="pic" sz="quarter" idx="22"/>
          </p:nvPr>
        </p:nvPicPr>
        <p:blipFill>
          <a:blip r:embed="rId3"/>
          <a:stretch>
            <a:fillRect/>
          </a:stretch>
        </p:blipFill>
        <p:spPr>
          <a:xfrm>
            <a:off x="2532462" y="1323658"/>
            <a:ext cx="4079076" cy="3556668"/>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04966"/>
            <a:ext cx="8255132" cy="775015"/>
          </a:xfrm>
        </p:spPr>
        <p:txBody>
          <a:bodyPr wrap="square" lIns="0" tIns="18000" rIns="0" bIns="18000" anchor="ctr" anchorCtr="0">
            <a:spAutoFit/>
          </a:bodyPr>
          <a:lstStyle/>
          <a:p>
            <a:pPr marL="0" indent="0">
              <a:buNone/>
            </a:pPr>
            <a:r>
              <a:rPr lang="en-US" sz="2400" dirty="0"/>
              <a:t>Chemical reaction for a lead-acid battery that is fully charged being discharged by the attached electrical load.</a:t>
            </a:r>
          </a:p>
        </p:txBody>
      </p:sp>
    </p:spTree>
    <p:extLst>
      <p:ext uri="{BB962C8B-B14F-4D97-AF65-F5344CB8AC3E}">
        <p14:creationId xmlns:p14="http://schemas.microsoft.com/office/powerpoint/2010/main" val="21746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EC23-1A83-4386-BAB5-984DBCA86F9D}"/>
              </a:ext>
            </a:extLst>
          </p:cNvPr>
          <p:cNvSpPr>
            <a:spLocks noGrp="1"/>
          </p:cNvSpPr>
          <p:nvPr>
            <p:ph type="title"/>
          </p:nvPr>
        </p:nvSpPr>
        <p:spPr>
          <a:xfrm>
            <a:off x="457200" y="240440"/>
            <a:ext cx="8250238" cy="590349"/>
          </a:xfrm>
        </p:spPr>
        <p:txBody>
          <a:bodyPr wrap="square" lIns="0" tIns="18000" rIns="0" bIns="18000" anchor="ctr" anchorCtr="0">
            <a:spAutoFit/>
          </a:bodyPr>
          <a:lstStyle/>
          <a:p>
            <a:r>
              <a:rPr lang="en-US" sz="3600" dirty="0">
                <a:latin typeface="+mj-lt"/>
              </a:rPr>
              <a:t>Figure 9.2</a:t>
            </a:r>
          </a:p>
        </p:txBody>
      </p:sp>
      <p:pic>
        <p:nvPicPr>
          <p:cNvPr id="7" name="Picture Placeholder 6" descr="Illustration depicts the chemical reaction of lead acid battery during charging.&#10;Long description is available in notes, press F6.">
            <a:extLst>
              <a:ext uri="{FF2B5EF4-FFF2-40B4-BE49-F238E27FC236}">
                <a16:creationId xmlns:a16="http://schemas.microsoft.com/office/drawing/2014/main" id="{A6C73220-C929-457B-9660-78ECEA6636DC}"/>
              </a:ext>
            </a:extLst>
          </p:cNvPr>
          <p:cNvPicPr>
            <a:picLocks noGrp="1" noChangeAspect="1"/>
          </p:cNvPicPr>
          <p:nvPr>
            <p:ph type="pic" sz="quarter" idx="22"/>
          </p:nvPr>
        </p:nvPicPr>
        <p:blipFill>
          <a:blip r:embed="rId3"/>
          <a:stretch>
            <a:fillRect/>
          </a:stretch>
        </p:blipFill>
        <p:spPr>
          <a:xfrm>
            <a:off x="2303717" y="1310844"/>
            <a:ext cx="4557831" cy="3621075"/>
          </a:xfrm>
          <a:prstGeom prst="rect">
            <a:avLst/>
          </a:prstGeom>
        </p:spPr>
      </p:pic>
      <p:sp>
        <p:nvSpPr>
          <p:cNvPr id="3" name="Content Placeholder 2">
            <a:extLst>
              <a:ext uri="{FF2B5EF4-FFF2-40B4-BE49-F238E27FC236}">
                <a16:creationId xmlns:a16="http://schemas.microsoft.com/office/drawing/2014/main" id="{05A89AAC-4D35-4C54-AA9C-D4A33F2F352D}"/>
              </a:ext>
            </a:extLst>
          </p:cNvPr>
          <p:cNvSpPr>
            <a:spLocks noGrp="1"/>
          </p:cNvSpPr>
          <p:nvPr>
            <p:ph sz="quarter" idx="12"/>
          </p:nvPr>
        </p:nvSpPr>
        <p:spPr>
          <a:xfrm>
            <a:off x="452306" y="5204966"/>
            <a:ext cx="8255132" cy="775015"/>
          </a:xfrm>
        </p:spPr>
        <p:txBody>
          <a:bodyPr wrap="square" lIns="0" tIns="18000" rIns="0" bIns="18000" anchor="ctr" anchorCtr="0">
            <a:spAutoFit/>
          </a:bodyPr>
          <a:lstStyle/>
          <a:p>
            <a:pPr marL="0" indent="0">
              <a:buNone/>
            </a:pPr>
            <a:r>
              <a:rPr lang="en-US" sz="2400" dirty="0"/>
              <a:t>Chemical reaction for a lead-acid battery that is fully discharged being charged by the attached alternator.</a:t>
            </a:r>
          </a:p>
        </p:txBody>
      </p:sp>
    </p:spTree>
    <p:extLst>
      <p:ext uri="{BB962C8B-B14F-4D97-AF65-F5344CB8AC3E}">
        <p14:creationId xmlns:p14="http://schemas.microsoft.com/office/powerpoint/2010/main" val="3567767558"/>
      </p:ext>
    </p:extLst>
  </p:cSld>
  <p:clrMapOvr>
    <a:masterClrMapping/>
  </p:clrMapOvr>
</p:sld>
</file>

<file path=ppt/theme/theme1.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TotalTime>
  <Words>3125</Words>
  <Application>Microsoft Office PowerPoint</Application>
  <PresentationFormat>On-screen Show (4:3)</PresentationFormat>
  <Paragraphs>273</Paragraphs>
  <Slides>55</Slides>
  <Notes>39</Notes>
  <HiddenSlides>0</HiddenSlides>
  <MMClips>3</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Tahoma</vt:lpstr>
      <vt:lpstr>Times New Roman</vt:lpstr>
      <vt:lpstr>Verdana</vt:lpstr>
      <vt:lpstr>USHE_slide options</vt:lpstr>
      <vt:lpstr>USHE</vt:lpstr>
      <vt:lpstr>Equation</vt:lpstr>
      <vt:lpstr>Electric and Hybrid Electric Vehicles</vt:lpstr>
      <vt:lpstr>Learning Objectives</vt:lpstr>
      <vt:lpstr>Introduction to the 12-Volt Battery (1 of 2)</vt:lpstr>
      <vt:lpstr>Introduction to the 12-Volt Battery (2 of 2)</vt:lpstr>
      <vt:lpstr>How a Battery Works (1 of 2)</vt:lpstr>
      <vt:lpstr>How a Battery Works (2 of 2)</vt:lpstr>
      <vt:lpstr>Animation:  Battery Action (The animation will automatically start in a few seconds)</vt:lpstr>
      <vt:lpstr>Figure 9.1</vt:lpstr>
      <vt:lpstr>Figure 9.2</vt:lpstr>
      <vt:lpstr>Animation:  Battery Charge &amp; Discharge (The animation will automatically start in a few seconds)</vt:lpstr>
      <vt:lpstr>Valve-Regulated Lead-Acid Batteries</vt:lpstr>
      <vt:lpstr>Figure 9.3</vt:lpstr>
      <vt:lpstr>12-Volt Battery Ratings (1 of 2)</vt:lpstr>
      <vt:lpstr>Figure 9.4</vt:lpstr>
      <vt:lpstr>12-Volt Battery Ratings (2 of 2)</vt:lpstr>
      <vt:lpstr>Battery Service Safety Precautions (1 of 2)</vt:lpstr>
      <vt:lpstr>Battery Service Safety Precautions (2 of 2)</vt:lpstr>
      <vt:lpstr>12-Volt Battery Voltage Test</vt:lpstr>
      <vt:lpstr>Figure 9.6 (a)</vt:lpstr>
      <vt:lpstr>Figure 9.6 (b)</vt:lpstr>
      <vt:lpstr>Animation:  Meter Usage, Battery Volt Check (The animation will automatically start in a few seconds)</vt:lpstr>
      <vt:lpstr>Chart 9.1</vt:lpstr>
      <vt:lpstr>12-Volt Battery Load Testing </vt:lpstr>
      <vt:lpstr>Figure 9.7</vt:lpstr>
      <vt:lpstr>12-Volt Battery Conductance Testing</vt:lpstr>
      <vt:lpstr>12-Volt Battery Charging</vt:lpstr>
      <vt:lpstr>Figure 9.9</vt:lpstr>
      <vt:lpstr>The 36-48-Volt Battery (1 of 2)</vt:lpstr>
      <vt:lpstr>The 36-48-Volt Battery (2 of 2)</vt:lpstr>
      <vt:lpstr>Figure 9.10</vt:lpstr>
      <vt:lpstr>Stop-Start Defined</vt:lpstr>
      <vt:lpstr>Stop-Start Systems</vt:lpstr>
      <vt:lpstr>Figure 9.11</vt:lpstr>
      <vt:lpstr>Figure 9.12</vt:lpstr>
      <vt:lpstr>Micro Hybrids (1 of 3)</vt:lpstr>
      <vt:lpstr>Micro Hybrids (2 of 3)</vt:lpstr>
      <vt:lpstr>Figure 9.13</vt:lpstr>
      <vt:lpstr>Micro Hybrids (3 of 3)</vt:lpstr>
      <vt:lpstr>Figure 9.15</vt:lpstr>
      <vt:lpstr>Figure 9.16</vt:lpstr>
      <vt:lpstr>Figure 9.17</vt:lpstr>
      <vt:lpstr>Diagnosis</vt:lpstr>
      <vt:lpstr>Figure 9.18</vt:lpstr>
      <vt:lpstr>Mild Hybrids (1 of 5)</vt:lpstr>
      <vt:lpstr>Figure 9.20</vt:lpstr>
      <vt:lpstr>Figure 9.21</vt:lpstr>
      <vt:lpstr>Mild Hybrids (2 of 5)</vt:lpstr>
      <vt:lpstr>Figure 9.23</vt:lpstr>
      <vt:lpstr>Mild Hybrids (3 of 5)</vt:lpstr>
      <vt:lpstr>Mild Hybrids (4 of 5)</vt:lpstr>
      <vt:lpstr>Mild Hybrids (5 of 5)</vt:lpstr>
      <vt:lpstr>Figure 9.24</vt:lpstr>
      <vt:lpstr>Figure 9.25</vt:lpstr>
      <vt:lpstr>Animation and Video Resources The below listed resources are hyperlinked to the James Halderman website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and Hybrid Electric Vehicles, First Edition, Chapter 9</dc:title>
  <dc:subject>Business</dc:subject>
  <dc:creator>Halderman and Ward</dc:creator>
  <cp:lastModifiedBy>Glen Plants</cp:lastModifiedBy>
  <cp:revision>154</cp:revision>
  <dcterms:created xsi:type="dcterms:W3CDTF">2021-12-10T19:34:11Z</dcterms:created>
  <dcterms:modified xsi:type="dcterms:W3CDTF">2022-05-26T15:42:19Z</dcterms:modified>
</cp:coreProperties>
</file>