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8" r:id="rId2"/>
  </p:sldMasterIdLst>
  <p:notesMasterIdLst>
    <p:notesMasterId r:id="rId29"/>
  </p:notesMasterIdLst>
  <p:sldIdLst>
    <p:sldId id="475" r:id="rId3"/>
    <p:sldId id="441" r:id="rId4"/>
    <p:sldId id="362" r:id="rId5"/>
    <p:sldId id="442" r:id="rId6"/>
    <p:sldId id="363" r:id="rId7"/>
    <p:sldId id="443" r:id="rId8"/>
    <p:sldId id="444" r:id="rId9"/>
    <p:sldId id="445" r:id="rId10"/>
    <p:sldId id="446" r:id="rId11"/>
    <p:sldId id="447" r:id="rId12"/>
    <p:sldId id="448" r:id="rId13"/>
    <p:sldId id="449" r:id="rId14"/>
    <p:sldId id="450" r:id="rId15"/>
    <p:sldId id="451" r:id="rId16"/>
    <p:sldId id="452" r:id="rId17"/>
    <p:sldId id="453" r:id="rId18"/>
    <p:sldId id="454" r:id="rId19"/>
    <p:sldId id="455" r:id="rId20"/>
    <p:sldId id="456" r:id="rId21"/>
    <p:sldId id="457" r:id="rId22"/>
    <p:sldId id="458" r:id="rId23"/>
    <p:sldId id="459" r:id="rId24"/>
    <p:sldId id="460" r:id="rId25"/>
    <p:sldId id="461" r:id="rId26"/>
    <p:sldId id="506" r:id="rId27"/>
    <p:sldId id="43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87" autoAdjust="0"/>
    <p:restoredTop sz="94074" autoAdjust="0"/>
  </p:normalViewPr>
  <p:slideViewPr>
    <p:cSldViewPr snapToGrid="0" snapToObjects="1">
      <p:cViewPr varScale="1">
        <p:scale>
          <a:sx n="114" d="100"/>
          <a:sy n="114" d="100"/>
        </p:scale>
        <p:origin x="1668" y="114"/>
      </p:cViewPr>
      <p:guideLst/>
    </p:cSldViewPr>
  </p:slideViewPr>
  <p:outlineViewPr>
    <p:cViewPr>
      <p:scale>
        <a:sx n="33" d="100"/>
        <a:sy n="33" d="100"/>
      </p:scale>
      <p:origin x="0" y="-78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E9D29-05AB-C942-9EB1-591DB0C56E04}" type="datetimeFigureOut">
              <a:rPr lang="en-US" smtClean="0"/>
              <a:t>5/26/2022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9AAC6-676E-7845-9C93-8C327C91EE50}" type="slidenum">
              <a:rPr lang="en-US" smtClean="0"/>
              <a:t>‹#›</a:t>
            </a:fld>
            <a:endParaRPr lang="en-US"/>
          </a:p>
        </p:txBody>
      </p:sp>
    </p:spTree>
    <p:extLst>
      <p:ext uri="{BB962C8B-B14F-4D97-AF65-F5344CB8AC3E}">
        <p14:creationId xmlns:p14="http://schemas.microsoft.com/office/powerpoint/2010/main" val="286388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latin typeface="Arial" panose="020B0604020202020204" pitchFamily="34" charset="0"/>
                <a:cs typeface="Arial" panose="020B0604020202020204" pitchFamily="34" charset="0"/>
              </a:rPr>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latin typeface="Arial" panose="020B0604020202020204" pitchFamily="34" charset="0"/>
                <a:cs typeface="Arial" panose="020B0604020202020204" pitchFamily="34" charset="0"/>
              </a:rPr>
              <a:t>1) Math 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latin typeface="Arial" panose="020B0604020202020204" pitchFamily="34" charset="0"/>
                <a:cs typeface="Arial" panose="020B0604020202020204" pitchFamily="34" charset="0"/>
              </a:rPr>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latin typeface="Arial" panose="020B0604020202020204" pitchFamily="34" charset="0"/>
                <a:cs typeface="Arial" panose="020B0604020202020204" pitchFamily="34" charset="0"/>
              </a:rPr>
              <a:t>3) NVDA Reader (free versions available)</a:t>
            </a:r>
          </a:p>
          <a:p>
            <a:endParaRPr lang="en-IN" dirty="0"/>
          </a:p>
        </p:txBody>
      </p:sp>
      <p:sp>
        <p:nvSpPr>
          <p:cNvPr id="4" name="Slide Number Placeholder 3"/>
          <p:cNvSpPr>
            <a:spLocks noGrp="1"/>
          </p:cNvSpPr>
          <p:nvPr>
            <p:ph type="sldNum" sz="quarter" idx="5"/>
          </p:nvPr>
        </p:nvSpPr>
        <p:spPr/>
        <p:txBody>
          <a:bodyPr/>
          <a:lstStyle/>
          <a:p>
            <a:fld id="{7179AAC6-676E-7845-9C93-8C327C91EE50}" type="slidenum">
              <a:rPr lang="en-US" smtClean="0"/>
              <a:t>1</a:t>
            </a:fld>
            <a:endParaRPr lang="en-US"/>
          </a:p>
        </p:txBody>
      </p:sp>
    </p:spTree>
    <p:extLst>
      <p:ext uri="{BB962C8B-B14F-4D97-AF65-F5344CB8AC3E}">
        <p14:creationId xmlns:p14="http://schemas.microsoft.com/office/powerpoint/2010/main" val="4163799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10</a:t>
            </a:fld>
            <a:endParaRPr lang="en-US"/>
          </a:p>
        </p:txBody>
      </p:sp>
    </p:spTree>
    <p:extLst>
      <p:ext uri="{BB962C8B-B14F-4D97-AF65-F5344CB8AC3E}">
        <p14:creationId xmlns:p14="http://schemas.microsoft.com/office/powerpoint/2010/main" val="104349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11</a:t>
            </a:fld>
            <a:endParaRPr lang="en-US"/>
          </a:p>
        </p:txBody>
      </p:sp>
    </p:spTree>
    <p:extLst>
      <p:ext uri="{BB962C8B-B14F-4D97-AF65-F5344CB8AC3E}">
        <p14:creationId xmlns:p14="http://schemas.microsoft.com/office/powerpoint/2010/main" val="1030795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12</a:t>
            </a:fld>
            <a:endParaRPr lang="en-US"/>
          </a:p>
        </p:txBody>
      </p:sp>
    </p:spTree>
    <p:extLst>
      <p:ext uri="{BB962C8B-B14F-4D97-AF65-F5344CB8AC3E}">
        <p14:creationId xmlns:p14="http://schemas.microsoft.com/office/powerpoint/2010/main" val="838046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13</a:t>
            </a:fld>
            <a:endParaRPr lang="en-US"/>
          </a:p>
        </p:txBody>
      </p:sp>
    </p:spTree>
    <p:extLst>
      <p:ext uri="{BB962C8B-B14F-4D97-AF65-F5344CB8AC3E}">
        <p14:creationId xmlns:p14="http://schemas.microsoft.com/office/powerpoint/2010/main" val="1586432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14</a:t>
            </a:fld>
            <a:endParaRPr lang="en-US"/>
          </a:p>
        </p:txBody>
      </p:sp>
    </p:spTree>
    <p:extLst>
      <p:ext uri="{BB962C8B-B14F-4D97-AF65-F5344CB8AC3E}">
        <p14:creationId xmlns:p14="http://schemas.microsoft.com/office/powerpoint/2010/main" val="2685581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15</a:t>
            </a:fld>
            <a:endParaRPr lang="en-US"/>
          </a:p>
        </p:txBody>
      </p:sp>
    </p:spTree>
    <p:extLst>
      <p:ext uri="{BB962C8B-B14F-4D97-AF65-F5344CB8AC3E}">
        <p14:creationId xmlns:p14="http://schemas.microsoft.com/office/powerpoint/2010/main" val="3478530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16</a:t>
            </a:fld>
            <a:endParaRPr lang="en-US"/>
          </a:p>
        </p:txBody>
      </p:sp>
    </p:spTree>
    <p:extLst>
      <p:ext uri="{BB962C8B-B14F-4D97-AF65-F5344CB8AC3E}">
        <p14:creationId xmlns:p14="http://schemas.microsoft.com/office/powerpoint/2010/main" val="3288924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17</a:t>
            </a:fld>
            <a:endParaRPr lang="en-US"/>
          </a:p>
        </p:txBody>
      </p:sp>
    </p:spTree>
    <p:extLst>
      <p:ext uri="{BB962C8B-B14F-4D97-AF65-F5344CB8AC3E}">
        <p14:creationId xmlns:p14="http://schemas.microsoft.com/office/powerpoint/2010/main" val="2439041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18</a:t>
            </a:fld>
            <a:endParaRPr lang="en-US"/>
          </a:p>
        </p:txBody>
      </p:sp>
    </p:spTree>
    <p:extLst>
      <p:ext uri="{BB962C8B-B14F-4D97-AF65-F5344CB8AC3E}">
        <p14:creationId xmlns:p14="http://schemas.microsoft.com/office/powerpoint/2010/main" val="2766739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19</a:t>
            </a:fld>
            <a:endParaRPr lang="en-US"/>
          </a:p>
        </p:txBody>
      </p:sp>
    </p:spTree>
    <p:extLst>
      <p:ext uri="{BB962C8B-B14F-4D97-AF65-F5344CB8AC3E}">
        <p14:creationId xmlns:p14="http://schemas.microsoft.com/office/powerpoint/2010/main" val="3712612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2</a:t>
            </a:fld>
            <a:endParaRPr lang="en-US"/>
          </a:p>
        </p:txBody>
      </p:sp>
    </p:spTree>
    <p:extLst>
      <p:ext uri="{BB962C8B-B14F-4D97-AF65-F5344CB8AC3E}">
        <p14:creationId xmlns:p14="http://schemas.microsoft.com/office/powerpoint/2010/main" val="3887798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20</a:t>
            </a:fld>
            <a:endParaRPr lang="en-US"/>
          </a:p>
        </p:txBody>
      </p:sp>
    </p:spTree>
    <p:extLst>
      <p:ext uri="{BB962C8B-B14F-4D97-AF65-F5344CB8AC3E}">
        <p14:creationId xmlns:p14="http://schemas.microsoft.com/office/powerpoint/2010/main" val="2825787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21</a:t>
            </a:fld>
            <a:endParaRPr lang="en-US"/>
          </a:p>
        </p:txBody>
      </p:sp>
    </p:spTree>
    <p:extLst>
      <p:ext uri="{BB962C8B-B14F-4D97-AF65-F5344CB8AC3E}">
        <p14:creationId xmlns:p14="http://schemas.microsoft.com/office/powerpoint/2010/main" val="4037446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22</a:t>
            </a:fld>
            <a:endParaRPr lang="en-US"/>
          </a:p>
        </p:txBody>
      </p:sp>
    </p:spTree>
    <p:extLst>
      <p:ext uri="{BB962C8B-B14F-4D97-AF65-F5344CB8AC3E}">
        <p14:creationId xmlns:p14="http://schemas.microsoft.com/office/powerpoint/2010/main" val="2830281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23</a:t>
            </a:fld>
            <a:endParaRPr lang="en-US"/>
          </a:p>
        </p:txBody>
      </p:sp>
    </p:spTree>
    <p:extLst>
      <p:ext uri="{BB962C8B-B14F-4D97-AF65-F5344CB8AC3E}">
        <p14:creationId xmlns:p14="http://schemas.microsoft.com/office/powerpoint/2010/main" val="2399077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24</a:t>
            </a:fld>
            <a:endParaRPr lang="en-US"/>
          </a:p>
        </p:txBody>
      </p:sp>
    </p:spTree>
    <p:extLst>
      <p:ext uri="{BB962C8B-B14F-4D97-AF65-F5344CB8AC3E}">
        <p14:creationId xmlns:p14="http://schemas.microsoft.com/office/powerpoint/2010/main" val="1807957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37476544" indent="-37024831" defTabSz="914407" eaLnBrk="0" hangingPunct="0">
              <a:defRPr sz="1400">
                <a:solidFill>
                  <a:schemeClr val="tx1"/>
                </a:solidFill>
                <a:latin typeface="Arial" charset="0"/>
                <a:ea typeface="ＭＳ Ｐゴシック" charset="0"/>
              </a:defRPr>
            </a:lvl2pPr>
            <a:lvl3pPr eaLnBrk="0" hangingPunct="0">
              <a:defRPr sz="1400">
                <a:solidFill>
                  <a:schemeClr val="tx1"/>
                </a:solidFill>
                <a:latin typeface="Arial" charset="0"/>
                <a:ea typeface="ＭＳ Ｐゴシック" charset="0"/>
              </a:defRPr>
            </a:lvl3pPr>
            <a:lvl4pPr eaLnBrk="0" hangingPunct="0">
              <a:defRPr sz="1400">
                <a:solidFill>
                  <a:schemeClr val="tx1"/>
                </a:solidFill>
                <a:latin typeface="Arial" charset="0"/>
                <a:ea typeface="ＭＳ Ｐゴシック" charset="0"/>
              </a:defRPr>
            </a:lvl4pPr>
            <a:lvl5pPr eaLnBrk="0" hangingPunct="0">
              <a:defRPr sz="1400">
                <a:solidFill>
                  <a:schemeClr val="tx1"/>
                </a:solidFill>
                <a:latin typeface="Arial" charset="0"/>
                <a:ea typeface="ＭＳ Ｐゴシック" charset="0"/>
              </a:defRPr>
            </a:lvl5pPr>
            <a:lvl6pPr marL="451714" eaLnBrk="0" fontAlgn="base" hangingPunct="0">
              <a:spcBef>
                <a:spcPct val="0"/>
              </a:spcBef>
              <a:spcAft>
                <a:spcPct val="0"/>
              </a:spcAft>
              <a:defRPr sz="1400">
                <a:solidFill>
                  <a:schemeClr val="tx1"/>
                </a:solidFill>
                <a:latin typeface="Arial" charset="0"/>
                <a:ea typeface="ＭＳ Ｐゴシック" charset="0"/>
              </a:defRPr>
            </a:lvl6pPr>
            <a:lvl7pPr marL="903427" eaLnBrk="0" fontAlgn="base" hangingPunct="0">
              <a:spcBef>
                <a:spcPct val="0"/>
              </a:spcBef>
              <a:spcAft>
                <a:spcPct val="0"/>
              </a:spcAft>
              <a:defRPr sz="1400">
                <a:solidFill>
                  <a:schemeClr val="tx1"/>
                </a:solidFill>
                <a:latin typeface="Arial" charset="0"/>
                <a:ea typeface="ＭＳ Ｐゴシック" charset="0"/>
              </a:defRPr>
            </a:lvl7pPr>
            <a:lvl8pPr marL="1355141" eaLnBrk="0" fontAlgn="base" hangingPunct="0">
              <a:spcBef>
                <a:spcPct val="0"/>
              </a:spcBef>
              <a:spcAft>
                <a:spcPct val="0"/>
              </a:spcAft>
              <a:defRPr sz="1400">
                <a:solidFill>
                  <a:schemeClr val="tx1"/>
                </a:solidFill>
                <a:latin typeface="Arial" charset="0"/>
                <a:ea typeface="ＭＳ Ｐゴシック" charset="0"/>
              </a:defRPr>
            </a:lvl8pPr>
            <a:lvl9pPr marL="1806854"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B8E1A403-CBBD-D041-AC2D-2E11A0551267}" type="slidenum">
              <a:rPr lang="en-US" sz="1200">
                <a:latin typeface="Tahoma" charset="0"/>
              </a:rPr>
              <a:pPr eaLnBrk="1" hangingPunct="1"/>
              <a:t>25</a:t>
            </a:fld>
            <a:endParaRPr lang="en-US" sz="1200" dirty="0">
              <a:latin typeface="Tahoma" charset="0"/>
            </a:endParaRPr>
          </a:p>
        </p:txBody>
      </p:sp>
      <p:sp>
        <p:nvSpPr>
          <p:cNvPr id="22531"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3009710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IN"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91552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3</a:t>
            </a:fld>
            <a:endParaRPr lang="en-US"/>
          </a:p>
        </p:txBody>
      </p:sp>
    </p:spTree>
    <p:extLst>
      <p:ext uri="{BB962C8B-B14F-4D97-AF65-F5344CB8AC3E}">
        <p14:creationId xmlns:p14="http://schemas.microsoft.com/office/powerpoint/2010/main" val="3900924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US" sz="1200" kern="1200" noProof="0" dirty="0">
                <a:solidFill>
                  <a:schemeClr val="tx1"/>
                </a:solidFill>
                <a:latin typeface="Arial" panose="020B0604020202020204" pitchFamily="34" charset="0"/>
                <a:ea typeface="+mn-ea"/>
                <a:cs typeface="Arial" panose="020B0604020202020204" pitchFamily="34" charset="0"/>
              </a:rPr>
              <a:t>Long Description:</a:t>
            </a:r>
          </a:p>
          <a:p>
            <a:pPr marL="0" algn="l" defTabSz="914400" rtl="0" eaLnBrk="1" latinLnBrk="0" hangingPunct="1"/>
            <a:r>
              <a:rPr lang="en-US" sz="1200" kern="1200" noProof="0" dirty="0">
                <a:solidFill>
                  <a:schemeClr val="tx1"/>
                </a:solidFill>
                <a:latin typeface="Arial" panose="020B0604020202020204" pitchFamily="34" charset="0"/>
                <a:ea typeface="+mn-ea"/>
                <a:cs typeface="Arial" panose="020B0604020202020204" pitchFamily="34" charset="0"/>
              </a:rPr>
              <a:t>The column headers are H E V/P H E V maintenance item and E V maintenance items. The row entries are as follows. Row 1. Oil changes (once or a year or when the O L M indicates). Not available. Row 2. Engine air filter (every 2 to 3 years). Not available. Row 3. Cabin filter (every 2 to 3 years). Cabin filter (every 2 to 3 years). Row 4. Tire rotation (every 7,500 miles). Tire rotation (every 7,500 miles). Row 5. Windshield washer fluid (as needed). Windshield washer fluid (as needed). Row 6. Windshield wiper blades (as needed). Windshield wiper blades (as needed). </a:t>
            </a:r>
          </a:p>
        </p:txBody>
      </p:sp>
      <p:sp>
        <p:nvSpPr>
          <p:cNvPr id="4" name="Slide Number Placeholder 3"/>
          <p:cNvSpPr>
            <a:spLocks noGrp="1"/>
          </p:cNvSpPr>
          <p:nvPr>
            <p:ph type="sldNum" sz="quarter" idx="5"/>
          </p:nvPr>
        </p:nvSpPr>
        <p:spPr/>
        <p:txBody>
          <a:bodyPr/>
          <a:lstStyle/>
          <a:p>
            <a:fld id="{7179AAC6-676E-7845-9C93-8C327C91EE50}" type="slidenum">
              <a:rPr lang="en-US" smtClean="0"/>
              <a:t>4</a:t>
            </a:fld>
            <a:endParaRPr lang="en-US"/>
          </a:p>
        </p:txBody>
      </p:sp>
    </p:spTree>
    <p:extLst>
      <p:ext uri="{BB962C8B-B14F-4D97-AF65-F5344CB8AC3E}">
        <p14:creationId xmlns:p14="http://schemas.microsoft.com/office/powerpoint/2010/main" val="4291992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5</a:t>
            </a:fld>
            <a:endParaRPr lang="en-US"/>
          </a:p>
        </p:txBody>
      </p:sp>
    </p:spTree>
    <p:extLst>
      <p:ext uri="{BB962C8B-B14F-4D97-AF65-F5344CB8AC3E}">
        <p14:creationId xmlns:p14="http://schemas.microsoft.com/office/powerpoint/2010/main" val="106301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6</a:t>
            </a:fld>
            <a:endParaRPr lang="en-US"/>
          </a:p>
        </p:txBody>
      </p:sp>
    </p:spTree>
    <p:extLst>
      <p:ext uri="{BB962C8B-B14F-4D97-AF65-F5344CB8AC3E}">
        <p14:creationId xmlns:p14="http://schemas.microsoft.com/office/powerpoint/2010/main" val="3428381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7</a:t>
            </a:fld>
            <a:endParaRPr lang="en-US"/>
          </a:p>
        </p:txBody>
      </p:sp>
    </p:spTree>
    <p:extLst>
      <p:ext uri="{BB962C8B-B14F-4D97-AF65-F5344CB8AC3E}">
        <p14:creationId xmlns:p14="http://schemas.microsoft.com/office/powerpoint/2010/main" val="523206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8</a:t>
            </a:fld>
            <a:endParaRPr lang="en-US"/>
          </a:p>
        </p:txBody>
      </p:sp>
    </p:spTree>
    <p:extLst>
      <p:ext uri="{BB962C8B-B14F-4D97-AF65-F5344CB8AC3E}">
        <p14:creationId xmlns:p14="http://schemas.microsoft.com/office/powerpoint/2010/main" val="3756418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9</a:t>
            </a:fld>
            <a:endParaRPr lang="en-US"/>
          </a:p>
        </p:txBody>
      </p:sp>
    </p:spTree>
    <p:extLst>
      <p:ext uri="{BB962C8B-B14F-4D97-AF65-F5344CB8AC3E}">
        <p14:creationId xmlns:p14="http://schemas.microsoft.com/office/powerpoint/2010/main" val="3430316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215371"/>
            <a:ext cx="8229600" cy="122607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57200" y="1543750"/>
            <a:ext cx="8232775" cy="4607668"/>
          </a:xfrm>
        </p:spPr>
        <p:txBody>
          <a:bodyPr/>
          <a:lstStyle>
            <a:lvl1pPr>
              <a:defRPr sz="2400" baseline="0">
                <a:latin typeface="+mn-lt"/>
              </a:defRPr>
            </a:lvl1pPr>
            <a:lvl2pPr>
              <a:defRPr sz="2400" baseline="0">
                <a:latin typeface="+mn-lt"/>
              </a:defRPr>
            </a:lvl2pPr>
            <a:lvl3pPr>
              <a:defRPr sz="2400" baseline="0">
                <a:latin typeface="+mn-lt"/>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321418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28601"/>
            <a:ext cx="8229600" cy="726440"/>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182758"/>
            <a:ext cx="8232775" cy="3748018"/>
          </a:xfrm>
        </p:spPr>
        <p:txBody>
          <a:bodyPr/>
          <a:lstStyle/>
          <a:p>
            <a:endParaRPr lang="en-US" dirty="0"/>
          </a:p>
        </p:txBody>
      </p:sp>
      <p:sp>
        <p:nvSpPr>
          <p:cNvPr id="55" name="Content Placeholder"/>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2400" b="0" i="0" u="none" strike="noStrike" cap="none" baseline="0">
                <a:solidFill>
                  <a:schemeClr val="dk1"/>
                </a:solidFill>
                <a:latin typeface="Arial" panose="020B0604020202020204" pitchFamily="34" charset="0"/>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36282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Title and On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ctr"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5" name="Content Placeholder 4">
            <a:extLst>
              <a:ext uri="{FF2B5EF4-FFF2-40B4-BE49-F238E27FC236}">
                <a16:creationId xmlns:a16="http://schemas.microsoft.com/office/drawing/2014/main" id="{09C8480C-CBBA-48AA-AFCE-45887D9B1E54}"/>
              </a:ext>
            </a:extLst>
          </p:cNvPr>
          <p:cNvSpPr>
            <a:spLocks noGrp="1"/>
          </p:cNvSpPr>
          <p:nvPr>
            <p:ph sz="quarter" idx="14"/>
          </p:nvPr>
        </p:nvSpPr>
        <p:spPr>
          <a:xfrm>
            <a:off x="457200" y="2632075"/>
            <a:ext cx="8229600" cy="6318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6A99C4B4-1A8B-407C-A923-CB43BCB9BF56}"/>
              </a:ext>
            </a:extLst>
          </p:cNvPr>
          <p:cNvSpPr>
            <a:spLocks noGrp="1"/>
          </p:cNvSpPr>
          <p:nvPr>
            <p:ph sz="quarter" idx="15"/>
          </p:nvPr>
        </p:nvSpPr>
        <p:spPr>
          <a:xfrm>
            <a:off x="457200" y="3429000"/>
            <a:ext cx="8232775" cy="56197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0635150"/>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 figure">
    <p:spTree>
      <p:nvGrpSpPr>
        <p:cNvPr id="1" name="Shape 30"/>
        <p:cNvGrpSpPr/>
        <p:nvPr/>
      </p:nvGrpSpPr>
      <p:grpSpPr>
        <a:xfrm>
          <a:off x="0" y="0"/>
          <a:ext cx="0" cy="0"/>
          <a:chOff x="0" y="0"/>
          <a:chExt cx="0" cy="0"/>
        </a:xfrm>
      </p:grpSpPr>
      <p:sp>
        <p:nvSpPr>
          <p:cNvPr id="2" name="Title 1"/>
          <p:cNvSpPr>
            <a:spLocks noGrp="1"/>
          </p:cNvSpPr>
          <p:nvPr>
            <p:ph type="title"/>
          </p:nvPr>
        </p:nvSpPr>
        <p:spPr>
          <a:xfrm>
            <a:off x="425449" y="124580"/>
            <a:ext cx="8296275" cy="590349"/>
          </a:xfrm>
        </p:spPr>
        <p:txBody>
          <a:bodyPr tIns="18000" bIns="18000" anchor="ctr" anchorCtr="0">
            <a:spAutoFit/>
          </a:bodyPr>
          <a:lstStyle>
            <a:lvl1pPr>
              <a:defRPr sz="3600">
                <a:latin typeface="+mj-lt"/>
              </a:defRPr>
            </a:lvl1pPr>
          </a:lstStyle>
          <a:p>
            <a:r>
              <a:rPr lang="en-US" dirty="0"/>
              <a:t>Click to edit Master title style</a:t>
            </a:r>
            <a:endParaRPr lang="en-IN" dirty="0"/>
          </a:p>
        </p:txBody>
      </p:sp>
      <p:sp>
        <p:nvSpPr>
          <p:cNvPr id="5" name="Content Placeholder 4"/>
          <p:cNvSpPr>
            <a:spLocks noGrp="1"/>
          </p:cNvSpPr>
          <p:nvPr>
            <p:ph sz="quarter" idx="10"/>
          </p:nvPr>
        </p:nvSpPr>
        <p:spPr>
          <a:xfrm>
            <a:off x="425450" y="1044575"/>
            <a:ext cx="4146550" cy="336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Picture Placeholder 6"/>
          <p:cNvSpPr>
            <a:spLocks noGrp="1"/>
          </p:cNvSpPr>
          <p:nvPr>
            <p:ph type="pic" sz="quarter" idx="11"/>
          </p:nvPr>
        </p:nvSpPr>
        <p:spPr>
          <a:xfrm>
            <a:off x="5076825" y="1044575"/>
            <a:ext cx="3644900" cy="3365500"/>
          </a:xfrm>
        </p:spPr>
        <p:txBody>
          <a:bodyPr/>
          <a:lstStyle/>
          <a:p>
            <a:endParaRPr lang="en-IN"/>
          </a:p>
        </p:txBody>
      </p:sp>
    </p:spTree>
    <p:extLst>
      <p:ext uri="{BB962C8B-B14F-4D97-AF65-F5344CB8AC3E}">
        <p14:creationId xmlns:p14="http://schemas.microsoft.com/office/powerpoint/2010/main" val="4105279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hasCustomPrompt="1"/>
          </p:nvPr>
        </p:nvSpPr>
        <p:spPr>
          <a:xfrm>
            <a:off x="457200" y="215371"/>
            <a:ext cx="8229600" cy="1215864"/>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text</a:t>
            </a:r>
            <a:endParaRPr dirty="0"/>
          </a:p>
        </p:txBody>
      </p:sp>
      <p:sp>
        <p:nvSpPr>
          <p:cNvPr id="39" name="Content Placeholder"/>
          <p:cNvSpPr txBox="1">
            <a:spLocks noGrp="1"/>
          </p:cNvSpPr>
          <p:nvPr>
            <p:ph type="body" idx="1"/>
          </p:nvPr>
        </p:nvSpPr>
        <p:spPr>
          <a:xfrm>
            <a:off x="457200" y="1507544"/>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2146852"/>
            <a:ext cx="4397375" cy="3979311"/>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2146852"/>
            <a:ext cx="3657600" cy="945598"/>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286501"/>
            <a:ext cx="1093304" cy="3429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2945131017"/>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hasCustomPrompt="1"/>
          </p:nvPr>
        </p:nvSpPr>
        <p:spPr>
          <a:xfrm>
            <a:off x="457200" y="215371"/>
            <a:ext cx="8229600" cy="1215864"/>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text</a:t>
            </a:r>
            <a:endParaRPr dirty="0"/>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3" name="Content Placeholder 2">
            <a:extLst>
              <a:ext uri="{FF2B5EF4-FFF2-40B4-BE49-F238E27FC236}">
                <a16:creationId xmlns:a16="http://schemas.microsoft.com/office/drawing/2014/main" id="{2A5DC3A4-D4EA-4DF2-9D8E-329C8D0EB58B}"/>
              </a:ext>
            </a:extLst>
          </p:cNvPr>
          <p:cNvSpPr>
            <a:spLocks noGrp="1"/>
          </p:cNvSpPr>
          <p:nvPr>
            <p:ph sz="quarter" idx="13"/>
          </p:nvPr>
        </p:nvSpPr>
        <p:spPr>
          <a:xfrm>
            <a:off x="457200" y="1637665"/>
            <a:ext cx="8229600" cy="4692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83727154-F3D0-46F9-BF44-C35EC0F8C829}"/>
              </a:ext>
            </a:extLst>
          </p:cNvPr>
          <p:cNvSpPr>
            <a:spLocks noGrp="1"/>
          </p:cNvSpPr>
          <p:nvPr>
            <p:ph type="pic" sz="quarter" idx="14"/>
          </p:nvPr>
        </p:nvSpPr>
        <p:spPr>
          <a:xfrm>
            <a:off x="457200" y="2468563"/>
            <a:ext cx="4114800" cy="3578276"/>
          </a:xfrm>
        </p:spPr>
        <p:txBody>
          <a:bodyPr/>
          <a:lstStyle/>
          <a:p>
            <a:endParaRPr lang="en-US"/>
          </a:p>
        </p:txBody>
      </p:sp>
      <p:sp>
        <p:nvSpPr>
          <p:cNvPr id="15" name="Content Placeholder 5">
            <a:extLst>
              <a:ext uri="{FF2B5EF4-FFF2-40B4-BE49-F238E27FC236}">
                <a16:creationId xmlns:a16="http://schemas.microsoft.com/office/drawing/2014/main" id="{DDC201BC-7D67-4424-88DA-4F11EE2A4C99}"/>
              </a:ext>
            </a:extLst>
          </p:cNvPr>
          <p:cNvSpPr>
            <a:spLocks noGrp="1"/>
          </p:cNvSpPr>
          <p:nvPr>
            <p:ph sz="quarter" idx="15" hasCustomPrompt="1"/>
          </p:nvPr>
        </p:nvSpPr>
        <p:spPr>
          <a:xfrm>
            <a:off x="4890656" y="2494041"/>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16" name="Content Placeholder 7">
            <a:extLst>
              <a:ext uri="{FF2B5EF4-FFF2-40B4-BE49-F238E27FC236}">
                <a16:creationId xmlns:a16="http://schemas.microsoft.com/office/drawing/2014/main" id="{98F946BA-6C6F-44ED-A2A0-AE58D5E5BEE1}"/>
              </a:ext>
            </a:extLst>
          </p:cNvPr>
          <p:cNvSpPr>
            <a:spLocks noGrp="1"/>
          </p:cNvSpPr>
          <p:nvPr>
            <p:ph sz="quarter" idx="16" hasCustomPrompt="1"/>
          </p:nvPr>
        </p:nvSpPr>
        <p:spPr>
          <a:xfrm>
            <a:off x="4890659" y="4079037"/>
            <a:ext cx="3657600" cy="1967802"/>
          </a:xfrm>
        </p:spPr>
        <p:txBody>
          <a:bodyPr/>
          <a:lstStyle>
            <a:lvl1pPr marL="101600" indent="0">
              <a:buNone/>
              <a:defRPr sz="2200"/>
            </a:lvl1pPr>
          </a:lstStyle>
          <a:p>
            <a:pPr lvl="0"/>
            <a:r>
              <a:rPr lang="en-US" dirty="0"/>
              <a:t>Chapter name</a:t>
            </a:r>
          </a:p>
        </p:txBody>
      </p:sp>
      <p:sp>
        <p:nvSpPr>
          <p:cNvPr id="19" name="Picture Placeholder 8">
            <a:extLst>
              <a:ext uri="{FF2B5EF4-FFF2-40B4-BE49-F238E27FC236}">
                <a16:creationId xmlns:a16="http://schemas.microsoft.com/office/drawing/2014/main" id="{F8DD6BD9-6519-429A-BD66-6D9E06496E99}"/>
              </a:ext>
            </a:extLst>
          </p:cNvPr>
          <p:cNvSpPr>
            <a:spLocks noGrp="1"/>
          </p:cNvSpPr>
          <p:nvPr>
            <p:ph type="pic" sz="quarter" idx="18"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7" name="Content Placeholder 17">
            <a:extLst>
              <a:ext uri="{FF2B5EF4-FFF2-40B4-BE49-F238E27FC236}">
                <a16:creationId xmlns:a16="http://schemas.microsoft.com/office/drawing/2014/main" id="{E0602CE5-865E-42E1-8CD7-2539B8E4ACE5}"/>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2386262592"/>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pic>
        <p:nvPicPr>
          <p:cNvPr id="15" name="Logo" descr="Pearson Logo"/>
          <p:cNvPicPr preferRelativeResize="0"/>
          <p:nvPr userDrawn="1"/>
        </p:nvPicPr>
        <p:blipFill rotWithShape="1">
          <a:blip r:embed="rId6">
            <a:alphaModFix/>
          </a:blip>
          <a:srcRect/>
          <a:stretch/>
        </p:blipFill>
        <p:spPr>
          <a:xfrm>
            <a:off x="443972" y="6429708"/>
            <a:ext cx="917999" cy="289143"/>
          </a:xfrm>
          <a:prstGeom prst="rect">
            <a:avLst/>
          </a:prstGeom>
          <a:noFill/>
          <a:ln>
            <a:noFill/>
          </a:ln>
        </p:spPr>
      </p:pic>
      <p:sp>
        <p:nvSpPr>
          <p:cNvPr id="16" name="Copyright"/>
          <p:cNvSpPr txBox="1"/>
          <p:nvPr/>
        </p:nvSpPr>
        <p:spPr>
          <a:xfrm>
            <a:off x="1651476" y="6480620"/>
            <a:ext cx="7162799" cy="200054"/>
          </a:xfrm>
          <a:prstGeom prst="rect">
            <a:avLst/>
          </a:prstGeom>
          <a:noFill/>
          <a:ln>
            <a:noFill/>
          </a:ln>
        </p:spPr>
        <p:txBody>
          <a:bodyPr lIns="91425" tIns="45700" rIns="91425" bIns="45700" anchor="ctr" anchorCtr="0">
            <a:noAutofit/>
          </a:bodyPr>
          <a:lstStyle/>
          <a:p>
            <a:pPr marL="0" indent="0" algn="r"/>
            <a:r>
              <a:rPr lang="en-US" altLang="en-US" sz="1200" dirty="0">
                <a:latin typeface="Verdana"/>
                <a:cs typeface="Verdana" panose="020B0604030504040204" pitchFamily="34" charset="0"/>
              </a:rPr>
              <a:t>Copyright © 2023 Pearson Education, Inc. All Rights Reserved</a:t>
            </a: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80941295"/>
      </p:ext>
    </p:extLst>
  </p:cSld>
  <p:clrMap bg1="lt1" tx1="dk1" bg2="dk2" tx2="lt2" accent1="accent1" accent2="accent2" accent3="accent3" accent4="accent4" accent5="accent5" accent6="accent6" hlink="hlink" folHlink="folHlink"/>
  <p:sldLayoutIdLst>
    <p:sldLayoutId id="2147483673" r:id="rId1"/>
    <p:sldLayoutId id="2147483679" r:id="rId2"/>
    <p:sldLayoutId id="2147483690" r:id="rId3"/>
    <p:sldLayoutId id="214748369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2146033304"/>
      </p:ext>
    </p:extLst>
  </p:cSld>
  <p:clrMap bg1="lt1" tx1="dk1" bg2="dk2" tx2="lt2" accent1="accent1" accent2="accent2" accent3="accent3" accent4="accent4" accent5="accent5" accent6="accent6" hlink="hlink" folHlink="folHlink"/>
  <p:sldLayoutIdLst>
    <p:sldLayoutId id="2147483689" r:id="rId1"/>
    <p:sldLayoutId id="214748369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jameshalderman.com/a1_anim_lib_page/"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jameshalderman.com/l3_vid_lib_page/" TargetMode="External"/><Relationship Id="rId5" Type="http://schemas.openxmlformats.org/officeDocument/2006/relationships/hyperlink" Target="https://jameshalderman.com/a1_vid_lib_page/" TargetMode="External"/><Relationship Id="rId4" Type="http://schemas.openxmlformats.org/officeDocument/2006/relationships/hyperlink" Target="https://jameshalderman.com/l3_anim_lib_pag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9D2D3-1F9E-45EE-B469-FA3320457EC0}"/>
              </a:ext>
            </a:extLst>
          </p:cNvPr>
          <p:cNvSpPr>
            <a:spLocks noGrp="1"/>
          </p:cNvSpPr>
          <p:nvPr>
            <p:ph type="title"/>
          </p:nvPr>
        </p:nvSpPr>
        <p:spPr>
          <a:xfrm>
            <a:off x="457200" y="241038"/>
            <a:ext cx="8250238" cy="590349"/>
          </a:xfrm>
        </p:spPr>
        <p:txBody>
          <a:bodyPr wrap="square" lIns="0" tIns="18000" rIns="0" bIns="18000" anchor="ctr" anchorCtr="0">
            <a:spAutoFit/>
          </a:bodyPr>
          <a:lstStyle/>
          <a:p>
            <a:r>
              <a:rPr lang="en-US" dirty="0"/>
              <a:t>Electric and Hybrid Electric Vehicles</a:t>
            </a:r>
          </a:p>
        </p:txBody>
      </p:sp>
      <p:sp>
        <p:nvSpPr>
          <p:cNvPr id="3" name="Content Placeholder 2">
            <a:extLst>
              <a:ext uri="{FF2B5EF4-FFF2-40B4-BE49-F238E27FC236}">
                <a16:creationId xmlns:a16="http://schemas.microsoft.com/office/drawing/2014/main" id="{2A0EDFDF-BE28-406B-A542-E7162414EE4B}"/>
              </a:ext>
            </a:extLst>
          </p:cNvPr>
          <p:cNvSpPr>
            <a:spLocks noGrp="1"/>
          </p:cNvSpPr>
          <p:nvPr>
            <p:ph sz="quarter" idx="13"/>
          </p:nvPr>
        </p:nvSpPr>
        <p:spPr>
          <a:xfrm>
            <a:off x="457200" y="1030354"/>
            <a:ext cx="8250238" cy="344128"/>
          </a:xfrm>
        </p:spPr>
        <p:txBody>
          <a:bodyPr wrap="square" lIns="0" tIns="18000" rIns="0" bIns="18000" anchor="ctr" anchorCtr="0">
            <a:spAutoFit/>
          </a:bodyPr>
          <a:lstStyle/>
          <a:p>
            <a:pPr marL="0" indent="0">
              <a:buNone/>
            </a:pPr>
            <a:r>
              <a:rPr lang="en-US" sz="2000" dirty="0">
                <a:solidFill>
                  <a:schemeClr val="tx2"/>
                </a:solidFill>
              </a:rPr>
              <a:t>First Edition</a:t>
            </a:r>
          </a:p>
        </p:txBody>
      </p:sp>
      <p:pic>
        <p:nvPicPr>
          <p:cNvPr id="10" name="Picture Placeholder 9" descr="Front Cover: Electric and Hybrid Electric Vehicles First Edition by Halderman and Ward.">
            <a:extLst>
              <a:ext uri="{FF2B5EF4-FFF2-40B4-BE49-F238E27FC236}">
                <a16:creationId xmlns:a16="http://schemas.microsoft.com/office/drawing/2014/main" id="{28668333-B867-43F4-840F-1B042214E6D7}"/>
              </a:ext>
            </a:extLst>
          </p:cNvPr>
          <p:cNvPicPr>
            <a:picLocks noGrp="1" noChangeAspect="1"/>
          </p:cNvPicPr>
          <p:nvPr>
            <p:ph type="pic" sz="quarter" idx="14"/>
          </p:nvPr>
        </p:nvPicPr>
        <p:blipFill>
          <a:blip r:embed="rId3"/>
          <a:stretch>
            <a:fillRect/>
          </a:stretch>
        </p:blipFill>
        <p:spPr>
          <a:xfrm>
            <a:off x="453223" y="1537018"/>
            <a:ext cx="3535680" cy="4522124"/>
          </a:xfrm>
          <a:prstGeom prst="rect">
            <a:avLst/>
          </a:prstGeom>
        </p:spPr>
      </p:pic>
      <p:sp>
        <p:nvSpPr>
          <p:cNvPr id="5" name="Content Placeholder 4">
            <a:extLst>
              <a:ext uri="{FF2B5EF4-FFF2-40B4-BE49-F238E27FC236}">
                <a16:creationId xmlns:a16="http://schemas.microsoft.com/office/drawing/2014/main" id="{0471EF97-03AA-489F-8985-1F983D2F8404}"/>
              </a:ext>
            </a:extLst>
          </p:cNvPr>
          <p:cNvSpPr>
            <a:spLocks noGrp="1"/>
          </p:cNvSpPr>
          <p:nvPr>
            <p:ph sz="quarter" idx="15"/>
          </p:nvPr>
        </p:nvSpPr>
        <p:spPr>
          <a:xfrm>
            <a:off x="4582310" y="3044323"/>
            <a:ext cx="4125127" cy="498016"/>
          </a:xfrm>
        </p:spPr>
        <p:txBody>
          <a:bodyPr wrap="square" lIns="0" tIns="18000" rIns="0" bIns="18000" anchor="ctr" anchorCtr="0">
            <a:spAutoFit/>
          </a:bodyPr>
          <a:lstStyle/>
          <a:p>
            <a:pPr marL="0"/>
            <a:r>
              <a:rPr lang="en-US" dirty="0"/>
              <a:t>Chapter 5</a:t>
            </a:r>
          </a:p>
        </p:txBody>
      </p:sp>
      <p:sp>
        <p:nvSpPr>
          <p:cNvPr id="6" name="Content Placeholder 5">
            <a:extLst>
              <a:ext uri="{FF2B5EF4-FFF2-40B4-BE49-F238E27FC236}">
                <a16:creationId xmlns:a16="http://schemas.microsoft.com/office/drawing/2014/main" id="{2F38B748-738A-4C07-9108-4888B2D6AAE9}"/>
              </a:ext>
            </a:extLst>
          </p:cNvPr>
          <p:cNvSpPr>
            <a:spLocks noGrp="1"/>
          </p:cNvSpPr>
          <p:nvPr>
            <p:ph sz="quarter" idx="16"/>
          </p:nvPr>
        </p:nvSpPr>
        <p:spPr>
          <a:xfrm>
            <a:off x="4582304" y="3846694"/>
            <a:ext cx="4125133" cy="713460"/>
          </a:xfrm>
        </p:spPr>
        <p:txBody>
          <a:bodyPr wrap="square" lIns="0" tIns="18000" rIns="0" bIns="18000" anchor="ctr" anchorCtr="0">
            <a:spAutoFit/>
          </a:bodyPr>
          <a:lstStyle/>
          <a:p>
            <a:pPr marL="0"/>
            <a:r>
              <a:rPr lang="en-US" dirty="0"/>
              <a:t>Hybrid and Electric Vehicle Preventative Maintenance</a:t>
            </a:r>
          </a:p>
        </p:txBody>
      </p:sp>
      <p:pic>
        <p:nvPicPr>
          <p:cNvPr id="12" name="Picture Placeholder 11" descr="Pearson Logo">
            <a:extLst>
              <a:ext uri="{FF2B5EF4-FFF2-40B4-BE49-F238E27FC236}">
                <a16:creationId xmlns:a16="http://schemas.microsoft.com/office/drawing/2014/main" id="{54F0B8AE-84F2-4821-98EA-70F247B90CD7}"/>
              </a:ext>
            </a:extLst>
          </p:cNvPr>
          <p:cNvPicPr>
            <a:picLocks noGrp="1" noChangeAspect="1"/>
          </p:cNvPicPr>
          <p:nvPr>
            <p:ph type="pic" sz="quarter" idx="18"/>
          </p:nvPr>
        </p:nvPicPr>
        <p:blipFill>
          <a:blip r:embed="rId4"/>
          <a:stretch>
            <a:fillRect/>
          </a:stretch>
        </p:blipFill>
        <p:spPr>
          <a:xfrm>
            <a:off x="455588" y="6424300"/>
            <a:ext cx="916248" cy="279431"/>
          </a:xfrm>
          <a:prstGeom prst="rect">
            <a:avLst/>
          </a:prstGeom>
        </p:spPr>
      </p:pic>
      <p:sp>
        <p:nvSpPr>
          <p:cNvPr id="8" name="Content Placeholder 7">
            <a:extLst>
              <a:ext uri="{FF2B5EF4-FFF2-40B4-BE49-F238E27FC236}">
                <a16:creationId xmlns:a16="http://schemas.microsoft.com/office/drawing/2014/main" id="{E0059A83-2970-44BA-8A2F-7285FEF72FBA}"/>
              </a:ext>
            </a:extLst>
          </p:cNvPr>
          <p:cNvSpPr>
            <a:spLocks noGrp="1"/>
          </p:cNvSpPr>
          <p:nvPr>
            <p:ph sz="quarter" idx="17"/>
          </p:nvPr>
        </p:nvSpPr>
        <p:spPr>
          <a:xfrm>
            <a:off x="3054688" y="6468389"/>
            <a:ext cx="5676046" cy="221018"/>
          </a:xfrm>
        </p:spPr>
        <p:txBody>
          <a:bodyPr lIns="0" tIns="18000" rIns="0" bIns="18000" anchor="ctr" anchorCtr="0">
            <a:spAutoFit/>
          </a:bodyPr>
          <a:lstStyle/>
          <a:p>
            <a:pPr marL="0" indent="0"/>
            <a:r>
              <a:rPr lang="en-US" altLang="en-US" dirty="0">
                <a:latin typeface="Verdana"/>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203204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A89AF-D674-2944-B20B-8B16917E8B6A}"/>
              </a:ext>
            </a:extLst>
          </p:cNvPr>
          <p:cNvSpPr>
            <a:spLocks noGrp="1"/>
          </p:cNvSpPr>
          <p:nvPr>
            <p:ph type="title"/>
          </p:nvPr>
        </p:nvSpPr>
        <p:spPr>
          <a:xfrm>
            <a:off x="457200" y="228601"/>
            <a:ext cx="8229600" cy="590349"/>
          </a:xfrm>
        </p:spPr>
        <p:txBody>
          <a:bodyPr lIns="0" tIns="18000" rIns="0" bIns="18000" anchor="ctr">
            <a:spAutoFit/>
          </a:bodyPr>
          <a:lstStyle/>
          <a:p>
            <a:r>
              <a:rPr lang="en-US" dirty="0"/>
              <a:t>Figure 5.2</a:t>
            </a:r>
          </a:p>
        </p:txBody>
      </p:sp>
      <p:pic>
        <p:nvPicPr>
          <p:cNvPr id="6" name="Picture Placeholder 5" descr="Bottom view of an electric car, which is safely lifted by lifting pads.&#10;">
            <a:extLst>
              <a:ext uri="{FF2B5EF4-FFF2-40B4-BE49-F238E27FC236}">
                <a16:creationId xmlns:a16="http://schemas.microsoft.com/office/drawing/2014/main" id="{D91D0E91-977D-AE44-A400-E1472CBDA2C3}"/>
              </a:ext>
            </a:extLst>
          </p:cNvPr>
          <p:cNvPicPr>
            <a:picLocks noGrp="1" noChangeAspect="1"/>
          </p:cNvPicPr>
          <p:nvPr>
            <p:ph type="pic" sz="quarter" idx="13"/>
          </p:nvPr>
        </p:nvPicPr>
        <p:blipFill>
          <a:blip r:embed="rId3"/>
          <a:stretch>
            <a:fillRect/>
          </a:stretch>
        </p:blipFill>
        <p:spPr>
          <a:xfrm>
            <a:off x="2118731" y="1174206"/>
            <a:ext cx="4906537" cy="3657600"/>
          </a:xfrm>
        </p:spPr>
      </p:pic>
      <p:sp>
        <p:nvSpPr>
          <p:cNvPr id="4" name="Text Placeholder 3">
            <a:extLst>
              <a:ext uri="{FF2B5EF4-FFF2-40B4-BE49-F238E27FC236}">
                <a16:creationId xmlns:a16="http://schemas.microsoft.com/office/drawing/2014/main" id="{D17ED895-D813-3E4B-AB99-8E11D021B7C9}"/>
              </a:ext>
            </a:extLst>
          </p:cNvPr>
          <p:cNvSpPr>
            <a:spLocks noGrp="1"/>
          </p:cNvSpPr>
          <p:nvPr>
            <p:ph type="body" idx="1"/>
          </p:nvPr>
        </p:nvSpPr>
        <p:spPr>
          <a:xfrm>
            <a:off x="457200" y="5097100"/>
            <a:ext cx="8229600" cy="775015"/>
          </a:xfrm>
        </p:spPr>
        <p:txBody>
          <a:bodyPr lIns="0" tIns="18000" rIns="0" bIns="18000" anchor="ctr">
            <a:spAutoFit/>
          </a:bodyPr>
          <a:lstStyle/>
          <a:p>
            <a:r>
              <a:rPr lang="en-US" dirty="0"/>
              <a:t>When positioning the lift, make sure the arms</a:t>
            </a:r>
            <a:r>
              <a:rPr lang="en-US" baseline="0" dirty="0"/>
              <a:t> </a:t>
            </a:r>
            <a:r>
              <a:rPr lang="en-US" dirty="0"/>
              <a:t>and contact points are clear of any high-voltage cables.</a:t>
            </a:r>
          </a:p>
        </p:txBody>
      </p:sp>
    </p:spTree>
    <p:extLst>
      <p:ext uri="{BB962C8B-B14F-4D97-AF65-F5344CB8AC3E}">
        <p14:creationId xmlns:p14="http://schemas.microsoft.com/office/powerpoint/2010/main" val="1294571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1FA2-88D1-4446-B213-E1C20AD9E67A}"/>
              </a:ext>
            </a:extLst>
          </p:cNvPr>
          <p:cNvSpPr>
            <a:spLocks noGrp="1"/>
          </p:cNvSpPr>
          <p:nvPr>
            <p:ph type="title"/>
          </p:nvPr>
        </p:nvSpPr>
        <p:spPr>
          <a:xfrm>
            <a:off x="457200" y="215371"/>
            <a:ext cx="8229600" cy="590349"/>
          </a:xfrm>
        </p:spPr>
        <p:txBody>
          <a:bodyPr lIns="0" tIns="18000" rIns="0" bIns="18000" anchor="ctr">
            <a:spAutoFit/>
          </a:bodyPr>
          <a:lstStyle/>
          <a:p>
            <a:r>
              <a:rPr lang="en-US" dirty="0"/>
              <a:t>Oil and Filter Service</a:t>
            </a:r>
          </a:p>
        </p:txBody>
      </p:sp>
      <p:sp>
        <p:nvSpPr>
          <p:cNvPr id="3" name="Content Placeholder 2">
            <a:extLst>
              <a:ext uri="{FF2B5EF4-FFF2-40B4-BE49-F238E27FC236}">
                <a16:creationId xmlns:a16="http://schemas.microsoft.com/office/drawing/2014/main" id="{57D61D7F-7885-2646-BF8E-32E37B836D45}"/>
              </a:ext>
            </a:extLst>
          </p:cNvPr>
          <p:cNvSpPr>
            <a:spLocks noGrp="1"/>
          </p:cNvSpPr>
          <p:nvPr>
            <p:ph sz="quarter" idx="13"/>
          </p:nvPr>
        </p:nvSpPr>
        <p:spPr>
          <a:xfrm>
            <a:off x="457200" y="1234438"/>
            <a:ext cx="8232775" cy="2113843"/>
          </a:xfrm>
        </p:spPr>
        <p:txBody>
          <a:bodyPr lIns="0" tIns="18000" rIns="0" bIns="18000" anchor="ctr">
            <a:spAutoFit/>
          </a:bodyPr>
          <a:lstStyle/>
          <a:p>
            <a:pPr marL="342900" indent="-342900"/>
            <a:r>
              <a:rPr lang="en-US" sz="2200" dirty="0">
                <a:latin typeface="Arial" panose="020B0604020202020204" pitchFamily="34" charset="0"/>
                <a:cs typeface="Arial" panose="020B0604020202020204" pitchFamily="34" charset="0"/>
              </a:rPr>
              <a:t>Most </a:t>
            </a:r>
            <a:r>
              <a:rPr lang="en-US" sz="2200" spc="-300" dirty="0">
                <a:latin typeface="Arial" panose="020B0604020202020204" pitchFamily="34" charset="0"/>
                <a:cs typeface="Arial" panose="020B0604020202020204" pitchFamily="34" charset="0"/>
              </a:rPr>
              <a:t>H E </a:t>
            </a:r>
            <a:r>
              <a:rPr lang="en-US" sz="2200" dirty="0">
                <a:latin typeface="Arial" panose="020B0604020202020204" pitchFamily="34" charset="0"/>
                <a:cs typeface="Arial" panose="020B0604020202020204" pitchFamily="34" charset="0"/>
              </a:rPr>
              <a:t>Vs require either </a:t>
            </a:r>
            <a:r>
              <a:rPr lang="en-US" sz="2200" spc="-300" dirty="0">
                <a:latin typeface="Arial" panose="020B0604020202020204" pitchFamily="34" charset="0"/>
                <a:cs typeface="Arial" panose="020B0604020202020204" pitchFamily="34" charset="0"/>
              </a:rPr>
              <a:t>S A </a:t>
            </a:r>
            <a:r>
              <a:rPr lang="en-US" sz="2200" dirty="0">
                <a:latin typeface="Arial" panose="020B0604020202020204" pitchFamily="34" charset="0"/>
                <a:cs typeface="Arial" panose="020B0604020202020204" pitchFamily="34" charset="0"/>
              </a:rPr>
              <a:t>E 0W-20, </a:t>
            </a:r>
            <a:r>
              <a:rPr lang="en-US" sz="2200" spc="-300" dirty="0">
                <a:latin typeface="Arial" panose="020B0604020202020204" pitchFamily="34" charset="0"/>
                <a:cs typeface="Arial" panose="020B0604020202020204" pitchFamily="34" charset="0"/>
              </a:rPr>
              <a:t>S A </a:t>
            </a:r>
            <a:r>
              <a:rPr lang="en-US" sz="2200" dirty="0">
                <a:latin typeface="Arial" panose="020B0604020202020204" pitchFamily="34" charset="0"/>
                <a:cs typeface="Arial" panose="020B0604020202020204" pitchFamily="34" charset="0"/>
              </a:rPr>
              <a:t>E 0W-16, or </a:t>
            </a:r>
            <a:r>
              <a:rPr lang="en-US" sz="2200" spc="-300" dirty="0">
                <a:latin typeface="Arial" panose="020B0604020202020204" pitchFamily="34" charset="0"/>
                <a:cs typeface="Arial" panose="020B0604020202020204" pitchFamily="34" charset="0"/>
              </a:rPr>
              <a:t>S A </a:t>
            </a:r>
            <a:r>
              <a:rPr lang="en-US" sz="2200" dirty="0">
                <a:latin typeface="Arial" panose="020B0604020202020204" pitchFamily="34" charset="0"/>
                <a:cs typeface="Arial" panose="020B0604020202020204" pitchFamily="34" charset="0"/>
              </a:rPr>
              <a:t>E 5W-20.</a:t>
            </a:r>
          </a:p>
          <a:p>
            <a:pPr marL="342900" indent="-342900"/>
            <a:r>
              <a:rPr lang="en-US" sz="2200" dirty="0">
                <a:latin typeface="Arial" panose="020B0604020202020204" pitchFamily="34" charset="0"/>
                <a:cs typeface="Arial" panose="020B0604020202020204" pitchFamily="34" charset="0"/>
              </a:rPr>
              <a:t>Be sure that the </a:t>
            </a:r>
            <a:r>
              <a:rPr lang="en-US" sz="2200" spc="-300" dirty="0">
                <a:latin typeface="Arial" panose="020B0604020202020204" pitchFamily="34" charset="0"/>
                <a:cs typeface="Arial" panose="020B0604020202020204" pitchFamily="34" charset="0"/>
              </a:rPr>
              <a:t>I C </a:t>
            </a:r>
            <a:r>
              <a:rPr lang="en-US" sz="2200" dirty="0">
                <a:latin typeface="Arial" panose="020B0604020202020204" pitchFamily="34" charset="0"/>
                <a:cs typeface="Arial" panose="020B0604020202020204" pitchFamily="34" charset="0"/>
              </a:rPr>
              <a:t>E is off and that the “READY” lamp is off.</a:t>
            </a:r>
          </a:p>
          <a:p>
            <a:pPr marL="342900" indent="-342900"/>
            <a:r>
              <a:rPr lang="en-US" sz="2200" dirty="0">
                <a:latin typeface="Arial" panose="020B0604020202020204" pitchFamily="34" charset="0"/>
                <a:cs typeface="Arial" panose="020B0604020202020204" pitchFamily="34" charset="0"/>
              </a:rPr>
              <a:t>Be sure that the key fob is at least 15 feet (5 meters) away from </a:t>
            </a:r>
            <a:r>
              <a:rPr lang="en-US" sz="2200">
                <a:latin typeface="Arial" panose="020B0604020202020204" pitchFamily="34" charset="0"/>
                <a:cs typeface="Arial" panose="020B0604020202020204" pitchFamily="34" charset="0"/>
              </a:rPr>
              <a:t>the vehicle.</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5013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1CB20-7ABF-6742-8290-07149EDB68B7}"/>
              </a:ext>
            </a:extLst>
          </p:cNvPr>
          <p:cNvSpPr>
            <a:spLocks noGrp="1"/>
          </p:cNvSpPr>
          <p:nvPr>
            <p:ph type="title"/>
          </p:nvPr>
        </p:nvSpPr>
        <p:spPr>
          <a:xfrm>
            <a:off x="457200" y="215371"/>
            <a:ext cx="8229600" cy="590349"/>
          </a:xfrm>
        </p:spPr>
        <p:txBody>
          <a:bodyPr lIns="0" tIns="18000" rIns="0" bIns="18000" anchor="ctr">
            <a:spAutoFit/>
          </a:bodyPr>
          <a:lstStyle/>
          <a:p>
            <a:r>
              <a:rPr lang="en-US" dirty="0"/>
              <a:t>Engine Maintenance</a:t>
            </a:r>
          </a:p>
        </p:txBody>
      </p:sp>
      <p:sp>
        <p:nvSpPr>
          <p:cNvPr id="3" name="Content Placeholder 2">
            <a:extLst>
              <a:ext uri="{FF2B5EF4-FFF2-40B4-BE49-F238E27FC236}">
                <a16:creationId xmlns:a16="http://schemas.microsoft.com/office/drawing/2014/main" id="{E2737210-66AC-084F-AC4B-34BA00CEFFCB}"/>
              </a:ext>
            </a:extLst>
          </p:cNvPr>
          <p:cNvSpPr>
            <a:spLocks noGrp="1"/>
          </p:cNvSpPr>
          <p:nvPr>
            <p:ph sz="quarter" idx="13"/>
          </p:nvPr>
        </p:nvSpPr>
        <p:spPr>
          <a:xfrm>
            <a:off x="457200" y="1259696"/>
            <a:ext cx="8232775" cy="2852507"/>
          </a:xfrm>
        </p:spPr>
        <p:txBody>
          <a:bodyPr lIns="0" tIns="18000" rIns="0" bIns="18000" anchor="ctr">
            <a:spAutoFit/>
          </a:bodyPr>
          <a:lstStyle/>
          <a:p>
            <a:pPr marL="342900" indent="-342900"/>
            <a:r>
              <a:rPr lang="en-US" dirty="0">
                <a:latin typeface="Arial" panose="020B0604020202020204" pitchFamily="34" charset="0"/>
                <a:cs typeface="Arial" panose="020B0604020202020204" pitchFamily="34" charset="0"/>
              </a:rPr>
              <a:t>Hybrid vehicles may have specific engine maintenance requirements.</a:t>
            </a:r>
          </a:p>
          <a:p>
            <a:pPr marL="829818" lvl="1" indent="-342900"/>
            <a:r>
              <a:rPr lang="en-US" dirty="0">
                <a:latin typeface="Arial" panose="020B0604020202020204" pitchFamily="34" charset="0"/>
                <a:cs typeface="Arial" panose="020B0604020202020204" pitchFamily="34" charset="0"/>
              </a:rPr>
              <a:t>Honda Insight requires the indexing of spark plugs.</a:t>
            </a:r>
          </a:p>
          <a:p>
            <a:pPr marL="829818" lvl="1" indent="-342900"/>
            <a:r>
              <a:rPr lang="en-US" dirty="0">
                <a:latin typeface="Arial" panose="020B0604020202020204" pitchFamily="34" charset="0"/>
                <a:cs typeface="Arial" panose="020B0604020202020204" pitchFamily="34" charset="0"/>
              </a:rPr>
              <a:t>Some Honda engines require mechanical valve lash adjustments.</a:t>
            </a:r>
          </a:p>
          <a:p>
            <a:pPr marL="829818" lvl="1" indent="-342900"/>
            <a:r>
              <a:rPr lang="en-US" dirty="0">
                <a:latin typeface="Arial" panose="020B0604020202020204" pitchFamily="34" charset="0"/>
                <a:cs typeface="Arial" panose="020B0604020202020204" pitchFamily="34" charset="0"/>
              </a:rPr>
              <a:t>Atkinson cycle engines may require more frequent throttle body service.</a:t>
            </a:r>
          </a:p>
        </p:txBody>
      </p:sp>
    </p:spTree>
    <p:extLst>
      <p:ext uri="{BB962C8B-B14F-4D97-AF65-F5344CB8AC3E}">
        <p14:creationId xmlns:p14="http://schemas.microsoft.com/office/powerpoint/2010/main" val="3765254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E468D-E2FF-A546-8EE6-3F3647865011}"/>
              </a:ext>
            </a:extLst>
          </p:cNvPr>
          <p:cNvSpPr>
            <a:spLocks noGrp="1"/>
          </p:cNvSpPr>
          <p:nvPr>
            <p:ph type="title"/>
          </p:nvPr>
        </p:nvSpPr>
        <p:spPr>
          <a:xfrm>
            <a:off x="457200" y="215371"/>
            <a:ext cx="8229600" cy="590349"/>
          </a:xfrm>
        </p:spPr>
        <p:txBody>
          <a:bodyPr lIns="0" tIns="18000" rIns="0" bIns="18000" anchor="ctr">
            <a:spAutoFit/>
          </a:bodyPr>
          <a:lstStyle/>
          <a:p>
            <a:r>
              <a:rPr lang="en-US" dirty="0"/>
              <a:t>Cooling System Service</a:t>
            </a:r>
          </a:p>
        </p:txBody>
      </p:sp>
      <p:sp>
        <p:nvSpPr>
          <p:cNvPr id="3" name="Content Placeholder 2">
            <a:extLst>
              <a:ext uri="{FF2B5EF4-FFF2-40B4-BE49-F238E27FC236}">
                <a16:creationId xmlns:a16="http://schemas.microsoft.com/office/drawing/2014/main" id="{DFCC0791-6D51-3D4F-A6AE-BB325384793B}"/>
              </a:ext>
            </a:extLst>
          </p:cNvPr>
          <p:cNvSpPr>
            <a:spLocks noGrp="1"/>
          </p:cNvSpPr>
          <p:nvPr>
            <p:ph sz="quarter" idx="13"/>
          </p:nvPr>
        </p:nvSpPr>
        <p:spPr>
          <a:xfrm>
            <a:off x="457200" y="1228883"/>
            <a:ext cx="8232775" cy="3706587"/>
          </a:xfrm>
        </p:spPr>
        <p:txBody>
          <a:bodyPr lIns="0" tIns="18000" rIns="0" bIns="18000" anchor="ctr">
            <a:spAutoFit/>
          </a:bodyPr>
          <a:lstStyle/>
          <a:p>
            <a:pPr marL="342900" indent="-342900"/>
            <a:r>
              <a:rPr lang="en-US" dirty="0">
                <a:latin typeface="Arial" panose="020B0604020202020204" pitchFamily="34" charset="0"/>
                <a:cs typeface="Arial" panose="020B0604020202020204" pitchFamily="34" charset="0"/>
              </a:rPr>
              <a:t>Service is similar to performing this service in any vehicle equipped with an </a:t>
            </a:r>
            <a:r>
              <a:rPr lang="en-US" spc="-300" dirty="0">
                <a:latin typeface="Arial" panose="020B0604020202020204" pitchFamily="34" charset="0"/>
                <a:cs typeface="Arial" panose="020B0604020202020204" pitchFamily="34" charset="0"/>
              </a:rPr>
              <a:t>I C </a:t>
            </a:r>
            <a:r>
              <a:rPr lang="en-US" dirty="0">
                <a:latin typeface="Arial" panose="020B0604020202020204" pitchFamily="34" charset="0"/>
                <a:cs typeface="Arial" panose="020B0604020202020204" pitchFamily="34" charset="0"/>
              </a:rPr>
              <a:t>E.</a:t>
            </a:r>
          </a:p>
          <a:p>
            <a:pPr marL="342900" indent="-342900"/>
            <a:r>
              <a:rPr lang="en-US" dirty="0">
                <a:latin typeface="Arial" panose="020B0604020202020204" pitchFamily="34" charset="0"/>
                <a:cs typeface="Arial" panose="020B0604020202020204" pitchFamily="34" charset="0"/>
              </a:rPr>
              <a:t>There are several items to know when servicing the cooling system on a hybrid and electric vehicle, including there may be two or three systems that require service.</a:t>
            </a:r>
          </a:p>
          <a:p>
            <a:pPr marL="829818" lvl="1" indent="-342900"/>
            <a:r>
              <a:rPr lang="en-US" dirty="0">
                <a:latin typeface="Arial" panose="020B0604020202020204" pitchFamily="34" charset="0"/>
                <a:cs typeface="Arial" panose="020B0604020202020204" pitchFamily="34" charset="0"/>
              </a:rPr>
              <a:t>Use the specified coolant and replacement interval.</a:t>
            </a:r>
          </a:p>
          <a:p>
            <a:pPr marL="829818" lvl="1" indent="-342900"/>
            <a:r>
              <a:rPr lang="en-US" dirty="0">
                <a:latin typeface="Arial" panose="020B0604020202020204" pitchFamily="34" charset="0"/>
                <a:cs typeface="Arial" panose="020B0604020202020204" pitchFamily="34" charset="0"/>
              </a:rPr>
              <a:t>Some hybrid vehicles use a different pressure cap on the engine as compared to the electronics cooling systems.</a:t>
            </a:r>
          </a:p>
        </p:txBody>
      </p:sp>
    </p:spTree>
    <p:extLst>
      <p:ext uri="{BB962C8B-B14F-4D97-AF65-F5344CB8AC3E}">
        <p14:creationId xmlns:p14="http://schemas.microsoft.com/office/powerpoint/2010/main" val="3004373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FB868-2E4D-A04C-9CD4-DDACFA50AFC7}"/>
              </a:ext>
            </a:extLst>
          </p:cNvPr>
          <p:cNvSpPr>
            <a:spLocks noGrp="1"/>
          </p:cNvSpPr>
          <p:nvPr>
            <p:ph type="title"/>
          </p:nvPr>
        </p:nvSpPr>
        <p:spPr>
          <a:xfrm>
            <a:off x="457200" y="228601"/>
            <a:ext cx="8229600" cy="590349"/>
          </a:xfrm>
        </p:spPr>
        <p:txBody>
          <a:bodyPr lIns="0" tIns="18000" rIns="0" bIns="18000" anchor="ctr">
            <a:spAutoFit/>
          </a:bodyPr>
          <a:lstStyle/>
          <a:p>
            <a:r>
              <a:rPr lang="en-US" dirty="0"/>
              <a:t>Figure 5.4</a:t>
            </a:r>
          </a:p>
        </p:txBody>
      </p:sp>
      <p:pic>
        <p:nvPicPr>
          <p:cNvPr id="6" name="Picture Placeholder 5" descr="Engine coolant tank cap of Chevrolet, labeled 140 kps, 20 PSI.&#10;">
            <a:extLst>
              <a:ext uri="{FF2B5EF4-FFF2-40B4-BE49-F238E27FC236}">
                <a16:creationId xmlns:a16="http://schemas.microsoft.com/office/drawing/2014/main" id="{9926AAC9-5172-634F-B28F-606632CD9EB3}"/>
              </a:ext>
            </a:extLst>
          </p:cNvPr>
          <p:cNvPicPr>
            <a:picLocks noGrp="1" noChangeAspect="1"/>
          </p:cNvPicPr>
          <p:nvPr>
            <p:ph type="pic" sz="quarter" idx="13"/>
          </p:nvPr>
        </p:nvPicPr>
        <p:blipFill>
          <a:blip r:embed="rId3"/>
          <a:stretch>
            <a:fillRect/>
          </a:stretch>
        </p:blipFill>
        <p:spPr>
          <a:xfrm>
            <a:off x="2135147" y="1174206"/>
            <a:ext cx="4873706" cy="3657600"/>
          </a:xfrm>
        </p:spPr>
      </p:pic>
      <p:sp>
        <p:nvSpPr>
          <p:cNvPr id="4" name="Text Placeholder 3">
            <a:extLst>
              <a:ext uri="{FF2B5EF4-FFF2-40B4-BE49-F238E27FC236}">
                <a16:creationId xmlns:a16="http://schemas.microsoft.com/office/drawing/2014/main" id="{330D51B9-29E4-7E4E-9340-4C81D5BD6BF6}"/>
              </a:ext>
            </a:extLst>
          </p:cNvPr>
          <p:cNvSpPr>
            <a:spLocks noGrp="1"/>
          </p:cNvSpPr>
          <p:nvPr>
            <p:ph type="body" idx="1"/>
          </p:nvPr>
        </p:nvSpPr>
        <p:spPr>
          <a:xfrm>
            <a:off x="457200" y="5187062"/>
            <a:ext cx="8229600" cy="775015"/>
          </a:xfrm>
        </p:spPr>
        <p:txBody>
          <a:bodyPr lIns="0" tIns="18000" rIns="0" bIns="18000" anchor="ctr">
            <a:spAutoFit/>
          </a:bodyPr>
          <a:lstStyle/>
          <a:p>
            <a:r>
              <a:rPr lang="en-US" dirty="0"/>
              <a:t>Chevrolet Volt engine cooling system with a 20 </a:t>
            </a:r>
            <a:r>
              <a:rPr lang="en-US" spc="-300" dirty="0"/>
              <a:t>P S </a:t>
            </a:r>
            <a:r>
              <a:rPr lang="en-US" dirty="0"/>
              <a:t>I rated reservoir cap.</a:t>
            </a:r>
          </a:p>
        </p:txBody>
      </p:sp>
    </p:spTree>
    <p:extLst>
      <p:ext uri="{BB962C8B-B14F-4D97-AF65-F5344CB8AC3E}">
        <p14:creationId xmlns:p14="http://schemas.microsoft.com/office/powerpoint/2010/main" val="3097868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AAD5B-C2B3-7042-95D3-FF01CD06513F}"/>
              </a:ext>
            </a:extLst>
          </p:cNvPr>
          <p:cNvSpPr>
            <a:spLocks noGrp="1"/>
          </p:cNvSpPr>
          <p:nvPr>
            <p:ph type="title"/>
          </p:nvPr>
        </p:nvSpPr>
        <p:spPr>
          <a:xfrm>
            <a:off x="457200" y="228601"/>
            <a:ext cx="8229600" cy="590349"/>
          </a:xfrm>
        </p:spPr>
        <p:txBody>
          <a:bodyPr lIns="0" tIns="18000" rIns="0" bIns="18000" anchor="ctr">
            <a:spAutoFit/>
          </a:bodyPr>
          <a:lstStyle/>
          <a:p>
            <a:r>
              <a:rPr lang="en-US" dirty="0"/>
              <a:t>Figure 5.5</a:t>
            </a:r>
          </a:p>
        </p:txBody>
      </p:sp>
      <p:pic>
        <p:nvPicPr>
          <p:cNvPr id="6" name="Picture Placeholder 5" descr="Electronic coolant tank cap of Chevrolet, labeled 300 kps, 5 PSI.&#10;">
            <a:extLst>
              <a:ext uri="{FF2B5EF4-FFF2-40B4-BE49-F238E27FC236}">
                <a16:creationId xmlns:a16="http://schemas.microsoft.com/office/drawing/2014/main" id="{C43FAF6D-A40E-6146-8220-1A74E23237A5}"/>
              </a:ext>
            </a:extLst>
          </p:cNvPr>
          <p:cNvPicPr>
            <a:picLocks noGrp="1" noChangeAspect="1"/>
          </p:cNvPicPr>
          <p:nvPr>
            <p:ph type="pic" sz="quarter" idx="13"/>
          </p:nvPr>
        </p:nvPicPr>
        <p:blipFill>
          <a:blip r:embed="rId3"/>
          <a:stretch>
            <a:fillRect/>
          </a:stretch>
        </p:blipFill>
        <p:spPr>
          <a:xfrm>
            <a:off x="2135147" y="1174206"/>
            <a:ext cx="4873706" cy="3657600"/>
          </a:xfrm>
        </p:spPr>
      </p:pic>
      <p:sp>
        <p:nvSpPr>
          <p:cNvPr id="4" name="Text Placeholder 3">
            <a:extLst>
              <a:ext uri="{FF2B5EF4-FFF2-40B4-BE49-F238E27FC236}">
                <a16:creationId xmlns:a16="http://schemas.microsoft.com/office/drawing/2014/main" id="{1B99B296-79A6-0E4F-A7BB-C9D18AEA94B8}"/>
              </a:ext>
            </a:extLst>
          </p:cNvPr>
          <p:cNvSpPr>
            <a:spLocks noGrp="1"/>
          </p:cNvSpPr>
          <p:nvPr>
            <p:ph type="body" idx="1"/>
          </p:nvPr>
        </p:nvSpPr>
        <p:spPr>
          <a:xfrm>
            <a:off x="457200" y="5294323"/>
            <a:ext cx="8229600" cy="775015"/>
          </a:xfrm>
        </p:spPr>
        <p:txBody>
          <a:bodyPr lIns="0" tIns="18000" rIns="0" bIns="18000" anchor="ctr">
            <a:spAutoFit/>
          </a:bodyPr>
          <a:lstStyle/>
          <a:p>
            <a:r>
              <a:rPr lang="en-US" dirty="0"/>
              <a:t>Chevrolet Volt electronics cooling system with a 5 </a:t>
            </a:r>
            <a:r>
              <a:rPr lang="en-US" spc="-300" dirty="0"/>
              <a:t>P S </a:t>
            </a:r>
            <a:r>
              <a:rPr lang="en-US" dirty="0"/>
              <a:t>I rated reservoir cap.</a:t>
            </a:r>
          </a:p>
        </p:txBody>
      </p:sp>
    </p:spTree>
    <p:extLst>
      <p:ext uri="{BB962C8B-B14F-4D97-AF65-F5344CB8AC3E}">
        <p14:creationId xmlns:p14="http://schemas.microsoft.com/office/powerpoint/2010/main" val="1724266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4C4F3-44A6-CA47-A787-925A0EEC42CE}"/>
              </a:ext>
            </a:extLst>
          </p:cNvPr>
          <p:cNvSpPr>
            <a:spLocks noGrp="1"/>
          </p:cNvSpPr>
          <p:nvPr>
            <p:ph type="title"/>
          </p:nvPr>
        </p:nvSpPr>
        <p:spPr>
          <a:xfrm>
            <a:off x="457200" y="215371"/>
            <a:ext cx="8229600" cy="590349"/>
          </a:xfrm>
        </p:spPr>
        <p:txBody>
          <a:bodyPr lIns="0" tIns="18000" rIns="0" bIns="18000" anchor="ctr">
            <a:spAutoFit/>
          </a:bodyPr>
          <a:lstStyle/>
          <a:p>
            <a:r>
              <a:rPr lang="en-US" dirty="0"/>
              <a:t>Braking System Service</a:t>
            </a:r>
          </a:p>
        </p:txBody>
      </p:sp>
      <p:sp>
        <p:nvSpPr>
          <p:cNvPr id="3" name="Content Placeholder 2">
            <a:extLst>
              <a:ext uri="{FF2B5EF4-FFF2-40B4-BE49-F238E27FC236}">
                <a16:creationId xmlns:a16="http://schemas.microsoft.com/office/drawing/2014/main" id="{D434B098-EC06-4E4D-A7EB-97D01B694759}"/>
              </a:ext>
            </a:extLst>
          </p:cNvPr>
          <p:cNvSpPr>
            <a:spLocks noGrp="1"/>
          </p:cNvSpPr>
          <p:nvPr>
            <p:ph sz="quarter" idx="13"/>
          </p:nvPr>
        </p:nvSpPr>
        <p:spPr>
          <a:xfrm>
            <a:off x="457200" y="1196943"/>
            <a:ext cx="8232775" cy="2637064"/>
          </a:xfrm>
        </p:spPr>
        <p:txBody>
          <a:bodyPr lIns="0" tIns="18000" rIns="0" bIns="18000" anchor="ctr">
            <a:spAutoFit/>
          </a:bodyPr>
          <a:lstStyle/>
          <a:p>
            <a:pPr marL="342900" indent="-342900"/>
            <a:r>
              <a:rPr lang="en-US" dirty="0">
                <a:latin typeface="Arial" panose="020B0604020202020204" pitchFamily="34" charset="0"/>
                <a:cs typeface="Arial" panose="020B0604020202020204" pitchFamily="34" charset="0"/>
              </a:rPr>
              <a:t>Check service information for any precautions.</a:t>
            </a:r>
          </a:p>
          <a:p>
            <a:pPr marL="342900" indent="-342900"/>
            <a:r>
              <a:rPr lang="en-US" dirty="0">
                <a:latin typeface="Arial" panose="020B0604020202020204" pitchFamily="34" charset="0"/>
                <a:cs typeface="Arial" panose="020B0604020202020204" pitchFamily="34" charset="0"/>
              </a:rPr>
              <a:t>Make sure to have the needed scan tools, pressure bleeders, and other required tools.</a:t>
            </a:r>
          </a:p>
          <a:p>
            <a:pPr marL="342900" indent="-342900"/>
            <a:r>
              <a:rPr lang="en-US" dirty="0">
                <a:latin typeface="Arial" panose="020B0604020202020204" pitchFamily="34" charset="0"/>
                <a:cs typeface="Arial" panose="020B0604020202020204" pitchFamily="34" charset="0"/>
              </a:rPr>
              <a:t>The base brakes on many hybrid and electric vehicles are often found to be stuck or not functioning correctly because the brakes are not doing much work.</a:t>
            </a:r>
          </a:p>
        </p:txBody>
      </p:sp>
    </p:spTree>
    <p:extLst>
      <p:ext uri="{BB962C8B-B14F-4D97-AF65-F5344CB8AC3E}">
        <p14:creationId xmlns:p14="http://schemas.microsoft.com/office/powerpoint/2010/main" val="1036982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10014-5D9E-CE41-B124-E24EF1CF5CFF}"/>
              </a:ext>
            </a:extLst>
          </p:cNvPr>
          <p:cNvSpPr>
            <a:spLocks noGrp="1"/>
          </p:cNvSpPr>
          <p:nvPr>
            <p:ph type="title"/>
          </p:nvPr>
        </p:nvSpPr>
        <p:spPr>
          <a:xfrm>
            <a:off x="457200" y="228601"/>
            <a:ext cx="8229600" cy="590349"/>
          </a:xfrm>
        </p:spPr>
        <p:txBody>
          <a:bodyPr lIns="0" tIns="18000" rIns="0" bIns="18000" anchor="ctr">
            <a:spAutoFit/>
          </a:bodyPr>
          <a:lstStyle/>
          <a:p>
            <a:r>
              <a:rPr lang="en-US" dirty="0"/>
              <a:t>Figure 5.6</a:t>
            </a:r>
          </a:p>
        </p:txBody>
      </p:sp>
      <p:pic>
        <p:nvPicPr>
          <p:cNvPr id="6" name="Picture Placeholder 5" descr="The brake rotor of hybrid Audi Q 5, which is compressed by the brake pads. &#10;">
            <a:extLst>
              <a:ext uri="{FF2B5EF4-FFF2-40B4-BE49-F238E27FC236}">
                <a16:creationId xmlns:a16="http://schemas.microsoft.com/office/drawing/2014/main" id="{46FFC2A8-16B5-824A-99F4-E710FFF2834F}"/>
              </a:ext>
            </a:extLst>
          </p:cNvPr>
          <p:cNvPicPr>
            <a:picLocks noGrp="1" noChangeAspect="1"/>
          </p:cNvPicPr>
          <p:nvPr>
            <p:ph type="pic" sz="quarter" idx="13"/>
          </p:nvPr>
        </p:nvPicPr>
        <p:blipFill>
          <a:blip r:embed="rId3"/>
          <a:stretch>
            <a:fillRect/>
          </a:stretch>
        </p:blipFill>
        <p:spPr>
          <a:xfrm>
            <a:off x="2144308" y="1174206"/>
            <a:ext cx="4855384" cy="3657600"/>
          </a:xfrm>
        </p:spPr>
      </p:pic>
      <p:sp>
        <p:nvSpPr>
          <p:cNvPr id="4" name="Text Placeholder 3">
            <a:extLst>
              <a:ext uri="{FF2B5EF4-FFF2-40B4-BE49-F238E27FC236}">
                <a16:creationId xmlns:a16="http://schemas.microsoft.com/office/drawing/2014/main" id="{B43A6A10-81CE-EF49-9FBA-5FD669972145}"/>
              </a:ext>
            </a:extLst>
          </p:cNvPr>
          <p:cNvSpPr>
            <a:spLocks noGrp="1"/>
          </p:cNvSpPr>
          <p:nvPr>
            <p:ph type="body" idx="1"/>
          </p:nvPr>
        </p:nvSpPr>
        <p:spPr>
          <a:xfrm>
            <a:off x="457200" y="5294323"/>
            <a:ext cx="8229600" cy="775015"/>
          </a:xfrm>
        </p:spPr>
        <p:txBody>
          <a:bodyPr lIns="0" tIns="18000" rIns="0" bIns="18000" anchor="ctr">
            <a:spAutoFit/>
          </a:bodyPr>
          <a:lstStyle/>
          <a:p>
            <a:r>
              <a:rPr lang="en-US" dirty="0"/>
              <a:t>The brake rotor on this Audi Q5 hybrid is rusted and has very little pad contact due to a seized brake caliper pin.</a:t>
            </a:r>
          </a:p>
        </p:txBody>
      </p:sp>
    </p:spTree>
    <p:extLst>
      <p:ext uri="{BB962C8B-B14F-4D97-AF65-F5344CB8AC3E}">
        <p14:creationId xmlns:p14="http://schemas.microsoft.com/office/powerpoint/2010/main" val="2752489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0990B-8FCB-8C47-A349-A2D27574D82A}"/>
              </a:ext>
            </a:extLst>
          </p:cNvPr>
          <p:cNvSpPr>
            <a:spLocks noGrp="1"/>
          </p:cNvSpPr>
          <p:nvPr>
            <p:ph type="title"/>
          </p:nvPr>
        </p:nvSpPr>
        <p:spPr>
          <a:xfrm>
            <a:off x="457200" y="215371"/>
            <a:ext cx="8229600" cy="590349"/>
          </a:xfrm>
        </p:spPr>
        <p:txBody>
          <a:bodyPr lIns="0" tIns="18000" rIns="0" bIns="18000" anchor="ctr">
            <a:spAutoFit/>
          </a:bodyPr>
          <a:lstStyle/>
          <a:p>
            <a:r>
              <a:rPr lang="en-US" dirty="0"/>
              <a:t>Air-Conditioning Service</a:t>
            </a:r>
          </a:p>
        </p:txBody>
      </p:sp>
      <p:sp>
        <p:nvSpPr>
          <p:cNvPr id="3" name="Content Placeholder 2">
            <a:extLst>
              <a:ext uri="{FF2B5EF4-FFF2-40B4-BE49-F238E27FC236}">
                <a16:creationId xmlns:a16="http://schemas.microsoft.com/office/drawing/2014/main" id="{120B2103-7E60-E44E-BDE9-F5B7C65A67B9}"/>
              </a:ext>
            </a:extLst>
          </p:cNvPr>
          <p:cNvSpPr>
            <a:spLocks noGrp="1"/>
          </p:cNvSpPr>
          <p:nvPr>
            <p:ph sz="quarter" idx="13"/>
          </p:nvPr>
        </p:nvSpPr>
        <p:spPr>
          <a:xfrm>
            <a:off x="457200" y="1219918"/>
            <a:ext cx="8232775" cy="3260311"/>
          </a:xfrm>
        </p:spPr>
        <p:txBody>
          <a:bodyPr lIns="0" tIns="18000" rIns="0" bIns="18000" anchor="ctr">
            <a:spAutoFit/>
          </a:bodyPr>
          <a:lstStyle/>
          <a:p>
            <a:pPr marL="342900" indent="-342900"/>
            <a:r>
              <a:rPr lang="en-US" dirty="0">
                <a:latin typeface="Arial" panose="020B0604020202020204" pitchFamily="34" charset="0"/>
                <a:cs typeface="Arial" panose="020B0604020202020204" pitchFamily="34" charset="0"/>
              </a:rPr>
              <a:t>Many hybrid and electric vehicles use an air-conditioning compressor that uses high voltage from the high-voltage battery pack to operate the compressor.</a:t>
            </a:r>
          </a:p>
          <a:p>
            <a:pPr marL="829818" lvl="1" indent="-342900"/>
            <a:r>
              <a:rPr lang="en-US" dirty="0">
                <a:latin typeface="Arial" panose="020B0604020202020204" pitchFamily="34" charset="0"/>
                <a:cs typeface="Arial" panose="020B0604020202020204" pitchFamily="34" charset="0"/>
              </a:rPr>
              <a:t>Make sure the high-voltage system has been properly depowered before removing the compressor for service.</a:t>
            </a:r>
          </a:p>
          <a:p>
            <a:pPr marL="829818" lvl="1" indent="-342900"/>
            <a:r>
              <a:rPr lang="en-US" dirty="0">
                <a:latin typeface="Arial" panose="020B0604020202020204" pitchFamily="34" charset="0"/>
                <a:cs typeface="Arial" panose="020B0604020202020204" pitchFamily="34" charset="0"/>
              </a:rPr>
              <a:t>If the system is electrically driven, special refrigerant oil, </a:t>
            </a:r>
            <a:r>
              <a:rPr lang="en-US" spc="-300" dirty="0">
                <a:latin typeface="Arial" panose="020B0604020202020204" pitchFamily="34" charset="0"/>
                <a:cs typeface="Arial" panose="020B0604020202020204" pitchFamily="34" charset="0"/>
              </a:rPr>
              <a:t>P O </a:t>
            </a:r>
            <a:r>
              <a:rPr lang="en-US" dirty="0">
                <a:latin typeface="Arial" panose="020B0604020202020204" pitchFamily="34" charset="0"/>
                <a:cs typeface="Arial" panose="020B0604020202020204" pitchFamily="34" charset="0"/>
              </a:rPr>
              <a:t>E oil, is used.</a:t>
            </a:r>
          </a:p>
        </p:txBody>
      </p:sp>
    </p:spTree>
    <p:extLst>
      <p:ext uri="{BB962C8B-B14F-4D97-AF65-F5344CB8AC3E}">
        <p14:creationId xmlns:p14="http://schemas.microsoft.com/office/powerpoint/2010/main" val="1779195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67EAB-A12C-6540-B3CE-6F19C46DC2BF}"/>
              </a:ext>
            </a:extLst>
          </p:cNvPr>
          <p:cNvSpPr>
            <a:spLocks noGrp="1"/>
          </p:cNvSpPr>
          <p:nvPr>
            <p:ph type="title"/>
          </p:nvPr>
        </p:nvSpPr>
        <p:spPr>
          <a:xfrm>
            <a:off x="457200" y="215371"/>
            <a:ext cx="8229600" cy="590349"/>
          </a:xfrm>
        </p:spPr>
        <p:txBody>
          <a:bodyPr lIns="0" tIns="18000" rIns="0" bIns="18000" anchor="ctr">
            <a:spAutoFit/>
          </a:bodyPr>
          <a:lstStyle/>
          <a:p>
            <a:r>
              <a:rPr lang="en-US" dirty="0"/>
              <a:t>Tire Service</a:t>
            </a:r>
          </a:p>
        </p:txBody>
      </p:sp>
      <p:sp>
        <p:nvSpPr>
          <p:cNvPr id="3" name="Content Placeholder 2">
            <a:extLst>
              <a:ext uri="{FF2B5EF4-FFF2-40B4-BE49-F238E27FC236}">
                <a16:creationId xmlns:a16="http://schemas.microsoft.com/office/drawing/2014/main" id="{003D72CF-114A-3240-A89C-23A115B627B2}"/>
              </a:ext>
            </a:extLst>
          </p:cNvPr>
          <p:cNvSpPr>
            <a:spLocks noGrp="1"/>
          </p:cNvSpPr>
          <p:nvPr>
            <p:ph sz="quarter" idx="13"/>
          </p:nvPr>
        </p:nvSpPr>
        <p:spPr>
          <a:xfrm>
            <a:off x="457200" y="1145703"/>
            <a:ext cx="8232775" cy="4268279"/>
          </a:xfrm>
        </p:spPr>
        <p:txBody>
          <a:bodyPr lIns="0" tIns="18000" rIns="0" bIns="18000" anchor="ctr">
            <a:spAutoFit/>
          </a:bodyPr>
          <a:lstStyle/>
          <a:p>
            <a:pPr marL="342900" indent="-342900"/>
            <a:r>
              <a:rPr lang="en-US" dirty="0">
                <a:latin typeface="Arial" panose="020B0604020202020204" pitchFamily="34" charset="0"/>
                <a:cs typeface="Arial" panose="020B0604020202020204" pitchFamily="34" charset="0"/>
              </a:rPr>
              <a:t>Always inflate the tires to the pressure indicated on the door jamb sticker.</a:t>
            </a:r>
          </a:p>
          <a:p>
            <a:pPr marL="342900" indent="-342900"/>
            <a:r>
              <a:rPr lang="en-US" dirty="0">
                <a:latin typeface="Arial" panose="020B0604020202020204" pitchFamily="34" charset="0"/>
                <a:cs typeface="Arial" panose="020B0604020202020204" pitchFamily="34" charset="0"/>
              </a:rPr>
              <a:t>Follow normal tire inspections and tire rotation intervals as specified by the vehicle manufacturer.</a:t>
            </a:r>
          </a:p>
          <a:p>
            <a:pPr marL="342900" indent="-342900"/>
            <a:r>
              <a:rPr lang="en-US" dirty="0">
                <a:latin typeface="Arial" panose="020B0604020202020204" pitchFamily="34" charset="0"/>
                <a:cs typeface="Arial" panose="020B0604020202020204" pitchFamily="34" charset="0"/>
              </a:rPr>
              <a:t>Noise-reducing tires</a:t>
            </a:r>
          </a:p>
          <a:p>
            <a:pPr marL="829818" lvl="1" indent="-342900"/>
            <a:r>
              <a:rPr lang="en-US" dirty="0">
                <a:latin typeface="Arial" panose="020B0604020202020204" pitchFamily="34" charset="0"/>
                <a:cs typeface="Arial" panose="020B0604020202020204" pitchFamily="34" charset="0"/>
              </a:rPr>
              <a:t>Noise reduction is accomplished by adding acoustical foam to the inside of a tire.</a:t>
            </a:r>
          </a:p>
          <a:p>
            <a:pPr marL="829818" lvl="1" indent="-342900"/>
            <a:r>
              <a:rPr lang="en-US" dirty="0">
                <a:latin typeface="Arial" panose="020B0604020202020204" pitchFamily="34" charset="0"/>
                <a:cs typeface="Arial" panose="020B0604020202020204" pitchFamily="34" charset="0"/>
              </a:rPr>
              <a:t>The acoustical foam must be carefully cut from the area of the puncture and after the repair is complete it must be reattached.</a:t>
            </a:r>
          </a:p>
        </p:txBody>
      </p:sp>
    </p:spTree>
    <p:extLst>
      <p:ext uri="{BB962C8B-B14F-4D97-AF65-F5344CB8AC3E}">
        <p14:creationId xmlns:p14="http://schemas.microsoft.com/office/powerpoint/2010/main" val="3837763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30BE3B-7346-48EC-A23A-842EC38CDA89}"/>
              </a:ext>
            </a:extLst>
          </p:cNvPr>
          <p:cNvSpPr>
            <a:spLocks noGrp="1"/>
          </p:cNvSpPr>
          <p:nvPr>
            <p:ph type="title"/>
          </p:nvPr>
        </p:nvSpPr>
        <p:spPr>
          <a:xfrm>
            <a:off x="468312" y="230298"/>
            <a:ext cx="8218487" cy="590349"/>
          </a:xfrm>
        </p:spPr>
        <p:txBody>
          <a:bodyPr wrap="square" tIns="18000" bIns="18000">
            <a:spAutoFit/>
          </a:bodyPr>
          <a:lstStyle/>
          <a:p>
            <a:r>
              <a:rPr lang="en-US" dirty="0"/>
              <a:t>Learning Objectives</a:t>
            </a:r>
          </a:p>
        </p:txBody>
      </p:sp>
      <p:sp>
        <p:nvSpPr>
          <p:cNvPr id="6" name="Content Placeholder 5">
            <a:extLst>
              <a:ext uri="{FF2B5EF4-FFF2-40B4-BE49-F238E27FC236}">
                <a16:creationId xmlns:a16="http://schemas.microsoft.com/office/drawing/2014/main" id="{6247DF6B-5D33-475C-B40D-E73D6CBBEB69}"/>
              </a:ext>
            </a:extLst>
          </p:cNvPr>
          <p:cNvSpPr>
            <a:spLocks noGrp="1"/>
          </p:cNvSpPr>
          <p:nvPr>
            <p:ph sz="quarter" idx="14"/>
          </p:nvPr>
        </p:nvSpPr>
        <p:spPr>
          <a:xfrm>
            <a:off x="468312" y="1163837"/>
            <a:ext cx="8218487" cy="4853055"/>
          </a:xfrm>
        </p:spPr>
        <p:txBody>
          <a:bodyPr wrap="square" lIns="0" tIns="18000" rIns="0" bIns="18000">
            <a:spAutoFit/>
          </a:bodyPr>
          <a:lstStyle/>
          <a:p>
            <a:pPr marL="517525" indent="-517525">
              <a:spcBef>
                <a:spcPts val="600"/>
              </a:spcBef>
              <a:buNone/>
            </a:pPr>
            <a:r>
              <a:rPr lang="en-US" sz="2400" b="1" dirty="0">
                <a:solidFill>
                  <a:srgbClr val="007FA3"/>
                </a:solidFill>
              </a:rPr>
              <a:t>5.1	</a:t>
            </a:r>
            <a:r>
              <a:rPr lang="en-US" sz="2400" dirty="0"/>
              <a:t>Describe routine service procedures for both hybrid and electric vehicles. </a:t>
            </a:r>
          </a:p>
          <a:p>
            <a:pPr marL="517525" indent="-517525">
              <a:spcBef>
                <a:spcPts val="600"/>
              </a:spcBef>
              <a:buNone/>
            </a:pPr>
            <a:r>
              <a:rPr lang="en-US" sz="2400" b="1" dirty="0">
                <a:solidFill>
                  <a:srgbClr val="007FA3"/>
                </a:solidFill>
              </a:rPr>
              <a:t>5.2	</a:t>
            </a:r>
            <a:r>
              <a:rPr lang="en-US" sz="2400" dirty="0"/>
              <a:t>Explain how to place a hybrid vehicle in maintenance mode. </a:t>
            </a:r>
          </a:p>
          <a:p>
            <a:pPr marL="517525" indent="-517525">
              <a:spcBef>
                <a:spcPts val="600"/>
              </a:spcBef>
              <a:buNone/>
            </a:pPr>
            <a:r>
              <a:rPr lang="en-US" sz="2400" b="1" dirty="0">
                <a:solidFill>
                  <a:srgbClr val="007FA3"/>
                </a:solidFill>
              </a:rPr>
              <a:t>5.3	</a:t>
            </a:r>
            <a:r>
              <a:rPr lang="en-US" sz="2400" dirty="0"/>
              <a:t>Describe the service cautions when changing the oil and filter on a hybrid vehicle. </a:t>
            </a:r>
          </a:p>
          <a:p>
            <a:pPr marL="517525" indent="-517525">
              <a:spcBef>
                <a:spcPts val="600"/>
              </a:spcBef>
              <a:buNone/>
            </a:pPr>
            <a:r>
              <a:rPr lang="en-US" sz="2400" b="1" dirty="0">
                <a:solidFill>
                  <a:srgbClr val="007FA3"/>
                </a:solidFill>
              </a:rPr>
              <a:t>5.4	</a:t>
            </a:r>
            <a:r>
              <a:rPr lang="en-US" sz="2400" dirty="0"/>
              <a:t>Explain how to service the base brake system on a hybrid or electric vehicle. </a:t>
            </a:r>
          </a:p>
          <a:p>
            <a:pPr marL="517525" indent="-517525">
              <a:spcBef>
                <a:spcPts val="600"/>
              </a:spcBef>
              <a:buNone/>
            </a:pPr>
            <a:r>
              <a:rPr lang="en-US" sz="2400" b="1" dirty="0">
                <a:solidFill>
                  <a:srgbClr val="007FA3"/>
                </a:solidFill>
              </a:rPr>
              <a:t>5.5	</a:t>
            </a:r>
            <a:r>
              <a:rPr lang="en-US" sz="2400" dirty="0"/>
              <a:t>List the different voltages at which hybrid and electric steering systems operate, and explain the safety precautions when performing service. </a:t>
            </a:r>
          </a:p>
          <a:p>
            <a:pPr marL="517525" indent="-517525">
              <a:spcBef>
                <a:spcPts val="600"/>
              </a:spcBef>
              <a:buNone/>
            </a:pPr>
            <a:r>
              <a:rPr lang="en-US" sz="2400" b="1" dirty="0">
                <a:solidFill>
                  <a:srgbClr val="007FA3"/>
                </a:solidFill>
              </a:rPr>
              <a:t>5.6	</a:t>
            </a:r>
            <a:r>
              <a:rPr lang="en-US" sz="2400" dirty="0"/>
              <a:t>Explain the purpose of noise-reducing tires. </a:t>
            </a:r>
          </a:p>
        </p:txBody>
      </p:sp>
    </p:spTree>
    <p:extLst>
      <p:ext uri="{BB962C8B-B14F-4D97-AF65-F5344CB8AC3E}">
        <p14:creationId xmlns:p14="http://schemas.microsoft.com/office/powerpoint/2010/main" val="1939698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576D1-FEAF-394A-A531-35E2C388772A}"/>
              </a:ext>
            </a:extLst>
          </p:cNvPr>
          <p:cNvSpPr>
            <a:spLocks noGrp="1"/>
          </p:cNvSpPr>
          <p:nvPr>
            <p:ph type="title"/>
          </p:nvPr>
        </p:nvSpPr>
        <p:spPr>
          <a:xfrm>
            <a:off x="457200" y="228601"/>
            <a:ext cx="8229600" cy="590349"/>
          </a:xfrm>
        </p:spPr>
        <p:txBody>
          <a:bodyPr lIns="0" tIns="18000" rIns="0" bIns="18000" anchor="ctr">
            <a:spAutoFit/>
          </a:bodyPr>
          <a:lstStyle/>
          <a:p>
            <a:r>
              <a:rPr lang="en-US" dirty="0"/>
              <a:t>Figure 5.10</a:t>
            </a:r>
          </a:p>
        </p:txBody>
      </p:sp>
      <p:pic>
        <p:nvPicPr>
          <p:cNvPr id="6" name="Picture Placeholder 5" descr="An acoustic tire with foam.&#10;">
            <a:extLst>
              <a:ext uri="{FF2B5EF4-FFF2-40B4-BE49-F238E27FC236}">
                <a16:creationId xmlns:a16="http://schemas.microsoft.com/office/drawing/2014/main" id="{863AA6F4-A82B-ED47-8E6F-D6EDA0DC6AF8}"/>
              </a:ext>
            </a:extLst>
          </p:cNvPr>
          <p:cNvPicPr>
            <a:picLocks noGrp="1" noChangeAspect="1"/>
          </p:cNvPicPr>
          <p:nvPr>
            <p:ph type="pic" sz="quarter" idx="13"/>
          </p:nvPr>
        </p:nvPicPr>
        <p:blipFill>
          <a:blip r:embed="rId3"/>
          <a:stretch>
            <a:fillRect/>
          </a:stretch>
        </p:blipFill>
        <p:spPr>
          <a:xfrm>
            <a:off x="3200400" y="1174206"/>
            <a:ext cx="2743200" cy="3657600"/>
          </a:xfrm>
        </p:spPr>
      </p:pic>
      <p:sp>
        <p:nvSpPr>
          <p:cNvPr id="4" name="Text Placeholder 3">
            <a:extLst>
              <a:ext uri="{FF2B5EF4-FFF2-40B4-BE49-F238E27FC236}">
                <a16:creationId xmlns:a16="http://schemas.microsoft.com/office/drawing/2014/main" id="{3C771946-BAAD-1B4D-AA98-E158893A361E}"/>
              </a:ext>
            </a:extLst>
          </p:cNvPr>
          <p:cNvSpPr>
            <a:spLocks noGrp="1"/>
          </p:cNvSpPr>
          <p:nvPr>
            <p:ph type="body" idx="1"/>
          </p:nvPr>
        </p:nvSpPr>
        <p:spPr>
          <a:xfrm>
            <a:off x="457200" y="5291792"/>
            <a:ext cx="8229600" cy="405683"/>
          </a:xfrm>
        </p:spPr>
        <p:txBody>
          <a:bodyPr lIns="0" tIns="18000" rIns="0" bIns="18000" anchor="ctr">
            <a:spAutoFit/>
          </a:bodyPr>
          <a:lstStyle/>
          <a:p>
            <a:r>
              <a:rPr lang="en-US" dirty="0"/>
              <a:t>A tire off a Tesla Model 3 with acoustical foam.</a:t>
            </a:r>
          </a:p>
        </p:txBody>
      </p:sp>
    </p:spTree>
    <p:extLst>
      <p:ext uri="{BB962C8B-B14F-4D97-AF65-F5344CB8AC3E}">
        <p14:creationId xmlns:p14="http://schemas.microsoft.com/office/powerpoint/2010/main" val="1118541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515A4-FFD3-604E-B75C-886DEBB34F62}"/>
              </a:ext>
            </a:extLst>
          </p:cNvPr>
          <p:cNvSpPr>
            <a:spLocks noGrp="1"/>
          </p:cNvSpPr>
          <p:nvPr>
            <p:ph type="title"/>
          </p:nvPr>
        </p:nvSpPr>
        <p:spPr>
          <a:xfrm>
            <a:off x="457200" y="215371"/>
            <a:ext cx="8229600" cy="590349"/>
          </a:xfrm>
        </p:spPr>
        <p:txBody>
          <a:bodyPr lIns="0" tIns="18000" rIns="0" bIns="18000" anchor="ctr">
            <a:spAutoFit/>
          </a:bodyPr>
          <a:lstStyle/>
          <a:p>
            <a:r>
              <a:rPr lang="en-US" dirty="0"/>
              <a:t>Auxiliary Battery Service</a:t>
            </a:r>
          </a:p>
        </p:txBody>
      </p:sp>
      <p:sp>
        <p:nvSpPr>
          <p:cNvPr id="3" name="Content Placeholder 2">
            <a:extLst>
              <a:ext uri="{FF2B5EF4-FFF2-40B4-BE49-F238E27FC236}">
                <a16:creationId xmlns:a16="http://schemas.microsoft.com/office/drawing/2014/main" id="{2312965E-450D-EA46-B857-35C293EED565}"/>
              </a:ext>
            </a:extLst>
          </p:cNvPr>
          <p:cNvSpPr>
            <a:spLocks noGrp="1"/>
          </p:cNvSpPr>
          <p:nvPr>
            <p:ph sz="quarter" idx="13"/>
          </p:nvPr>
        </p:nvSpPr>
        <p:spPr>
          <a:xfrm>
            <a:off x="457200" y="1228882"/>
            <a:ext cx="8232775" cy="2598591"/>
          </a:xfrm>
        </p:spPr>
        <p:txBody>
          <a:bodyPr lIns="0" tIns="18000" rIns="0" bIns="18000" anchor="ctr">
            <a:spAutoFit/>
          </a:bodyPr>
          <a:lstStyle/>
          <a:p>
            <a:pPr marL="342900" indent="-342900"/>
            <a:r>
              <a:rPr lang="en-US" dirty="0">
                <a:latin typeface="Arial" panose="020B0604020202020204" pitchFamily="34" charset="0"/>
                <a:cs typeface="Arial" panose="020B0604020202020204" pitchFamily="34" charset="0"/>
              </a:rPr>
              <a:t>Auxiliary 12-volt batteries used in hybrid or electric vehicles are located in one of two general locations</a:t>
            </a:r>
          </a:p>
          <a:p>
            <a:pPr marL="829818" lvl="1" indent="-342900"/>
            <a:r>
              <a:rPr lang="en-US" dirty="0">
                <a:latin typeface="Arial" panose="020B0604020202020204" pitchFamily="34" charset="0"/>
                <a:cs typeface="Arial" panose="020B0604020202020204" pitchFamily="34" charset="0"/>
              </a:rPr>
              <a:t>Under the hood</a:t>
            </a:r>
          </a:p>
          <a:p>
            <a:pPr marL="829818" lvl="1" indent="-342900"/>
            <a:r>
              <a:rPr lang="en-US" dirty="0">
                <a:latin typeface="Arial" panose="020B0604020202020204" pitchFamily="34" charset="0"/>
                <a:cs typeface="Arial" panose="020B0604020202020204" pitchFamily="34" charset="0"/>
              </a:rPr>
              <a:t>In the passenger or trunk compartment</a:t>
            </a:r>
          </a:p>
          <a:p>
            <a:pPr marL="342900" indent="-342900"/>
            <a:r>
              <a:rPr lang="en-US" dirty="0">
                <a:latin typeface="Arial" panose="020B0604020202020204" pitchFamily="34" charset="0"/>
                <a:cs typeface="Arial" panose="020B0604020202020204" pitchFamily="34" charset="0"/>
              </a:rPr>
              <a:t>Some micro hybrids with the stop-start feature will have two 12-volt batteries.</a:t>
            </a:r>
          </a:p>
        </p:txBody>
      </p:sp>
    </p:spTree>
    <p:extLst>
      <p:ext uri="{BB962C8B-B14F-4D97-AF65-F5344CB8AC3E}">
        <p14:creationId xmlns:p14="http://schemas.microsoft.com/office/powerpoint/2010/main" val="508040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8F0CA-D6EE-2B48-9AB0-1246E94FCD83}"/>
              </a:ext>
            </a:extLst>
          </p:cNvPr>
          <p:cNvSpPr>
            <a:spLocks noGrp="1"/>
          </p:cNvSpPr>
          <p:nvPr>
            <p:ph type="title"/>
          </p:nvPr>
        </p:nvSpPr>
        <p:spPr>
          <a:xfrm>
            <a:off x="457200" y="215371"/>
            <a:ext cx="8229600" cy="590349"/>
          </a:xfrm>
        </p:spPr>
        <p:txBody>
          <a:bodyPr lIns="0" tIns="18000" rIns="0" bIns="18000" anchor="ctr">
            <a:spAutoFit/>
          </a:bodyPr>
          <a:lstStyle/>
          <a:p>
            <a:r>
              <a:rPr lang="en-US" dirty="0"/>
              <a:t>Steering System Service</a:t>
            </a:r>
          </a:p>
        </p:txBody>
      </p:sp>
      <p:sp>
        <p:nvSpPr>
          <p:cNvPr id="3" name="Content Placeholder 2">
            <a:extLst>
              <a:ext uri="{FF2B5EF4-FFF2-40B4-BE49-F238E27FC236}">
                <a16:creationId xmlns:a16="http://schemas.microsoft.com/office/drawing/2014/main" id="{4652CDE8-4410-DB4D-B3F5-569AFA5AE31C}"/>
              </a:ext>
            </a:extLst>
          </p:cNvPr>
          <p:cNvSpPr>
            <a:spLocks noGrp="1"/>
          </p:cNvSpPr>
          <p:nvPr>
            <p:ph sz="quarter" idx="13"/>
          </p:nvPr>
        </p:nvSpPr>
        <p:spPr>
          <a:xfrm>
            <a:off x="457200" y="1140803"/>
            <a:ext cx="8232775" cy="3337255"/>
          </a:xfrm>
        </p:spPr>
        <p:txBody>
          <a:bodyPr lIns="0" tIns="18000" rIns="0" bIns="18000" anchor="ctr">
            <a:spAutoFit/>
          </a:bodyPr>
          <a:lstStyle/>
          <a:p>
            <a:pPr marL="342900" indent="-342900"/>
            <a:r>
              <a:rPr lang="en-US" dirty="0">
                <a:latin typeface="Arial" panose="020B0604020202020204" pitchFamily="34" charset="0"/>
                <a:cs typeface="Arial" panose="020B0604020202020204" pitchFamily="34" charset="0"/>
              </a:rPr>
              <a:t>Powered by one of two voltages:</a:t>
            </a:r>
          </a:p>
          <a:p>
            <a:pPr marL="829818" lvl="1" indent="-342900"/>
            <a:r>
              <a:rPr lang="en-US" dirty="0">
                <a:latin typeface="Arial" panose="020B0604020202020204" pitchFamily="34" charset="0"/>
                <a:cs typeface="Arial" panose="020B0604020202020204" pitchFamily="34" charset="0"/>
              </a:rPr>
              <a:t>12 volts—These systems can be identified by red or black wiring conduit.</a:t>
            </a:r>
          </a:p>
          <a:p>
            <a:pPr marL="829818" lvl="1" indent="-342900"/>
            <a:r>
              <a:rPr lang="en-US" dirty="0">
                <a:latin typeface="Arial" panose="020B0604020202020204" pitchFamily="34" charset="0"/>
                <a:cs typeface="Arial" panose="020B0604020202020204" pitchFamily="34" charset="0"/>
              </a:rPr>
              <a:t>42 volts—These systems use a yellow or blue plastic conduit.</a:t>
            </a:r>
          </a:p>
          <a:p>
            <a:pPr marL="829818" lvl="1" indent="-342900"/>
            <a:r>
              <a:rPr lang="en-US" dirty="0">
                <a:latin typeface="Arial" panose="020B0604020202020204" pitchFamily="34" charset="0"/>
                <a:cs typeface="Arial" panose="020B0604020202020204" pitchFamily="34" charset="0"/>
              </a:rPr>
              <a:t>When depowering the power steering system to make repairs, it is important to follow the specific wait times to ensure the capacitors are completely discharged.</a:t>
            </a:r>
          </a:p>
        </p:txBody>
      </p:sp>
    </p:spTree>
    <p:extLst>
      <p:ext uri="{BB962C8B-B14F-4D97-AF65-F5344CB8AC3E}">
        <p14:creationId xmlns:p14="http://schemas.microsoft.com/office/powerpoint/2010/main" val="3685341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F744E-1815-104B-A4A5-B9B1100F07FE}"/>
              </a:ext>
            </a:extLst>
          </p:cNvPr>
          <p:cNvSpPr>
            <a:spLocks noGrp="1"/>
          </p:cNvSpPr>
          <p:nvPr>
            <p:ph type="title"/>
          </p:nvPr>
        </p:nvSpPr>
        <p:spPr>
          <a:xfrm>
            <a:off x="457200" y="228601"/>
            <a:ext cx="8229600" cy="590349"/>
          </a:xfrm>
        </p:spPr>
        <p:txBody>
          <a:bodyPr lIns="0" tIns="18000" rIns="0" bIns="18000" anchor="ctr">
            <a:spAutoFit/>
          </a:bodyPr>
          <a:lstStyle/>
          <a:p>
            <a:r>
              <a:rPr lang="en-US" dirty="0"/>
              <a:t>Figure 5.12</a:t>
            </a:r>
          </a:p>
        </p:txBody>
      </p:sp>
      <p:pic>
        <p:nvPicPr>
          <p:cNvPr id="6" name="Picture Placeholder 5" descr="A printed circuit board of capacitors of an electric power steering system.&#10;">
            <a:extLst>
              <a:ext uri="{FF2B5EF4-FFF2-40B4-BE49-F238E27FC236}">
                <a16:creationId xmlns:a16="http://schemas.microsoft.com/office/drawing/2014/main" id="{9C75EE94-F0EB-334E-93C1-92CC9F9D7B55}"/>
              </a:ext>
            </a:extLst>
          </p:cNvPr>
          <p:cNvPicPr>
            <a:picLocks noGrp="1" noChangeAspect="1"/>
          </p:cNvPicPr>
          <p:nvPr>
            <p:ph type="pic" sz="quarter" idx="13"/>
          </p:nvPr>
        </p:nvPicPr>
        <p:blipFill>
          <a:blip r:embed="rId3"/>
          <a:stretch>
            <a:fillRect/>
          </a:stretch>
        </p:blipFill>
        <p:spPr>
          <a:xfrm>
            <a:off x="2164725" y="1093524"/>
            <a:ext cx="4814549" cy="3657600"/>
          </a:xfrm>
        </p:spPr>
      </p:pic>
      <p:sp>
        <p:nvSpPr>
          <p:cNvPr id="4" name="Text Placeholder 3">
            <a:extLst>
              <a:ext uri="{FF2B5EF4-FFF2-40B4-BE49-F238E27FC236}">
                <a16:creationId xmlns:a16="http://schemas.microsoft.com/office/drawing/2014/main" id="{C66B08D5-1EB1-3C47-A955-9D4840416D18}"/>
              </a:ext>
            </a:extLst>
          </p:cNvPr>
          <p:cNvSpPr>
            <a:spLocks noGrp="1"/>
          </p:cNvSpPr>
          <p:nvPr>
            <p:ph type="body" idx="1"/>
          </p:nvPr>
        </p:nvSpPr>
        <p:spPr>
          <a:xfrm>
            <a:off x="457200" y="4992891"/>
            <a:ext cx="8229600" cy="1144347"/>
          </a:xfrm>
        </p:spPr>
        <p:txBody>
          <a:bodyPr lIns="0" tIns="18000" rIns="0" bIns="18000" anchor="ctr">
            <a:spAutoFit/>
          </a:bodyPr>
          <a:lstStyle/>
          <a:p>
            <a:r>
              <a:rPr lang="en-US" dirty="0"/>
              <a:t>The capacitors in the power steering assist unit provide additional power when needed but must be allowed to discharge before service work begins.</a:t>
            </a:r>
          </a:p>
        </p:txBody>
      </p:sp>
    </p:spTree>
    <p:extLst>
      <p:ext uri="{BB962C8B-B14F-4D97-AF65-F5344CB8AC3E}">
        <p14:creationId xmlns:p14="http://schemas.microsoft.com/office/powerpoint/2010/main" val="1798483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16170-DFB7-F74E-A4D3-76C1C5560CF7}"/>
              </a:ext>
            </a:extLst>
          </p:cNvPr>
          <p:cNvSpPr>
            <a:spLocks noGrp="1"/>
          </p:cNvSpPr>
          <p:nvPr>
            <p:ph type="title"/>
          </p:nvPr>
        </p:nvSpPr>
        <p:spPr>
          <a:xfrm>
            <a:off x="457200" y="215371"/>
            <a:ext cx="8229600" cy="590349"/>
          </a:xfrm>
        </p:spPr>
        <p:txBody>
          <a:bodyPr lIns="0" tIns="18000" rIns="0" bIns="18000" anchor="ctr">
            <a:spAutoFit/>
          </a:bodyPr>
          <a:lstStyle/>
          <a:p>
            <a:r>
              <a:rPr lang="en-US" dirty="0"/>
              <a:t>Diagnosis Procedure</a:t>
            </a:r>
          </a:p>
        </p:txBody>
      </p:sp>
      <p:sp>
        <p:nvSpPr>
          <p:cNvPr id="3" name="Content Placeholder 2">
            <a:extLst>
              <a:ext uri="{FF2B5EF4-FFF2-40B4-BE49-F238E27FC236}">
                <a16:creationId xmlns:a16="http://schemas.microsoft.com/office/drawing/2014/main" id="{5069CD52-9ED5-714A-9210-2F11CB999FEB}"/>
              </a:ext>
            </a:extLst>
          </p:cNvPr>
          <p:cNvSpPr>
            <a:spLocks noGrp="1"/>
          </p:cNvSpPr>
          <p:nvPr>
            <p:ph sz="quarter" idx="13"/>
          </p:nvPr>
        </p:nvSpPr>
        <p:spPr>
          <a:xfrm>
            <a:off x="457200" y="1214873"/>
            <a:ext cx="8232775" cy="1706039"/>
          </a:xfrm>
        </p:spPr>
        <p:txBody>
          <a:bodyPr lIns="0" tIns="18000" rIns="0" bIns="18000" anchor="ctr">
            <a:spAutoFit/>
          </a:bodyPr>
          <a:lstStyle/>
          <a:p>
            <a:pPr marL="342900" indent="-342900"/>
            <a:r>
              <a:rPr lang="en-US" dirty="0">
                <a:latin typeface="Arial" panose="020B0604020202020204" pitchFamily="34" charset="0"/>
                <a:cs typeface="Arial" panose="020B0604020202020204" pitchFamily="34" charset="0"/>
              </a:rPr>
              <a:t>Hybrid and electric vehicles should be diagnosed the same as any other type of vehicle.</a:t>
            </a:r>
          </a:p>
          <a:p>
            <a:pPr marL="342900" indent="-342900"/>
            <a:r>
              <a:rPr lang="en-US" dirty="0">
                <a:latin typeface="Arial" panose="020B0604020202020204" pitchFamily="34" charset="0"/>
                <a:cs typeface="Arial" panose="020B0604020202020204" pitchFamily="34" charset="0"/>
              </a:rPr>
              <a:t>This means following a diagnostic routine as described in the text.</a:t>
            </a:r>
          </a:p>
        </p:txBody>
      </p:sp>
    </p:spTree>
    <p:extLst>
      <p:ext uri="{BB962C8B-B14F-4D97-AF65-F5344CB8AC3E}">
        <p14:creationId xmlns:p14="http://schemas.microsoft.com/office/powerpoint/2010/main" val="3934980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56FAE7-345A-4FE5-9B65-CDC87FE48B18}"/>
              </a:ext>
            </a:extLst>
          </p:cNvPr>
          <p:cNvSpPr>
            <a:spLocks noGrp="1"/>
          </p:cNvSpPr>
          <p:nvPr>
            <p:ph type="title"/>
          </p:nvPr>
        </p:nvSpPr>
        <p:spPr>
          <a:xfrm>
            <a:off x="457200" y="150912"/>
            <a:ext cx="8229600" cy="836571"/>
          </a:xfrm>
        </p:spPr>
        <p:txBody>
          <a:bodyPr lIns="0" tIns="18000" rIns="0" bIns="18000" anchor="ctr">
            <a:spAutoFit/>
          </a:bodyPr>
          <a:lstStyle/>
          <a:p>
            <a:r>
              <a:rPr kumimoji="0" lang="en-US" sz="3600" b="1" i="0" u="none" strike="noStrike" kern="0" cap="none" spc="0" normalizeH="0" baseline="0" noProof="0" dirty="0">
                <a:ln>
                  <a:noFill/>
                </a:ln>
                <a:solidFill>
                  <a:srgbClr val="007FA3"/>
                </a:solidFill>
                <a:effectLst/>
                <a:uLnTx/>
                <a:uFillTx/>
                <a:latin typeface="Arial"/>
                <a:cs typeface="Times New Roman"/>
                <a:sym typeface="Times New Roman"/>
              </a:rPr>
              <a:t>Animation and Video Resources</a:t>
            </a:r>
            <a:br>
              <a:rPr kumimoji="0" lang="en-US" sz="3600" b="1" i="0" u="none" strike="noStrike" kern="0" cap="none" spc="0" normalizeH="0" baseline="0" noProof="0" dirty="0">
                <a:ln>
                  <a:noFill/>
                </a:ln>
                <a:solidFill>
                  <a:srgbClr val="007FA3"/>
                </a:solidFill>
                <a:effectLst/>
                <a:uLnTx/>
                <a:uFillTx/>
                <a:latin typeface="Arial"/>
                <a:cs typeface="Times New Roman"/>
                <a:sym typeface="Times New Roman"/>
              </a:rPr>
            </a:br>
            <a:r>
              <a:rPr kumimoji="0" lang="en-US" sz="1600" b="1" i="0" u="none" strike="noStrike" kern="0" cap="none" spc="0" normalizeH="0" baseline="0" noProof="0" dirty="0">
                <a:ln>
                  <a:noFill/>
                </a:ln>
                <a:solidFill>
                  <a:srgbClr val="007FA3"/>
                </a:solidFill>
                <a:effectLst/>
                <a:uLnTx/>
                <a:uFillTx/>
                <a:latin typeface="Arial"/>
                <a:cs typeface="Times New Roman"/>
                <a:sym typeface="Times New Roman"/>
              </a:rPr>
              <a:t>The below listed resources are hyperlinked to the James Halderman website</a:t>
            </a:r>
            <a:endParaRPr lang="en-IN" sz="2800" dirty="0"/>
          </a:p>
        </p:txBody>
      </p:sp>
      <p:sp>
        <p:nvSpPr>
          <p:cNvPr id="6" name="Content Placeholder 5">
            <a:extLst>
              <a:ext uri="{FF2B5EF4-FFF2-40B4-BE49-F238E27FC236}">
                <a16:creationId xmlns:a16="http://schemas.microsoft.com/office/drawing/2014/main" id="{4138F3F7-4197-4CA5-8C73-5FA3B80E4376}"/>
              </a:ext>
            </a:extLst>
          </p:cNvPr>
          <p:cNvSpPr>
            <a:spLocks noGrp="1"/>
          </p:cNvSpPr>
          <p:nvPr>
            <p:ph sz="quarter" idx="13"/>
          </p:nvPr>
        </p:nvSpPr>
        <p:spPr>
          <a:xfrm>
            <a:off x="454025" y="1992027"/>
            <a:ext cx="8232775" cy="2190788"/>
          </a:xfrm>
        </p:spPr>
        <p:txBody>
          <a:bodyPr lIns="0" tIns="18000" rIns="0" bIns="18000" anchor="ctr">
            <a:spAutoFit/>
          </a:bodyPr>
          <a:lstStyle/>
          <a:p>
            <a:pPr marL="0" indent="0">
              <a:spcBef>
                <a:spcPts val="600"/>
              </a:spcBef>
              <a:buNone/>
            </a:pPr>
            <a:r>
              <a:rPr lang="en-US" dirty="0">
                <a:latin typeface="Arial" panose="020B0604020202020204" pitchFamily="34" charset="0"/>
                <a:cs typeface="Arial" panose="020B0604020202020204" pitchFamily="34" charset="0"/>
                <a:hlinkClick r:id="rId3"/>
              </a:rPr>
              <a:t>(A1) Engine Repair Animations</a:t>
            </a:r>
            <a:endParaRPr lang="en-US" dirty="0">
              <a:latin typeface="Arial" panose="020B0604020202020204" pitchFamily="34" charset="0"/>
              <a:cs typeface="Arial" panose="020B0604020202020204" pitchFamily="34" charset="0"/>
              <a:hlinkClick r:id="rId4"/>
            </a:endParaRPr>
          </a:p>
          <a:p>
            <a:pPr marL="0" indent="0">
              <a:spcBef>
                <a:spcPts val="600"/>
              </a:spcBef>
              <a:buNone/>
            </a:pPr>
            <a:r>
              <a:rPr lang="en-US" dirty="0">
                <a:latin typeface="Arial" panose="020B0604020202020204" pitchFamily="34" charset="0"/>
                <a:cs typeface="Arial" panose="020B0604020202020204" pitchFamily="34" charset="0"/>
                <a:hlinkClick r:id="rId4"/>
              </a:rPr>
              <a:t>(L3) Light Duty Hybrid Electric Animations</a:t>
            </a:r>
            <a:endParaRPr lang="en-US" dirty="0">
              <a:latin typeface="Arial" panose="020B0604020202020204" pitchFamily="34" charset="0"/>
              <a:cs typeface="Arial" panose="020B0604020202020204" pitchFamily="34" charset="0"/>
            </a:endParaRPr>
          </a:p>
          <a:p>
            <a:pPr marL="0" indent="0">
              <a:spcBef>
                <a:spcPts val="600"/>
              </a:spcBef>
              <a:buNone/>
            </a:pPr>
            <a:endParaRPr lang="en-US" dirty="0">
              <a:latin typeface="Arial" panose="020B0604020202020204" pitchFamily="34" charset="0"/>
              <a:cs typeface="Arial" panose="020B0604020202020204" pitchFamily="34" charset="0"/>
            </a:endParaRPr>
          </a:p>
          <a:p>
            <a:pPr marL="0" indent="0">
              <a:spcBef>
                <a:spcPts val="600"/>
              </a:spcBef>
              <a:buNone/>
            </a:pPr>
            <a:r>
              <a:rPr lang="en-US" dirty="0">
                <a:latin typeface="Arial" panose="020B0604020202020204" pitchFamily="34" charset="0"/>
                <a:cs typeface="Arial" panose="020B0604020202020204" pitchFamily="34" charset="0"/>
                <a:hlinkClick r:id="rId5"/>
              </a:rPr>
              <a:t>(A1) Engine Repair Videos</a:t>
            </a:r>
            <a:endParaRPr lang="en-US" dirty="0">
              <a:latin typeface="Arial" panose="020B0604020202020204" pitchFamily="34" charset="0"/>
              <a:cs typeface="Arial" panose="020B0604020202020204" pitchFamily="34" charset="0"/>
              <a:hlinkClick r:id="rId6"/>
            </a:endParaRPr>
          </a:p>
          <a:p>
            <a:pPr marL="0" indent="0">
              <a:spcBef>
                <a:spcPts val="600"/>
              </a:spcBef>
              <a:buNone/>
            </a:pPr>
            <a:r>
              <a:rPr lang="en-US" dirty="0">
                <a:latin typeface="Arial" panose="020B0604020202020204" pitchFamily="34" charset="0"/>
                <a:cs typeface="Arial" panose="020B0604020202020204" pitchFamily="34" charset="0"/>
                <a:hlinkClick r:id="rId6"/>
              </a:rPr>
              <a:t>(L3) Light Duty Hybrid Electric Videos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0147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851"/>
            <a:ext cx="8229600" cy="590349"/>
          </a:xfrm>
        </p:spPr>
        <p:txBody>
          <a:bodyPr lIns="0" tIns="18000" rIns="0" bIns="18000"/>
          <a:lstStyle/>
          <a:p>
            <a:r>
              <a:rPr lang="en-US" dirty="0"/>
              <a:t>Copyright</a:t>
            </a:r>
            <a:endParaRPr lang="en-IN" dirty="0"/>
          </a:p>
        </p:txBody>
      </p:sp>
      <p:pic>
        <p:nvPicPr>
          <p:cNvPr id="5" name="Picture Placeholder 4" descr="Warning"/>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496688" y="2220299"/>
            <a:ext cx="1280160" cy="1432560"/>
          </a:xfrm>
        </p:spPr>
      </p:pic>
      <p:sp>
        <p:nvSpPr>
          <p:cNvPr id="3" name="Content Placeholder 2"/>
          <p:cNvSpPr>
            <a:spLocks noGrp="1"/>
          </p:cNvSpPr>
          <p:nvPr>
            <p:ph sz="quarter" idx="10"/>
          </p:nvPr>
        </p:nvSpPr>
        <p:spPr>
          <a:xfrm>
            <a:off x="1955650" y="1461071"/>
            <a:ext cx="6499327" cy="3075585"/>
          </a:xfrm>
        </p:spPr>
        <p:style>
          <a:lnRef idx="2">
            <a:schemeClr val="dk1"/>
          </a:lnRef>
          <a:fillRef idx="1">
            <a:schemeClr val="lt1"/>
          </a:fillRef>
          <a:effectRef idx="0">
            <a:schemeClr val="dk1"/>
          </a:effectRef>
          <a:fontRef idx="minor">
            <a:schemeClr val="dk1"/>
          </a:fontRef>
        </p:style>
        <p:txBody>
          <a:bodyPr lIns="183600" tIns="183600" rIns="183600" bIns="183600" anchor="ctr" anchorCtr="0">
            <a:spAutoFit/>
          </a:bodyPr>
          <a:lstStyle/>
          <a:p>
            <a:pPr marL="432" indent="0">
              <a:buNone/>
            </a:pPr>
            <a:r>
              <a:rPr lang="en-US" sz="1600" b="1" dirty="0">
                <a:latin typeface="Arial" panose="020B0604020202020204" pitchFamily="34" charset="0"/>
                <a:cs typeface="Arial" panose="020B0604020202020204" pitchFamily="34" charset="0"/>
              </a:rPr>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IN"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8171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4EC93-D1D0-AE45-9A0E-B55B062692BC}"/>
              </a:ext>
            </a:extLst>
          </p:cNvPr>
          <p:cNvSpPr>
            <a:spLocks noGrp="1"/>
          </p:cNvSpPr>
          <p:nvPr>
            <p:ph type="title"/>
          </p:nvPr>
        </p:nvSpPr>
        <p:spPr>
          <a:xfrm>
            <a:off x="457200" y="215371"/>
            <a:ext cx="8229600" cy="590349"/>
          </a:xfrm>
        </p:spPr>
        <p:txBody>
          <a:bodyPr lIns="0" tIns="18000" rIns="0" bIns="18000" anchor="ctr">
            <a:spAutoFit/>
          </a:bodyPr>
          <a:lstStyle/>
          <a:p>
            <a:r>
              <a:rPr lang="en-US" dirty="0"/>
              <a:t>Routine Service Procedures</a:t>
            </a:r>
          </a:p>
        </p:txBody>
      </p:sp>
      <p:sp>
        <p:nvSpPr>
          <p:cNvPr id="3" name="Content Placeholder 2">
            <a:extLst>
              <a:ext uri="{FF2B5EF4-FFF2-40B4-BE49-F238E27FC236}">
                <a16:creationId xmlns:a16="http://schemas.microsoft.com/office/drawing/2014/main" id="{4B1A1EAB-BF50-0645-8DCD-C5428C0DF4A7}"/>
              </a:ext>
            </a:extLst>
          </p:cNvPr>
          <p:cNvSpPr>
            <a:spLocks noGrp="1"/>
          </p:cNvSpPr>
          <p:nvPr>
            <p:ph sz="quarter" idx="13"/>
          </p:nvPr>
        </p:nvSpPr>
        <p:spPr>
          <a:xfrm>
            <a:off x="457200" y="1170050"/>
            <a:ext cx="8232775" cy="3221839"/>
          </a:xfrm>
        </p:spPr>
        <p:txBody>
          <a:bodyPr lIns="0" tIns="18000" rIns="0" bIns="18000" anchor="ctr">
            <a:spAutoFit/>
          </a:bodyPr>
          <a:lstStyle/>
          <a:p>
            <a:pPr marL="342900" indent="-342900"/>
            <a:r>
              <a:rPr lang="en-US" dirty="0">
                <a:latin typeface="Arial" panose="020B0604020202020204" pitchFamily="34" charset="0"/>
                <a:cs typeface="Arial" panose="020B0604020202020204" pitchFamily="34" charset="0"/>
              </a:rPr>
              <a:t>Customer Perception</a:t>
            </a:r>
          </a:p>
          <a:p>
            <a:pPr marL="829818" lvl="1" indent="-342900"/>
            <a:r>
              <a:rPr lang="en-US" dirty="0">
                <a:latin typeface="Arial" panose="020B0604020202020204" pitchFamily="34" charset="0"/>
                <a:cs typeface="Arial" panose="020B0604020202020204" pitchFamily="34" charset="0"/>
              </a:rPr>
              <a:t>Over time, the customer begins to notice a decrease in the fuel economy. </a:t>
            </a:r>
          </a:p>
          <a:p>
            <a:pPr marL="829818" lvl="1" indent="-342900"/>
            <a:r>
              <a:rPr lang="en-US" dirty="0">
                <a:latin typeface="Arial" panose="020B0604020202020204" pitchFamily="34" charset="0"/>
                <a:cs typeface="Arial" panose="020B0604020202020204" pitchFamily="34" charset="0"/>
              </a:rPr>
              <a:t>The perception is that the decrease is a result of a failing high-voltage battery. </a:t>
            </a:r>
          </a:p>
          <a:p>
            <a:pPr marL="829818" lvl="1" indent="-342900"/>
            <a:r>
              <a:rPr lang="en-US" dirty="0">
                <a:latin typeface="Arial" panose="020B0604020202020204" pitchFamily="34" charset="0"/>
                <a:cs typeface="Arial" panose="020B0604020202020204" pitchFamily="34" charset="0"/>
              </a:rPr>
              <a:t>In many cases the decrease in fuel economy or performance is a result of a lack of routine maintenance.</a:t>
            </a:r>
          </a:p>
        </p:txBody>
      </p:sp>
    </p:spTree>
    <p:extLst>
      <p:ext uri="{BB962C8B-B14F-4D97-AF65-F5344CB8AC3E}">
        <p14:creationId xmlns:p14="http://schemas.microsoft.com/office/powerpoint/2010/main" val="2200918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D20C-99DC-794F-8F2C-4A8280C01CD7}"/>
              </a:ext>
            </a:extLst>
          </p:cNvPr>
          <p:cNvSpPr>
            <a:spLocks noGrp="1"/>
          </p:cNvSpPr>
          <p:nvPr>
            <p:ph type="title"/>
          </p:nvPr>
        </p:nvSpPr>
        <p:spPr>
          <a:xfrm>
            <a:off x="457200" y="228601"/>
            <a:ext cx="8229600" cy="590349"/>
          </a:xfrm>
        </p:spPr>
        <p:txBody>
          <a:bodyPr lIns="0" tIns="18000" rIns="0" bIns="18000" anchor="ctr">
            <a:spAutoFit/>
          </a:bodyPr>
          <a:lstStyle/>
          <a:p>
            <a:r>
              <a:rPr lang="en-US" dirty="0"/>
              <a:t>Chart 5.1</a:t>
            </a:r>
          </a:p>
        </p:txBody>
      </p:sp>
      <p:pic>
        <p:nvPicPr>
          <p:cNvPr id="6" name="Picture Placeholder 5" descr="A chart lists the routine maintenance service schedule for H E V/P H E V and E V vehicles.&#10;Long description is available in notes, press F6.">
            <a:extLst>
              <a:ext uri="{FF2B5EF4-FFF2-40B4-BE49-F238E27FC236}">
                <a16:creationId xmlns:a16="http://schemas.microsoft.com/office/drawing/2014/main" id="{4C2B67BB-5753-6A48-9034-BCB954543817}"/>
              </a:ext>
            </a:extLst>
          </p:cNvPr>
          <p:cNvPicPr>
            <a:picLocks noGrp="1" noChangeAspect="1"/>
          </p:cNvPicPr>
          <p:nvPr>
            <p:ph type="pic" sz="quarter" idx="13"/>
          </p:nvPr>
        </p:nvPicPr>
        <p:blipFill>
          <a:blip r:embed="rId3"/>
          <a:stretch>
            <a:fillRect/>
          </a:stretch>
        </p:blipFill>
        <p:spPr>
          <a:xfrm>
            <a:off x="2104800" y="1174206"/>
            <a:ext cx="4934400" cy="3657600"/>
          </a:xfrm>
        </p:spPr>
      </p:pic>
      <p:sp>
        <p:nvSpPr>
          <p:cNvPr id="4" name="Text Placeholder 3">
            <a:extLst>
              <a:ext uri="{FF2B5EF4-FFF2-40B4-BE49-F238E27FC236}">
                <a16:creationId xmlns:a16="http://schemas.microsoft.com/office/drawing/2014/main" id="{DB82827D-1912-0A4B-ACD2-97B353E1BD5C}"/>
              </a:ext>
            </a:extLst>
          </p:cNvPr>
          <p:cNvSpPr>
            <a:spLocks noGrp="1"/>
          </p:cNvSpPr>
          <p:nvPr>
            <p:ph type="body" idx="1"/>
          </p:nvPr>
        </p:nvSpPr>
        <p:spPr>
          <a:xfrm>
            <a:off x="457200" y="5300756"/>
            <a:ext cx="8229600" cy="405683"/>
          </a:xfrm>
        </p:spPr>
        <p:txBody>
          <a:bodyPr lIns="0" tIns="18000" rIns="0" bIns="18000" anchor="ctr">
            <a:spAutoFit/>
          </a:bodyPr>
          <a:lstStyle/>
          <a:p>
            <a:r>
              <a:rPr lang="en-US" dirty="0"/>
              <a:t>Routine maintenance service.</a:t>
            </a:r>
          </a:p>
        </p:txBody>
      </p:sp>
    </p:spTree>
    <p:extLst>
      <p:ext uri="{BB962C8B-B14F-4D97-AF65-F5344CB8AC3E}">
        <p14:creationId xmlns:p14="http://schemas.microsoft.com/office/powerpoint/2010/main" val="3778687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4EC93-D1D0-AE45-9A0E-B55B062692BC}"/>
              </a:ext>
            </a:extLst>
          </p:cNvPr>
          <p:cNvSpPr>
            <a:spLocks noGrp="1"/>
          </p:cNvSpPr>
          <p:nvPr>
            <p:ph type="title"/>
          </p:nvPr>
        </p:nvSpPr>
        <p:spPr>
          <a:xfrm>
            <a:off x="457200" y="215371"/>
            <a:ext cx="8229600" cy="590349"/>
          </a:xfrm>
        </p:spPr>
        <p:txBody>
          <a:bodyPr lIns="0" tIns="18000" rIns="0" bIns="18000" anchor="ctr">
            <a:spAutoFit/>
          </a:bodyPr>
          <a:lstStyle/>
          <a:p>
            <a:r>
              <a:rPr lang="en-US" dirty="0"/>
              <a:t>Instrument Cluster Messages</a:t>
            </a:r>
          </a:p>
        </p:txBody>
      </p:sp>
      <p:sp>
        <p:nvSpPr>
          <p:cNvPr id="3" name="Content Placeholder 2">
            <a:extLst>
              <a:ext uri="{FF2B5EF4-FFF2-40B4-BE49-F238E27FC236}">
                <a16:creationId xmlns:a16="http://schemas.microsoft.com/office/drawing/2014/main" id="{4B1A1EAB-BF50-0645-8DCD-C5428C0DF4A7}"/>
              </a:ext>
            </a:extLst>
          </p:cNvPr>
          <p:cNvSpPr>
            <a:spLocks noGrp="1"/>
          </p:cNvSpPr>
          <p:nvPr>
            <p:ph sz="quarter" idx="13"/>
          </p:nvPr>
        </p:nvSpPr>
        <p:spPr>
          <a:xfrm>
            <a:off x="457200" y="1196943"/>
            <a:ext cx="8232775" cy="1706039"/>
          </a:xfrm>
        </p:spPr>
        <p:txBody>
          <a:bodyPr lIns="0" tIns="18000" rIns="0" bIns="18000" anchor="ctr">
            <a:spAutoFit/>
          </a:bodyPr>
          <a:lstStyle/>
          <a:p>
            <a:pPr marL="342900" indent="-342900"/>
            <a:r>
              <a:rPr lang="en-US" dirty="0">
                <a:latin typeface="Arial" panose="020B0604020202020204" pitchFamily="34" charset="0"/>
                <a:cs typeface="Arial" panose="020B0604020202020204" pitchFamily="34" charset="0"/>
              </a:rPr>
              <a:t>Technician must understand what the indicators in the instrument cluster and message center mean.</a:t>
            </a:r>
          </a:p>
          <a:p>
            <a:pPr marL="342900" indent="-342900"/>
            <a:r>
              <a:rPr lang="en-US" dirty="0">
                <a:latin typeface="Arial" panose="020B0604020202020204" pitchFamily="34" charset="0"/>
                <a:cs typeface="Arial" panose="020B0604020202020204" pitchFamily="34" charset="0"/>
              </a:rPr>
              <a:t>Failure to understand these symbols may lead to unnecessary or incorrect initial diagnostic assumptions.</a:t>
            </a:r>
          </a:p>
        </p:txBody>
      </p:sp>
    </p:spTree>
    <p:extLst>
      <p:ext uri="{BB962C8B-B14F-4D97-AF65-F5344CB8AC3E}">
        <p14:creationId xmlns:p14="http://schemas.microsoft.com/office/powerpoint/2010/main" val="2523299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6A7C8-6101-AF43-B007-A383153C8171}"/>
              </a:ext>
            </a:extLst>
          </p:cNvPr>
          <p:cNvSpPr>
            <a:spLocks noGrp="1"/>
          </p:cNvSpPr>
          <p:nvPr>
            <p:ph type="title"/>
          </p:nvPr>
        </p:nvSpPr>
        <p:spPr>
          <a:xfrm>
            <a:off x="457200" y="228601"/>
            <a:ext cx="8229600" cy="590349"/>
          </a:xfrm>
        </p:spPr>
        <p:txBody>
          <a:bodyPr lIns="0" tIns="18000" rIns="0" bIns="18000" anchor="ctr">
            <a:spAutoFit/>
          </a:bodyPr>
          <a:lstStyle/>
          <a:p>
            <a:r>
              <a:rPr lang="en-US" dirty="0"/>
              <a:t>Figure 5.1</a:t>
            </a:r>
          </a:p>
        </p:txBody>
      </p:sp>
      <p:pic>
        <p:nvPicPr>
          <p:cNvPr id="6" name="Picture Placeholder 5" descr="A multi-function message screen of Toyota Prius (second generation) points to the ready light, master warning light, malfunction indicator light, and low-temperature indicator light.&#10;">
            <a:extLst>
              <a:ext uri="{FF2B5EF4-FFF2-40B4-BE49-F238E27FC236}">
                <a16:creationId xmlns:a16="http://schemas.microsoft.com/office/drawing/2014/main" id="{6569FB0A-0218-EA49-B4EB-B895644374FB}"/>
              </a:ext>
            </a:extLst>
          </p:cNvPr>
          <p:cNvPicPr>
            <a:picLocks noGrp="1" noChangeAspect="1"/>
          </p:cNvPicPr>
          <p:nvPr>
            <p:ph type="pic" sz="quarter" idx="13"/>
          </p:nvPr>
        </p:nvPicPr>
        <p:blipFill>
          <a:blip r:embed="rId3"/>
          <a:stretch>
            <a:fillRect/>
          </a:stretch>
        </p:blipFill>
        <p:spPr>
          <a:xfrm>
            <a:off x="1666976" y="1174206"/>
            <a:ext cx="5810047" cy="3657600"/>
          </a:xfrm>
        </p:spPr>
      </p:pic>
      <p:sp>
        <p:nvSpPr>
          <p:cNvPr id="4" name="Text Placeholder 3">
            <a:extLst>
              <a:ext uri="{FF2B5EF4-FFF2-40B4-BE49-F238E27FC236}">
                <a16:creationId xmlns:a16="http://schemas.microsoft.com/office/drawing/2014/main" id="{0FA81E88-03A0-A842-A666-844CBC91FE55}"/>
              </a:ext>
            </a:extLst>
          </p:cNvPr>
          <p:cNvSpPr>
            <a:spLocks noGrp="1"/>
          </p:cNvSpPr>
          <p:nvPr>
            <p:ph type="body" idx="1"/>
          </p:nvPr>
        </p:nvSpPr>
        <p:spPr>
          <a:xfrm>
            <a:off x="457200" y="5066882"/>
            <a:ext cx="8229600" cy="1144347"/>
          </a:xfrm>
        </p:spPr>
        <p:txBody>
          <a:bodyPr lIns="0" tIns="18000" rIns="0" bIns="18000" anchor="ctr">
            <a:spAutoFit/>
          </a:bodyPr>
          <a:lstStyle/>
          <a:p>
            <a:r>
              <a:rPr lang="en-US" dirty="0"/>
              <a:t>An example message screen from a Generation 2 Toyota Prius provides a wealth of information for the driver and the service technician.</a:t>
            </a:r>
          </a:p>
        </p:txBody>
      </p:sp>
    </p:spTree>
    <p:extLst>
      <p:ext uri="{BB962C8B-B14F-4D97-AF65-F5344CB8AC3E}">
        <p14:creationId xmlns:p14="http://schemas.microsoft.com/office/powerpoint/2010/main" val="1613926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0C13F-36E1-AE40-AAC9-FEEED039A7B2}"/>
              </a:ext>
            </a:extLst>
          </p:cNvPr>
          <p:cNvSpPr>
            <a:spLocks noGrp="1"/>
          </p:cNvSpPr>
          <p:nvPr>
            <p:ph type="title"/>
          </p:nvPr>
        </p:nvSpPr>
        <p:spPr>
          <a:xfrm>
            <a:off x="457200" y="215371"/>
            <a:ext cx="8229600" cy="1144347"/>
          </a:xfrm>
        </p:spPr>
        <p:txBody>
          <a:bodyPr lIns="0" tIns="18000" rIns="0" bIns="18000" anchor="ctr">
            <a:spAutoFit/>
          </a:bodyPr>
          <a:lstStyle/>
          <a:p>
            <a:r>
              <a:rPr lang="en-US" dirty="0"/>
              <a:t>Non-High Voltage Components That Impact Fuel Economy</a:t>
            </a:r>
          </a:p>
        </p:txBody>
      </p:sp>
      <p:sp>
        <p:nvSpPr>
          <p:cNvPr id="3" name="Content Placeholder 2">
            <a:extLst>
              <a:ext uri="{FF2B5EF4-FFF2-40B4-BE49-F238E27FC236}">
                <a16:creationId xmlns:a16="http://schemas.microsoft.com/office/drawing/2014/main" id="{9ACD7885-6D61-1740-8360-02E80BF7B8F6}"/>
              </a:ext>
            </a:extLst>
          </p:cNvPr>
          <p:cNvSpPr>
            <a:spLocks noGrp="1"/>
          </p:cNvSpPr>
          <p:nvPr>
            <p:ph sz="quarter" idx="13"/>
          </p:nvPr>
        </p:nvSpPr>
        <p:spPr>
          <a:xfrm>
            <a:off x="457200" y="1815508"/>
            <a:ext cx="8232775" cy="3006395"/>
          </a:xfrm>
        </p:spPr>
        <p:txBody>
          <a:bodyPr lIns="0" tIns="18000" rIns="0" bIns="18000" anchor="ctr">
            <a:spAutoFit/>
          </a:bodyPr>
          <a:lstStyle/>
          <a:p>
            <a:pPr marL="342900" indent="-342900"/>
            <a:r>
              <a:rPr lang="en-US" dirty="0">
                <a:latin typeface="Arial" panose="020B0604020202020204" pitchFamily="34" charset="0"/>
                <a:cs typeface="Arial" panose="020B0604020202020204" pitchFamily="34" charset="0"/>
              </a:rPr>
              <a:t>The absence or change in any of the following components as it may affect the vehicles’ fuel economy:</a:t>
            </a:r>
          </a:p>
          <a:p>
            <a:pPr marL="829818" lvl="1" indent="-342900"/>
            <a:r>
              <a:rPr lang="en-US" dirty="0">
                <a:latin typeface="Arial" panose="020B0604020202020204" pitchFamily="34" charset="0"/>
                <a:cs typeface="Arial" panose="020B0604020202020204" pitchFamily="34" charset="0"/>
              </a:rPr>
              <a:t>Low rolling resistance tires</a:t>
            </a:r>
          </a:p>
          <a:p>
            <a:pPr marL="829818" lvl="1" indent="-342900"/>
            <a:r>
              <a:rPr lang="en-US" dirty="0">
                <a:latin typeface="Arial" panose="020B0604020202020204" pitchFamily="34" charset="0"/>
                <a:cs typeface="Arial" panose="020B0604020202020204" pitchFamily="34" charset="0"/>
              </a:rPr>
              <a:t>Low-mass wheels</a:t>
            </a:r>
          </a:p>
          <a:p>
            <a:pPr marL="829818" lvl="1" indent="-342900"/>
            <a:r>
              <a:rPr lang="en-US" dirty="0">
                <a:latin typeface="Arial" panose="020B0604020202020204" pitchFamily="34" charset="0"/>
                <a:cs typeface="Arial" panose="020B0604020202020204" pitchFamily="34" charset="0"/>
              </a:rPr>
              <a:t>Spoilers</a:t>
            </a:r>
          </a:p>
          <a:p>
            <a:pPr marL="829818" lvl="1" indent="-342900"/>
            <a:r>
              <a:rPr lang="en-US" dirty="0">
                <a:latin typeface="Arial" panose="020B0604020202020204" pitchFamily="34" charset="0"/>
                <a:cs typeface="Arial" panose="020B0604020202020204" pitchFamily="34" charset="0"/>
              </a:rPr>
              <a:t>Underbody trays</a:t>
            </a:r>
          </a:p>
          <a:p>
            <a:pPr marL="829818" lvl="1" indent="-342900"/>
            <a:r>
              <a:rPr lang="en-US" dirty="0">
                <a:latin typeface="Arial" panose="020B0604020202020204" pitchFamily="34" charset="0"/>
                <a:cs typeface="Arial" panose="020B0604020202020204" pitchFamily="34" charset="0"/>
              </a:rPr>
              <a:t>Aerodynamic assist steps</a:t>
            </a:r>
          </a:p>
        </p:txBody>
      </p:sp>
    </p:spTree>
    <p:extLst>
      <p:ext uri="{BB962C8B-B14F-4D97-AF65-F5344CB8AC3E}">
        <p14:creationId xmlns:p14="http://schemas.microsoft.com/office/powerpoint/2010/main" val="211572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EEB2D-D9CE-614B-A387-D6F0F8B3DC27}"/>
              </a:ext>
            </a:extLst>
          </p:cNvPr>
          <p:cNvSpPr>
            <a:spLocks noGrp="1"/>
          </p:cNvSpPr>
          <p:nvPr>
            <p:ph type="title"/>
          </p:nvPr>
        </p:nvSpPr>
        <p:spPr>
          <a:xfrm>
            <a:off x="457200" y="215371"/>
            <a:ext cx="8229600" cy="1144347"/>
          </a:xfrm>
        </p:spPr>
        <p:txBody>
          <a:bodyPr lIns="0" tIns="18000" rIns="0" bIns="18000" anchor="ctr">
            <a:spAutoFit/>
          </a:bodyPr>
          <a:lstStyle/>
          <a:p>
            <a:r>
              <a:rPr lang="en-US" dirty="0"/>
              <a:t>Placing the Vehicle in Maintenance Mode</a:t>
            </a:r>
          </a:p>
        </p:txBody>
      </p:sp>
      <p:sp>
        <p:nvSpPr>
          <p:cNvPr id="3" name="Content Placeholder 2">
            <a:extLst>
              <a:ext uri="{FF2B5EF4-FFF2-40B4-BE49-F238E27FC236}">
                <a16:creationId xmlns:a16="http://schemas.microsoft.com/office/drawing/2014/main" id="{695916F1-3368-0844-BF87-AB98B6EA1A99}"/>
              </a:ext>
            </a:extLst>
          </p:cNvPr>
          <p:cNvSpPr>
            <a:spLocks noGrp="1"/>
          </p:cNvSpPr>
          <p:nvPr>
            <p:ph sz="quarter" idx="13"/>
          </p:nvPr>
        </p:nvSpPr>
        <p:spPr>
          <a:xfrm>
            <a:off x="457200" y="1815508"/>
            <a:ext cx="8232775" cy="2675536"/>
          </a:xfrm>
        </p:spPr>
        <p:txBody>
          <a:bodyPr lIns="0" tIns="18000" rIns="0" bIns="18000" anchor="ctr">
            <a:spAutoFit/>
          </a:bodyPr>
          <a:lstStyle/>
          <a:p>
            <a:pPr marL="342900" indent="-342900"/>
            <a:r>
              <a:rPr lang="en-US" dirty="0">
                <a:latin typeface="Arial" panose="020B0604020202020204" pitchFamily="34" charset="0"/>
                <a:cs typeface="Arial" panose="020B0604020202020204" pitchFamily="34" charset="0"/>
              </a:rPr>
              <a:t>Required under conditions that can include the following:</a:t>
            </a:r>
          </a:p>
          <a:p>
            <a:pPr marL="829818" lvl="1" indent="-342900"/>
            <a:r>
              <a:rPr lang="en-US" dirty="0">
                <a:latin typeface="Arial" panose="020B0604020202020204" pitchFamily="34" charset="0"/>
                <a:cs typeface="Arial" panose="020B0604020202020204" pitchFamily="34" charset="0"/>
              </a:rPr>
              <a:t>Checking air-conditioning pressures</a:t>
            </a:r>
          </a:p>
          <a:p>
            <a:pPr marL="829818" lvl="1" indent="-342900"/>
            <a:r>
              <a:rPr lang="en-US" dirty="0">
                <a:latin typeface="Arial" panose="020B0604020202020204" pitchFamily="34" charset="0"/>
                <a:cs typeface="Arial" panose="020B0604020202020204" pitchFamily="34" charset="0"/>
              </a:rPr>
              <a:t>Bringing the engine to operating temperature</a:t>
            </a:r>
          </a:p>
          <a:p>
            <a:pPr marL="829818" lvl="1" indent="-342900"/>
            <a:r>
              <a:rPr lang="en-US" dirty="0">
                <a:latin typeface="Arial" panose="020B0604020202020204" pitchFamily="34" charset="0"/>
                <a:cs typeface="Arial" panose="020B0604020202020204" pitchFamily="34" charset="0"/>
              </a:rPr>
              <a:t>Safety inspection of the exhaust system</a:t>
            </a:r>
          </a:p>
          <a:p>
            <a:pPr marL="342900" indent="-342900"/>
            <a:r>
              <a:rPr lang="en-US" dirty="0">
                <a:latin typeface="Arial" panose="020B0604020202020204" pitchFamily="34" charset="0"/>
                <a:cs typeface="Arial" panose="020B0604020202020204" pitchFamily="34" charset="0"/>
              </a:rPr>
              <a:t>The vehicle can be placed in this mode either with a scan tool or through a specific sequence of steps.</a:t>
            </a:r>
          </a:p>
        </p:txBody>
      </p:sp>
    </p:spTree>
    <p:extLst>
      <p:ext uri="{BB962C8B-B14F-4D97-AF65-F5344CB8AC3E}">
        <p14:creationId xmlns:p14="http://schemas.microsoft.com/office/powerpoint/2010/main" val="3745227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5F89A-9A16-FA48-84CB-011BC47232B8}"/>
              </a:ext>
            </a:extLst>
          </p:cNvPr>
          <p:cNvSpPr>
            <a:spLocks noGrp="1"/>
          </p:cNvSpPr>
          <p:nvPr>
            <p:ph type="title"/>
          </p:nvPr>
        </p:nvSpPr>
        <p:spPr>
          <a:xfrm>
            <a:off x="457200" y="215371"/>
            <a:ext cx="8229600" cy="590349"/>
          </a:xfrm>
        </p:spPr>
        <p:txBody>
          <a:bodyPr lIns="0" tIns="18000" rIns="0" bIns="18000" anchor="ctr">
            <a:spAutoFit/>
          </a:bodyPr>
          <a:lstStyle/>
          <a:p>
            <a:r>
              <a:rPr lang="en-US" dirty="0"/>
              <a:t>Lifting an Electric Vehicle</a:t>
            </a:r>
          </a:p>
        </p:txBody>
      </p:sp>
      <p:sp>
        <p:nvSpPr>
          <p:cNvPr id="3" name="Content Placeholder 2">
            <a:extLst>
              <a:ext uri="{FF2B5EF4-FFF2-40B4-BE49-F238E27FC236}">
                <a16:creationId xmlns:a16="http://schemas.microsoft.com/office/drawing/2014/main" id="{E51EA887-7A3C-264F-9EFD-39165742C83D}"/>
              </a:ext>
            </a:extLst>
          </p:cNvPr>
          <p:cNvSpPr>
            <a:spLocks noGrp="1"/>
          </p:cNvSpPr>
          <p:nvPr>
            <p:ph sz="quarter" idx="13"/>
          </p:nvPr>
        </p:nvSpPr>
        <p:spPr>
          <a:xfrm>
            <a:off x="457200" y="1211120"/>
            <a:ext cx="8232775" cy="1336708"/>
          </a:xfrm>
        </p:spPr>
        <p:txBody>
          <a:bodyPr lIns="0" tIns="18000" rIns="0" bIns="18000" anchor="ctr">
            <a:spAutoFit/>
          </a:bodyPr>
          <a:lstStyle/>
          <a:p>
            <a:pPr marL="342900" indent="-342900"/>
            <a:r>
              <a:rPr lang="en-US" dirty="0">
                <a:latin typeface="Arial" panose="020B0604020202020204" pitchFamily="34" charset="0"/>
                <a:cs typeface="Arial" panose="020B0604020202020204" pitchFamily="34" charset="0"/>
              </a:rPr>
              <a:t>The high-voltage battery and its covers fill a large portion of the underside of the vehicle.</a:t>
            </a:r>
          </a:p>
          <a:p>
            <a:pPr marL="342900" indent="-342900"/>
            <a:r>
              <a:rPr lang="en-US" dirty="0">
                <a:latin typeface="Arial" panose="020B0604020202020204" pitchFamily="34" charset="0"/>
                <a:cs typeface="Arial" panose="020B0604020202020204" pitchFamily="34" charset="0"/>
              </a:rPr>
              <a:t>Some vehicles require special adapters for lifting.</a:t>
            </a:r>
          </a:p>
        </p:txBody>
      </p:sp>
    </p:spTree>
    <p:extLst>
      <p:ext uri="{BB962C8B-B14F-4D97-AF65-F5344CB8AC3E}">
        <p14:creationId xmlns:p14="http://schemas.microsoft.com/office/powerpoint/2010/main" val="1420901546"/>
      </p:ext>
    </p:extLst>
  </p:cSld>
  <p:clrMapOvr>
    <a:masterClrMapping/>
  </p:clrMapOvr>
</p:sld>
</file>

<file path=ppt/theme/theme1.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1872</TotalTime>
  <Words>1350</Words>
  <Application>Microsoft Office PowerPoint</Application>
  <PresentationFormat>On-screen Show (4:3)</PresentationFormat>
  <Paragraphs>133</Paragraphs>
  <Slides>26</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Tahoma</vt:lpstr>
      <vt:lpstr>Times New Roman</vt:lpstr>
      <vt:lpstr>Verdana</vt:lpstr>
      <vt:lpstr>USHE_slide options</vt:lpstr>
      <vt:lpstr>USHE</vt:lpstr>
      <vt:lpstr>Electric and Hybrid Electric Vehicles</vt:lpstr>
      <vt:lpstr>Learning Objectives</vt:lpstr>
      <vt:lpstr>Routine Service Procedures</vt:lpstr>
      <vt:lpstr>Chart 5.1</vt:lpstr>
      <vt:lpstr>Instrument Cluster Messages</vt:lpstr>
      <vt:lpstr>Figure 5.1</vt:lpstr>
      <vt:lpstr>Non-High Voltage Components That Impact Fuel Economy</vt:lpstr>
      <vt:lpstr>Placing the Vehicle in Maintenance Mode</vt:lpstr>
      <vt:lpstr>Lifting an Electric Vehicle</vt:lpstr>
      <vt:lpstr>Figure 5.2</vt:lpstr>
      <vt:lpstr>Oil and Filter Service</vt:lpstr>
      <vt:lpstr>Engine Maintenance</vt:lpstr>
      <vt:lpstr>Cooling System Service</vt:lpstr>
      <vt:lpstr>Figure 5.4</vt:lpstr>
      <vt:lpstr>Figure 5.5</vt:lpstr>
      <vt:lpstr>Braking System Service</vt:lpstr>
      <vt:lpstr>Figure 5.6</vt:lpstr>
      <vt:lpstr>Air-Conditioning Service</vt:lpstr>
      <vt:lpstr>Tire Service</vt:lpstr>
      <vt:lpstr>Figure 5.10</vt:lpstr>
      <vt:lpstr>Auxiliary Battery Service</vt:lpstr>
      <vt:lpstr>Steering System Service</vt:lpstr>
      <vt:lpstr>Figure 5.12</vt:lpstr>
      <vt:lpstr>Diagnosis Procedure</vt:lpstr>
      <vt:lpstr>Animation and Video Resources The below listed resources are hyperlinked to the James Halderman website</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and Hybrid Electric Vehicles, First Edition, Chapter 5</dc:title>
  <dc:subject>Business</dc:subject>
  <dc:creator>Halderman and Ward</dc:creator>
  <dc:description>Additional information may be found in the Notes Pane of each slide by pressing F6.</dc:description>
  <cp:lastModifiedBy>Glen Plants</cp:lastModifiedBy>
  <cp:revision>89</cp:revision>
  <dcterms:created xsi:type="dcterms:W3CDTF">2021-12-10T19:34:11Z</dcterms:created>
  <dcterms:modified xsi:type="dcterms:W3CDTF">2022-05-26T13:22:56Z</dcterms:modified>
</cp:coreProperties>
</file>