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8" r:id="rId2"/>
  </p:sldMasterIdLst>
  <p:notesMasterIdLst>
    <p:notesMasterId r:id="rId54"/>
  </p:notesMasterIdLst>
  <p:sldIdLst>
    <p:sldId id="475" r:id="rId3"/>
    <p:sldId id="438" r:id="rId4"/>
    <p:sldId id="477" r:id="rId5"/>
    <p:sldId id="478" r:id="rId6"/>
    <p:sldId id="572" r:id="rId7"/>
    <p:sldId id="529" r:id="rId8"/>
    <p:sldId id="530" r:id="rId9"/>
    <p:sldId id="531" r:id="rId10"/>
    <p:sldId id="532" r:id="rId11"/>
    <p:sldId id="533" r:id="rId12"/>
    <p:sldId id="534" r:id="rId13"/>
    <p:sldId id="535" r:id="rId14"/>
    <p:sldId id="536" r:id="rId15"/>
    <p:sldId id="573" r:id="rId16"/>
    <p:sldId id="537" r:id="rId17"/>
    <p:sldId id="538" r:id="rId18"/>
    <p:sldId id="539" r:id="rId19"/>
    <p:sldId id="540" r:id="rId20"/>
    <p:sldId id="541" r:id="rId21"/>
    <p:sldId id="542" r:id="rId22"/>
    <p:sldId id="543" r:id="rId23"/>
    <p:sldId id="544" r:id="rId24"/>
    <p:sldId id="545" r:id="rId25"/>
    <p:sldId id="546" r:id="rId26"/>
    <p:sldId id="547" r:id="rId27"/>
    <p:sldId id="548" r:id="rId28"/>
    <p:sldId id="549" r:id="rId29"/>
    <p:sldId id="550" r:id="rId30"/>
    <p:sldId id="551" r:id="rId31"/>
    <p:sldId id="552" r:id="rId32"/>
    <p:sldId id="553" r:id="rId33"/>
    <p:sldId id="554" r:id="rId34"/>
    <p:sldId id="555" r:id="rId35"/>
    <p:sldId id="556" r:id="rId36"/>
    <p:sldId id="557" r:id="rId37"/>
    <p:sldId id="558" r:id="rId38"/>
    <p:sldId id="559" r:id="rId39"/>
    <p:sldId id="560" r:id="rId40"/>
    <p:sldId id="561" r:id="rId41"/>
    <p:sldId id="562" r:id="rId42"/>
    <p:sldId id="563" r:id="rId43"/>
    <p:sldId id="564" r:id="rId44"/>
    <p:sldId id="565" r:id="rId45"/>
    <p:sldId id="566" r:id="rId46"/>
    <p:sldId id="567" r:id="rId47"/>
    <p:sldId id="568" r:id="rId48"/>
    <p:sldId id="569" r:id="rId49"/>
    <p:sldId id="570" r:id="rId50"/>
    <p:sldId id="571" r:id="rId51"/>
    <p:sldId id="574" r:id="rId52"/>
    <p:sldId id="430"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5488" userDrawn="1">
          <p15:clr>
            <a:srgbClr val="A4A3A4"/>
          </p15:clr>
        </p15:guide>
        <p15:guide id="5" orient="horz" pos="451" userDrawn="1">
          <p15:clr>
            <a:srgbClr val="A4A3A4"/>
          </p15:clr>
        </p15:guide>
        <p15:guide id="6" orient="horz" pos="814" userDrawn="1">
          <p15:clr>
            <a:srgbClr val="A4A3A4"/>
          </p15:clr>
        </p15:guide>
        <p15:guide id="7" pos="2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31" autoAdjust="0"/>
    <p:restoredTop sz="81426" autoAdjust="0"/>
  </p:normalViewPr>
  <p:slideViewPr>
    <p:cSldViewPr snapToGrid="0" snapToObjects="1">
      <p:cViewPr varScale="1">
        <p:scale>
          <a:sx n="93" d="100"/>
          <a:sy n="93" d="100"/>
        </p:scale>
        <p:origin x="2148" y="84"/>
      </p:cViewPr>
      <p:guideLst>
        <p:guide orient="horz" pos="2160"/>
        <p:guide pos="2880"/>
        <p:guide pos="5488"/>
        <p:guide orient="horz" pos="451"/>
        <p:guide orient="horz" pos="814"/>
        <p:guide pos="272"/>
      </p:guideLst>
    </p:cSldViewPr>
  </p:slideViewPr>
  <p:outlineViewPr>
    <p:cViewPr>
      <p:scale>
        <a:sx n="33" d="100"/>
        <a:sy n="33" d="100"/>
      </p:scale>
      <p:origin x="0" y="-227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E9D29-05AB-C942-9EB1-591DB0C56E04}" type="datetimeFigureOut">
              <a:rPr lang="en-US" smtClean="0"/>
              <a:t>5/27/2022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9AAC6-676E-7845-9C93-8C327C91EE50}" type="slidenum">
              <a:rPr lang="en-US" smtClean="0"/>
              <a:t>‹#›</a:t>
            </a:fld>
            <a:endParaRPr lang="en-US" dirty="0"/>
          </a:p>
        </p:txBody>
      </p:sp>
    </p:spTree>
    <p:extLst>
      <p:ext uri="{BB962C8B-B14F-4D97-AF65-F5344CB8AC3E}">
        <p14:creationId xmlns:p14="http://schemas.microsoft.com/office/powerpoint/2010/main" val="286388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r>
              <a:rPr lang="en-US" noProof="0" dirty="0">
                <a:latin typeface="Arial" panose="020B0604020202020204" pitchFamily="34" charset="0"/>
                <a:cs typeface="Arial" panose="020B0604020202020204" pitchFamily="34" charset="0"/>
              </a:rPr>
              <a:t>1) Math Type Plugin</a:t>
            </a:r>
          </a:p>
          <a:p>
            <a:r>
              <a:rPr lang="en-US" noProof="0" dirty="0">
                <a:latin typeface="Arial" panose="020B0604020202020204" pitchFamily="34" charset="0"/>
                <a:cs typeface="Arial" panose="020B0604020202020204" pitchFamily="34" charset="0"/>
              </a:rPr>
              <a:t>2) Math Player (free versions available)</a:t>
            </a:r>
          </a:p>
          <a:p>
            <a:r>
              <a:rPr lang="en-US" noProof="0" dirty="0">
                <a:latin typeface="Arial" panose="020B0604020202020204" pitchFamily="34" charset="0"/>
                <a:cs typeface="Arial" panose="020B0604020202020204" pitchFamily="34" charset="0"/>
              </a:rPr>
              <a:t>3) NVDA Reader (free versions available)</a:t>
            </a:r>
          </a:p>
        </p:txBody>
      </p:sp>
      <p:sp>
        <p:nvSpPr>
          <p:cNvPr id="4" name="Slide Number Placeholder 3"/>
          <p:cNvSpPr>
            <a:spLocks noGrp="1"/>
          </p:cNvSpPr>
          <p:nvPr>
            <p:ph type="sldNum" sz="quarter" idx="5"/>
          </p:nvPr>
        </p:nvSpPr>
        <p:spPr/>
        <p:txBody>
          <a:bodyPr/>
          <a:lstStyle/>
          <a:p>
            <a:fld id="{7179AAC6-676E-7845-9C93-8C327C91EE50}" type="slidenum">
              <a:rPr lang="en-US" smtClean="0"/>
              <a:t>1</a:t>
            </a:fld>
            <a:endParaRPr lang="en-US" dirty="0"/>
          </a:p>
        </p:txBody>
      </p:sp>
    </p:spTree>
    <p:extLst>
      <p:ext uri="{BB962C8B-B14F-4D97-AF65-F5344CB8AC3E}">
        <p14:creationId xmlns:p14="http://schemas.microsoft.com/office/powerpoint/2010/main" val="44770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Arial" panose="020B0604020202020204" pitchFamily="34" charset="0"/>
                <a:ea typeface="+mn-ea"/>
                <a:cs typeface="Arial" panose="020B0604020202020204" pitchFamily="34" charset="0"/>
              </a:rPr>
              <a:t>Long Description:</a:t>
            </a:r>
          </a:p>
          <a:p>
            <a:r>
              <a:rPr lang="en-IN" sz="1200" kern="1200" dirty="0">
                <a:solidFill>
                  <a:schemeClr val="tx1"/>
                </a:solidFill>
                <a:effectLst/>
                <a:latin typeface="Arial" panose="020B0604020202020204" pitchFamily="34" charset="0"/>
                <a:ea typeface="+mn-ea"/>
                <a:cs typeface="Arial" panose="020B0604020202020204" pitchFamily="34" charset="0"/>
              </a:rPr>
              <a:t>Water acts at the anode to form oxygen and positively charged hydrogen ions (protons). The electrons flow through an external circuit and hydrogen ions selectively move across the PEM to the cathode. </a:t>
            </a:r>
            <a:endParaRPr lang="en-IN"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13</a:t>
            </a:fld>
            <a:endParaRPr lang="en-US" dirty="0"/>
          </a:p>
        </p:txBody>
      </p:sp>
    </p:spTree>
    <p:extLst>
      <p:ext uri="{BB962C8B-B14F-4D97-AF65-F5344CB8AC3E}">
        <p14:creationId xmlns:p14="http://schemas.microsoft.com/office/powerpoint/2010/main" val="3275900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15</a:t>
            </a:fld>
            <a:endParaRPr lang="en-US" dirty="0"/>
          </a:p>
        </p:txBody>
      </p:sp>
    </p:spTree>
    <p:extLst>
      <p:ext uri="{BB962C8B-B14F-4D97-AF65-F5344CB8AC3E}">
        <p14:creationId xmlns:p14="http://schemas.microsoft.com/office/powerpoint/2010/main" val="2204872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anose="020B0604020202020204" pitchFamily="34" charset="0"/>
                <a:ea typeface="+mn-ea"/>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At the top, the electrodes assembly contains the stack of proton exchange membranes, catalyst and flat plate electrode, and elctrolyzers. At the bottom, the stack includes several plates, a fuel electrode, an oxygen electrode, and an electrolyte matrix. The bipolar plate connects the cells in a sequence and also supplies gas for the electrodes. The individual fuel cells are typically combined in a series into a fuel cell stack. Hydrogen rich fuel enters the fuel cell stack and produces electric current by an electrochemical reaction. Anode catalyst: H2 breakdown into H plus and 2 e minus. Cathode catalyst: 1/2 O 2, 2 e minus, and 2 H plus gives H 2 O.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16</a:t>
            </a:fld>
            <a:endParaRPr lang="en-US" dirty="0"/>
          </a:p>
        </p:txBody>
      </p:sp>
    </p:spTree>
    <p:extLst>
      <p:ext uri="{BB962C8B-B14F-4D97-AF65-F5344CB8AC3E}">
        <p14:creationId xmlns:p14="http://schemas.microsoft.com/office/powerpoint/2010/main" val="4282312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17</a:t>
            </a:fld>
            <a:endParaRPr lang="en-US" dirty="0"/>
          </a:p>
        </p:txBody>
      </p:sp>
    </p:spTree>
    <p:extLst>
      <p:ext uri="{BB962C8B-B14F-4D97-AF65-F5344CB8AC3E}">
        <p14:creationId xmlns:p14="http://schemas.microsoft.com/office/powerpoint/2010/main" val="914349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20</a:t>
            </a:fld>
            <a:endParaRPr lang="en-US" dirty="0"/>
          </a:p>
        </p:txBody>
      </p:sp>
    </p:spTree>
    <p:extLst>
      <p:ext uri="{BB962C8B-B14F-4D97-AF65-F5344CB8AC3E}">
        <p14:creationId xmlns:p14="http://schemas.microsoft.com/office/powerpoint/2010/main" val="160904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21</a:t>
            </a:fld>
            <a:endParaRPr lang="en-US" dirty="0"/>
          </a:p>
        </p:txBody>
      </p:sp>
    </p:spTree>
    <p:extLst>
      <p:ext uri="{BB962C8B-B14F-4D97-AF65-F5344CB8AC3E}">
        <p14:creationId xmlns:p14="http://schemas.microsoft.com/office/powerpoint/2010/main" val="3665922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Arial" panose="020B0604020202020204" pitchFamily="34" charset="0"/>
                <a:ea typeface="+mn-ea"/>
                <a:cs typeface="Arial" panose="020B0604020202020204" pitchFamily="34" charset="0"/>
              </a:rPr>
              <a:t>Long Description:</a:t>
            </a:r>
          </a:p>
          <a:p>
            <a:r>
              <a:rPr lang="en-IN" sz="1200" kern="1200" dirty="0">
                <a:solidFill>
                  <a:schemeClr val="tx1"/>
                </a:solidFill>
                <a:effectLst/>
                <a:latin typeface="Arial" panose="020B0604020202020204" pitchFamily="34" charset="0"/>
                <a:ea typeface="+mn-ea"/>
                <a:cs typeface="Arial" panose="020B0604020202020204" pitchFamily="34" charset="0"/>
              </a:rPr>
              <a:t>The direct methanol fuel cell has an anode and a cathode separated by a membrane. The cell relies upon the oxidation of methanol on a catalyst layer to form carbon dioxide. Water is consumed at the anode and produced at the cathode. Protons (H+) are transported across the proton exchange membrane (often made from Nafion) to the cathode where they react with oxygen to produce water. </a:t>
            </a:r>
            <a:endParaRPr lang="en-IN"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22</a:t>
            </a:fld>
            <a:endParaRPr lang="en-US" dirty="0"/>
          </a:p>
        </p:txBody>
      </p:sp>
    </p:spTree>
    <p:extLst>
      <p:ext uri="{BB962C8B-B14F-4D97-AF65-F5344CB8AC3E}">
        <p14:creationId xmlns:p14="http://schemas.microsoft.com/office/powerpoint/2010/main" val="4156678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24</a:t>
            </a:fld>
            <a:endParaRPr lang="en-US" dirty="0"/>
          </a:p>
        </p:txBody>
      </p:sp>
    </p:spTree>
    <p:extLst>
      <p:ext uri="{BB962C8B-B14F-4D97-AF65-F5344CB8AC3E}">
        <p14:creationId xmlns:p14="http://schemas.microsoft.com/office/powerpoint/2010/main" val="1980404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28</a:t>
            </a:fld>
            <a:endParaRPr lang="en-US" dirty="0"/>
          </a:p>
        </p:txBody>
      </p:sp>
    </p:spTree>
    <p:extLst>
      <p:ext uri="{BB962C8B-B14F-4D97-AF65-F5344CB8AC3E}">
        <p14:creationId xmlns:p14="http://schemas.microsoft.com/office/powerpoint/2010/main" val="620070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29</a:t>
            </a:fld>
            <a:endParaRPr lang="en-US" dirty="0"/>
          </a:p>
        </p:txBody>
      </p:sp>
    </p:spTree>
    <p:extLst>
      <p:ext uri="{BB962C8B-B14F-4D97-AF65-F5344CB8AC3E}">
        <p14:creationId xmlns:p14="http://schemas.microsoft.com/office/powerpoint/2010/main" val="186728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2</a:t>
            </a:fld>
            <a:endParaRPr lang="en-US" dirty="0"/>
          </a:p>
        </p:txBody>
      </p:sp>
    </p:spTree>
    <p:extLst>
      <p:ext uri="{BB962C8B-B14F-4D97-AF65-F5344CB8AC3E}">
        <p14:creationId xmlns:p14="http://schemas.microsoft.com/office/powerpoint/2010/main" val="449252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31</a:t>
            </a:fld>
            <a:endParaRPr lang="en-US" dirty="0"/>
          </a:p>
        </p:txBody>
      </p:sp>
    </p:spTree>
    <p:extLst>
      <p:ext uri="{BB962C8B-B14F-4D97-AF65-F5344CB8AC3E}">
        <p14:creationId xmlns:p14="http://schemas.microsoft.com/office/powerpoint/2010/main" val="965737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32</a:t>
            </a:fld>
            <a:endParaRPr lang="en-US" dirty="0"/>
          </a:p>
        </p:txBody>
      </p:sp>
    </p:spTree>
    <p:extLst>
      <p:ext uri="{BB962C8B-B14F-4D97-AF65-F5344CB8AC3E}">
        <p14:creationId xmlns:p14="http://schemas.microsoft.com/office/powerpoint/2010/main" val="2511281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37</a:t>
            </a:fld>
            <a:endParaRPr lang="en-US" dirty="0"/>
          </a:p>
        </p:txBody>
      </p:sp>
    </p:spTree>
    <p:extLst>
      <p:ext uri="{BB962C8B-B14F-4D97-AF65-F5344CB8AC3E}">
        <p14:creationId xmlns:p14="http://schemas.microsoft.com/office/powerpoint/2010/main" val="1517084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38</a:t>
            </a:fld>
            <a:endParaRPr lang="en-US" dirty="0"/>
          </a:p>
        </p:txBody>
      </p:sp>
    </p:spTree>
    <p:extLst>
      <p:ext uri="{BB962C8B-B14F-4D97-AF65-F5344CB8AC3E}">
        <p14:creationId xmlns:p14="http://schemas.microsoft.com/office/powerpoint/2010/main" val="3239958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anose="020B0604020202020204" pitchFamily="34" charset="0"/>
                <a:ea typeface="+mn-ea"/>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The double-side coated electrodes are made from graphite carbon in the form of activated conductive carbon, carbon nanotubes or carbon gels. A porous paper membrane called a separator keeps the electrodes apart, but allows positive ions to pass through while blocking larger electrons.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39</a:t>
            </a:fld>
            <a:endParaRPr lang="en-US" dirty="0"/>
          </a:p>
        </p:txBody>
      </p:sp>
    </p:spTree>
    <p:extLst>
      <p:ext uri="{BB962C8B-B14F-4D97-AF65-F5344CB8AC3E}">
        <p14:creationId xmlns:p14="http://schemas.microsoft.com/office/powerpoint/2010/main" val="2946461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41</a:t>
            </a:fld>
            <a:endParaRPr lang="en-US" dirty="0"/>
          </a:p>
        </p:txBody>
      </p:sp>
    </p:spTree>
    <p:extLst>
      <p:ext uri="{BB962C8B-B14F-4D97-AF65-F5344CB8AC3E}">
        <p14:creationId xmlns:p14="http://schemas.microsoft.com/office/powerpoint/2010/main" val="3891332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45</a:t>
            </a:fld>
            <a:endParaRPr lang="en-US" dirty="0"/>
          </a:p>
        </p:txBody>
      </p:sp>
    </p:spTree>
    <p:extLst>
      <p:ext uri="{BB962C8B-B14F-4D97-AF65-F5344CB8AC3E}">
        <p14:creationId xmlns:p14="http://schemas.microsoft.com/office/powerpoint/2010/main" val="3433945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anose="020B0604020202020204" pitchFamily="34" charset="0"/>
                <a:ea typeface="+mn-ea"/>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During acceleration, the PCU converts a battery's electric power from DC to AC, thus supplying power to the motor. During deceleration, it converts electric power from AC to DC to recover the regenerated electric power.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47</a:t>
            </a:fld>
            <a:endParaRPr lang="en-US" dirty="0"/>
          </a:p>
        </p:txBody>
      </p:sp>
    </p:spTree>
    <p:extLst>
      <p:ext uri="{BB962C8B-B14F-4D97-AF65-F5344CB8AC3E}">
        <p14:creationId xmlns:p14="http://schemas.microsoft.com/office/powerpoint/2010/main" val="967107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48</a:t>
            </a:fld>
            <a:endParaRPr lang="en-US" dirty="0"/>
          </a:p>
        </p:txBody>
      </p:sp>
    </p:spTree>
    <p:extLst>
      <p:ext uri="{BB962C8B-B14F-4D97-AF65-F5344CB8AC3E}">
        <p14:creationId xmlns:p14="http://schemas.microsoft.com/office/powerpoint/2010/main" val="2046781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Arial" panose="020B0604020202020204" pitchFamily="34" charset="0"/>
                <a:ea typeface="+mn-ea"/>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In a spark ignition engine, the fuel is mixed with air and then inducted into the cylinder during the intake process. After the piston compresses the fuel-air mixture, the spark ignites it, causing combustion. The expansion of the combustion gases pushes the piston during the power stroke. </a:t>
            </a:r>
            <a:endParaRPr lang="en-US"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179AAC6-676E-7845-9C93-8C327C91EE50}" type="slidenum">
              <a:rPr lang="en-US" smtClean="0"/>
              <a:t>49</a:t>
            </a:fld>
            <a:endParaRPr lang="en-US" dirty="0"/>
          </a:p>
        </p:txBody>
      </p:sp>
    </p:spTree>
    <p:extLst>
      <p:ext uri="{BB962C8B-B14F-4D97-AF65-F5344CB8AC3E}">
        <p14:creationId xmlns:p14="http://schemas.microsoft.com/office/powerpoint/2010/main" val="938133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3</a:t>
            </a:fld>
            <a:endParaRPr lang="en-US" dirty="0"/>
          </a:p>
        </p:txBody>
      </p:sp>
    </p:spTree>
    <p:extLst>
      <p:ext uri="{BB962C8B-B14F-4D97-AF65-F5344CB8AC3E}">
        <p14:creationId xmlns:p14="http://schemas.microsoft.com/office/powerpoint/2010/main" val="2797516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50</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09710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91552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6</a:t>
            </a:fld>
            <a:endParaRPr lang="en-US" dirty="0"/>
          </a:p>
        </p:txBody>
      </p:sp>
    </p:spTree>
    <p:extLst>
      <p:ext uri="{BB962C8B-B14F-4D97-AF65-F5344CB8AC3E}">
        <p14:creationId xmlns:p14="http://schemas.microsoft.com/office/powerpoint/2010/main" val="2108461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7</a:t>
            </a:fld>
            <a:endParaRPr lang="en-US" dirty="0"/>
          </a:p>
        </p:txBody>
      </p:sp>
    </p:spTree>
    <p:extLst>
      <p:ext uri="{BB962C8B-B14F-4D97-AF65-F5344CB8AC3E}">
        <p14:creationId xmlns:p14="http://schemas.microsoft.com/office/powerpoint/2010/main" val="1637936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9</a:t>
            </a:fld>
            <a:endParaRPr lang="en-US" dirty="0"/>
          </a:p>
        </p:txBody>
      </p:sp>
    </p:spTree>
    <p:extLst>
      <p:ext uri="{BB962C8B-B14F-4D97-AF65-F5344CB8AC3E}">
        <p14:creationId xmlns:p14="http://schemas.microsoft.com/office/powerpoint/2010/main" val="3971291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10</a:t>
            </a:fld>
            <a:endParaRPr lang="en-US" dirty="0"/>
          </a:p>
        </p:txBody>
      </p:sp>
    </p:spTree>
    <p:extLst>
      <p:ext uri="{BB962C8B-B14F-4D97-AF65-F5344CB8AC3E}">
        <p14:creationId xmlns:p14="http://schemas.microsoft.com/office/powerpoint/2010/main" val="2192298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9AAC6-676E-7845-9C93-8C327C91EE50}" type="slidenum">
              <a:rPr lang="en-US" smtClean="0"/>
              <a:t>11</a:t>
            </a:fld>
            <a:endParaRPr lang="en-US" dirty="0"/>
          </a:p>
        </p:txBody>
      </p:sp>
    </p:spTree>
    <p:extLst>
      <p:ext uri="{BB962C8B-B14F-4D97-AF65-F5344CB8AC3E}">
        <p14:creationId xmlns:p14="http://schemas.microsoft.com/office/powerpoint/2010/main" val="3998651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Arial" panose="020B0604020202020204" pitchFamily="34" charset="0"/>
                <a:ea typeface="+mn-ea"/>
                <a:cs typeface="Arial" panose="020B0604020202020204" pitchFamily="34" charset="0"/>
              </a:rPr>
              <a:t>Long Description:</a:t>
            </a:r>
          </a:p>
          <a:p>
            <a:r>
              <a:rPr lang="en-US" sz="1200" kern="1200" noProof="0" dirty="0">
                <a:solidFill>
                  <a:schemeClr val="tx1"/>
                </a:solidFill>
                <a:effectLst/>
                <a:latin typeface="Arial" panose="020B0604020202020204" pitchFamily="34" charset="0"/>
                <a:ea typeface="+mn-ea"/>
                <a:cs typeface="Arial" panose="020B0604020202020204" pitchFamily="34" charset="0"/>
              </a:rPr>
              <a:t>The column headers are PEM (Polymer electrolyte membrane), PAFC (Phosphoric acid fuel cell), MCFC (Molten carbonate fuel cell), and SOFC (Solid oxide fuel cell). The row entries are as follows. Row 1. Electrolyte: PEM: Sulfonic acid in polymer. PAFC: Orthophosphoric acid. MCFC: Li and K carbonates. SOFC: Yttrium-stabilized zirconia. Row 2. Fuel: PEM: Natural gas, hydrogen, methanol. PAFC: Natural gas, hydrogen. MCFC: Natural gas, synthetic gas. SOFC: Natural gas, synthetic gas. Row 3. Operating Temperature (°F) (°C): PEM: 176–212°F, 80–100°C. PAFC: 360–410°F, 180–210°C. MCFC: 1100–1300°F, 600–700°C. SOFC: 1200–3300°F, 650–1800°C. Row 4. Electric Efficiency: PEM: 30% to 40%. PAFC: 40%. MCFC: 43% to 44%. SOFC: 50% to 60%. Row 5. Manufacturers: PEM: Avista, Ballard, Energy Partners, H-Power,</a:t>
            </a:r>
            <a:br>
              <a:rPr lang="en-US" sz="1200" kern="1200" noProof="0" dirty="0">
                <a:solidFill>
                  <a:schemeClr val="tx1"/>
                </a:solidFill>
                <a:effectLst/>
                <a:latin typeface="Arial" panose="020B0604020202020204" pitchFamily="34" charset="0"/>
                <a:ea typeface="+mn-ea"/>
                <a:cs typeface="Arial" panose="020B0604020202020204" pitchFamily="34" charset="0"/>
              </a:rPr>
            </a:br>
            <a:r>
              <a:rPr lang="en-US" sz="1200" kern="1200" noProof="0" dirty="0">
                <a:solidFill>
                  <a:schemeClr val="tx1"/>
                </a:solidFill>
                <a:effectLst/>
                <a:latin typeface="Arial" panose="020B0604020202020204" pitchFamily="34" charset="0"/>
                <a:ea typeface="+mn-ea"/>
                <a:cs typeface="Arial" panose="020B0604020202020204" pitchFamily="34" charset="0"/>
              </a:rPr>
              <a:t>International, Plug Power. PAFC: ONSI Corporation. MCFC: Fuel Cell Energy, IHI, Hitachi, Siemens. SOFC: Honeywell, Siemens-Westinghouse, Ceramic. Row 6. Applications: PEM: Vehicles, portable power units, small stationary power units. PAFC: Stationary power units. MCFC: Industrial and institutional power units. SOFC: Stationary power units, military vehicles.</a:t>
            </a:r>
            <a:br>
              <a:rPr lang="en-US" sz="1200" kern="1200" noProof="0" dirty="0">
                <a:solidFill>
                  <a:schemeClr val="tx1"/>
                </a:solidFill>
                <a:effectLst/>
                <a:latin typeface="+mn-lt"/>
                <a:ea typeface="+mn-ea"/>
                <a:cs typeface="+mn-cs"/>
              </a:rPr>
            </a:br>
            <a:endParaRPr lang="en-US" noProof="0" dirty="0"/>
          </a:p>
        </p:txBody>
      </p:sp>
      <p:sp>
        <p:nvSpPr>
          <p:cNvPr id="4" name="Slide Number Placeholder 3"/>
          <p:cNvSpPr>
            <a:spLocks noGrp="1"/>
          </p:cNvSpPr>
          <p:nvPr>
            <p:ph type="sldNum" sz="quarter" idx="5"/>
          </p:nvPr>
        </p:nvSpPr>
        <p:spPr/>
        <p:txBody>
          <a:bodyPr/>
          <a:lstStyle/>
          <a:p>
            <a:fld id="{7179AAC6-676E-7845-9C93-8C327C91EE50}" type="slidenum">
              <a:rPr lang="en-US" smtClean="0"/>
              <a:t>12</a:t>
            </a:fld>
            <a:endParaRPr lang="en-US" dirty="0"/>
          </a:p>
        </p:txBody>
      </p:sp>
    </p:spTree>
    <p:extLst>
      <p:ext uri="{BB962C8B-B14F-4D97-AF65-F5344CB8AC3E}">
        <p14:creationId xmlns:p14="http://schemas.microsoft.com/office/powerpoint/2010/main" val="3274573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CEF64-E157-4715-8F89-7301BAC9706F}"/>
              </a:ext>
            </a:extLst>
          </p:cNvPr>
          <p:cNvSpPr>
            <a:spLocks noGrp="1"/>
          </p:cNvSpPr>
          <p:nvPr>
            <p:ph type="title"/>
          </p:nvPr>
        </p:nvSpPr>
        <p:spPr>
          <a:xfrm>
            <a:off x="457200" y="215372"/>
            <a:ext cx="8229600" cy="895674"/>
          </a:xfrm>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3A74D7C-8813-4681-9683-28EF3FFBAAAD}"/>
              </a:ext>
            </a:extLst>
          </p:cNvPr>
          <p:cNvSpPr>
            <a:spLocks noGrp="1"/>
          </p:cNvSpPr>
          <p:nvPr>
            <p:ph type="dt" idx="10"/>
          </p:nvPr>
        </p:nvSpPr>
        <p:spPr/>
        <p:txBody>
          <a:bodyPr/>
          <a:lstStyle/>
          <a:p>
            <a:endParaRPr lang="en-IN" dirty="0"/>
          </a:p>
        </p:txBody>
      </p:sp>
      <p:sp>
        <p:nvSpPr>
          <p:cNvPr id="4" name="Slide Number Placeholder 3">
            <a:extLst>
              <a:ext uri="{FF2B5EF4-FFF2-40B4-BE49-F238E27FC236}">
                <a16:creationId xmlns:a16="http://schemas.microsoft.com/office/drawing/2014/main" id="{2BF6DB6C-FFE5-4297-BBE3-6C61CCA9D8D2}"/>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6" name="Content Placeholder 5">
            <a:extLst>
              <a:ext uri="{FF2B5EF4-FFF2-40B4-BE49-F238E27FC236}">
                <a16:creationId xmlns:a16="http://schemas.microsoft.com/office/drawing/2014/main" id="{1FF0A67D-C2CE-438A-943B-0A683955ECC7}"/>
              </a:ext>
            </a:extLst>
          </p:cNvPr>
          <p:cNvSpPr>
            <a:spLocks noGrp="1"/>
          </p:cNvSpPr>
          <p:nvPr>
            <p:ph sz="quarter" idx="12"/>
          </p:nvPr>
        </p:nvSpPr>
        <p:spPr>
          <a:xfrm>
            <a:off x="457200" y="1395413"/>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90BFBF25-2BA8-481A-9568-D9FB8AC6B743}"/>
              </a:ext>
            </a:extLst>
          </p:cNvPr>
          <p:cNvSpPr>
            <a:spLocks noGrp="1"/>
          </p:cNvSpPr>
          <p:nvPr>
            <p:ph sz="quarter" idx="13"/>
          </p:nvPr>
        </p:nvSpPr>
        <p:spPr>
          <a:xfrm>
            <a:off x="457200" y="2143125"/>
            <a:ext cx="3947652"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a:extLst>
              <a:ext uri="{FF2B5EF4-FFF2-40B4-BE49-F238E27FC236}">
                <a16:creationId xmlns:a16="http://schemas.microsoft.com/office/drawing/2014/main" id="{E507EE4F-868E-4460-8012-6EF7B3BE8616}"/>
              </a:ext>
            </a:extLst>
          </p:cNvPr>
          <p:cNvSpPr>
            <a:spLocks noGrp="1"/>
          </p:cNvSpPr>
          <p:nvPr>
            <p:ph sz="quarter" idx="14"/>
          </p:nvPr>
        </p:nvSpPr>
        <p:spPr>
          <a:xfrm>
            <a:off x="457199" y="2940050"/>
            <a:ext cx="3947651"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a:extLst>
              <a:ext uri="{FF2B5EF4-FFF2-40B4-BE49-F238E27FC236}">
                <a16:creationId xmlns:a16="http://schemas.microsoft.com/office/drawing/2014/main" id="{DF76D0AD-A55F-4E58-87B1-6C8AE15C3EBD}"/>
              </a:ext>
            </a:extLst>
          </p:cNvPr>
          <p:cNvSpPr>
            <a:spLocks noGrp="1"/>
          </p:cNvSpPr>
          <p:nvPr>
            <p:ph sz="quarter" idx="15"/>
          </p:nvPr>
        </p:nvSpPr>
        <p:spPr>
          <a:xfrm>
            <a:off x="457200" y="3687763"/>
            <a:ext cx="3947650"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Content Placeholder 15">
            <a:extLst>
              <a:ext uri="{FF2B5EF4-FFF2-40B4-BE49-F238E27FC236}">
                <a16:creationId xmlns:a16="http://schemas.microsoft.com/office/drawing/2014/main" id="{4620D221-3B54-4C81-85B9-07EFD6063C07}"/>
              </a:ext>
            </a:extLst>
          </p:cNvPr>
          <p:cNvSpPr>
            <a:spLocks noGrp="1"/>
          </p:cNvSpPr>
          <p:nvPr>
            <p:ph sz="quarter" idx="16"/>
          </p:nvPr>
        </p:nvSpPr>
        <p:spPr>
          <a:xfrm>
            <a:off x="457200" y="4484688"/>
            <a:ext cx="3947652"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8" name="Content Placeholder 17">
            <a:extLst>
              <a:ext uri="{FF2B5EF4-FFF2-40B4-BE49-F238E27FC236}">
                <a16:creationId xmlns:a16="http://schemas.microsoft.com/office/drawing/2014/main" id="{3BB393F2-0A92-4091-ADE5-D28CC6CB4554}"/>
              </a:ext>
            </a:extLst>
          </p:cNvPr>
          <p:cNvSpPr>
            <a:spLocks noGrp="1"/>
          </p:cNvSpPr>
          <p:nvPr>
            <p:ph sz="quarter" idx="17"/>
          </p:nvPr>
        </p:nvSpPr>
        <p:spPr>
          <a:xfrm>
            <a:off x="457200" y="5300663"/>
            <a:ext cx="3947650" cy="531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0" name="Content Placeholder 19">
            <a:extLst>
              <a:ext uri="{FF2B5EF4-FFF2-40B4-BE49-F238E27FC236}">
                <a16:creationId xmlns:a16="http://schemas.microsoft.com/office/drawing/2014/main" id="{230E8679-B5F3-4E2D-BA26-969A7F69AEB3}"/>
              </a:ext>
            </a:extLst>
          </p:cNvPr>
          <p:cNvSpPr>
            <a:spLocks noGrp="1"/>
          </p:cNvSpPr>
          <p:nvPr>
            <p:ph sz="quarter" idx="18"/>
          </p:nvPr>
        </p:nvSpPr>
        <p:spPr>
          <a:xfrm>
            <a:off x="4945062" y="1395413"/>
            <a:ext cx="3741737"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21">
            <a:extLst>
              <a:ext uri="{FF2B5EF4-FFF2-40B4-BE49-F238E27FC236}">
                <a16:creationId xmlns:a16="http://schemas.microsoft.com/office/drawing/2014/main" id="{3249AC8F-0688-4D53-B850-F3C6351BE712}"/>
              </a:ext>
            </a:extLst>
          </p:cNvPr>
          <p:cNvSpPr>
            <a:spLocks noGrp="1"/>
          </p:cNvSpPr>
          <p:nvPr>
            <p:ph sz="quarter" idx="19"/>
          </p:nvPr>
        </p:nvSpPr>
        <p:spPr>
          <a:xfrm>
            <a:off x="4945063" y="2181610"/>
            <a:ext cx="3741736" cy="464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4" name="Content Placeholder 23">
            <a:extLst>
              <a:ext uri="{FF2B5EF4-FFF2-40B4-BE49-F238E27FC236}">
                <a16:creationId xmlns:a16="http://schemas.microsoft.com/office/drawing/2014/main" id="{65E09337-230F-4163-A9E7-F4C3CD1ABC61}"/>
              </a:ext>
            </a:extLst>
          </p:cNvPr>
          <p:cNvSpPr>
            <a:spLocks noGrp="1"/>
          </p:cNvSpPr>
          <p:nvPr>
            <p:ph sz="quarter" idx="20"/>
          </p:nvPr>
        </p:nvSpPr>
        <p:spPr>
          <a:xfrm>
            <a:off x="4945063" y="2940050"/>
            <a:ext cx="3741736"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6" name="Content Placeholder 25">
            <a:extLst>
              <a:ext uri="{FF2B5EF4-FFF2-40B4-BE49-F238E27FC236}">
                <a16:creationId xmlns:a16="http://schemas.microsoft.com/office/drawing/2014/main" id="{FEA25333-E983-4382-B219-0E65E9D85529}"/>
              </a:ext>
            </a:extLst>
          </p:cNvPr>
          <p:cNvSpPr>
            <a:spLocks noGrp="1"/>
          </p:cNvSpPr>
          <p:nvPr>
            <p:ph sz="quarter" idx="21"/>
          </p:nvPr>
        </p:nvSpPr>
        <p:spPr>
          <a:xfrm>
            <a:off x="4945062" y="3687763"/>
            <a:ext cx="3741735" cy="531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8" name="Picture Placeholder 27">
            <a:extLst>
              <a:ext uri="{FF2B5EF4-FFF2-40B4-BE49-F238E27FC236}">
                <a16:creationId xmlns:a16="http://schemas.microsoft.com/office/drawing/2014/main" id="{852F3205-F0DF-4274-8639-616345DA2139}"/>
              </a:ext>
            </a:extLst>
          </p:cNvPr>
          <p:cNvSpPr>
            <a:spLocks noGrp="1"/>
          </p:cNvSpPr>
          <p:nvPr>
            <p:ph type="pic" sz="quarter" idx="22"/>
          </p:nvPr>
        </p:nvSpPr>
        <p:spPr>
          <a:xfrm>
            <a:off x="4945063" y="4484688"/>
            <a:ext cx="3741734" cy="531710"/>
          </a:xfrm>
        </p:spPr>
        <p:txBody>
          <a:bodyPr/>
          <a:lstStyle/>
          <a:p>
            <a:endParaRPr lang="en-IN" dirty="0"/>
          </a:p>
        </p:txBody>
      </p:sp>
      <p:sp>
        <p:nvSpPr>
          <p:cNvPr id="30" name="Picture Placeholder 29">
            <a:extLst>
              <a:ext uri="{FF2B5EF4-FFF2-40B4-BE49-F238E27FC236}">
                <a16:creationId xmlns:a16="http://schemas.microsoft.com/office/drawing/2014/main" id="{9D819D27-1E25-4785-B8FD-DC2289824883}"/>
              </a:ext>
            </a:extLst>
          </p:cNvPr>
          <p:cNvSpPr>
            <a:spLocks noGrp="1"/>
          </p:cNvSpPr>
          <p:nvPr>
            <p:ph type="pic" sz="quarter" idx="23"/>
          </p:nvPr>
        </p:nvSpPr>
        <p:spPr>
          <a:xfrm>
            <a:off x="4945062" y="5300663"/>
            <a:ext cx="3741737" cy="531710"/>
          </a:xfrm>
        </p:spPr>
        <p:txBody>
          <a:bodyPr/>
          <a:lstStyle/>
          <a:p>
            <a:endParaRPr lang="en-IN" dirty="0"/>
          </a:p>
        </p:txBody>
      </p:sp>
    </p:spTree>
    <p:extLst>
      <p:ext uri="{BB962C8B-B14F-4D97-AF65-F5344CB8AC3E}">
        <p14:creationId xmlns:p14="http://schemas.microsoft.com/office/powerpoint/2010/main" val="4099447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2400" b="0" i="0" u="none" strike="noStrike" cap="none" baseline="0">
                <a:solidFill>
                  <a:schemeClr val="dk1"/>
                </a:solidFill>
                <a:latin typeface="Arial" panose="020B0604020202020204" pitchFamily="34" charset="0"/>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6282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 + figure">
    <p:spTree>
      <p:nvGrpSpPr>
        <p:cNvPr id="1" name="Shape 30"/>
        <p:cNvGrpSpPr/>
        <p:nvPr/>
      </p:nvGrpSpPr>
      <p:grpSpPr>
        <a:xfrm>
          <a:off x="0" y="0"/>
          <a:ext cx="0" cy="0"/>
          <a:chOff x="0" y="0"/>
          <a:chExt cx="0" cy="0"/>
        </a:xfrm>
      </p:grpSpPr>
      <p:sp>
        <p:nvSpPr>
          <p:cNvPr id="2" name="Title 1"/>
          <p:cNvSpPr>
            <a:spLocks noGrp="1"/>
          </p:cNvSpPr>
          <p:nvPr>
            <p:ph type="title"/>
          </p:nvPr>
        </p:nvSpPr>
        <p:spPr>
          <a:xfrm>
            <a:off x="425449" y="124580"/>
            <a:ext cx="8296275" cy="590349"/>
          </a:xfrm>
        </p:spPr>
        <p:txBody>
          <a:bodyPr tIns="18000" bIns="18000" anchor="ctr" anchorCtr="0">
            <a:spAutoFit/>
          </a:bodyPr>
          <a:lstStyle>
            <a:lvl1pPr>
              <a:defRPr sz="3600">
                <a:latin typeface="+mj-lt"/>
              </a:defRPr>
            </a:lvl1pPr>
          </a:lstStyle>
          <a:p>
            <a:r>
              <a:rPr lang="en-US" dirty="0"/>
              <a:t>Click to edit Master title style</a:t>
            </a:r>
            <a:endParaRPr lang="en-IN" dirty="0"/>
          </a:p>
        </p:txBody>
      </p:sp>
      <p:sp>
        <p:nvSpPr>
          <p:cNvPr id="5" name="Content Placeholder 4"/>
          <p:cNvSpPr>
            <a:spLocks noGrp="1"/>
          </p:cNvSpPr>
          <p:nvPr>
            <p:ph sz="quarter" idx="10"/>
          </p:nvPr>
        </p:nvSpPr>
        <p:spPr>
          <a:xfrm>
            <a:off x="425450" y="1044575"/>
            <a:ext cx="4146550" cy="336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Picture Placeholder 6"/>
          <p:cNvSpPr>
            <a:spLocks noGrp="1"/>
          </p:cNvSpPr>
          <p:nvPr>
            <p:ph type="pic" sz="quarter" idx="11"/>
          </p:nvPr>
        </p:nvSpPr>
        <p:spPr>
          <a:xfrm>
            <a:off x="5076825" y="1044575"/>
            <a:ext cx="3644900" cy="3365500"/>
          </a:xfrm>
        </p:spPr>
        <p:txBody>
          <a:bodyPr/>
          <a:lstStyle/>
          <a:p>
            <a:endParaRPr lang="en-IN" dirty="0"/>
          </a:p>
        </p:txBody>
      </p:sp>
    </p:spTree>
    <p:extLst>
      <p:ext uri="{BB962C8B-B14F-4D97-AF65-F5344CB8AC3E}">
        <p14:creationId xmlns:p14="http://schemas.microsoft.com/office/powerpoint/2010/main" val="2945362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lvl1pPr>
              <a:defRPr sz="2400" baseline="0">
                <a:latin typeface="+mn-lt"/>
              </a:defRPr>
            </a:lvl1pPr>
            <a:lvl2pPr>
              <a:defRPr sz="2400" baseline="0">
                <a:latin typeface="+mn-lt"/>
              </a:defRPr>
            </a:lvl2pPr>
            <a:lvl3pPr>
              <a:defRPr sz="2400"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278915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hasCustomPrompt="1"/>
          </p:nvPr>
        </p:nvSpPr>
        <p:spPr>
          <a:xfrm>
            <a:off x="457200" y="215371"/>
            <a:ext cx="8229600" cy="1215864"/>
          </a:xfrm>
          <a:prstGeom prst="rect">
            <a:avLst/>
          </a:prstGeom>
          <a:noFill/>
          <a:ln>
            <a:noFill/>
          </a:ln>
        </p:spPr>
        <p:txBody>
          <a:bodyPr lIns="91425" tIns="91425" rIns="91425" bIns="91425" anchor="ctr"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text</a:t>
            </a:r>
            <a:endParaRPr dirty="0"/>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3" name="Content Placeholder 2">
            <a:extLst>
              <a:ext uri="{FF2B5EF4-FFF2-40B4-BE49-F238E27FC236}">
                <a16:creationId xmlns:a16="http://schemas.microsoft.com/office/drawing/2014/main" id="{2A5DC3A4-D4EA-4DF2-9D8E-329C8D0EB58B}"/>
              </a:ext>
            </a:extLst>
          </p:cNvPr>
          <p:cNvSpPr>
            <a:spLocks noGrp="1"/>
          </p:cNvSpPr>
          <p:nvPr>
            <p:ph sz="quarter" idx="13"/>
          </p:nvPr>
        </p:nvSpPr>
        <p:spPr>
          <a:xfrm>
            <a:off x="457200" y="1637665"/>
            <a:ext cx="8229600" cy="4692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83727154-F3D0-46F9-BF44-C35EC0F8C829}"/>
              </a:ext>
            </a:extLst>
          </p:cNvPr>
          <p:cNvSpPr>
            <a:spLocks noGrp="1"/>
          </p:cNvSpPr>
          <p:nvPr>
            <p:ph type="pic" sz="quarter" idx="14"/>
          </p:nvPr>
        </p:nvSpPr>
        <p:spPr>
          <a:xfrm>
            <a:off x="457200" y="2468563"/>
            <a:ext cx="4114800" cy="3578276"/>
          </a:xfrm>
        </p:spPr>
        <p:txBody>
          <a:bodyPr/>
          <a:lstStyle/>
          <a:p>
            <a:endParaRPr lang="en-US" dirty="0"/>
          </a:p>
        </p:txBody>
      </p:sp>
      <p:sp>
        <p:nvSpPr>
          <p:cNvPr id="15" name="Content Placeholder 5">
            <a:extLst>
              <a:ext uri="{FF2B5EF4-FFF2-40B4-BE49-F238E27FC236}">
                <a16:creationId xmlns:a16="http://schemas.microsoft.com/office/drawing/2014/main" id="{DDC201BC-7D67-4424-88DA-4F11EE2A4C99}"/>
              </a:ext>
            </a:extLst>
          </p:cNvPr>
          <p:cNvSpPr>
            <a:spLocks noGrp="1"/>
          </p:cNvSpPr>
          <p:nvPr>
            <p:ph sz="quarter" idx="15" hasCustomPrompt="1"/>
          </p:nvPr>
        </p:nvSpPr>
        <p:spPr>
          <a:xfrm>
            <a:off x="4890656" y="2494041"/>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16" name="Content Placeholder 7">
            <a:extLst>
              <a:ext uri="{FF2B5EF4-FFF2-40B4-BE49-F238E27FC236}">
                <a16:creationId xmlns:a16="http://schemas.microsoft.com/office/drawing/2014/main" id="{98F946BA-6C6F-44ED-A2A0-AE58D5E5BEE1}"/>
              </a:ext>
            </a:extLst>
          </p:cNvPr>
          <p:cNvSpPr>
            <a:spLocks noGrp="1"/>
          </p:cNvSpPr>
          <p:nvPr>
            <p:ph sz="quarter" idx="16" hasCustomPrompt="1"/>
          </p:nvPr>
        </p:nvSpPr>
        <p:spPr>
          <a:xfrm>
            <a:off x="4890659" y="4079037"/>
            <a:ext cx="3657600" cy="1967802"/>
          </a:xfrm>
        </p:spPr>
        <p:txBody>
          <a:bodyPr/>
          <a:lstStyle>
            <a:lvl1pPr marL="101600" indent="0">
              <a:buNone/>
              <a:defRPr sz="2200"/>
            </a:lvl1pPr>
          </a:lstStyle>
          <a:p>
            <a:pPr lvl="0"/>
            <a:r>
              <a:rPr lang="en-US" dirty="0"/>
              <a:t>Chapter name</a:t>
            </a:r>
          </a:p>
        </p:txBody>
      </p:sp>
      <p:sp>
        <p:nvSpPr>
          <p:cNvPr id="19" name="Picture Placeholder 8">
            <a:extLst>
              <a:ext uri="{FF2B5EF4-FFF2-40B4-BE49-F238E27FC236}">
                <a16:creationId xmlns:a16="http://schemas.microsoft.com/office/drawing/2014/main" id="{F8DD6BD9-6519-429A-BD66-6D9E06496E99}"/>
              </a:ext>
            </a:extLst>
          </p:cNvPr>
          <p:cNvSpPr>
            <a:spLocks noGrp="1"/>
          </p:cNvSpPr>
          <p:nvPr>
            <p:ph type="pic" sz="quarter" idx="18"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7" name="Content Placeholder 17">
            <a:extLst>
              <a:ext uri="{FF2B5EF4-FFF2-40B4-BE49-F238E27FC236}">
                <a16:creationId xmlns:a16="http://schemas.microsoft.com/office/drawing/2014/main" id="{E0602CE5-865E-42E1-8CD7-2539B8E4ACE5}"/>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294513101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8" name="Picture Placeholder 11">
            <a:extLst>
              <a:ext uri="{FF2B5EF4-FFF2-40B4-BE49-F238E27FC236}">
                <a16:creationId xmlns:a16="http://schemas.microsoft.com/office/drawing/2014/main" id="{AD8CEE4F-2FFD-4380-BDF2-66A0E693BEAC}"/>
              </a:ext>
            </a:extLst>
          </p:cNvPr>
          <p:cNvPicPr>
            <a:picLocks noChangeAspect="1"/>
          </p:cNvPicPr>
          <p:nvPr userDrawn="1"/>
        </p:nvPicPr>
        <p:blipFill>
          <a:blip r:embed="rId6"/>
          <a:stretch>
            <a:fillRect/>
          </a:stretch>
        </p:blipFill>
        <p:spPr>
          <a:xfrm>
            <a:off x="455588" y="6424300"/>
            <a:ext cx="916248" cy="279431"/>
          </a:xfrm>
          <a:prstGeom prst="rect">
            <a:avLst/>
          </a:prstGeom>
        </p:spPr>
      </p:pic>
      <p:sp>
        <p:nvSpPr>
          <p:cNvPr id="9" name="Content Placeholder 7">
            <a:extLst>
              <a:ext uri="{FF2B5EF4-FFF2-40B4-BE49-F238E27FC236}">
                <a16:creationId xmlns:a16="http://schemas.microsoft.com/office/drawing/2014/main" id="{FAD59F1C-E2BC-4DD5-850E-7F612BA89CC0}"/>
              </a:ext>
            </a:extLst>
          </p:cNvPr>
          <p:cNvSpPr txBox="1">
            <a:spLocks/>
          </p:cNvSpPr>
          <p:nvPr userDrawn="1"/>
        </p:nvSpPr>
        <p:spPr>
          <a:xfrm>
            <a:off x="2118354" y="6468389"/>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defTabSz="914400"/>
            <a:r>
              <a:rPr lang="en-US" altLang="en-US" sz="1200" kern="0" dirty="0">
                <a:latin typeface="Verdana"/>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480941295"/>
      </p:ext>
    </p:extLst>
  </p:cSld>
  <p:clrMap bg1="lt1" tx1="dk1" bg2="dk2" tx2="lt2" accent1="accent1" accent2="accent2" accent3="accent3" accent4="accent4" accent5="accent5" accent6="accent6" hlink="hlink" folHlink="folHlink"/>
  <p:sldLayoutIdLst>
    <p:sldLayoutId id="2147483680" r:id="rId1"/>
    <p:sldLayoutId id="2147483679" r:id="rId2"/>
    <p:sldLayoutId id="2147483690" r:id="rId3"/>
    <p:sldLayoutId id="214748369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146033304"/>
      </p:ext>
    </p:extLst>
  </p:cSld>
  <p:clrMap bg1="lt1" tx1="dk1" bg2="dk2" tx2="lt2" accent1="accent1" accent2="accent2" accent3="accent3" accent4="accent4" accent5="accent5" accent6="accent6" hlink="hlink" folHlink="folHlink"/>
  <p:sldLayoutIdLst>
    <p:sldLayoutId id="214748368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8.w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hyperlink" Target="https://jameshalderman.com/af_anim_lib_page/"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hyperlink" Target="https://jameshalderman.com/af_vid_lib_pag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9D2D3-1F9E-45EE-B469-FA3320457EC0}"/>
              </a:ext>
            </a:extLst>
          </p:cNvPr>
          <p:cNvSpPr>
            <a:spLocks noGrp="1"/>
          </p:cNvSpPr>
          <p:nvPr>
            <p:ph type="title"/>
          </p:nvPr>
        </p:nvSpPr>
        <p:spPr>
          <a:xfrm>
            <a:off x="457200" y="241038"/>
            <a:ext cx="8250238" cy="590349"/>
          </a:xfrm>
        </p:spPr>
        <p:txBody>
          <a:bodyPr wrap="square" lIns="0" tIns="18000" rIns="0" bIns="18000" anchor="ctr" anchorCtr="0">
            <a:spAutoFit/>
          </a:bodyPr>
          <a:lstStyle/>
          <a:p>
            <a:r>
              <a:rPr lang="en-US" dirty="0"/>
              <a:t>Electric and Hybrid Electric Vehicles</a:t>
            </a:r>
          </a:p>
        </p:txBody>
      </p:sp>
      <p:sp>
        <p:nvSpPr>
          <p:cNvPr id="3" name="Content Placeholder 2">
            <a:extLst>
              <a:ext uri="{FF2B5EF4-FFF2-40B4-BE49-F238E27FC236}">
                <a16:creationId xmlns:a16="http://schemas.microsoft.com/office/drawing/2014/main" id="{2A0EDFDF-BE28-406B-A542-E7162414EE4B}"/>
              </a:ext>
            </a:extLst>
          </p:cNvPr>
          <p:cNvSpPr>
            <a:spLocks noGrp="1"/>
          </p:cNvSpPr>
          <p:nvPr>
            <p:ph sz="quarter" idx="13"/>
          </p:nvPr>
        </p:nvSpPr>
        <p:spPr>
          <a:xfrm>
            <a:off x="457200" y="1030354"/>
            <a:ext cx="8250238" cy="344128"/>
          </a:xfrm>
        </p:spPr>
        <p:txBody>
          <a:bodyPr wrap="square" lIns="0" tIns="18000" rIns="0" bIns="18000" anchor="ctr" anchorCtr="0">
            <a:spAutoFit/>
          </a:bodyPr>
          <a:lstStyle/>
          <a:p>
            <a:pPr marL="0" indent="0">
              <a:buNone/>
            </a:pPr>
            <a:r>
              <a:rPr lang="en-US" sz="2000" dirty="0">
                <a:solidFill>
                  <a:schemeClr val="tx2"/>
                </a:solidFill>
              </a:rPr>
              <a:t>First Edition</a:t>
            </a:r>
          </a:p>
        </p:txBody>
      </p:sp>
      <p:pic>
        <p:nvPicPr>
          <p:cNvPr id="10" name="Picture Placeholder 9" descr="Front Cover: Electric and Hybrid Electric Vehicles First Edition by Halderman and Ward">
            <a:extLst>
              <a:ext uri="{FF2B5EF4-FFF2-40B4-BE49-F238E27FC236}">
                <a16:creationId xmlns:a16="http://schemas.microsoft.com/office/drawing/2014/main" id="{28668333-B867-43F4-840F-1B042214E6D7}"/>
              </a:ext>
            </a:extLst>
          </p:cNvPr>
          <p:cNvPicPr>
            <a:picLocks noGrp="1" noChangeAspect="1"/>
          </p:cNvPicPr>
          <p:nvPr>
            <p:ph type="pic" sz="quarter" idx="14"/>
          </p:nvPr>
        </p:nvPicPr>
        <p:blipFill>
          <a:blip r:embed="rId3"/>
          <a:stretch>
            <a:fillRect/>
          </a:stretch>
        </p:blipFill>
        <p:spPr>
          <a:xfrm>
            <a:off x="453223" y="1537018"/>
            <a:ext cx="3535680" cy="4522124"/>
          </a:xfrm>
          <a:prstGeom prst="rect">
            <a:avLst/>
          </a:prstGeom>
        </p:spPr>
      </p:pic>
      <p:sp>
        <p:nvSpPr>
          <p:cNvPr id="5" name="Content Placeholder 4">
            <a:extLst>
              <a:ext uri="{FF2B5EF4-FFF2-40B4-BE49-F238E27FC236}">
                <a16:creationId xmlns:a16="http://schemas.microsoft.com/office/drawing/2014/main" id="{0471EF97-03AA-489F-8985-1F983D2F8404}"/>
              </a:ext>
            </a:extLst>
          </p:cNvPr>
          <p:cNvSpPr>
            <a:spLocks noGrp="1"/>
          </p:cNvSpPr>
          <p:nvPr>
            <p:ph sz="quarter" idx="15"/>
          </p:nvPr>
        </p:nvSpPr>
        <p:spPr>
          <a:xfrm>
            <a:off x="4582310" y="3044323"/>
            <a:ext cx="4125127" cy="498016"/>
          </a:xfrm>
        </p:spPr>
        <p:txBody>
          <a:bodyPr wrap="square" lIns="0" tIns="18000" rIns="0" bIns="18000" anchor="ctr" anchorCtr="0">
            <a:spAutoFit/>
          </a:bodyPr>
          <a:lstStyle/>
          <a:p>
            <a:pPr marL="0"/>
            <a:r>
              <a:rPr lang="en-US" dirty="0"/>
              <a:t>Chapter 19</a:t>
            </a:r>
          </a:p>
        </p:txBody>
      </p:sp>
      <p:sp>
        <p:nvSpPr>
          <p:cNvPr id="6" name="Content Placeholder 5">
            <a:extLst>
              <a:ext uri="{FF2B5EF4-FFF2-40B4-BE49-F238E27FC236}">
                <a16:creationId xmlns:a16="http://schemas.microsoft.com/office/drawing/2014/main" id="{2F38B748-738A-4C07-9108-4888B2D6AAE9}"/>
              </a:ext>
            </a:extLst>
          </p:cNvPr>
          <p:cNvSpPr>
            <a:spLocks noGrp="1"/>
          </p:cNvSpPr>
          <p:nvPr>
            <p:ph sz="quarter" idx="16"/>
          </p:nvPr>
        </p:nvSpPr>
        <p:spPr>
          <a:xfrm>
            <a:off x="4582304" y="3842521"/>
            <a:ext cx="4125133" cy="713460"/>
          </a:xfrm>
        </p:spPr>
        <p:txBody>
          <a:bodyPr wrap="square" lIns="0" tIns="18000" rIns="0" bIns="18000" anchor="ctr" anchorCtr="0">
            <a:spAutoFit/>
          </a:bodyPr>
          <a:lstStyle/>
          <a:p>
            <a:pPr marL="0"/>
            <a:r>
              <a:rPr lang="en-US" dirty="0"/>
              <a:t>Fuel Cells and Advanced Technologies</a:t>
            </a:r>
          </a:p>
        </p:txBody>
      </p:sp>
      <p:pic>
        <p:nvPicPr>
          <p:cNvPr id="12" name="Picture Placeholder 11" descr="Pearson Logo">
            <a:extLst>
              <a:ext uri="{FF2B5EF4-FFF2-40B4-BE49-F238E27FC236}">
                <a16:creationId xmlns:a16="http://schemas.microsoft.com/office/drawing/2014/main" id="{54F0B8AE-84F2-4821-98EA-70F247B90CD7}"/>
              </a:ext>
            </a:extLst>
          </p:cNvPr>
          <p:cNvPicPr>
            <a:picLocks noGrp="1" noChangeAspect="1"/>
          </p:cNvPicPr>
          <p:nvPr>
            <p:ph type="pic" sz="quarter" idx="18"/>
          </p:nvPr>
        </p:nvPicPr>
        <p:blipFill>
          <a:blip r:embed="rId4"/>
          <a:stretch>
            <a:fillRect/>
          </a:stretch>
        </p:blipFill>
        <p:spPr>
          <a:xfrm>
            <a:off x="455588" y="6424300"/>
            <a:ext cx="916248" cy="279431"/>
          </a:xfrm>
          <a:prstGeom prst="rect">
            <a:avLst/>
          </a:prstGeom>
        </p:spPr>
      </p:pic>
      <p:sp>
        <p:nvSpPr>
          <p:cNvPr id="8" name="Content Placeholder 7">
            <a:extLst>
              <a:ext uri="{FF2B5EF4-FFF2-40B4-BE49-F238E27FC236}">
                <a16:creationId xmlns:a16="http://schemas.microsoft.com/office/drawing/2014/main" id="{E0059A83-2970-44BA-8A2F-7285FEF72FBA}"/>
              </a:ext>
            </a:extLst>
          </p:cNvPr>
          <p:cNvSpPr>
            <a:spLocks noGrp="1"/>
          </p:cNvSpPr>
          <p:nvPr>
            <p:ph sz="quarter" idx="17"/>
          </p:nvPr>
        </p:nvSpPr>
        <p:spPr>
          <a:xfrm>
            <a:off x="2118354" y="6468389"/>
            <a:ext cx="6589712" cy="221018"/>
          </a:xfrm>
        </p:spPr>
        <p:txBody>
          <a:bodyPr lIns="0" tIns="18000" rIns="0" bIns="18000" anchor="ctr" anchorCtr="0">
            <a:spAutoFit/>
          </a:bodyPr>
          <a:lstStyle/>
          <a:p>
            <a:pPr marL="0" indent="0"/>
            <a:r>
              <a:rPr lang="en-US" altLang="en-US" dirty="0">
                <a:latin typeface="Verdana"/>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203204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Fuel Cell Technology </a:t>
            </a:r>
            <a:r>
              <a:rPr lang="en-US" sz="2800" dirty="0">
                <a:latin typeface="+mj-lt"/>
              </a:rPr>
              <a:t>(5 of 7)</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131767"/>
            <a:ext cx="8250237" cy="3645032"/>
          </a:xfrm>
        </p:spPr>
        <p:txBody>
          <a:bodyPr wrap="square" lIns="0" tIns="18000" rIns="0" bIns="18000" anchor="ctr" anchorCtr="0">
            <a:spAutoFit/>
          </a:bodyPr>
          <a:lstStyle/>
          <a:p>
            <a:pPr marL="342900" indent="-342900"/>
            <a:r>
              <a:rPr lang="en-US" sz="2400" dirty="0"/>
              <a:t>Disadvantages of Fuel Cells</a:t>
            </a:r>
          </a:p>
          <a:p>
            <a:pPr marL="829818" lvl="1" indent="-342900"/>
            <a:r>
              <a:rPr lang="en-US" sz="2400" dirty="0"/>
              <a:t>High cost </a:t>
            </a:r>
          </a:p>
          <a:p>
            <a:pPr marL="829818" lvl="1" indent="-342900"/>
            <a:r>
              <a:rPr lang="en-US" sz="2400" dirty="0"/>
              <a:t>Lack of refueling infrastructure </a:t>
            </a:r>
          </a:p>
          <a:p>
            <a:pPr marL="829818" lvl="1" indent="-342900"/>
            <a:r>
              <a:rPr lang="en-US" sz="2400" dirty="0"/>
              <a:t>Safety perception </a:t>
            </a:r>
          </a:p>
          <a:p>
            <a:pPr marL="829818" lvl="1" indent="-342900"/>
            <a:r>
              <a:rPr lang="en-US" sz="2400" dirty="0"/>
              <a:t>Insufficient vehicle range </a:t>
            </a:r>
          </a:p>
          <a:p>
            <a:pPr marL="829818" lvl="1" indent="-342900"/>
            <a:r>
              <a:rPr lang="en-US" sz="2400" dirty="0"/>
              <a:t>Lack of durability </a:t>
            </a:r>
          </a:p>
          <a:p>
            <a:pPr marL="829818" lvl="1" indent="-342900"/>
            <a:r>
              <a:rPr lang="en-US" sz="2400" dirty="0"/>
              <a:t>Cold weather starting problems </a:t>
            </a:r>
          </a:p>
          <a:p>
            <a:pPr marL="829818" lvl="1" indent="-342900"/>
            <a:r>
              <a:rPr lang="en-US" sz="2400" dirty="0"/>
              <a:t>Insufficient power density</a:t>
            </a:r>
            <a:endParaRPr lang="en-US" sz="3600" dirty="0"/>
          </a:p>
        </p:txBody>
      </p:sp>
    </p:spTree>
    <p:extLst>
      <p:ext uri="{BB962C8B-B14F-4D97-AF65-F5344CB8AC3E}">
        <p14:creationId xmlns:p14="http://schemas.microsoft.com/office/powerpoint/2010/main" val="112649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Fuel Cell Technology </a:t>
            </a:r>
            <a:r>
              <a:rPr lang="en-US" sz="2800" dirty="0">
                <a:latin typeface="+mj-lt"/>
              </a:rPr>
              <a:t>(6 of 7)</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213919"/>
            <a:ext cx="8250237" cy="3845087"/>
          </a:xfrm>
        </p:spPr>
        <p:txBody>
          <a:bodyPr wrap="square" lIns="0" tIns="18000" rIns="0" bIns="18000" anchor="ctr" anchorCtr="0">
            <a:spAutoFit/>
          </a:bodyPr>
          <a:lstStyle/>
          <a:p>
            <a:pPr marL="342900" indent="-342900"/>
            <a:r>
              <a:rPr lang="en-US" sz="2200" dirty="0"/>
              <a:t>Fuel Cell Types</a:t>
            </a:r>
          </a:p>
          <a:p>
            <a:pPr marL="829818" lvl="1" indent="-342900"/>
            <a:r>
              <a:rPr lang="en-US" sz="2200" dirty="0"/>
              <a:t>Differentiated by the type of electrolyte that is used in their design. </a:t>
            </a:r>
          </a:p>
          <a:p>
            <a:pPr marL="829818" lvl="1" indent="-342900"/>
            <a:r>
              <a:rPr lang="en-US" sz="2200" dirty="0"/>
              <a:t>The fuel cell design that is best suited for automotive applications is the </a:t>
            </a:r>
            <a:r>
              <a:rPr lang="en-US" sz="2200" b="1" dirty="0"/>
              <a:t>Proton Exchange Membrane (</a:t>
            </a:r>
            <a:r>
              <a:rPr lang="en-US" sz="2200" b="1" spc="-300" dirty="0"/>
              <a:t>P E </a:t>
            </a:r>
            <a:r>
              <a:rPr lang="en-US" sz="2200" b="1" dirty="0"/>
              <a:t>M)</a:t>
            </a:r>
            <a:r>
              <a:rPr lang="en-US" sz="2200" dirty="0"/>
              <a:t>. </a:t>
            </a:r>
          </a:p>
          <a:p>
            <a:pPr marL="342900" indent="-342900"/>
            <a:r>
              <a:rPr lang="en-US" sz="2200" spc="-300" dirty="0"/>
              <a:t>P E </a:t>
            </a:r>
            <a:r>
              <a:rPr lang="en-US" sz="2200" dirty="0"/>
              <a:t>M Fuel Cell Operation</a:t>
            </a:r>
          </a:p>
          <a:p>
            <a:pPr marL="829818" lvl="1" indent="-342900"/>
            <a:r>
              <a:rPr lang="en-US" sz="2200" dirty="0"/>
              <a:t>A </a:t>
            </a:r>
            <a:r>
              <a:rPr lang="en-US" sz="2200" spc="-300" dirty="0"/>
              <a:t>P E </a:t>
            </a:r>
            <a:r>
              <a:rPr lang="en-US" sz="2200" dirty="0"/>
              <a:t>M fuel cell can start quickly and produce full power without an extensive warm-up period. The </a:t>
            </a:r>
            <a:r>
              <a:rPr lang="en-US" sz="2200" spc="-300" dirty="0"/>
              <a:t>P E </a:t>
            </a:r>
            <a:r>
              <a:rPr lang="en-US" sz="2200" dirty="0"/>
              <a:t>M is a design based on a membrane that is coated on both sides with a catalyst, such as platinum or palladium.</a:t>
            </a:r>
          </a:p>
        </p:txBody>
      </p:sp>
    </p:spTree>
    <p:extLst>
      <p:ext uri="{BB962C8B-B14F-4D97-AF65-F5344CB8AC3E}">
        <p14:creationId xmlns:p14="http://schemas.microsoft.com/office/powerpoint/2010/main" val="2597475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Chart 19.1</a:t>
            </a:r>
          </a:p>
        </p:txBody>
      </p:sp>
      <p:pic>
        <p:nvPicPr>
          <p:cNvPr id="8" name="Picture Placeholder 5" descr="A table lists types and details of fuel cells.&#10;Long description is available in notes, press F6.">
            <a:extLst>
              <a:ext uri="{FF2B5EF4-FFF2-40B4-BE49-F238E27FC236}">
                <a16:creationId xmlns:a16="http://schemas.microsoft.com/office/drawing/2014/main" id="{F149F274-1B96-4104-BB57-298075C9EA28}"/>
              </a:ext>
            </a:extLst>
          </p:cNvPr>
          <p:cNvPicPr>
            <a:picLocks noGrp="1" noChangeAspect="1"/>
          </p:cNvPicPr>
          <p:nvPr>
            <p:ph type="pic" sz="quarter" idx="22"/>
          </p:nvPr>
        </p:nvPicPr>
        <p:blipFill>
          <a:blip r:embed="rId3"/>
          <a:stretch>
            <a:fillRect/>
          </a:stretch>
        </p:blipFill>
        <p:spPr>
          <a:xfrm>
            <a:off x="601012" y="1178824"/>
            <a:ext cx="7951155" cy="3176182"/>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4860976"/>
            <a:ext cx="8250238" cy="1144347"/>
          </a:xfrm>
        </p:spPr>
        <p:txBody>
          <a:bodyPr wrap="square" lIns="0" tIns="18000" rIns="0" bIns="18000" anchor="ctr" anchorCtr="0">
            <a:spAutoFit/>
          </a:bodyPr>
          <a:lstStyle/>
          <a:p>
            <a:pPr marL="0" indent="0">
              <a:buNone/>
            </a:pPr>
            <a:r>
              <a:rPr lang="en-US" sz="2400" dirty="0"/>
              <a:t>Types and details of fuel cells, including those most suitable to stationary power generation rather than for use in a vehicle.</a:t>
            </a:r>
          </a:p>
        </p:txBody>
      </p:sp>
    </p:spTree>
    <p:extLst>
      <p:ext uri="{BB962C8B-B14F-4D97-AF65-F5344CB8AC3E}">
        <p14:creationId xmlns:p14="http://schemas.microsoft.com/office/powerpoint/2010/main" val="714068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19.4</a:t>
            </a:r>
          </a:p>
        </p:txBody>
      </p:sp>
      <p:pic>
        <p:nvPicPr>
          <p:cNvPr id="8" name="Picture Placeholder 5" descr="A PEM fuel cell circuit. &#10;Long description is available in notes, press F6.">
            <a:extLst>
              <a:ext uri="{FF2B5EF4-FFF2-40B4-BE49-F238E27FC236}">
                <a16:creationId xmlns:a16="http://schemas.microsoft.com/office/drawing/2014/main" id="{5DD71343-FC7A-4543-B7F9-445DBB31C53E}"/>
              </a:ext>
            </a:extLst>
          </p:cNvPr>
          <p:cNvPicPr>
            <a:picLocks noGrp="1" noChangeAspect="1"/>
          </p:cNvPicPr>
          <p:nvPr>
            <p:ph type="pic" sz="quarter" idx="22"/>
          </p:nvPr>
        </p:nvPicPr>
        <p:blipFill>
          <a:blip r:embed="rId3"/>
          <a:stretch>
            <a:fillRect/>
          </a:stretch>
        </p:blipFill>
        <p:spPr>
          <a:xfrm>
            <a:off x="2172635" y="1065487"/>
            <a:ext cx="4816125" cy="3509761"/>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4811220"/>
            <a:ext cx="8250238" cy="1513679"/>
          </a:xfrm>
        </p:spPr>
        <p:txBody>
          <a:bodyPr wrap="square" lIns="0" tIns="18000" rIns="0" bIns="18000" anchor="ctr" anchorCtr="0">
            <a:spAutoFit/>
          </a:bodyPr>
          <a:lstStyle/>
          <a:p>
            <a:pPr marL="0" indent="0">
              <a:buNone/>
            </a:pPr>
            <a:r>
              <a:rPr lang="en-US" sz="2400" dirty="0"/>
              <a:t>The polymer electrolyte membrane only allows H+ ions (protons) to pass through it. This means that electrons must follow the external circuit and pass through the load to perform work.</a:t>
            </a:r>
          </a:p>
        </p:txBody>
      </p:sp>
    </p:spTree>
    <p:extLst>
      <p:ext uri="{BB962C8B-B14F-4D97-AF65-F5344CB8AC3E}">
        <p14:creationId xmlns:p14="http://schemas.microsoft.com/office/powerpoint/2010/main" val="2750188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Fuel Cell</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C2960B85-4B48-F4B7-FBE1-2AE6E37C74A3}"/>
              </a:ext>
            </a:extLst>
          </p:cNvPr>
          <p:cNvSpPr/>
          <p:nvPr/>
        </p:nvSpPr>
        <p:spPr>
          <a:xfrm>
            <a:off x="340468" y="1481138"/>
            <a:ext cx="8443609"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22703FD-1636-5143-BA25-9FAF2501868A}"/>
              </a:ext>
            </a:extLst>
          </p:cNvPr>
          <p:cNvSpPr/>
          <p:nvPr/>
        </p:nvSpPr>
        <p:spPr>
          <a:xfrm>
            <a:off x="350195" y="5647481"/>
            <a:ext cx="8443609"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0931369-3668-4DED-6625-2FD5147D3294}"/>
              </a:ext>
            </a:extLst>
          </p:cNvPr>
          <p:cNvSpPr/>
          <p:nvPr/>
        </p:nvSpPr>
        <p:spPr>
          <a:xfrm>
            <a:off x="1916349" y="1391055"/>
            <a:ext cx="5301574" cy="184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43A6A90-7CB2-52B9-5A86-BCCED7EB9764}"/>
              </a:ext>
            </a:extLst>
          </p:cNvPr>
          <p:cNvSpPr/>
          <p:nvPr/>
        </p:nvSpPr>
        <p:spPr>
          <a:xfrm>
            <a:off x="1848255" y="6040877"/>
            <a:ext cx="5369668" cy="239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2DFD9E5-2E32-23C2-AD7C-031E451CB81B}"/>
              </a:ext>
            </a:extLst>
          </p:cNvPr>
          <p:cNvSpPr/>
          <p:nvPr/>
        </p:nvSpPr>
        <p:spPr>
          <a:xfrm>
            <a:off x="359923" y="1391055"/>
            <a:ext cx="8424154"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2E31315-CC96-8472-DF6B-C4A42296BEF7}"/>
              </a:ext>
            </a:extLst>
          </p:cNvPr>
          <p:cNvSpPr/>
          <p:nvPr/>
        </p:nvSpPr>
        <p:spPr>
          <a:xfrm>
            <a:off x="454025" y="5731725"/>
            <a:ext cx="8424154"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Fuel_Cell_2">
            <a:hlinkClick r:id="" action="ppaction://media"/>
            <a:extLst>
              <a:ext uri="{FF2B5EF4-FFF2-40B4-BE49-F238E27FC236}">
                <a16:creationId xmlns:a16="http://schemas.microsoft.com/office/drawing/2014/main" id="{B1537DCD-85D4-FB6F-8900-03F617607A94}"/>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21121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Fuel Cell Technology </a:t>
            </a:r>
            <a:r>
              <a:rPr lang="en-US" sz="2800" dirty="0">
                <a:latin typeface="+mj-lt"/>
              </a:rPr>
              <a:t>(7 of 7)</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201315"/>
            <a:ext cx="8250237" cy="2036899"/>
          </a:xfrm>
        </p:spPr>
        <p:txBody>
          <a:bodyPr wrap="square" lIns="0" tIns="18000" rIns="0" bIns="18000" anchor="ctr" anchorCtr="0">
            <a:spAutoFit/>
          </a:bodyPr>
          <a:lstStyle/>
          <a:p>
            <a:pPr marL="342900" indent="-342900"/>
            <a:r>
              <a:rPr lang="en-US" sz="2400" dirty="0"/>
              <a:t>Fuel Cell Stacks</a:t>
            </a:r>
          </a:p>
          <a:p>
            <a:pPr marL="829818" lvl="1" indent="-342900"/>
            <a:r>
              <a:rPr lang="en-US" sz="2400" dirty="0"/>
              <a:t>A single fuel cell by itself is not particularly useful, as it generates less than 1 volt of electrical potential. </a:t>
            </a:r>
          </a:p>
          <a:p>
            <a:pPr marL="829818" lvl="1" indent="-342900"/>
            <a:r>
              <a:rPr lang="en-US" sz="2400" dirty="0"/>
              <a:t>It is more common for hundreds of fuel cells to be built together in a </a:t>
            </a:r>
            <a:r>
              <a:rPr lang="en-US" sz="2400" b="1" dirty="0"/>
              <a:t>fuel cell stack</a:t>
            </a:r>
            <a:r>
              <a:rPr lang="en-US" sz="2400" dirty="0"/>
              <a:t>.</a:t>
            </a:r>
            <a:endParaRPr lang="en-US" sz="3600" dirty="0"/>
          </a:p>
        </p:txBody>
      </p:sp>
    </p:spTree>
    <p:extLst>
      <p:ext uri="{BB962C8B-B14F-4D97-AF65-F5344CB8AC3E}">
        <p14:creationId xmlns:p14="http://schemas.microsoft.com/office/powerpoint/2010/main" val="620684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19.5</a:t>
            </a:r>
          </a:p>
        </p:txBody>
      </p:sp>
      <p:pic>
        <p:nvPicPr>
          <p:cNvPr id="7" name="Picture Placeholder 5" descr="Illustration depicts the electrode membrane assemble and a fuel-cell stack.&#10;Long description is available in notes, press F6.">
            <a:extLst>
              <a:ext uri="{FF2B5EF4-FFF2-40B4-BE49-F238E27FC236}">
                <a16:creationId xmlns:a16="http://schemas.microsoft.com/office/drawing/2014/main" id="{72C279CA-FD74-4C63-9B1B-0842E9BD4B99}"/>
              </a:ext>
            </a:extLst>
          </p:cNvPr>
          <p:cNvPicPr>
            <a:picLocks noGrp="1" noChangeAspect="1"/>
          </p:cNvPicPr>
          <p:nvPr>
            <p:ph type="pic" sz="quarter" idx="22"/>
          </p:nvPr>
        </p:nvPicPr>
        <p:blipFill>
          <a:blip r:embed="rId3"/>
          <a:stretch>
            <a:fillRect/>
          </a:stretch>
        </p:blipFill>
        <p:spPr>
          <a:xfrm>
            <a:off x="2381429" y="1097388"/>
            <a:ext cx="4407754" cy="4063397"/>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5405402"/>
            <a:ext cx="8250238" cy="775015"/>
          </a:xfrm>
        </p:spPr>
        <p:txBody>
          <a:bodyPr wrap="square" lIns="0" tIns="18000" rIns="0" bIns="18000" anchor="ctr" anchorCtr="0">
            <a:spAutoFit/>
          </a:bodyPr>
          <a:lstStyle/>
          <a:p>
            <a:pPr marL="0" indent="0">
              <a:buNone/>
            </a:pPr>
            <a:r>
              <a:rPr lang="en-US" sz="2400" dirty="0"/>
              <a:t>A fuel cell stack is made up of hundreds of individual cells connected in series.</a:t>
            </a:r>
          </a:p>
        </p:txBody>
      </p:sp>
    </p:spTree>
    <p:extLst>
      <p:ext uri="{BB962C8B-B14F-4D97-AF65-F5344CB8AC3E}">
        <p14:creationId xmlns:p14="http://schemas.microsoft.com/office/powerpoint/2010/main" val="3460742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Refueling with Hydrogen </a:t>
            </a:r>
            <a:r>
              <a:rPr lang="en-US" sz="2800" dirty="0">
                <a:latin typeface="+mj-lt"/>
              </a:rPr>
              <a:t>(1 of 2)</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213233"/>
            <a:ext cx="8250237" cy="2852507"/>
          </a:xfrm>
        </p:spPr>
        <p:txBody>
          <a:bodyPr wrap="square" lIns="0" tIns="18000" rIns="0" bIns="18000" anchor="ctr" anchorCtr="0">
            <a:spAutoFit/>
          </a:bodyPr>
          <a:lstStyle/>
          <a:p>
            <a:pPr marL="342900" indent="-342900"/>
            <a:r>
              <a:rPr lang="en-US" sz="2400" dirty="0"/>
              <a:t>Fueling Procedure</a:t>
            </a:r>
          </a:p>
          <a:p>
            <a:pPr marL="829818" lvl="1" indent="-342900"/>
            <a:r>
              <a:rPr lang="en-US" sz="2400" dirty="0"/>
              <a:t>Hydrogen is a compressed gas that is stored aboveground at the station. </a:t>
            </a:r>
          </a:p>
          <a:p>
            <a:pPr marL="829818" lvl="1" indent="-342900"/>
            <a:r>
              <a:rPr lang="en-US" sz="2400" dirty="0"/>
              <a:t>Most hydrogen stations have fuel delivered by a tanker truck, although some stations make their fuel onsite. </a:t>
            </a:r>
          </a:p>
          <a:p>
            <a:pPr marL="829818" lvl="1" indent="-342900"/>
            <a:r>
              <a:rPr lang="en-US" sz="2400" dirty="0"/>
              <a:t>Filling up with hydrogen is very similar to putting propane in a barbeque tank.	</a:t>
            </a:r>
            <a:endParaRPr lang="en-US" sz="3600" dirty="0"/>
          </a:p>
        </p:txBody>
      </p:sp>
    </p:spTree>
    <p:extLst>
      <p:ext uri="{BB962C8B-B14F-4D97-AF65-F5344CB8AC3E}">
        <p14:creationId xmlns:p14="http://schemas.microsoft.com/office/powerpoint/2010/main" val="2817134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19.6 (a)</a:t>
            </a:r>
          </a:p>
        </p:txBody>
      </p:sp>
      <p:pic>
        <p:nvPicPr>
          <p:cNvPr id="8" name="Picture Placeholder 5" descr="A hydrogen fueling station.&#10;">
            <a:extLst>
              <a:ext uri="{FF2B5EF4-FFF2-40B4-BE49-F238E27FC236}">
                <a16:creationId xmlns:a16="http://schemas.microsoft.com/office/drawing/2014/main" id="{3923E26C-36EB-415E-A257-2BC0AA3F04CF}"/>
              </a:ext>
            </a:extLst>
          </p:cNvPr>
          <p:cNvPicPr>
            <a:picLocks noGrp="1" noChangeAspect="1"/>
          </p:cNvPicPr>
          <p:nvPr>
            <p:ph type="pic" sz="quarter" idx="22"/>
          </p:nvPr>
        </p:nvPicPr>
        <p:blipFill>
          <a:blip r:embed="rId2"/>
          <a:stretch>
            <a:fillRect/>
          </a:stretch>
        </p:blipFill>
        <p:spPr>
          <a:xfrm>
            <a:off x="3155617" y="998857"/>
            <a:ext cx="2837561" cy="4250268"/>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5405402"/>
            <a:ext cx="8250238" cy="775015"/>
          </a:xfrm>
        </p:spPr>
        <p:txBody>
          <a:bodyPr wrap="square" lIns="0" tIns="18000" rIns="0" bIns="18000" anchor="ctr" anchorCtr="0">
            <a:spAutoFit/>
          </a:bodyPr>
          <a:lstStyle/>
          <a:p>
            <a:pPr marL="0" indent="0">
              <a:buNone/>
            </a:pPr>
            <a:r>
              <a:rPr lang="en-US" sz="2400" dirty="0"/>
              <a:t>A hydrogen fueling station located at a Shell gasoline station in Los Angeles, </a:t>
            </a:r>
            <a:r>
              <a:rPr lang="en-US" sz="2400" spc="-300" dirty="0"/>
              <a:t>C </a:t>
            </a:r>
            <a:r>
              <a:rPr lang="en-US" sz="2400" dirty="0"/>
              <a:t>A.</a:t>
            </a:r>
          </a:p>
        </p:txBody>
      </p:sp>
    </p:spTree>
    <p:extLst>
      <p:ext uri="{BB962C8B-B14F-4D97-AF65-F5344CB8AC3E}">
        <p14:creationId xmlns:p14="http://schemas.microsoft.com/office/powerpoint/2010/main" val="1559308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19.6 (b)</a:t>
            </a:r>
          </a:p>
        </p:txBody>
      </p:sp>
      <p:pic>
        <p:nvPicPr>
          <p:cNvPr id="7" name="Picture Placeholder 5" descr="A hydrogen fueling nozzle with a shut-off valve.&#10;">
            <a:extLst>
              <a:ext uri="{FF2B5EF4-FFF2-40B4-BE49-F238E27FC236}">
                <a16:creationId xmlns:a16="http://schemas.microsoft.com/office/drawing/2014/main" id="{C5079778-BD10-4424-85DE-88074DBA561E}"/>
              </a:ext>
            </a:extLst>
          </p:cNvPr>
          <p:cNvPicPr>
            <a:picLocks noGrp="1" noChangeAspect="1"/>
          </p:cNvPicPr>
          <p:nvPr>
            <p:ph type="pic" sz="quarter" idx="22"/>
          </p:nvPr>
        </p:nvPicPr>
        <p:blipFill>
          <a:blip r:embed="rId2"/>
          <a:stretch>
            <a:fillRect/>
          </a:stretch>
        </p:blipFill>
        <p:spPr>
          <a:xfrm>
            <a:off x="3221881" y="1099054"/>
            <a:ext cx="2726841" cy="4084424"/>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5405402"/>
            <a:ext cx="8250238" cy="775015"/>
          </a:xfrm>
        </p:spPr>
        <p:txBody>
          <a:bodyPr wrap="square" lIns="0" tIns="18000" rIns="0" bIns="18000" anchor="ctr" anchorCtr="0">
            <a:spAutoFit/>
          </a:bodyPr>
          <a:lstStyle/>
          <a:p>
            <a:pPr marL="0" indent="0">
              <a:buNone/>
            </a:pPr>
            <a:r>
              <a:rPr lang="en-US" sz="2400" dirty="0"/>
              <a:t>The door on the side is opened to show the fill nozzle with shut-off valve.</a:t>
            </a:r>
          </a:p>
        </p:txBody>
      </p:sp>
    </p:spTree>
    <p:extLst>
      <p:ext uri="{BB962C8B-B14F-4D97-AF65-F5344CB8AC3E}">
        <p14:creationId xmlns:p14="http://schemas.microsoft.com/office/powerpoint/2010/main" val="2524201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Learning Objectives</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197888"/>
            <a:ext cx="8250237" cy="2852507"/>
          </a:xfrm>
        </p:spPr>
        <p:txBody>
          <a:bodyPr wrap="square" lIns="0" tIns="18000" rIns="0" bIns="18000" anchor="ctr" anchorCtr="0">
            <a:spAutoFit/>
          </a:bodyPr>
          <a:lstStyle/>
          <a:p>
            <a:pPr marL="990600" indent="-990600">
              <a:spcBef>
                <a:spcPts val="600"/>
              </a:spcBef>
              <a:buNone/>
            </a:pPr>
            <a:r>
              <a:rPr lang="en-US" sz="2400" b="1" dirty="0">
                <a:solidFill>
                  <a:srgbClr val="007FA3"/>
                </a:solidFill>
              </a:rPr>
              <a:t>19.1	</a:t>
            </a:r>
            <a:r>
              <a:rPr lang="en-US" sz="2400" dirty="0"/>
              <a:t>Explain how a fuel cell generates electricity and list advantages and disadvantages of fuel cells. </a:t>
            </a:r>
          </a:p>
          <a:p>
            <a:pPr marL="990600" indent="-990600">
              <a:spcBef>
                <a:spcPts val="600"/>
              </a:spcBef>
              <a:buNone/>
            </a:pPr>
            <a:r>
              <a:rPr lang="en-US" sz="2400" b="1" dirty="0">
                <a:solidFill>
                  <a:srgbClr val="007FA3"/>
                </a:solidFill>
              </a:rPr>
              <a:t>19.2	</a:t>
            </a:r>
            <a:r>
              <a:rPr lang="en-US" sz="2400" dirty="0"/>
              <a:t>List the types of fuel cells and vehicle systems that use them. </a:t>
            </a:r>
          </a:p>
          <a:p>
            <a:pPr marL="990600" indent="-990600">
              <a:spcBef>
                <a:spcPts val="600"/>
              </a:spcBef>
              <a:buNone/>
            </a:pPr>
            <a:r>
              <a:rPr lang="en-US" sz="2400" b="1" dirty="0">
                <a:solidFill>
                  <a:srgbClr val="007FA3"/>
                </a:solidFill>
              </a:rPr>
              <a:t>19.3	</a:t>
            </a:r>
            <a:r>
              <a:rPr lang="en-US" sz="2400" dirty="0"/>
              <a:t>Explain how ultracapacitors and transaxle work in fuel cell hybrid vehicles. </a:t>
            </a:r>
          </a:p>
          <a:p>
            <a:pPr marL="990600" indent="-990600">
              <a:spcBef>
                <a:spcPts val="600"/>
              </a:spcBef>
              <a:buNone/>
            </a:pPr>
            <a:r>
              <a:rPr lang="en-US" sz="2400" b="1" dirty="0">
                <a:solidFill>
                  <a:srgbClr val="007FA3"/>
                </a:solidFill>
              </a:rPr>
              <a:t>19.4	</a:t>
            </a:r>
            <a:r>
              <a:rPr lang="en-US" sz="2400" dirty="0"/>
              <a:t>Describe the </a:t>
            </a:r>
            <a:r>
              <a:rPr lang="en-US" sz="2400" spc="-300" dirty="0"/>
              <a:t>H C C </a:t>
            </a:r>
            <a:r>
              <a:rPr lang="en-US" sz="2400" dirty="0"/>
              <a:t>I combustion process.</a:t>
            </a:r>
          </a:p>
        </p:txBody>
      </p:sp>
    </p:spTree>
    <p:extLst>
      <p:ext uri="{BB962C8B-B14F-4D97-AF65-F5344CB8AC3E}">
        <p14:creationId xmlns:p14="http://schemas.microsoft.com/office/powerpoint/2010/main" val="2963419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Refueling with Hydrogen </a:t>
            </a:r>
            <a:r>
              <a:rPr lang="en-US" sz="2800" dirty="0">
                <a:latin typeface="+mj-lt"/>
              </a:rPr>
              <a:t>(2 of 2)</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128155"/>
            <a:ext cx="8250237" cy="4791499"/>
          </a:xfrm>
        </p:spPr>
        <p:txBody>
          <a:bodyPr wrap="square" lIns="0" tIns="18000" rIns="0" bIns="18000" anchor="ctr" anchorCtr="0">
            <a:spAutoFit/>
          </a:bodyPr>
          <a:lstStyle/>
          <a:p>
            <a:pPr marL="342900" indent="-342900"/>
            <a:r>
              <a:rPr lang="en-US" sz="2400" dirty="0"/>
              <a:t>Pressures Used</a:t>
            </a:r>
          </a:p>
          <a:p>
            <a:pPr marL="829818" lvl="1" indent="-342900"/>
            <a:r>
              <a:rPr lang="en-US" sz="2400" dirty="0"/>
              <a:t>The two most commonly used pressures at hydrogen filling stations include: </a:t>
            </a:r>
          </a:p>
          <a:p>
            <a:pPr marL="1229868" lvl="2" indent="-342900"/>
            <a:r>
              <a:rPr lang="en-US" sz="2400" dirty="0"/>
              <a:t>H35 = 35 </a:t>
            </a:r>
            <a:r>
              <a:rPr lang="en-US" sz="2400" spc="-300" dirty="0"/>
              <a:t>M P </a:t>
            </a:r>
            <a:r>
              <a:rPr lang="en-US" sz="2400" dirty="0"/>
              <a:t>a (5,000 </a:t>
            </a:r>
            <a:r>
              <a:rPr lang="en-US" sz="2400" spc="-300" dirty="0"/>
              <a:t>P S </a:t>
            </a:r>
            <a:r>
              <a:rPr lang="en-US" sz="2400" dirty="0"/>
              <a:t>I) </a:t>
            </a:r>
          </a:p>
          <a:p>
            <a:pPr marL="1229868" lvl="2" indent="-342900"/>
            <a:r>
              <a:rPr lang="en-US" sz="2400" dirty="0"/>
              <a:t>H70 = 70 </a:t>
            </a:r>
            <a:r>
              <a:rPr lang="en-US" sz="2400" spc="-300" dirty="0"/>
              <a:t>M P </a:t>
            </a:r>
            <a:r>
              <a:rPr lang="en-US" sz="2400" dirty="0"/>
              <a:t>a (10,000 </a:t>
            </a:r>
            <a:r>
              <a:rPr lang="en-US" sz="2400" spc="-300" dirty="0"/>
              <a:t>P S </a:t>
            </a:r>
            <a:r>
              <a:rPr lang="en-US" sz="2400" dirty="0"/>
              <a:t>I) </a:t>
            </a:r>
          </a:p>
          <a:p>
            <a:pPr marL="342900" indent="-342900"/>
            <a:r>
              <a:rPr lang="en-US" sz="2400" spc="-300" dirty="0"/>
              <a:t>S A </a:t>
            </a:r>
            <a:r>
              <a:rPr lang="en-US" sz="2400" dirty="0"/>
              <a:t>E J2601</a:t>
            </a:r>
          </a:p>
          <a:p>
            <a:pPr marL="829818" lvl="1" indent="-342900"/>
            <a:r>
              <a:rPr lang="en-US" sz="2400" spc="-300" dirty="0"/>
              <a:t>S A </a:t>
            </a:r>
            <a:r>
              <a:rPr lang="en-US" sz="2400" dirty="0"/>
              <a:t>E International-created standard J2601 is the standard for hydrogen-fueling protocol of hydrogen fuel cell electric vehicles (</a:t>
            </a:r>
            <a:r>
              <a:rPr lang="en-US" sz="2400" spc="-300" dirty="0"/>
              <a:t>F C E V </a:t>
            </a:r>
            <a:r>
              <a:rPr lang="en-US" sz="2400" dirty="0"/>
              <a:t>s). </a:t>
            </a:r>
          </a:p>
          <a:p>
            <a:pPr marL="829818" lvl="1" indent="-342900"/>
            <a:r>
              <a:rPr lang="en-US" sz="2400" dirty="0"/>
              <a:t>A H70-T40 fueling dispenser enables fueling the fuel-cell vehicle in usually less than 3 minutes.</a:t>
            </a:r>
            <a:endParaRPr lang="en-US" sz="3600" dirty="0"/>
          </a:p>
        </p:txBody>
      </p:sp>
    </p:spTree>
    <p:extLst>
      <p:ext uri="{BB962C8B-B14F-4D97-AF65-F5344CB8AC3E}">
        <p14:creationId xmlns:p14="http://schemas.microsoft.com/office/powerpoint/2010/main" val="2471722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Direct Methanol Fuel Cells</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126442"/>
            <a:ext cx="8250237" cy="4345223"/>
          </a:xfrm>
        </p:spPr>
        <p:txBody>
          <a:bodyPr wrap="square" lIns="0" tIns="18000" rIns="0" bIns="18000" anchor="ctr" anchorCtr="0">
            <a:spAutoFit/>
          </a:bodyPr>
          <a:lstStyle/>
          <a:p>
            <a:pPr marL="342900" indent="-342900"/>
            <a:r>
              <a:rPr lang="en-US" sz="2400" dirty="0"/>
              <a:t>Purpose and Function</a:t>
            </a:r>
          </a:p>
          <a:p>
            <a:pPr marL="829818" lvl="1" indent="-342900"/>
            <a:r>
              <a:rPr lang="en-US" sz="2400" dirty="0"/>
              <a:t>A modified </a:t>
            </a:r>
            <a:r>
              <a:rPr lang="en-US" sz="2400" spc="-300" dirty="0"/>
              <a:t>P E </a:t>
            </a:r>
            <a:r>
              <a:rPr lang="en-US" sz="2400" dirty="0"/>
              <a:t>M fuel cell can be fueled with liquid methanol instead of hydrogen gas. </a:t>
            </a:r>
          </a:p>
          <a:p>
            <a:pPr marL="342900" indent="-342900"/>
            <a:r>
              <a:rPr lang="en-US" sz="2400" dirty="0"/>
              <a:t>Operation and Disadvantages</a:t>
            </a:r>
          </a:p>
          <a:p>
            <a:pPr marL="829818" lvl="1" indent="-342900"/>
            <a:r>
              <a:rPr lang="en-US" sz="2400" dirty="0"/>
              <a:t>No compressor or other high-pressure equipment is needed. </a:t>
            </a:r>
          </a:p>
          <a:p>
            <a:pPr marL="829818" lvl="1" indent="-342900"/>
            <a:r>
              <a:rPr lang="en-US" sz="2400" dirty="0"/>
              <a:t>Methanol cannot be stored in existing tanks. </a:t>
            </a:r>
          </a:p>
          <a:p>
            <a:pPr marL="829818" lvl="1" indent="-342900"/>
            <a:r>
              <a:rPr lang="en-US" sz="2400" dirty="0"/>
              <a:t>Direct methanol fuel cells require much greater amounts of catalyst in their construction, which leads to higher costs.</a:t>
            </a:r>
            <a:endParaRPr lang="en-US" sz="3600" dirty="0"/>
          </a:p>
        </p:txBody>
      </p:sp>
    </p:spTree>
    <p:extLst>
      <p:ext uri="{BB962C8B-B14F-4D97-AF65-F5344CB8AC3E}">
        <p14:creationId xmlns:p14="http://schemas.microsoft.com/office/powerpoint/2010/main" val="2254570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19.7</a:t>
            </a:r>
          </a:p>
        </p:txBody>
      </p:sp>
      <p:pic>
        <p:nvPicPr>
          <p:cNvPr id="8" name="Picture Placeholder 5" descr="Illustration depicts the working principle of a direct methanol fuel cell.&#10;Long description is available in notes, press F6.">
            <a:extLst>
              <a:ext uri="{FF2B5EF4-FFF2-40B4-BE49-F238E27FC236}">
                <a16:creationId xmlns:a16="http://schemas.microsoft.com/office/drawing/2014/main" id="{D7D254C9-B718-4298-A220-330CE87309B0}"/>
              </a:ext>
            </a:extLst>
          </p:cNvPr>
          <p:cNvPicPr>
            <a:picLocks noGrp="1" noChangeAspect="1"/>
          </p:cNvPicPr>
          <p:nvPr>
            <p:ph type="pic" sz="quarter" idx="22"/>
          </p:nvPr>
        </p:nvPicPr>
        <p:blipFill>
          <a:blip r:embed="rId3"/>
          <a:stretch>
            <a:fillRect/>
          </a:stretch>
        </p:blipFill>
        <p:spPr>
          <a:xfrm>
            <a:off x="1129232" y="1093725"/>
            <a:ext cx="6905786" cy="4069157"/>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5405402"/>
            <a:ext cx="8250238" cy="775015"/>
          </a:xfrm>
        </p:spPr>
        <p:txBody>
          <a:bodyPr wrap="square" lIns="0" tIns="18000" rIns="0" bIns="18000" anchor="ctr" anchorCtr="0">
            <a:spAutoFit/>
          </a:bodyPr>
          <a:lstStyle/>
          <a:p>
            <a:pPr marL="0" indent="0">
              <a:buNone/>
            </a:pPr>
            <a:r>
              <a:rPr lang="en-US" sz="2400" dirty="0"/>
              <a:t>A direct methanol fuel cell uses a methanol/water solution for fuel instead of hydrogen gas.</a:t>
            </a:r>
          </a:p>
        </p:txBody>
      </p:sp>
    </p:spTree>
    <p:extLst>
      <p:ext uri="{BB962C8B-B14F-4D97-AF65-F5344CB8AC3E}">
        <p14:creationId xmlns:p14="http://schemas.microsoft.com/office/powerpoint/2010/main" val="474308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19.8</a:t>
            </a:r>
          </a:p>
        </p:txBody>
      </p:sp>
      <p:pic>
        <p:nvPicPr>
          <p:cNvPr id="7" name="Picture Placeholder 5" descr="Methanol is being filled to the gasoline-powered vehicle.&#10;">
            <a:extLst>
              <a:ext uri="{FF2B5EF4-FFF2-40B4-BE49-F238E27FC236}">
                <a16:creationId xmlns:a16="http://schemas.microsoft.com/office/drawing/2014/main" id="{FC3D065F-586B-4141-80D8-401401E068B1}"/>
              </a:ext>
            </a:extLst>
          </p:cNvPr>
          <p:cNvPicPr>
            <a:picLocks noGrp="1" noChangeAspect="1"/>
          </p:cNvPicPr>
          <p:nvPr>
            <p:ph type="pic" sz="quarter" idx="22"/>
          </p:nvPr>
        </p:nvPicPr>
        <p:blipFill>
          <a:blip r:embed="rId2"/>
          <a:stretch>
            <a:fillRect/>
          </a:stretch>
        </p:blipFill>
        <p:spPr>
          <a:xfrm>
            <a:off x="1495207" y="1019029"/>
            <a:ext cx="6180191" cy="4198131"/>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5405402"/>
            <a:ext cx="8250238" cy="775015"/>
          </a:xfrm>
        </p:spPr>
        <p:txBody>
          <a:bodyPr wrap="square" lIns="0" tIns="18000" rIns="0" bIns="18000" anchor="ctr" anchorCtr="0">
            <a:spAutoFit/>
          </a:bodyPr>
          <a:lstStyle/>
          <a:p>
            <a:pPr marL="0" indent="0">
              <a:buNone/>
            </a:pPr>
            <a:r>
              <a:rPr lang="en-US" sz="2400" dirty="0"/>
              <a:t>A direct methanol fuel cell can be refueled similar to a gasoline-powered vehicle.</a:t>
            </a:r>
          </a:p>
        </p:txBody>
      </p:sp>
    </p:spTree>
    <p:extLst>
      <p:ext uri="{BB962C8B-B14F-4D97-AF65-F5344CB8AC3E}">
        <p14:creationId xmlns:p14="http://schemas.microsoft.com/office/powerpoint/2010/main" val="1098234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Fuel Cell Vehicle Systems </a:t>
            </a:r>
            <a:r>
              <a:rPr lang="en-US" sz="2800" dirty="0">
                <a:latin typeface="+mj-lt"/>
              </a:rPr>
              <a:t>(1 of 2)</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126442"/>
            <a:ext cx="8250237" cy="4345223"/>
          </a:xfrm>
        </p:spPr>
        <p:txBody>
          <a:bodyPr wrap="square" lIns="0" tIns="18000" rIns="0" bIns="18000" anchor="ctr" anchorCtr="0">
            <a:spAutoFit/>
          </a:bodyPr>
          <a:lstStyle/>
          <a:p>
            <a:pPr marL="342900" indent="-342900"/>
            <a:r>
              <a:rPr lang="en-US" sz="2400" dirty="0"/>
              <a:t>Fuel Cell Humidifiers</a:t>
            </a:r>
          </a:p>
          <a:p>
            <a:pPr marL="829818" lvl="1" indent="-342900"/>
            <a:r>
              <a:rPr lang="en-US" sz="2400" dirty="0"/>
              <a:t>Water management inside a </a:t>
            </a:r>
            <a:r>
              <a:rPr lang="en-US" sz="2400" spc="-300" dirty="0"/>
              <a:t>P E </a:t>
            </a:r>
            <a:r>
              <a:rPr lang="en-US" sz="2400" dirty="0"/>
              <a:t>M fuel cell is critical. </a:t>
            </a:r>
          </a:p>
          <a:p>
            <a:pPr marL="829818" lvl="1" indent="-342900"/>
            <a:r>
              <a:rPr lang="en-US" sz="2400" dirty="0"/>
              <a:t>Too much water can prevent oxygen from making contact with the positive electrode; too little water can allow the electrolyte to dry out </a:t>
            </a:r>
          </a:p>
          <a:p>
            <a:pPr marL="342900" indent="-342900"/>
            <a:r>
              <a:rPr lang="en-US" sz="2400" dirty="0"/>
              <a:t>Fuel Cell Cooling Systems</a:t>
            </a:r>
          </a:p>
          <a:p>
            <a:pPr marL="829818" lvl="1" indent="-342900"/>
            <a:r>
              <a:rPr lang="en-US" sz="2400" dirty="0"/>
              <a:t>Heat is generated by the fuel cell during normal operation. </a:t>
            </a:r>
          </a:p>
          <a:p>
            <a:pPr marL="829818" lvl="1" indent="-342900"/>
            <a:r>
              <a:rPr lang="en-US" sz="2400" dirty="0"/>
              <a:t>A liquid cooling system must be utilized to remove waste heat.</a:t>
            </a:r>
            <a:endParaRPr lang="en-US" sz="3600" dirty="0"/>
          </a:p>
        </p:txBody>
      </p:sp>
    </p:spTree>
    <p:extLst>
      <p:ext uri="{BB962C8B-B14F-4D97-AF65-F5344CB8AC3E}">
        <p14:creationId xmlns:p14="http://schemas.microsoft.com/office/powerpoint/2010/main" val="873170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19.9</a:t>
            </a:r>
          </a:p>
        </p:txBody>
      </p:sp>
      <p:pic>
        <p:nvPicPr>
          <p:cNvPr id="8" name="Picture Placeholder 5" descr="A powertrain layout of a Honda FCX fuel-cell&#10;vehicle points to the fuel cell system radiator, drive train radiator, power control unit, fuel cell stack, humidifier, fuel cell system box, high-pressure hydrogen tank, and ultra-capacitor.&#10;">
            <a:extLst>
              <a:ext uri="{FF2B5EF4-FFF2-40B4-BE49-F238E27FC236}">
                <a16:creationId xmlns:a16="http://schemas.microsoft.com/office/drawing/2014/main" id="{4CCB104B-5A3C-4274-9A55-9679267AACBD}"/>
              </a:ext>
            </a:extLst>
          </p:cNvPr>
          <p:cNvPicPr>
            <a:picLocks noGrp="1" noChangeAspect="1"/>
          </p:cNvPicPr>
          <p:nvPr>
            <p:ph type="pic" sz="quarter" idx="22"/>
          </p:nvPr>
        </p:nvPicPr>
        <p:blipFill>
          <a:blip r:embed="rId2"/>
          <a:stretch>
            <a:fillRect/>
          </a:stretch>
        </p:blipFill>
        <p:spPr>
          <a:xfrm>
            <a:off x="1643472" y="1079540"/>
            <a:ext cx="5877670" cy="3865584"/>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5160776"/>
            <a:ext cx="8250238" cy="1144347"/>
          </a:xfrm>
        </p:spPr>
        <p:txBody>
          <a:bodyPr wrap="square" lIns="0" tIns="18000" rIns="0" bIns="18000" anchor="ctr" anchorCtr="0">
            <a:spAutoFit/>
          </a:bodyPr>
          <a:lstStyle/>
          <a:p>
            <a:pPr marL="0" indent="0">
              <a:buNone/>
            </a:pPr>
            <a:r>
              <a:rPr lang="en-US" sz="2400" dirty="0"/>
              <a:t>Powertrain layout in a Honda </a:t>
            </a:r>
            <a:r>
              <a:rPr lang="en-US" sz="2400" spc="-300" dirty="0"/>
              <a:t>F C </a:t>
            </a:r>
            <a:r>
              <a:rPr lang="en-US" sz="2400" dirty="0"/>
              <a:t>X fuel cell vehicle. note the use of a humidifier behind the fuel cell stack to maintain moisture levels in the membrane electrode assemblies.</a:t>
            </a:r>
          </a:p>
        </p:txBody>
      </p:sp>
    </p:spTree>
    <p:extLst>
      <p:ext uri="{BB962C8B-B14F-4D97-AF65-F5344CB8AC3E}">
        <p14:creationId xmlns:p14="http://schemas.microsoft.com/office/powerpoint/2010/main" val="327635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19.10</a:t>
            </a:r>
          </a:p>
        </p:txBody>
      </p:sp>
      <p:pic>
        <p:nvPicPr>
          <p:cNvPr id="7" name="Picture Placeholder 5" descr="A large water radiator cooler with two small radiators on either side.&#10;">
            <a:extLst>
              <a:ext uri="{FF2B5EF4-FFF2-40B4-BE49-F238E27FC236}">
                <a16:creationId xmlns:a16="http://schemas.microsoft.com/office/drawing/2014/main" id="{7CC86FFD-68DE-4C5D-8925-E76198799584}"/>
              </a:ext>
            </a:extLst>
          </p:cNvPr>
          <p:cNvPicPr>
            <a:picLocks noGrp="1" noChangeAspect="1"/>
          </p:cNvPicPr>
          <p:nvPr>
            <p:ph type="pic" sz="quarter" idx="22"/>
          </p:nvPr>
        </p:nvPicPr>
        <p:blipFill>
          <a:blip r:embed="rId2"/>
          <a:stretch>
            <a:fillRect/>
          </a:stretch>
        </p:blipFill>
        <p:spPr>
          <a:xfrm>
            <a:off x="2535181" y="1092619"/>
            <a:ext cx="4074323" cy="3812283"/>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5160776"/>
            <a:ext cx="8250238" cy="1144347"/>
          </a:xfrm>
        </p:spPr>
        <p:txBody>
          <a:bodyPr wrap="square" lIns="0" tIns="18000" rIns="0" bIns="18000" anchor="ctr" anchorCtr="0">
            <a:spAutoFit/>
          </a:bodyPr>
          <a:lstStyle/>
          <a:p>
            <a:pPr marL="0" indent="0">
              <a:buNone/>
            </a:pPr>
            <a:r>
              <a:rPr lang="en-US" sz="2400" dirty="0"/>
              <a:t>The Honda </a:t>
            </a:r>
            <a:r>
              <a:rPr lang="en-US" sz="2400" spc="-300" dirty="0"/>
              <a:t>F C </a:t>
            </a:r>
            <a:r>
              <a:rPr lang="en-US" sz="2400" dirty="0"/>
              <a:t>X uses one large radiator for cooling the fuel cell, and two smaller ones on either side for cooling drivetrain components. </a:t>
            </a:r>
          </a:p>
        </p:txBody>
      </p:sp>
    </p:spTree>
    <p:extLst>
      <p:ext uri="{BB962C8B-B14F-4D97-AF65-F5344CB8AC3E}">
        <p14:creationId xmlns:p14="http://schemas.microsoft.com/office/powerpoint/2010/main" val="3638938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19.11</a:t>
            </a:r>
          </a:p>
        </p:txBody>
      </p:sp>
      <p:pic>
        <p:nvPicPr>
          <p:cNvPr id="8" name="Picture Placeholder 5" descr="An under-the-hood view of a Toyota&#10;FCHV. &#10;">
            <a:extLst>
              <a:ext uri="{FF2B5EF4-FFF2-40B4-BE49-F238E27FC236}">
                <a16:creationId xmlns:a16="http://schemas.microsoft.com/office/drawing/2014/main" id="{F84FBE14-15A3-44E2-814C-49851BBB5BE7}"/>
              </a:ext>
            </a:extLst>
          </p:cNvPr>
          <p:cNvPicPr>
            <a:picLocks noGrp="1" noChangeAspect="1"/>
          </p:cNvPicPr>
          <p:nvPr>
            <p:ph type="pic" sz="quarter" idx="22"/>
          </p:nvPr>
        </p:nvPicPr>
        <p:blipFill>
          <a:blip r:embed="rId2"/>
          <a:stretch>
            <a:fillRect/>
          </a:stretch>
        </p:blipFill>
        <p:spPr>
          <a:xfrm>
            <a:off x="1986390" y="1080830"/>
            <a:ext cx="5191119" cy="3893343"/>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5160776"/>
            <a:ext cx="8250238" cy="1144347"/>
          </a:xfrm>
        </p:spPr>
        <p:txBody>
          <a:bodyPr wrap="square" lIns="0" tIns="18000" rIns="0" bIns="18000" anchor="ctr" anchorCtr="0">
            <a:spAutoFit/>
          </a:bodyPr>
          <a:lstStyle/>
          <a:p>
            <a:pPr marL="0" indent="0">
              <a:buNone/>
            </a:pPr>
            <a:r>
              <a:rPr lang="en-US" sz="2400" dirty="0"/>
              <a:t>Space is limited at the front of the Toyota </a:t>
            </a:r>
            <a:r>
              <a:rPr lang="en-US" sz="2400" spc="-300" dirty="0"/>
              <a:t>F C H </a:t>
            </a:r>
            <a:r>
              <a:rPr lang="en-US" sz="2400" dirty="0"/>
              <a:t>V engine compartment, so an auxiliary heat exchanger is located under the vehicle to help cool the fuel cell stack. </a:t>
            </a:r>
          </a:p>
        </p:txBody>
      </p:sp>
    </p:spTree>
    <p:extLst>
      <p:ext uri="{BB962C8B-B14F-4D97-AF65-F5344CB8AC3E}">
        <p14:creationId xmlns:p14="http://schemas.microsoft.com/office/powerpoint/2010/main" val="1878105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Fuel Cell Vehicle Systems </a:t>
            </a:r>
            <a:r>
              <a:rPr lang="en-US" sz="2800" dirty="0">
                <a:latin typeface="+mj-lt"/>
              </a:rPr>
              <a:t>(2 of 2)</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201317"/>
            <a:ext cx="8250237" cy="2036899"/>
          </a:xfrm>
        </p:spPr>
        <p:txBody>
          <a:bodyPr wrap="square" lIns="0" tIns="18000" rIns="0" bIns="18000" anchor="ctr" anchorCtr="0">
            <a:spAutoFit/>
          </a:bodyPr>
          <a:lstStyle/>
          <a:p>
            <a:pPr marL="342900" indent="-342900"/>
            <a:r>
              <a:rPr lang="en-US" sz="2400" dirty="0"/>
              <a:t>Air Supply Pumps</a:t>
            </a:r>
          </a:p>
          <a:p>
            <a:pPr marL="829818" lvl="1" indent="-342900"/>
            <a:r>
              <a:rPr lang="en-US" sz="2400" dirty="0"/>
              <a:t>Air must be supplied to the fuel cell stack at the proper pressure and flow rate to enable proper performance. </a:t>
            </a:r>
          </a:p>
          <a:p>
            <a:pPr marL="829818" lvl="1" indent="-342900"/>
            <a:r>
              <a:rPr lang="en-US" sz="2400" dirty="0"/>
              <a:t>This pump is often driven by a high-voltage electric drive motor.</a:t>
            </a:r>
            <a:endParaRPr lang="en-US" sz="3600" dirty="0"/>
          </a:p>
        </p:txBody>
      </p:sp>
    </p:spTree>
    <p:extLst>
      <p:ext uri="{BB962C8B-B14F-4D97-AF65-F5344CB8AC3E}">
        <p14:creationId xmlns:p14="http://schemas.microsoft.com/office/powerpoint/2010/main" val="2500452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Fuel Cell Hybrid Vehicles</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139720"/>
            <a:ext cx="8250237" cy="3898947"/>
          </a:xfrm>
        </p:spPr>
        <p:txBody>
          <a:bodyPr wrap="square" lIns="0" tIns="18000" rIns="0" bIns="18000" anchor="ctr" anchorCtr="0">
            <a:spAutoFit/>
          </a:bodyPr>
          <a:lstStyle/>
          <a:p>
            <a:pPr marL="342900" indent="-342900"/>
            <a:r>
              <a:rPr lang="en-US" sz="2400" dirty="0"/>
              <a:t>Purpose and Function</a:t>
            </a:r>
          </a:p>
          <a:p>
            <a:pPr marL="829818" lvl="1" indent="-342900"/>
            <a:r>
              <a:rPr lang="en-US" sz="2400" dirty="0"/>
              <a:t>The fuel cell hybrid vehicle relies on both the fuel cell and an electrical storage device for motive power. </a:t>
            </a:r>
          </a:p>
          <a:p>
            <a:pPr marL="342900" indent="-342900"/>
            <a:r>
              <a:rPr lang="en-US" sz="2400" dirty="0"/>
              <a:t>Secondary Batteries</a:t>
            </a:r>
          </a:p>
          <a:p>
            <a:pPr marL="829818" lvl="1" indent="-342900"/>
            <a:r>
              <a:rPr lang="en-US" sz="2400" dirty="0"/>
              <a:t>In most </a:t>
            </a:r>
            <a:r>
              <a:rPr lang="en-US" sz="2400" spc="-300" dirty="0"/>
              <a:t>F C H </a:t>
            </a:r>
            <a:r>
              <a:rPr lang="en-US" sz="2400" dirty="0"/>
              <a:t>V designs, a high-voltage nickel-metal hydride (</a:t>
            </a:r>
            <a:r>
              <a:rPr lang="en-US" sz="2400" spc="-300" dirty="0"/>
              <a:t>N i M </a:t>
            </a:r>
            <a:r>
              <a:rPr lang="en-US" sz="2400" dirty="0"/>
              <a:t>H) battery pack is used as a secondary battery. </a:t>
            </a:r>
          </a:p>
          <a:p>
            <a:pPr marL="829818" lvl="1" indent="-342900"/>
            <a:r>
              <a:rPr lang="en-US" sz="2400" dirty="0"/>
              <a:t>This is most often located near the back of the vehicle, either under or behind the rear passenger seat.</a:t>
            </a:r>
            <a:endParaRPr lang="en-US" sz="3600" dirty="0"/>
          </a:p>
        </p:txBody>
      </p:sp>
    </p:spTree>
    <p:extLst>
      <p:ext uri="{BB962C8B-B14F-4D97-AF65-F5344CB8AC3E}">
        <p14:creationId xmlns:p14="http://schemas.microsoft.com/office/powerpoint/2010/main" val="792848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Fuel Cell Technology </a:t>
            </a:r>
            <a:r>
              <a:rPr lang="en-US" sz="2800" dirty="0">
                <a:latin typeface="+mj-lt"/>
              </a:rPr>
              <a:t>(1 of 7)</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156165"/>
            <a:ext cx="8250237" cy="4075919"/>
          </a:xfrm>
        </p:spPr>
        <p:txBody>
          <a:bodyPr wrap="square" lIns="0" tIns="18000" rIns="0" bIns="18000" anchor="ctr" anchorCtr="0">
            <a:spAutoFit/>
          </a:bodyPr>
          <a:lstStyle/>
          <a:p>
            <a:pPr marL="342900" indent="-342900"/>
            <a:r>
              <a:rPr lang="en-US" sz="2400" dirty="0"/>
              <a:t>Background</a:t>
            </a:r>
          </a:p>
          <a:p>
            <a:pPr marL="829818" lvl="1" indent="-342900"/>
            <a:r>
              <a:rPr lang="en-US" sz="2400" dirty="0"/>
              <a:t>A </a:t>
            </a:r>
            <a:r>
              <a:rPr lang="en-US" sz="2400" b="1" dirty="0"/>
              <a:t>fuel cell</a:t>
            </a:r>
            <a:r>
              <a:rPr lang="en-US" sz="2400" dirty="0"/>
              <a:t> is an electrochemical device in which the chemical energy of hydrogen and oxygen is converted into electrical energy. </a:t>
            </a:r>
          </a:p>
          <a:p>
            <a:pPr marL="829818" lvl="1" indent="-342900"/>
            <a:r>
              <a:rPr lang="en-US" sz="2400" dirty="0"/>
              <a:t>In the 1950s, national Aeronautics and Space Administration (</a:t>
            </a:r>
            <a:r>
              <a:rPr lang="en-US" sz="2400" spc="-300" dirty="0"/>
              <a:t>N A S </a:t>
            </a:r>
            <a:r>
              <a:rPr lang="en-US" sz="2400" dirty="0"/>
              <a:t>A) put this principle to work in building devices for powering space exploration vehicles. </a:t>
            </a:r>
          </a:p>
          <a:p>
            <a:pPr marL="829818" lvl="1" indent="-342900"/>
            <a:r>
              <a:rPr lang="en-US" sz="2400" dirty="0"/>
              <a:t>Fuel cells are being developed to power homes and vehicles while producing low or zero emissions.</a:t>
            </a:r>
            <a:endParaRPr lang="en-US" sz="3600" dirty="0"/>
          </a:p>
        </p:txBody>
      </p:sp>
    </p:spTree>
    <p:extLst>
      <p:ext uri="{BB962C8B-B14F-4D97-AF65-F5344CB8AC3E}">
        <p14:creationId xmlns:p14="http://schemas.microsoft.com/office/powerpoint/2010/main" val="2213198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19.12</a:t>
            </a:r>
          </a:p>
        </p:txBody>
      </p:sp>
      <p:pic>
        <p:nvPicPr>
          <p:cNvPr id="7" name="Picture Placeholder 5" descr="The secondary battery used in a fuel cell hybrid vehicle.&#10;">
            <a:extLst>
              <a:ext uri="{FF2B5EF4-FFF2-40B4-BE49-F238E27FC236}">
                <a16:creationId xmlns:a16="http://schemas.microsoft.com/office/drawing/2014/main" id="{8E78DCFF-8C81-4DD5-94D5-0EC42CF585EF}"/>
              </a:ext>
            </a:extLst>
          </p:cNvPr>
          <p:cNvPicPr>
            <a:picLocks noGrp="1" noChangeAspect="1"/>
          </p:cNvPicPr>
          <p:nvPr>
            <p:ph type="pic" sz="quarter" idx="22"/>
          </p:nvPr>
        </p:nvPicPr>
        <p:blipFill>
          <a:blip r:embed="rId2"/>
          <a:stretch>
            <a:fillRect/>
          </a:stretch>
        </p:blipFill>
        <p:spPr>
          <a:xfrm>
            <a:off x="1722300" y="1076397"/>
            <a:ext cx="5720017" cy="3838770"/>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5160776"/>
            <a:ext cx="8250238" cy="1144347"/>
          </a:xfrm>
        </p:spPr>
        <p:txBody>
          <a:bodyPr wrap="square" lIns="0" tIns="18000" rIns="0" bIns="18000" anchor="ctr" anchorCtr="0">
            <a:spAutoFit/>
          </a:bodyPr>
          <a:lstStyle/>
          <a:p>
            <a:pPr marL="0" indent="0">
              <a:buNone/>
            </a:pPr>
            <a:r>
              <a:rPr lang="en-US" sz="2400" dirty="0"/>
              <a:t>The secondary battery in a fuel cell hybrid vehicle is made up of many individual cells connected in series, much like a fuel cell stack.</a:t>
            </a:r>
          </a:p>
        </p:txBody>
      </p:sp>
    </p:spTree>
    <p:extLst>
      <p:ext uri="{BB962C8B-B14F-4D97-AF65-F5344CB8AC3E}">
        <p14:creationId xmlns:p14="http://schemas.microsoft.com/office/powerpoint/2010/main" val="1020576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Hydrogen Storage </a:t>
            </a:r>
            <a:r>
              <a:rPr lang="en-US" sz="2800" dirty="0">
                <a:latin typeface="+mj-lt"/>
              </a:rPr>
              <a:t>(1 of 3)</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191748"/>
            <a:ext cx="8250237" cy="2775563"/>
          </a:xfrm>
        </p:spPr>
        <p:txBody>
          <a:bodyPr wrap="square" lIns="0" tIns="18000" rIns="0" bIns="18000" anchor="ctr" anchorCtr="0">
            <a:spAutoFit/>
          </a:bodyPr>
          <a:lstStyle/>
          <a:p>
            <a:pPr marL="342900" indent="-342900"/>
            <a:r>
              <a:rPr lang="en-US" sz="2400" dirty="0"/>
              <a:t>Purpose and Function</a:t>
            </a:r>
          </a:p>
          <a:p>
            <a:pPr marL="829818" lvl="1" indent="-342900"/>
            <a:r>
              <a:rPr lang="en-US" sz="2400" dirty="0"/>
              <a:t>One of the issues with fuel cell hybrid vehicles is how to store sufficient hydrogen onboard to allow for reasonable vehicle range. </a:t>
            </a:r>
          </a:p>
          <a:p>
            <a:pPr marL="829818" lvl="1" indent="-342900"/>
            <a:r>
              <a:rPr lang="en-US" sz="2400" dirty="0"/>
              <a:t>Hydrogen has very high energy content on a pound-for-pound basis, but its energy density is less than that of conventional liquid fuels.</a:t>
            </a:r>
            <a:endParaRPr lang="en-US" sz="3600" dirty="0"/>
          </a:p>
        </p:txBody>
      </p:sp>
    </p:spTree>
    <p:extLst>
      <p:ext uri="{BB962C8B-B14F-4D97-AF65-F5344CB8AC3E}">
        <p14:creationId xmlns:p14="http://schemas.microsoft.com/office/powerpoint/2010/main" val="1716023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62524"/>
            <a:ext cx="8229600" cy="590349"/>
          </a:xfrm>
        </p:spPr>
        <p:txBody>
          <a:bodyPr wrap="square" lIns="0" tIns="18000" rIns="0" bIns="18000" anchor="ctr" anchorCtr="0">
            <a:spAutoFit/>
          </a:bodyPr>
          <a:lstStyle/>
          <a:p>
            <a:r>
              <a:rPr lang="en-US" sz="3600" dirty="0">
                <a:latin typeface="+mj-lt"/>
              </a:rPr>
              <a:t>Hydrogen Storage </a:t>
            </a:r>
            <a:r>
              <a:rPr lang="en-US" sz="2800" dirty="0">
                <a:latin typeface="+mj-lt"/>
              </a:rPr>
              <a:t>(2 of 3)</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200" y="1176266"/>
            <a:ext cx="8229600" cy="3783531"/>
          </a:xfrm>
        </p:spPr>
        <p:txBody>
          <a:bodyPr wrap="square" lIns="0" tIns="18000" rIns="0" bIns="18000" anchor="ctr" anchorCtr="0">
            <a:spAutoFit/>
          </a:bodyPr>
          <a:lstStyle/>
          <a:p>
            <a:pPr marL="342900" indent="-342900"/>
            <a:r>
              <a:rPr lang="en-US" sz="2400" dirty="0"/>
              <a:t>High-Pressure Compressed Gas</a:t>
            </a:r>
          </a:p>
          <a:p>
            <a:pPr marL="829818" lvl="1" indent="-342900"/>
            <a:r>
              <a:rPr lang="en-US" sz="2400" dirty="0"/>
              <a:t>Most current fuel cell hybrid vehicles use compressed hydrogen that is stored in tanks as a high-pressure gas. </a:t>
            </a:r>
          </a:p>
          <a:p>
            <a:pPr marL="829818" lvl="1" indent="-342900"/>
            <a:r>
              <a:rPr lang="en-US" sz="2400" dirty="0"/>
              <a:t>Multiple small storage tanks are often used rather than one large tank. </a:t>
            </a:r>
          </a:p>
          <a:p>
            <a:pPr marL="342900" indent="-342900"/>
            <a:r>
              <a:rPr lang="en-US" sz="2400" dirty="0"/>
              <a:t>Liquid Hydrogen</a:t>
            </a:r>
          </a:p>
          <a:p>
            <a:pPr marL="829818" lvl="1" indent="-342900"/>
            <a:r>
              <a:rPr lang="en-US" sz="2400" dirty="0"/>
              <a:t>Hydrogen can be liquefied in an effort to increase its energy density, but this requires that it be stored in</a:t>
            </a:r>
          </a:p>
        </p:txBody>
      </p:sp>
      <p:sp>
        <p:nvSpPr>
          <p:cNvPr id="4" name="Content Placeholder 3">
            <a:extLst>
              <a:ext uri="{FF2B5EF4-FFF2-40B4-BE49-F238E27FC236}">
                <a16:creationId xmlns:a16="http://schemas.microsoft.com/office/drawing/2014/main" id="{EF09E41F-5DE2-4A92-8B36-0F990AF6D7AD}"/>
              </a:ext>
            </a:extLst>
          </p:cNvPr>
          <p:cNvSpPr>
            <a:spLocks noGrp="1"/>
          </p:cNvSpPr>
          <p:nvPr>
            <p:ph sz="quarter" idx="13"/>
          </p:nvPr>
        </p:nvSpPr>
        <p:spPr>
          <a:xfrm>
            <a:off x="1266095" y="5026993"/>
            <a:ext cx="2532185" cy="405683"/>
          </a:xfrm>
        </p:spPr>
        <p:txBody>
          <a:bodyPr lIns="0" tIns="18000" rIns="0" bIns="18000">
            <a:spAutoFit/>
          </a:bodyPr>
          <a:lstStyle/>
          <a:p>
            <a:pPr marL="485775" lvl="1" indent="-485775">
              <a:buNone/>
            </a:pPr>
            <a:r>
              <a:rPr lang="en-US" sz="2400" dirty="0"/>
              <a:t>cryogenic tanks at</a:t>
            </a:r>
            <a:endParaRPr lang="en-IN" sz="2400" dirty="0"/>
          </a:p>
        </p:txBody>
      </p:sp>
      <p:graphicFrame>
        <p:nvGraphicFramePr>
          <p:cNvPr id="6" name="Object 5" descr="Minus 423 degree Fahrenheit left parenthesis minus 253 degree Celsius  right parenthesis.">
            <a:extLst>
              <a:ext uri="{FF2B5EF4-FFF2-40B4-BE49-F238E27FC236}">
                <a16:creationId xmlns:a16="http://schemas.microsoft.com/office/drawing/2014/main" id="{3E57BA28-C1BE-4702-BE94-129FF181E19C}"/>
              </a:ext>
            </a:extLst>
          </p:cNvPr>
          <p:cNvGraphicFramePr>
            <a:graphicFrameLocks noChangeAspect="1"/>
          </p:cNvGraphicFramePr>
          <p:nvPr>
            <p:extLst>
              <p:ext uri="{D42A27DB-BD31-4B8C-83A1-F6EECF244321}">
                <p14:modId xmlns:p14="http://schemas.microsoft.com/office/powerpoint/2010/main" val="3577025068"/>
              </p:ext>
            </p:extLst>
          </p:nvPr>
        </p:nvGraphicFramePr>
        <p:xfrm>
          <a:off x="3890616" y="5038347"/>
          <a:ext cx="2523359" cy="403741"/>
        </p:xfrm>
        <a:graphic>
          <a:graphicData uri="http://schemas.openxmlformats.org/presentationml/2006/ole">
            <mc:AlternateContent xmlns:mc="http://schemas.openxmlformats.org/markup-compatibility/2006">
              <mc:Choice xmlns:v="urn:schemas-microsoft-com:vml" Requires="v">
                <p:oleObj spid="_x0000_s1036" name="Equation" r:id="rId4" imgW="1269720" imgH="203040" progId="Equation.DSMT4">
                  <p:embed/>
                </p:oleObj>
              </mc:Choice>
              <mc:Fallback>
                <p:oleObj name="Equation" r:id="rId4" imgW="1269720" imgH="203040" progId="Equation.DSMT4">
                  <p:embed/>
                  <p:pic>
                    <p:nvPicPr>
                      <p:cNvPr id="0" name=""/>
                      <p:cNvPicPr/>
                      <p:nvPr/>
                    </p:nvPicPr>
                    <p:blipFill>
                      <a:blip r:embed="rId5"/>
                      <a:stretch>
                        <a:fillRect/>
                      </a:stretch>
                    </p:blipFill>
                    <p:spPr>
                      <a:xfrm>
                        <a:off x="3890616" y="5038347"/>
                        <a:ext cx="2523359" cy="403741"/>
                      </a:xfrm>
                      <a:prstGeom prst="rect">
                        <a:avLst/>
                      </a:prstGeom>
                    </p:spPr>
                  </p:pic>
                </p:oleObj>
              </mc:Fallback>
            </mc:AlternateContent>
          </a:graphicData>
        </a:graphic>
      </p:graphicFrame>
    </p:spTree>
    <p:extLst>
      <p:ext uri="{BB962C8B-B14F-4D97-AF65-F5344CB8AC3E}">
        <p14:creationId xmlns:p14="http://schemas.microsoft.com/office/powerpoint/2010/main" val="3267678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19.13</a:t>
            </a:r>
          </a:p>
        </p:txBody>
      </p:sp>
      <p:pic>
        <p:nvPicPr>
          <p:cNvPr id="8" name="Picture Placeholder 5" descr="A hydrogen storage tank located under the rear passenger compartment.&#10;">
            <a:extLst>
              <a:ext uri="{FF2B5EF4-FFF2-40B4-BE49-F238E27FC236}">
                <a16:creationId xmlns:a16="http://schemas.microsoft.com/office/drawing/2014/main" id="{07BEB246-8C00-4FE8-A4F1-1FDD6F453720}"/>
              </a:ext>
            </a:extLst>
          </p:cNvPr>
          <p:cNvPicPr>
            <a:picLocks noGrp="1" noChangeAspect="1"/>
          </p:cNvPicPr>
          <p:nvPr>
            <p:ph type="pic" sz="quarter" idx="22"/>
          </p:nvPr>
        </p:nvPicPr>
        <p:blipFill>
          <a:blip r:embed="rId2"/>
          <a:stretch>
            <a:fillRect/>
          </a:stretch>
        </p:blipFill>
        <p:spPr>
          <a:xfrm>
            <a:off x="2870811" y="1010896"/>
            <a:ext cx="3427025" cy="3893814"/>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5160776"/>
            <a:ext cx="8250238" cy="1144347"/>
          </a:xfrm>
        </p:spPr>
        <p:txBody>
          <a:bodyPr wrap="square" lIns="0" tIns="18000" rIns="0" bIns="18000" anchor="ctr" anchorCtr="0">
            <a:spAutoFit/>
          </a:bodyPr>
          <a:lstStyle/>
          <a:p>
            <a:pPr marL="0" indent="0">
              <a:buNone/>
            </a:pPr>
            <a:r>
              <a:rPr lang="en-US" sz="2400" dirty="0"/>
              <a:t>A photo showing the hydrogen storage tanks underneath a Toyota Mirai fuel cell vehicle. This vehicle uses two carbon-fiber-reinforced fuel tanks.</a:t>
            </a:r>
          </a:p>
        </p:txBody>
      </p:sp>
    </p:spTree>
    <p:extLst>
      <p:ext uri="{BB962C8B-B14F-4D97-AF65-F5344CB8AC3E}">
        <p14:creationId xmlns:p14="http://schemas.microsoft.com/office/powerpoint/2010/main" val="116441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19.14</a:t>
            </a:r>
          </a:p>
        </p:txBody>
      </p:sp>
      <p:pic>
        <p:nvPicPr>
          <p:cNvPr id="7" name="Picture Placeholder 5" descr="A high-pressure storage tank with pressure of 5,000 PSI.&#10;">
            <a:extLst>
              <a:ext uri="{FF2B5EF4-FFF2-40B4-BE49-F238E27FC236}">
                <a16:creationId xmlns:a16="http://schemas.microsoft.com/office/drawing/2014/main" id="{0FF3BFD6-EFB6-4940-AD50-72AAB31FFC40}"/>
              </a:ext>
            </a:extLst>
          </p:cNvPr>
          <p:cNvPicPr>
            <a:picLocks noGrp="1" noChangeAspect="1"/>
          </p:cNvPicPr>
          <p:nvPr>
            <p:ph type="pic" sz="quarter" idx="22"/>
          </p:nvPr>
        </p:nvPicPr>
        <p:blipFill>
          <a:blip r:embed="rId2"/>
          <a:stretch>
            <a:fillRect/>
          </a:stretch>
        </p:blipFill>
        <p:spPr>
          <a:xfrm>
            <a:off x="2406086" y="1173827"/>
            <a:ext cx="4357602" cy="3799485"/>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5160776"/>
            <a:ext cx="8250238" cy="1144347"/>
          </a:xfrm>
        </p:spPr>
        <p:txBody>
          <a:bodyPr wrap="square" lIns="0" tIns="18000" rIns="0" bIns="18000" anchor="ctr" anchorCtr="0">
            <a:spAutoFit/>
          </a:bodyPr>
          <a:lstStyle/>
          <a:p>
            <a:pPr marL="0" indent="0">
              <a:buNone/>
            </a:pPr>
            <a:r>
              <a:rPr lang="en-US" sz="2400" dirty="0"/>
              <a:t>The Toyota </a:t>
            </a:r>
            <a:r>
              <a:rPr lang="en-US" sz="2400" spc="-300" dirty="0"/>
              <a:t>F C H </a:t>
            </a:r>
            <a:r>
              <a:rPr lang="en-US" sz="2400" dirty="0"/>
              <a:t>V uses high-pressure storage tanks that are rated at 350 bar. This is the equivalent of 5,000 pounds per square inch.</a:t>
            </a:r>
          </a:p>
        </p:txBody>
      </p:sp>
    </p:spTree>
    <p:extLst>
      <p:ext uri="{BB962C8B-B14F-4D97-AF65-F5344CB8AC3E}">
        <p14:creationId xmlns:p14="http://schemas.microsoft.com/office/powerpoint/2010/main" val="4086042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19.15</a:t>
            </a:r>
          </a:p>
        </p:txBody>
      </p:sp>
      <p:pic>
        <p:nvPicPr>
          <p:cNvPr id="8" name="Picture Placeholder 5" descr="The high-pressure fitting is installed in the filler neck.&#10;">
            <a:extLst>
              <a:ext uri="{FF2B5EF4-FFF2-40B4-BE49-F238E27FC236}">
                <a16:creationId xmlns:a16="http://schemas.microsoft.com/office/drawing/2014/main" id="{1C83130C-1912-4C0E-A79A-9CBFACF84DAA}"/>
              </a:ext>
            </a:extLst>
          </p:cNvPr>
          <p:cNvPicPr>
            <a:picLocks noGrp="1" noChangeAspect="1"/>
          </p:cNvPicPr>
          <p:nvPr>
            <p:ph type="pic" sz="quarter" idx="22"/>
          </p:nvPr>
        </p:nvPicPr>
        <p:blipFill>
          <a:blip r:embed="rId2"/>
          <a:stretch>
            <a:fillRect/>
          </a:stretch>
        </p:blipFill>
        <p:spPr>
          <a:xfrm>
            <a:off x="1851449" y="1089655"/>
            <a:ext cx="5455919" cy="4091942"/>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5345442"/>
            <a:ext cx="8250238" cy="775015"/>
          </a:xfrm>
        </p:spPr>
        <p:txBody>
          <a:bodyPr wrap="square" lIns="0" tIns="18000" rIns="0" bIns="18000" anchor="ctr" anchorCtr="0">
            <a:spAutoFit/>
          </a:bodyPr>
          <a:lstStyle/>
          <a:p>
            <a:pPr marL="0" indent="0">
              <a:buNone/>
            </a:pPr>
            <a:r>
              <a:rPr lang="en-US" sz="2400" dirty="0"/>
              <a:t>The high-pressure fitting used to refuel a fuel cell hybrid vehicle.</a:t>
            </a:r>
          </a:p>
        </p:txBody>
      </p:sp>
    </p:spTree>
    <p:extLst>
      <p:ext uri="{BB962C8B-B14F-4D97-AF65-F5344CB8AC3E}">
        <p14:creationId xmlns:p14="http://schemas.microsoft.com/office/powerpoint/2010/main" val="2330564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19.17</a:t>
            </a:r>
          </a:p>
        </p:txBody>
      </p:sp>
      <p:pic>
        <p:nvPicPr>
          <p:cNvPr id="7" name="Picture Placeholder 5" descr="A vehicle tank is being filled with liquid hydrogen.&#10;">
            <a:extLst>
              <a:ext uri="{FF2B5EF4-FFF2-40B4-BE49-F238E27FC236}">
                <a16:creationId xmlns:a16="http://schemas.microsoft.com/office/drawing/2014/main" id="{A799783A-41E6-4C96-8DA6-B8D4B827634F}"/>
              </a:ext>
            </a:extLst>
          </p:cNvPr>
          <p:cNvPicPr>
            <a:picLocks noGrp="1" noChangeAspect="1"/>
          </p:cNvPicPr>
          <p:nvPr>
            <p:ph type="pic" sz="quarter" idx="22"/>
          </p:nvPr>
        </p:nvPicPr>
        <p:blipFill>
          <a:blip r:embed="rId2"/>
          <a:stretch>
            <a:fillRect/>
          </a:stretch>
        </p:blipFill>
        <p:spPr>
          <a:xfrm>
            <a:off x="1461192" y="1114737"/>
            <a:ext cx="6235878" cy="4486399"/>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5829908"/>
            <a:ext cx="8250238" cy="405683"/>
          </a:xfrm>
        </p:spPr>
        <p:txBody>
          <a:bodyPr wrap="square" lIns="0" tIns="18000" rIns="0" bIns="18000" anchor="ctr" anchorCtr="0">
            <a:spAutoFit/>
          </a:bodyPr>
          <a:lstStyle/>
          <a:p>
            <a:pPr marL="0" indent="0">
              <a:buNone/>
            </a:pPr>
            <a:r>
              <a:rPr lang="en-US" sz="2400" dirty="0"/>
              <a:t>Refueling a vehicle with liquid hydrogen.</a:t>
            </a:r>
          </a:p>
        </p:txBody>
      </p:sp>
    </p:spTree>
    <p:extLst>
      <p:ext uri="{BB962C8B-B14F-4D97-AF65-F5344CB8AC3E}">
        <p14:creationId xmlns:p14="http://schemas.microsoft.com/office/powerpoint/2010/main" val="747852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Hydrogen Storage </a:t>
            </a:r>
            <a:r>
              <a:rPr lang="en-US" sz="2800" dirty="0">
                <a:latin typeface="+mj-lt"/>
              </a:rPr>
              <a:t>(3 of 3)</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199604"/>
            <a:ext cx="8250237" cy="1590623"/>
          </a:xfrm>
        </p:spPr>
        <p:txBody>
          <a:bodyPr wrap="square" lIns="0" tIns="18000" rIns="0" bIns="18000" anchor="ctr" anchorCtr="0">
            <a:spAutoFit/>
          </a:bodyPr>
          <a:lstStyle/>
          <a:p>
            <a:pPr marL="342900" indent="-342900"/>
            <a:r>
              <a:rPr lang="en-US" sz="2400" dirty="0"/>
              <a:t>Solid Storage of Hydrogen</a:t>
            </a:r>
          </a:p>
          <a:p>
            <a:pPr marL="829818" lvl="1" indent="-342900"/>
            <a:r>
              <a:rPr lang="en-US" sz="2400" dirty="0"/>
              <a:t>One method discovered to store hydrogen in solid form is as a metal hydride, similar to how a </a:t>
            </a:r>
            <a:r>
              <a:rPr lang="en-US" sz="2400" spc="-300" dirty="0"/>
              <a:t>N i M </a:t>
            </a:r>
            <a:r>
              <a:rPr lang="en-US" sz="2400" dirty="0"/>
              <a:t>H battery works.</a:t>
            </a:r>
            <a:endParaRPr lang="en-US" sz="3600" dirty="0"/>
          </a:p>
        </p:txBody>
      </p:sp>
    </p:spTree>
    <p:extLst>
      <p:ext uri="{BB962C8B-B14F-4D97-AF65-F5344CB8AC3E}">
        <p14:creationId xmlns:p14="http://schemas.microsoft.com/office/powerpoint/2010/main" val="4196654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Ultracapacitors</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193443"/>
            <a:ext cx="8250237" cy="4091308"/>
          </a:xfrm>
        </p:spPr>
        <p:txBody>
          <a:bodyPr wrap="square" lIns="0" tIns="18000" rIns="0" bIns="18000" anchor="ctr" anchorCtr="0">
            <a:spAutoFit/>
          </a:bodyPr>
          <a:lstStyle/>
          <a:p>
            <a:pPr marL="342900" indent="-342900"/>
            <a:r>
              <a:rPr lang="en-US" sz="2400" dirty="0"/>
              <a:t>Purpose and Function</a:t>
            </a:r>
          </a:p>
          <a:p>
            <a:pPr marL="829818" lvl="1" indent="-342900"/>
            <a:r>
              <a:rPr lang="en-US" sz="2400" dirty="0"/>
              <a:t>An alternative to storing electrical energy in batteries is to use ultracapacitors. </a:t>
            </a:r>
          </a:p>
          <a:p>
            <a:pPr marL="342900" indent="-342900"/>
            <a:r>
              <a:rPr lang="en-US" sz="2400" dirty="0"/>
              <a:t>Parts and Operation</a:t>
            </a:r>
          </a:p>
          <a:p>
            <a:pPr marL="829818" lvl="1" indent="-342900"/>
            <a:r>
              <a:rPr lang="en-US" sz="2400" b="1" dirty="0"/>
              <a:t>Ultracapacitor</a:t>
            </a:r>
            <a:r>
              <a:rPr lang="en-US" sz="2400" dirty="0"/>
              <a:t> cells are based on double-layer technology, in which two activated carbon electrodes are immersed in an organic electrolyte. </a:t>
            </a:r>
          </a:p>
          <a:p>
            <a:pPr marL="342900" indent="-342900"/>
            <a:r>
              <a:rPr lang="en-US" sz="2400" dirty="0"/>
              <a:t>Advantages</a:t>
            </a:r>
          </a:p>
          <a:p>
            <a:pPr marL="342900" indent="-342900"/>
            <a:r>
              <a:rPr lang="en-US" sz="2400" dirty="0"/>
              <a:t>Disadvantages</a:t>
            </a:r>
            <a:endParaRPr lang="en-US" sz="3600" dirty="0"/>
          </a:p>
        </p:txBody>
      </p:sp>
    </p:spTree>
    <p:extLst>
      <p:ext uri="{BB962C8B-B14F-4D97-AF65-F5344CB8AC3E}">
        <p14:creationId xmlns:p14="http://schemas.microsoft.com/office/powerpoint/2010/main" val="36733108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19.18</a:t>
            </a:r>
          </a:p>
        </p:txBody>
      </p:sp>
      <p:pic>
        <p:nvPicPr>
          <p:cNvPr id="8" name="Picture Placeholder 5" descr="The ultracapacitor module of Honda with cell construction pointing to dielectric, metal plate, aluminium, and plastic insulation.&#10;Long description is available in notes, press F6.">
            <a:extLst>
              <a:ext uri="{FF2B5EF4-FFF2-40B4-BE49-F238E27FC236}">
                <a16:creationId xmlns:a16="http://schemas.microsoft.com/office/drawing/2014/main" id="{615A7032-E26B-4A67-9EC8-654A67C26CD3}"/>
              </a:ext>
            </a:extLst>
          </p:cNvPr>
          <p:cNvPicPr>
            <a:picLocks noGrp="1" noChangeAspect="1"/>
          </p:cNvPicPr>
          <p:nvPr>
            <p:ph type="pic" sz="quarter" idx="22"/>
          </p:nvPr>
        </p:nvPicPr>
        <p:blipFill>
          <a:blip r:embed="rId3"/>
          <a:stretch>
            <a:fillRect/>
          </a:stretch>
        </p:blipFill>
        <p:spPr>
          <a:xfrm>
            <a:off x="714756" y="1273027"/>
            <a:ext cx="7741089" cy="3513959"/>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5465362"/>
            <a:ext cx="8250238" cy="775015"/>
          </a:xfrm>
        </p:spPr>
        <p:txBody>
          <a:bodyPr wrap="square" lIns="0" tIns="18000" rIns="0" bIns="18000" anchor="ctr" anchorCtr="0">
            <a:spAutoFit/>
          </a:bodyPr>
          <a:lstStyle/>
          <a:p>
            <a:pPr marL="0" indent="0">
              <a:buNone/>
            </a:pPr>
            <a:r>
              <a:rPr lang="en-US" sz="2400" dirty="0"/>
              <a:t>The Honda ultracapacitor module and construction of the individual cells.</a:t>
            </a:r>
          </a:p>
        </p:txBody>
      </p:sp>
    </p:spTree>
    <p:extLst>
      <p:ext uri="{BB962C8B-B14F-4D97-AF65-F5344CB8AC3E}">
        <p14:creationId xmlns:p14="http://schemas.microsoft.com/office/powerpoint/2010/main" val="3803238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19.1</a:t>
            </a:r>
          </a:p>
        </p:txBody>
      </p:sp>
      <p:pic>
        <p:nvPicPr>
          <p:cNvPr id="8" name="Picture Placeholder 5" descr="The bottom layer of a fuel cell vehicle with parts labeled as follows: Battery, electric motor, fuel cell, hydrogen tank, fuel tank neck.&#10;">
            <a:extLst>
              <a:ext uri="{FF2B5EF4-FFF2-40B4-BE49-F238E27FC236}">
                <a16:creationId xmlns:a16="http://schemas.microsoft.com/office/drawing/2014/main" id="{89A7C1B1-2E6F-49C6-9F09-D9FB340ADADF}"/>
              </a:ext>
            </a:extLst>
          </p:cNvPr>
          <p:cNvPicPr>
            <a:picLocks noGrp="1" noChangeAspect="1"/>
          </p:cNvPicPr>
          <p:nvPr>
            <p:ph type="pic" sz="quarter" idx="22"/>
          </p:nvPr>
        </p:nvPicPr>
        <p:blipFill>
          <a:blip r:embed="rId2"/>
          <a:stretch>
            <a:fillRect/>
          </a:stretch>
        </p:blipFill>
        <p:spPr>
          <a:xfrm>
            <a:off x="704124" y="1027585"/>
            <a:ext cx="7738403" cy="4244610"/>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5435382"/>
            <a:ext cx="8250238" cy="775015"/>
          </a:xfrm>
        </p:spPr>
        <p:txBody>
          <a:bodyPr wrap="square" lIns="0" tIns="18000" rIns="0" bIns="18000" anchor="ctr" anchorCtr="0">
            <a:spAutoFit/>
          </a:bodyPr>
          <a:lstStyle/>
          <a:p>
            <a:pPr marL="0" indent="0">
              <a:buNone/>
            </a:pPr>
            <a:r>
              <a:rPr lang="en-US" sz="2400" dirty="0"/>
              <a:t>A fuel cell vehicle uses a fuel cell and a high-voltage battery to provide electrical power to the electric drive motor.</a:t>
            </a:r>
          </a:p>
        </p:txBody>
      </p:sp>
    </p:spTree>
    <p:extLst>
      <p:ext uri="{BB962C8B-B14F-4D97-AF65-F5344CB8AC3E}">
        <p14:creationId xmlns:p14="http://schemas.microsoft.com/office/powerpoint/2010/main" val="882575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19.19</a:t>
            </a:r>
          </a:p>
        </p:txBody>
      </p:sp>
      <p:pic>
        <p:nvPicPr>
          <p:cNvPr id="7" name="Picture Placeholder 5" descr="An ultracapacitor made up of multiple cylindrical cells parallely connected.&#10;">
            <a:extLst>
              <a:ext uri="{FF2B5EF4-FFF2-40B4-BE49-F238E27FC236}">
                <a16:creationId xmlns:a16="http://schemas.microsoft.com/office/drawing/2014/main" id="{7630B46D-670D-49BD-83A6-FB970CB32E52}"/>
              </a:ext>
            </a:extLst>
          </p:cNvPr>
          <p:cNvPicPr>
            <a:picLocks noGrp="1" noChangeAspect="1"/>
          </p:cNvPicPr>
          <p:nvPr>
            <p:ph type="pic" sz="quarter" idx="22"/>
          </p:nvPr>
        </p:nvPicPr>
        <p:blipFill>
          <a:blip r:embed="rId2"/>
          <a:stretch>
            <a:fillRect/>
          </a:stretch>
        </p:blipFill>
        <p:spPr>
          <a:xfrm>
            <a:off x="2017114" y="1187604"/>
            <a:ext cx="5136378" cy="3741062"/>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5130796"/>
            <a:ext cx="8250238" cy="1144347"/>
          </a:xfrm>
        </p:spPr>
        <p:txBody>
          <a:bodyPr wrap="square" lIns="0" tIns="18000" rIns="0" bIns="18000" anchor="ctr" anchorCtr="0">
            <a:spAutoFit/>
          </a:bodyPr>
          <a:lstStyle/>
          <a:p>
            <a:pPr marL="0" indent="0">
              <a:buNone/>
            </a:pPr>
            <a:r>
              <a:rPr lang="en-US" sz="2400" dirty="0"/>
              <a:t>An ultracapacitor can be used in place of a high-voltage battery in a hybrid electric vehicle. This example is from the Honda </a:t>
            </a:r>
            <a:r>
              <a:rPr lang="en-US" sz="2400" spc="-300" dirty="0"/>
              <a:t>F C </a:t>
            </a:r>
            <a:r>
              <a:rPr lang="en-US" sz="2400" dirty="0"/>
              <a:t>X fuel cell hybrid vehicle. </a:t>
            </a:r>
          </a:p>
        </p:txBody>
      </p:sp>
    </p:spTree>
    <p:extLst>
      <p:ext uri="{BB962C8B-B14F-4D97-AF65-F5344CB8AC3E}">
        <p14:creationId xmlns:p14="http://schemas.microsoft.com/office/powerpoint/2010/main" val="132055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Fuel Cell Transaxles </a:t>
            </a:r>
            <a:r>
              <a:rPr lang="en-US" sz="2800" dirty="0">
                <a:latin typeface="+mj-lt"/>
              </a:rPr>
              <a:t>(1 of 2)</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134938"/>
            <a:ext cx="8250237" cy="4268279"/>
          </a:xfrm>
        </p:spPr>
        <p:txBody>
          <a:bodyPr wrap="square" lIns="0" tIns="18000" rIns="0" bIns="18000" anchor="ctr" anchorCtr="0">
            <a:spAutoFit/>
          </a:bodyPr>
          <a:lstStyle/>
          <a:p>
            <a:pPr marL="342900" indent="-342900"/>
            <a:r>
              <a:rPr lang="en-US" sz="2400" dirty="0"/>
              <a:t>Purpose and Function</a:t>
            </a:r>
          </a:p>
          <a:p>
            <a:pPr marL="829818" lvl="1" indent="-342900"/>
            <a:r>
              <a:rPr lang="en-US" sz="2400" dirty="0"/>
              <a:t>Some fuel cell hybrid vehicles use a single electric drive motor and a transaxle to direct power to the vehicle. </a:t>
            </a:r>
          </a:p>
          <a:p>
            <a:pPr marL="829818" lvl="1" indent="-342900"/>
            <a:r>
              <a:rPr lang="en-US" sz="2400" dirty="0"/>
              <a:t>It is also possible to use wheel motors to drive individual wheels. </a:t>
            </a:r>
          </a:p>
          <a:p>
            <a:pPr marL="342900" indent="-342900"/>
            <a:r>
              <a:rPr lang="en-US" sz="2400" dirty="0"/>
              <a:t>Fuel Cell Traction Motors</a:t>
            </a:r>
          </a:p>
          <a:p>
            <a:pPr marL="829818" lvl="1" indent="-342900"/>
            <a:r>
              <a:rPr lang="en-US" sz="2400" dirty="0"/>
              <a:t>The electric traction motors used in fuel cell hybrid vehicles are very similar to those being used in current hybrid electric vehicles.</a:t>
            </a:r>
            <a:endParaRPr lang="en-US" sz="3600" dirty="0"/>
          </a:p>
        </p:txBody>
      </p:sp>
    </p:spTree>
    <p:extLst>
      <p:ext uri="{BB962C8B-B14F-4D97-AF65-F5344CB8AC3E}">
        <p14:creationId xmlns:p14="http://schemas.microsoft.com/office/powerpoint/2010/main" val="1188198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19.20</a:t>
            </a:r>
          </a:p>
        </p:txBody>
      </p:sp>
      <p:pic>
        <p:nvPicPr>
          <p:cNvPr id="8" name="Picture Placeholder 5" descr="An electric vehicle skateboard chassis pointing to the wheel motor, body attachments, control system, universal docking connection, and heat dissipation.&#10;">
            <a:extLst>
              <a:ext uri="{FF2B5EF4-FFF2-40B4-BE49-F238E27FC236}">
                <a16:creationId xmlns:a16="http://schemas.microsoft.com/office/drawing/2014/main" id="{C3B9178B-3384-4AF9-83C8-5101E3EFD8DE}"/>
              </a:ext>
            </a:extLst>
          </p:cNvPr>
          <p:cNvPicPr>
            <a:picLocks noGrp="1" noChangeAspect="1"/>
          </p:cNvPicPr>
          <p:nvPr>
            <p:ph type="pic" sz="quarter" idx="22"/>
          </p:nvPr>
        </p:nvPicPr>
        <p:blipFill>
          <a:blip r:embed="rId2"/>
          <a:stretch>
            <a:fillRect/>
          </a:stretch>
        </p:blipFill>
        <p:spPr>
          <a:xfrm>
            <a:off x="2503631" y="1079530"/>
            <a:ext cx="4166719" cy="4145095"/>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5405402"/>
            <a:ext cx="8250238" cy="775015"/>
          </a:xfrm>
        </p:spPr>
        <p:txBody>
          <a:bodyPr wrap="square" lIns="0" tIns="18000" rIns="0" bIns="18000" anchor="ctr" anchorCtr="0">
            <a:spAutoFit/>
          </a:bodyPr>
          <a:lstStyle/>
          <a:p>
            <a:pPr marL="0" indent="0">
              <a:buNone/>
            </a:pPr>
            <a:r>
              <a:rPr lang="en-US" sz="2400" dirty="0"/>
              <a:t>The general Motors “Skateboard” concept uses a fuel cell propulsion system with wheel motors at all four corners.</a:t>
            </a:r>
          </a:p>
        </p:txBody>
      </p:sp>
    </p:spTree>
    <p:extLst>
      <p:ext uri="{BB962C8B-B14F-4D97-AF65-F5344CB8AC3E}">
        <p14:creationId xmlns:p14="http://schemas.microsoft.com/office/powerpoint/2010/main" val="1274884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19.21</a:t>
            </a:r>
          </a:p>
        </p:txBody>
      </p:sp>
      <p:pic>
        <p:nvPicPr>
          <p:cNvPr id="7" name="Picture Placeholder 5" descr="A Toyota FCHV electric drive motor with transaxle assembly.&#10;">
            <a:extLst>
              <a:ext uri="{FF2B5EF4-FFF2-40B4-BE49-F238E27FC236}">
                <a16:creationId xmlns:a16="http://schemas.microsoft.com/office/drawing/2014/main" id="{49C6A209-9859-4210-B799-85C47E37EEF8}"/>
              </a:ext>
            </a:extLst>
          </p:cNvPr>
          <p:cNvPicPr>
            <a:picLocks noGrp="1" noChangeAspect="1"/>
          </p:cNvPicPr>
          <p:nvPr>
            <p:ph type="pic" sz="quarter" idx="22"/>
          </p:nvPr>
        </p:nvPicPr>
        <p:blipFill>
          <a:blip r:embed="rId2"/>
          <a:stretch>
            <a:fillRect/>
          </a:stretch>
        </p:blipFill>
        <p:spPr>
          <a:xfrm>
            <a:off x="1992232" y="1045507"/>
            <a:ext cx="5186141" cy="3536004"/>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4781240"/>
            <a:ext cx="8250238" cy="1513679"/>
          </a:xfrm>
        </p:spPr>
        <p:txBody>
          <a:bodyPr wrap="square" lIns="0" tIns="18000" rIns="0" bIns="18000" anchor="ctr" anchorCtr="0">
            <a:spAutoFit/>
          </a:bodyPr>
          <a:lstStyle/>
          <a:p>
            <a:pPr marL="0" indent="0">
              <a:buNone/>
            </a:pPr>
            <a:r>
              <a:rPr lang="en-US" sz="2400" dirty="0"/>
              <a:t>The electric drive motor and transaxle assembly from a Toyota </a:t>
            </a:r>
            <a:r>
              <a:rPr lang="en-US" sz="2400" spc="-300" dirty="0"/>
              <a:t>F C H </a:t>
            </a:r>
            <a:r>
              <a:rPr lang="en-US" sz="2400" dirty="0"/>
              <a:t>V. note the three orange cables, indicating that this motor is powered by high-voltage three-phase alternating current.</a:t>
            </a:r>
          </a:p>
        </p:txBody>
      </p:sp>
    </p:spTree>
    <p:extLst>
      <p:ext uri="{BB962C8B-B14F-4D97-AF65-F5344CB8AC3E}">
        <p14:creationId xmlns:p14="http://schemas.microsoft.com/office/powerpoint/2010/main" val="2135916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19.22</a:t>
            </a:r>
          </a:p>
        </p:txBody>
      </p:sp>
      <p:pic>
        <p:nvPicPr>
          <p:cNvPr id="8" name="Picture Placeholder 5" descr="Drive motors used in fuel-cell hybrid vehicles.&#10;">
            <a:extLst>
              <a:ext uri="{FF2B5EF4-FFF2-40B4-BE49-F238E27FC236}">
                <a16:creationId xmlns:a16="http://schemas.microsoft.com/office/drawing/2014/main" id="{6A1D6E56-E09C-473C-92FA-26FEA61D07C2}"/>
              </a:ext>
            </a:extLst>
          </p:cNvPr>
          <p:cNvPicPr>
            <a:picLocks noGrp="1" noChangeAspect="1"/>
          </p:cNvPicPr>
          <p:nvPr>
            <p:ph type="pic" sz="quarter" idx="22"/>
          </p:nvPr>
        </p:nvPicPr>
        <p:blipFill>
          <a:blip r:embed="rId2"/>
          <a:stretch>
            <a:fillRect/>
          </a:stretch>
        </p:blipFill>
        <p:spPr>
          <a:xfrm>
            <a:off x="2364076" y="1034992"/>
            <a:ext cx="4427096" cy="3541673"/>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4781240"/>
            <a:ext cx="8250238" cy="1513679"/>
          </a:xfrm>
        </p:spPr>
        <p:txBody>
          <a:bodyPr wrap="square" lIns="0" tIns="18000" rIns="0" bIns="18000" anchor="ctr" anchorCtr="0">
            <a:spAutoFit/>
          </a:bodyPr>
          <a:lstStyle/>
          <a:p>
            <a:pPr marL="0" indent="0">
              <a:buNone/>
            </a:pPr>
            <a:r>
              <a:rPr lang="en-US" sz="2400" dirty="0"/>
              <a:t>Drive motors in fuel cell hybrid vehicles often use stator assemblies similar to ones found in Toyota hybrid electric vehicles. The rotor turns inside the stator and has permanent magnets on its outer circumference.</a:t>
            </a:r>
          </a:p>
        </p:txBody>
      </p:sp>
    </p:spTree>
    <p:extLst>
      <p:ext uri="{BB962C8B-B14F-4D97-AF65-F5344CB8AC3E}">
        <p14:creationId xmlns:p14="http://schemas.microsoft.com/office/powerpoint/2010/main" val="4052149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Fuel Cell Transaxles </a:t>
            </a:r>
            <a:r>
              <a:rPr lang="en-US" sz="2800" dirty="0">
                <a:latin typeface="+mj-lt"/>
              </a:rPr>
              <a:t>(2 of 2)</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194821"/>
            <a:ext cx="8250237" cy="1959955"/>
          </a:xfrm>
        </p:spPr>
        <p:txBody>
          <a:bodyPr wrap="square" lIns="0" tIns="18000" rIns="0" bIns="18000" anchor="ctr" anchorCtr="0">
            <a:spAutoFit/>
          </a:bodyPr>
          <a:lstStyle/>
          <a:p>
            <a:pPr marL="342900" indent="-342900"/>
            <a:r>
              <a:rPr lang="en-US" sz="2400" dirty="0"/>
              <a:t>Fuel Cell Power Units</a:t>
            </a:r>
          </a:p>
          <a:p>
            <a:pPr marL="829818" lvl="1" indent="-342900"/>
            <a:r>
              <a:rPr lang="en-US" sz="2400" dirty="0"/>
              <a:t>The drivetrain of a fuel cell hybrid vehicle is controlled by a power control unit (</a:t>
            </a:r>
            <a:r>
              <a:rPr lang="en-US" sz="2400" spc="-300" dirty="0"/>
              <a:t>P C </a:t>
            </a:r>
            <a:r>
              <a:rPr lang="en-US" sz="2400" dirty="0"/>
              <a:t>U), which controls fuel cell output and directs the flow of electricity between the various components.</a:t>
            </a:r>
            <a:endParaRPr lang="en-US" sz="3600" dirty="0"/>
          </a:p>
        </p:txBody>
      </p:sp>
    </p:spTree>
    <p:extLst>
      <p:ext uri="{BB962C8B-B14F-4D97-AF65-F5344CB8AC3E}">
        <p14:creationId xmlns:p14="http://schemas.microsoft.com/office/powerpoint/2010/main" val="23659661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19.23</a:t>
            </a:r>
          </a:p>
        </p:txBody>
      </p:sp>
      <p:pic>
        <p:nvPicPr>
          <p:cNvPr id="7" name="Picture Placeholder 5" descr="A power control unit on a Honda FCX, which is placed under the hood.&#10;">
            <a:extLst>
              <a:ext uri="{FF2B5EF4-FFF2-40B4-BE49-F238E27FC236}">
                <a16:creationId xmlns:a16="http://schemas.microsoft.com/office/drawing/2014/main" id="{7B59676B-7E8C-4A24-9670-041C4F7CF508}"/>
              </a:ext>
            </a:extLst>
          </p:cNvPr>
          <p:cNvPicPr>
            <a:picLocks noGrp="1" noChangeAspect="1"/>
          </p:cNvPicPr>
          <p:nvPr>
            <p:ph type="pic" sz="quarter" idx="22"/>
          </p:nvPr>
        </p:nvPicPr>
        <p:blipFill>
          <a:blip r:embed="rId2"/>
          <a:stretch>
            <a:fillRect/>
          </a:stretch>
        </p:blipFill>
        <p:spPr>
          <a:xfrm>
            <a:off x="1685673" y="1176405"/>
            <a:ext cx="5781760" cy="4037263"/>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5495342"/>
            <a:ext cx="8250238" cy="775015"/>
          </a:xfrm>
        </p:spPr>
        <p:txBody>
          <a:bodyPr wrap="square" lIns="0" tIns="18000" rIns="0" bIns="18000" anchor="ctr" anchorCtr="0">
            <a:spAutoFit/>
          </a:bodyPr>
          <a:lstStyle/>
          <a:p>
            <a:pPr marL="0" indent="0">
              <a:buNone/>
            </a:pPr>
            <a:r>
              <a:rPr lang="en-US" sz="2400" dirty="0"/>
              <a:t>The power control unit (</a:t>
            </a:r>
            <a:r>
              <a:rPr lang="en-US" sz="2400" spc="-300" dirty="0"/>
              <a:t>P C </a:t>
            </a:r>
            <a:r>
              <a:rPr lang="en-US" sz="2400" dirty="0"/>
              <a:t>U) on a Honda </a:t>
            </a:r>
            <a:r>
              <a:rPr lang="en-US" sz="2400" spc="-300" dirty="0"/>
              <a:t>F C </a:t>
            </a:r>
            <a:r>
              <a:rPr lang="en-US" sz="2400" dirty="0"/>
              <a:t>X fuel cell hybrid vehicle is located under the hood. </a:t>
            </a:r>
          </a:p>
        </p:txBody>
      </p:sp>
    </p:spTree>
    <p:extLst>
      <p:ext uri="{BB962C8B-B14F-4D97-AF65-F5344CB8AC3E}">
        <p14:creationId xmlns:p14="http://schemas.microsoft.com/office/powerpoint/2010/main" val="545793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19.24</a:t>
            </a:r>
          </a:p>
        </p:txBody>
      </p:sp>
      <p:pic>
        <p:nvPicPr>
          <p:cNvPr id="8" name="Picture Placeholder 5" descr="Illustration depicts the function of a power control unit in a Toyota FCHV. &#10;Long description is available in notes, press F6.">
            <a:extLst>
              <a:ext uri="{FF2B5EF4-FFF2-40B4-BE49-F238E27FC236}">
                <a16:creationId xmlns:a16="http://schemas.microsoft.com/office/drawing/2014/main" id="{1E7B020C-FD4D-4FE9-BEA9-2B41CE678765}"/>
              </a:ext>
            </a:extLst>
          </p:cNvPr>
          <p:cNvPicPr>
            <a:picLocks noGrp="1" noChangeAspect="1"/>
          </p:cNvPicPr>
          <p:nvPr>
            <p:ph type="pic" sz="quarter" idx="22"/>
          </p:nvPr>
        </p:nvPicPr>
        <p:blipFill>
          <a:blip r:embed="rId3"/>
          <a:stretch>
            <a:fillRect/>
          </a:stretch>
        </p:blipFill>
        <p:spPr>
          <a:xfrm>
            <a:off x="2688000" y="1050105"/>
            <a:ext cx="3780716" cy="3917092"/>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5145786"/>
            <a:ext cx="8250238" cy="1144347"/>
          </a:xfrm>
        </p:spPr>
        <p:txBody>
          <a:bodyPr wrap="square" lIns="0" tIns="18000" rIns="0" bIns="18000" anchor="ctr" anchorCtr="0">
            <a:spAutoFit/>
          </a:bodyPr>
          <a:lstStyle/>
          <a:p>
            <a:pPr marL="0" indent="0">
              <a:buNone/>
            </a:pPr>
            <a:r>
              <a:rPr lang="en-US" sz="2400" dirty="0"/>
              <a:t>Toyota’s </a:t>
            </a:r>
            <a:r>
              <a:rPr lang="en-US" sz="2400" spc="-300" dirty="0"/>
              <a:t>F C H </a:t>
            </a:r>
            <a:r>
              <a:rPr lang="en-US" sz="2400" dirty="0"/>
              <a:t>V uses a power control unit that directs electrical energy flow between the fuel cell, battery, and drive motor.</a:t>
            </a:r>
          </a:p>
        </p:txBody>
      </p:sp>
    </p:spTree>
    <p:extLst>
      <p:ext uri="{BB962C8B-B14F-4D97-AF65-F5344CB8AC3E}">
        <p14:creationId xmlns:p14="http://schemas.microsoft.com/office/powerpoint/2010/main" val="3621899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spc="-500" dirty="0">
                <a:latin typeface="+mj-lt"/>
              </a:rPr>
              <a:t>H C C </a:t>
            </a:r>
            <a:r>
              <a:rPr lang="en-US" sz="3600" dirty="0">
                <a:latin typeface="+mj-lt"/>
              </a:rPr>
              <a:t>I</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214952"/>
            <a:ext cx="8053755" cy="3922031"/>
          </a:xfrm>
        </p:spPr>
        <p:txBody>
          <a:bodyPr wrap="square" lIns="0" tIns="18000" rIns="0" bIns="18000" anchor="ctr" anchorCtr="0">
            <a:spAutoFit/>
          </a:bodyPr>
          <a:lstStyle/>
          <a:p>
            <a:pPr marL="342900" indent="-342900"/>
            <a:r>
              <a:rPr lang="en-US" sz="2200" dirty="0"/>
              <a:t>Terminology</a:t>
            </a:r>
          </a:p>
          <a:p>
            <a:pPr marL="829818" lvl="1" indent="-342900"/>
            <a:r>
              <a:rPr lang="en-US" sz="2200" b="1" dirty="0"/>
              <a:t>Homogeneous Charge Compression Ignition (</a:t>
            </a:r>
            <a:r>
              <a:rPr lang="en-US" sz="2200" b="1" spc="-300" dirty="0"/>
              <a:t>H C C </a:t>
            </a:r>
            <a:r>
              <a:rPr lang="en-US" sz="2200" b="1" dirty="0"/>
              <a:t>I)</a:t>
            </a:r>
            <a:r>
              <a:rPr lang="en-US" sz="2200" dirty="0"/>
              <a:t> is a combustion process. </a:t>
            </a:r>
          </a:p>
          <a:p>
            <a:pPr marL="829818" lvl="1" indent="-342900"/>
            <a:r>
              <a:rPr lang="en-US" sz="2200" spc="-300" dirty="0"/>
              <a:t>H C C </a:t>
            </a:r>
            <a:r>
              <a:rPr lang="en-US" sz="2200" dirty="0"/>
              <a:t>I is the combustion of a very lean gasoline air–fuel mixture without the use of a spark ignition. </a:t>
            </a:r>
          </a:p>
          <a:p>
            <a:pPr marL="342900" indent="-342900"/>
            <a:r>
              <a:rPr lang="en-US" sz="2200" dirty="0"/>
              <a:t>Future of </a:t>
            </a:r>
            <a:r>
              <a:rPr lang="en-US" sz="2200" spc="-300" dirty="0"/>
              <a:t>H C C </a:t>
            </a:r>
            <a:r>
              <a:rPr lang="en-US" sz="2200" dirty="0"/>
              <a:t>I</a:t>
            </a:r>
          </a:p>
          <a:p>
            <a:pPr marL="829818" lvl="1" indent="-342900"/>
            <a:r>
              <a:rPr lang="en-US" sz="2200" dirty="0"/>
              <a:t>Engineers need to improve the transition in and out of the </a:t>
            </a:r>
            <a:r>
              <a:rPr lang="en-US" sz="2200" spc="-300" dirty="0"/>
              <a:t>H C C </a:t>
            </a:r>
            <a:r>
              <a:rPr lang="en-US" sz="2200" dirty="0"/>
              <a:t>I mode. </a:t>
            </a:r>
          </a:p>
          <a:p>
            <a:pPr marL="829818" lvl="1" indent="-342900"/>
            <a:r>
              <a:rPr lang="en-US" sz="2200" dirty="0"/>
              <a:t>Work is also being done on piston and combustion chamber shape to reduce combustion noise.</a:t>
            </a:r>
          </a:p>
        </p:txBody>
      </p:sp>
    </p:spTree>
    <p:extLst>
      <p:ext uri="{BB962C8B-B14F-4D97-AF65-F5344CB8AC3E}">
        <p14:creationId xmlns:p14="http://schemas.microsoft.com/office/powerpoint/2010/main" val="35917110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19.25</a:t>
            </a:r>
          </a:p>
        </p:txBody>
      </p:sp>
      <p:pic>
        <p:nvPicPr>
          <p:cNvPr id="7" name="Picture Placeholder 5" descr="Three-part illustration depicts the combustion process of an engine.&#10;Long description is available in notes, press F6.">
            <a:extLst>
              <a:ext uri="{FF2B5EF4-FFF2-40B4-BE49-F238E27FC236}">
                <a16:creationId xmlns:a16="http://schemas.microsoft.com/office/drawing/2014/main" id="{7DC856D2-F3CF-4E3C-B0E3-AD0742783641}"/>
              </a:ext>
            </a:extLst>
          </p:cNvPr>
          <p:cNvPicPr>
            <a:picLocks noGrp="1" noChangeAspect="1"/>
          </p:cNvPicPr>
          <p:nvPr>
            <p:ph type="pic" sz="quarter" idx="22"/>
          </p:nvPr>
        </p:nvPicPr>
        <p:blipFill>
          <a:blip r:embed="rId3"/>
          <a:stretch>
            <a:fillRect/>
          </a:stretch>
        </p:blipFill>
        <p:spPr>
          <a:xfrm>
            <a:off x="1579153" y="1042434"/>
            <a:ext cx="5988481" cy="3208529"/>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4401704"/>
            <a:ext cx="8250238" cy="1883011"/>
          </a:xfrm>
        </p:spPr>
        <p:txBody>
          <a:bodyPr wrap="square" lIns="0" tIns="18000" rIns="0" bIns="18000" anchor="ctr" anchorCtr="0">
            <a:spAutoFit/>
          </a:bodyPr>
          <a:lstStyle/>
          <a:p>
            <a:pPr marL="0" indent="0">
              <a:buNone/>
            </a:pPr>
            <a:r>
              <a:rPr lang="en-US" sz="2400" dirty="0"/>
              <a:t>Both diesel and conventional gasoline engines create exhaust emissions due to high peak temperatures created in the combustion chamber. The lower combustion temperatures during </a:t>
            </a:r>
            <a:r>
              <a:rPr lang="en-US" sz="2400" spc="-300" dirty="0"/>
              <a:t>H C C </a:t>
            </a:r>
            <a:r>
              <a:rPr lang="en-US" sz="2400" dirty="0"/>
              <a:t>I operation result in high efficiency with reduced emissions.</a:t>
            </a:r>
          </a:p>
        </p:txBody>
      </p:sp>
    </p:spTree>
    <p:extLst>
      <p:ext uri="{BB962C8B-B14F-4D97-AF65-F5344CB8AC3E}">
        <p14:creationId xmlns:p14="http://schemas.microsoft.com/office/powerpoint/2010/main" val="828367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Fuel Cell Vehicle</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C2960B85-4B48-F4B7-FBE1-2AE6E37C74A3}"/>
              </a:ext>
            </a:extLst>
          </p:cNvPr>
          <p:cNvSpPr/>
          <p:nvPr/>
        </p:nvSpPr>
        <p:spPr>
          <a:xfrm>
            <a:off x="340468" y="1481138"/>
            <a:ext cx="8443609"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22703FD-1636-5143-BA25-9FAF2501868A}"/>
              </a:ext>
            </a:extLst>
          </p:cNvPr>
          <p:cNvSpPr/>
          <p:nvPr/>
        </p:nvSpPr>
        <p:spPr>
          <a:xfrm>
            <a:off x="350195" y="5647481"/>
            <a:ext cx="8443609"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0931369-3668-4DED-6625-2FD5147D3294}"/>
              </a:ext>
            </a:extLst>
          </p:cNvPr>
          <p:cNvSpPr/>
          <p:nvPr/>
        </p:nvSpPr>
        <p:spPr>
          <a:xfrm>
            <a:off x="1916349" y="1391055"/>
            <a:ext cx="5301574" cy="184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43A6A90-7CB2-52B9-5A86-BCCED7EB9764}"/>
              </a:ext>
            </a:extLst>
          </p:cNvPr>
          <p:cNvSpPr/>
          <p:nvPr/>
        </p:nvSpPr>
        <p:spPr>
          <a:xfrm>
            <a:off x="1848255" y="6040877"/>
            <a:ext cx="5369668" cy="239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2DFD9E5-2E32-23C2-AD7C-031E451CB81B}"/>
              </a:ext>
            </a:extLst>
          </p:cNvPr>
          <p:cNvSpPr/>
          <p:nvPr/>
        </p:nvSpPr>
        <p:spPr>
          <a:xfrm>
            <a:off x="359923" y="1391055"/>
            <a:ext cx="8424154"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2E31315-CC96-8472-DF6B-C4A42296BEF7}"/>
              </a:ext>
            </a:extLst>
          </p:cNvPr>
          <p:cNvSpPr/>
          <p:nvPr/>
        </p:nvSpPr>
        <p:spPr>
          <a:xfrm>
            <a:off x="454025" y="5731725"/>
            <a:ext cx="8424154" cy="464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Fuel_Cell_Vehicle">
            <a:hlinkClick r:id="" action="ppaction://media"/>
            <a:extLst>
              <a:ext uri="{FF2B5EF4-FFF2-40B4-BE49-F238E27FC236}">
                <a16:creationId xmlns:a16="http://schemas.microsoft.com/office/drawing/2014/main" id="{0E37701C-DA54-A208-86AF-76EA75976BBC}"/>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3008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56FAE7-345A-4FE5-9B65-CDC87FE48B18}"/>
              </a:ext>
            </a:extLst>
          </p:cNvPr>
          <p:cNvSpPr>
            <a:spLocks noGrp="1"/>
          </p:cNvSpPr>
          <p:nvPr>
            <p:ph type="title"/>
          </p:nvPr>
        </p:nvSpPr>
        <p:spPr>
          <a:xfrm>
            <a:off x="457200" y="150912"/>
            <a:ext cx="8229600" cy="836571"/>
          </a:xfrm>
        </p:spPr>
        <p:txBody>
          <a:bodyPr lIns="0" tIns="18000" rIns="0" bIns="18000" anchor="ctr">
            <a:spAutoFit/>
          </a:bodyPr>
          <a:lstStyle/>
          <a:p>
            <a:r>
              <a:rPr kumimoji="0" lang="en-US" sz="3600" b="1" i="0" u="none" strike="noStrike" kern="0" cap="none" spc="0" normalizeH="0" baseline="0" noProof="0" dirty="0">
                <a:ln>
                  <a:noFill/>
                </a:ln>
                <a:solidFill>
                  <a:srgbClr val="007FA3"/>
                </a:solidFill>
                <a:effectLst/>
                <a:uLnTx/>
                <a:uFillTx/>
                <a:latin typeface="Arial"/>
                <a:cs typeface="Times New Roman"/>
                <a:sym typeface="Times New Roman"/>
              </a:rPr>
              <a:t>Animation and Video Resources</a:t>
            </a:r>
            <a:br>
              <a:rPr kumimoji="0" lang="en-US" sz="3600" b="1" i="0" u="none" strike="noStrike" kern="0" cap="none" spc="0" normalizeH="0" baseline="0" noProof="0" dirty="0">
                <a:ln>
                  <a:noFill/>
                </a:ln>
                <a:solidFill>
                  <a:srgbClr val="007FA3"/>
                </a:solidFill>
                <a:effectLst/>
                <a:uLnTx/>
                <a:uFillTx/>
                <a:latin typeface="Arial"/>
                <a:cs typeface="Times New Roman"/>
                <a:sym typeface="Times New Roman"/>
              </a:rPr>
            </a:br>
            <a:r>
              <a:rPr kumimoji="0" lang="en-US" sz="1600" b="1" i="0" u="none" strike="noStrike" kern="0" cap="none" spc="0" normalizeH="0" baseline="0" noProof="0" dirty="0">
                <a:ln>
                  <a:noFill/>
                </a:ln>
                <a:solidFill>
                  <a:srgbClr val="007FA3"/>
                </a:solidFill>
                <a:effectLst/>
                <a:uLnTx/>
                <a:uFillTx/>
                <a:latin typeface="Arial"/>
                <a:cs typeface="Times New Roman"/>
                <a:sym typeface="Times New Roman"/>
              </a:rPr>
              <a:t>The below listed resources are hyperlinked to the James Halderman website</a:t>
            </a:r>
            <a:endParaRPr lang="en-IN" sz="2800" dirty="0"/>
          </a:p>
        </p:txBody>
      </p:sp>
      <p:sp>
        <p:nvSpPr>
          <p:cNvPr id="6" name="Content Placeholder 5">
            <a:extLst>
              <a:ext uri="{FF2B5EF4-FFF2-40B4-BE49-F238E27FC236}">
                <a16:creationId xmlns:a16="http://schemas.microsoft.com/office/drawing/2014/main" id="{4138F3F7-4197-4CA5-8C73-5FA3B80E4376}"/>
              </a:ext>
            </a:extLst>
          </p:cNvPr>
          <p:cNvSpPr>
            <a:spLocks noGrp="1"/>
          </p:cNvSpPr>
          <p:nvPr>
            <p:ph sz="quarter" idx="13"/>
          </p:nvPr>
        </p:nvSpPr>
        <p:spPr>
          <a:xfrm>
            <a:off x="454025" y="1992027"/>
            <a:ext cx="8232775" cy="2190788"/>
          </a:xfrm>
        </p:spPr>
        <p:txBody>
          <a:bodyPr lIns="0" tIns="18000" rIns="0" bIns="18000" anchor="ctr">
            <a:spAutoFit/>
          </a:bodyPr>
          <a:lstStyle/>
          <a:p>
            <a:pPr marL="0" indent="0">
              <a:spcBef>
                <a:spcPts val="600"/>
              </a:spcBef>
              <a:buNone/>
            </a:pPr>
            <a:r>
              <a:rPr lang="en-US" dirty="0">
                <a:latin typeface="Arial" panose="020B0604020202020204" pitchFamily="34" charset="0"/>
                <a:cs typeface="Arial" panose="020B0604020202020204" pitchFamily="34" charset="0"/>
                <a:hlinkClick r:id="rId3"/>
              </a:rPr>
              <a:t>Alternative Fuels Animations</a:t>
            </a:r>
            <a:endParaRPr lang="en-US" dirty="0">
              <a:latin typeface="Arial" panose="020B0604020202020204" pitchFamily="34" charset="0"/>
              <a:cs typeface="Arial" panose="020B0604020202020204" pitchFamily="34" charset="0"/>
            </a:endParaRPr>
          </a:p>
          <a:p>
            <a:pPr marL="0" indent="0">
              <a:spcBef>
                <a:spcPts val="600"/>
              </a:spcBef>
              <a:buNone/>
            </a:pPr>
            <a:r>
              <a:rPr lang="en-US" dirty="0">
                <a:latin typeface="Arial" panose="020B0604020202020204" pitchFamily="34" charset="0"/>
                <a:cs typeface="Arial" panose="020B0604020202020204" pitchFamily="34" charset="0"/>
                <a:hlinkClick r:id=""/>
              </a:rPr>
              <a:t>(L3) Light Duty Hybrid Electric Animations</a:t>
            </a:r>
            <a:endParaRPr lang="en-US" dirty="0">
              <a:latin typeface="Arial" panose="020B0604020202020204" pitchFamily="34" charset="0"/>
              <a:cs typeface="Arial" panose="020B0604020202020204" pitchFamily="34" charset="0"/>
            </a:endParaRPr>
          </a:p>
          <a:p>
            <a:pPr marL="0" indent="0">
              <a:spcBef>
                <a:spcPts val="600"/>
              </a:spcBef>
              <a:buNone/>
            </a:pPr>
            <a:endParaRPr lang="en-US" dirty="0">
              <a:latin typeface="Arial" panose="020B0604020202020204" pitchFamily="34" charset="0"/>
              <a:cs typeface="Arial" panose="020B0604020202020204" pitchFamily="34" charset="0"/>
            </a:endParaRPr>
          </a:p>
          <a:p>
            <a:pPr marL="0" indent="0">
              <a:spcBef>
                <a:spcPts val="600"/>
              </a:spcBef>
              <a:buNone/>
            </a:pPr>
            <a:r>
              <a:rPr lang="en-US" dirty="0">
                <a:latin typeface="Arial" panose="020B0604020202020204" pitchFamily="34" charset="0"/>
                <a:cs typeface="Arial" panose="020B0604020202020204" pitchFamily="34" charset="0"/>
                <a:hlinkClick r:id="rId4"/>
              </a:rPr>
              <a:t>Alternative Fuels Videos</a:t>
            </a:r>
            <a:endParaRPr lang="en-US" dirty="0">
              <a:latin typeface="Arial" panose="020B0604020202020204" pitchFamily="34" charset="0"/>
              <a:cs typeface="Arial" panose="020B0604020202020204" pitchFamily="34" charset="0"/>
            </a:endParaRPr>
          </a:p>
          <a:p>
            <a:pPr marL="0" indent="0">
              <a:spcBef>
                <a:spcPts val="600"/>
              </a:spcBef>
              <a:buNone/>
            </a:pPr>
            <a:r>
              <a:rPr lang="en-US" dirty="0">
                <a:latin typeface="Arial" panose="020B0604020202020204" pitchFamily="34" charset="0"/>
                <a:cs typeface="Arial" panose="020B0604020202020204" pitchFamily="34" charset="0"/>
                <a:hlinkClick r:id=""/>
              </a:rPr>
              <a:t>(L3) Light Duty Hybrid Electric Videos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147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851"/>
            <a:ext cx="8229600" cy="590349"/>
          </a:xfrm>
        </p:spPr>
        <p:txBody>
          <a:bodyPr lIns="0" tIns="18000" rIns="0" bIns="18000"/>
          <a:lstStyle/>
          <a:p>
            <a:r>
              <a:rPr lang="en-US" dirty="0"/>
              <a:t>Copyright</a:t>
            </a:r>
            <a:endParaRPr lang="en-IN" dirty="0"/>
          </a:p>
        </p:txBody>
      </p:sp>
      <p:pic>
        <p:nvPicPr>
          <p:cNvPr id="5" name="Picture Placeholder 4" descr="Warning"/>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496688" y="2220299"/>
            <a:ext cx="1280160" cy="1432560"/>
          </a:xfrm>
        </p:spPr>
      </p:pic>
      <p:sp>
        <p:nvSpPr>
          <p:cNvPr id="3" name="Content Placeholder 2"/>
          <p:cNvSpPr>
            <a:spLocks noGrp="1"/>
          </p:cNvSpPr>
          <p:nvPr>
            <p:ph sz="quarter" idx="10"/>
          </p:nvPr>
        </p:nvSpPr>
        <p:spPr>
          <a:xfrm>
            <a:off x="1955650" y="1461071"/>
            <a:ext cx="6499327" cy="3075585"/>
          </a:xfrm>
        </p:spPr>
        <p:style>
          <a:lnRef idx="2">
            <a:schemeClr val="dk1"/>
          </a:lnRef>
          <a:fillRef idx="1">
            <a:schemeClr val="lt1"/>
          </a:fillRef>
          <a:effectRef idx="0">
            <a:schemeClr val="dk1"/>
          </a:effectRef>
          <a:fontRef idx="minor">
            <a:schemeClr val="dk1"/>
          </a:fontRef>
        </p:style>
        <p:txBody>
          <a:bodyPr lIns="183600" tIns="183600" rIns="183600" bIns="183600" anchor="ctr" anchorCtr="0">
            <a:spAutoFit/>
          </a:bodyPr>
          <a:lstStyle/>
          <a:p>
            <a:pPr marL="432" indent="0">
              <a:buNone/>
            </a:pPr>
            <a:r>
              <a:rPr lang="en-US" sz="1600" b="1" dirty="0">
                <a:latin typeface="Arial" panose="020B0604020202020204" pitchFamily="34" charset="0"/>
                <a:cs typeface="Arial" panose="020B0604020202020204" pitchFamily="34" charset="0"/>
              </a:rPr>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endParaRPr lang="en-IN"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8171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Fuel Cell Technology </a:t>
            </a:r>
            <a:r>
              <a:rPr lang="en-US" sz="2800" dirty="0">
                <a:latin typeface="+mj-lt"/>
              </a:rPr>
              <a:t>(2 of 7)</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196533"/>
            <a:ext cx="8250237" cy="2406231"/>
          </a:xfrm>
        </p:spPr>
        <p:txBody>
          <a:bodyPr wrap="square" lIns="0" tIns="18000" rIns="0" bIns="18000" anchor="ctr" anchorCtr="0">
            <a:spAutoFit/>
          </a:bodyPr>
          <a:lstStyle/>
          <a:p>
            <a:pPr marL="342900" indent="-342900"/>
            <a:r>
              <a:rPr lang="en-US" sz="2400" dirty="0"/>
              <a:t>Parts and Operation</a:t>
            </a:r>
          </a:p>
          <a:p>
            <a:pPr marL="829818" lvl="1" indent="-342900"/>
            <a:r>
              <a:rPr lang="en-US" sz="2400" dirty="0"/>
              <a:t>The chemical reaction in a fuel cell is the opposite of </a:t>
            </a:r>
            <a:r>
              <a:rPr lang="en-US" sz="2400" b="1" dirty="0"/>
              <a:t>electrolysis</a:t>
            </a:r>
            <a:r>
              <a:rPr lang="en-US" sz="2400" dirty="0"/>
              <a:t>. </a:t>
            </a:r>
          </a:p>
          <a:p>
            <a:pPr marL="829818" lvl="1" indent="-342900"/>
            <a:r>
              <a:rPr lang="en-US" sz="2400" dirty="0"/>
              <a:t>Energy is required to bring about electrolysis and this same energy can be retrieved by allowing hydrogen and oxygen to reunite in a fuel cell.</a:t>
            </a:r>
            <a:endParaRPr lang="en-US" sz="3600" dirty="0"/>
          </a:p>
        </p:txBody>
      </p:sp>
    </p:spTree>
    <p:extLst>
      <p:ext uri="{BB962C8B-B14F-4D97-AF65-F5344CB8AC3E}">
        <p14:creationId xmlns:p14="http://schemas.microsoft.com/office/powerpoint/2010/main" val="1298866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Fuel Cell Technology </a:t>
            </a:r>
            <a:r>
              <a:rPr lang="en-US" sz="2800" dirty="0">
                <a:latin typeface="+mj-lt"/>
              </a:rPr>
              <a:t>(3 of 7)</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184150"/>
            <a:ext cx="8250237" cy="4229807"/>
          </a:xfrm>
        </p:spPr>
        <p:txBody>
          <a:bodyPr wrap="square" lIns="0" tIns="18000" rIns="0" bIns="18000" anchor="ctr" anchorCtr="0">
            <a:spAutoFit/>
          </a:bodyPr>
          <a:lstStyle/>
          <a:p>
            <a:pPr marL="342900" indent="-342900"/>
            <a:r>
              <a:rPr lang="en-US" sz="2400" dirty="0"/>
              <a:t>Hydrogen-Powered Battery</a:t>
            </a:r>
          </a:p>
          <a:p>
            <a:pPr marL="829818" lvl="1" indent="-342900"/>
            <a:r>
              <a:rPr lang="en-US" sz="2400" dirty="0"/>
              <a:t>A fuel cell is a hydrogen-powered battery. </a:t>
            </a:r>
          </a:p>
          <a:p>
            <a:pPr marL="829818" lvl="1" indent="-342900"/>
            <a:r>
              <a:rPr lang="en-US" sz="2400" dirty="0"/>
              <a:t>Hydrogen is an excellent fuel because it has a very high </a:t>
            </a:r>
            <a:r>
              <a:rPr lang="en-US" sz="2400" b="1" dirty="0"/>
              <a:t>specific energy</a:t>
            </a:r>
            <a:r>
              <a:rPr lang="en-US" sz="2400" dirty="0"/>
              <a:t> when compared to an equivalent amount of fossil fuel. </a:t>
            </a:r>
          </a:p>
          <a:p>
            <a:pPr marL="342900" indent="-342900"/>
            <a:r>
              <a:rPr lang="en-US" sz="2400" dirty="0"/>
              <a:t>Hydrogen Sources</a:t>
            </a:r>
          </a:p>
          <a:p>
            <a:pPr marL="829818" lvl="1" indent="-342900"/>
            <a:r>
              <a:rPr lang="en-US" sz="2400" dirty="0"/>
              <a:t>Hydrogen is a low-carbon, non-toxic fuel that is domestically produced from local resources. </a:t>
            </a:r>
          </a:p>
          <a:p>
            <a:pPr marL="829818" lvl="1" indent="-342900"/>
            <a:r>
              <a:rPr lang="en-US" sz="2400" dirty="0"/>
              <a:t>Hydrogen is also found in many other compounds, such as natural gas or crude oil.</a:t>
            </a:r>
            <a:endParaRPr lang="en-US" sz="3600" dirty="0"/>
          </a:p>
        </p:txBody>
      </p:sp>
    </p:spTree>
    <p:extLst>
      <p:ext uri="{BB962C8B-B14F-4D97-AF65-F5344CB8AC3E}">
        <p14:creationId xmlns:p14="http://schemas.microsoft.com/office/powerpoint/2010/main" val="1697467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3050-6527-4F2D-9243-8F416C8D1449}"/>
              </a:ext>
            </a:extLst>
          </p:cNvPr>
          <p:cNvSpPr>
            <a:spLocks noGrp="1"/>
          </p:cNvSpPr>
          <p:nvPr>
            <p:ph type="title"/>
          </p:nvPr>
        </p:nvSpPr>
        <p:spPr>
          <a:xfrm>
            <a:off x="457200" y="240439"/>
            <a:ext cx="8250238" cy="590349"/>
          </a:xfrm>
        </p:spPr>
        <p:txBody>
          <a:bodyPr wrap="square" lIns="0" tIns="18000" rIns="0" bIns="18000" anchor="ctr" anchorCtr="0">
            <a:spAutoFit/>
          </a:bodyPr>
          <a:lstStyle/>
          <a:p>
            <a:r>
              <a:rPr lang="en-US" sz="3600" dirty="0">
                <a:latin typeface="+mj-lt"/>
              </a:rPr>
              <a:t>Figure 19.2</a:t>
            </a:r>
          </a:p>
        </p:txBody>
      </p:sp>
      <p:pic>
        <p:nvPicPr>
          <p:cNvPr id="7" name="Picture Placeholder 5" descr="An empty flowchart shows the center circle connected to four blank boxes on the left, and one box on the right. A separate bigger box is displayed at the right of the circle. &#10;">
            <a:extLst>
              <a:ext uri="{FF2B5EF4-FFF2-40B4-BE49-F238E27FC236}">
                <a16:creationId xmlns:a16="http://schemas.microsoft.com/office/drawing/2014/main" id="{5DF69BA6-E8F8-4A98-9B3B-ADD19FF81138}"/>
              </a:ext>
            </a:extLst>
          </p:cNvPr>
          <p:cNvPicPr>
            <a:picLocks noGrp="1" noChangeAspect="1"/>
          </p:cNvPicPr>
          <p:nvPr>
            <p:ph type="pic" sz="quarter" idx="22"/>
          </p:nvPr>
        </p:nvPicPr>
        <p:blipFill>
          <a:blip r:embed="rId2"/>
          <a:stretch>
            <a:fillRect/>
          </a:stretch>
        </p:blipFill>
        <p:spPr>
          <a:xfrm>
            <a:off x="623233" y="1207658"/>
            <a:ext cx="7924140" cy="3850853"/>
          </a:xfrm>
        </p:spPr>
      </p:pic>
      <p:sp>
        <p:nvSpPr>
          <p:cNvPr id="3" name="Content Placeholder 2">
            <a:extLst>
              <a:ext uri="{FF2B5EF4-FFF2-40B4-BE49-F238E27FC236}">
                <a16:creationId xmlns:a16="http://schemas.microsoft.com/office/drawing/2014/main" id="{0ED92087-E2E3-414A-8ECA-177801865298}"/>
              </a:ext>
            </a:extLst>
          </p:cNvPr>
          <p:cNvSpPr>
            <a:spLocks noGrp="1"/>
          </p:cNvSpPr>
          <p:nvPr>
            <p:ph sz="quarter" idx="12"/>
          </p:nvPr>
        </p:nvSpPr>
        <p:spPr>
          <a:xfrm>
            <a:off x="457189" y="5435382"/>
            <a:ext cx="8250238" cy="775015"/>
          </a:xfrm>
        </p:spPr>
        <p:txBody>
          <a:bodyPr wrap="square" lIns="0" tIns="18000" rIns="0" bIns="18000" anchor="ctr" anchorCtr="0">
            <a:spAutoFit/>
          </a:bodyPr>
          <a:lstStyle/>
          <a:p>
            <a:pPr marL="0" indent="0">
              <a:buNone/>
            </a:pPr>
            <a:r>
              <a:rPr lang="en-US" sz="2400" dirty="0"/>
              <a:t>Hydrogen does not exist by itself in nature. Energy must be expended to separate it from other, more complex materials.</a:t>
            </a:r>
          </a:p>
        </p:txBody>
      </p:sp>
    </p:spTree>
    <p:extLst>
      <p:ext uri="{BB962C8B-B14F-4D97-AF65-F5344CB8AC3E}">
        <p14:creationId xmlns:p14="http://schemas.microsoft.com/office/powerpoint/2010/main" val="57884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E858-E7B6-4BA3-87A6-C73A00041B3C}"/>
              </a:ext>
            </a:extLst>
          </p:cNvPr>
          <p:cNvSpPr>
            <a:spLocks noGrp="1"/>
          </p:cNvSpPr>
          <p:nvPr>
            <p:ph type="title"/>
          </p:nvPr>
        </p:nvSpPr>
        <p:spPr>
          <a:xfrm>
            <a:off x="457200" y="248767"/>
            <a:ext cx="8250238" cy="590349"/>
          </a:xfrm>
        </p:spPr>
        <p:txBody>
          <a:bodyPr wrap="square" lIns="0" tIns="18000" rIns="0" bIns="18000" anchor="ctr" anchorCtr="0">
            <a:spAutoFit/>
          </a:bodyPr>
          <a:lstStyle/>
          <a:p>
            <a:r>
              <a:rPr lang="en-US" sz="3600" dirty="0">
                <a:latin typeface="+mj-lt"/>
              </a:rPr>
              <a:t>Fuel Cell Technology </a:t>
            </a:r>
            <a:r>
              <a:rPr lang="en-US" sz="2800" dirty="0">
                <a:latin typeface="+mj-lt"/>
              </a:rPr>
              <a:t>(4 of 7)</a:t>
            </a:r>
            <a:endParaRPr lang="en-IN" sz="3600" dirty="0">
              <a:latin typeface="+mj-lt"/>
            </a:endParaRPr>
          </a:p>
        </p:txBody>
      </p:sp>
      <p:sp>
        <p:nvSpPr>
          <p:cNvPr id="3" name="Content Placeholder 2">
            <a:extLst>
              <a:ext uri="{FF2B5EF4-FFF2-40B4-BE49-F238E27FC236}">
                <a16:creationId xmlns:a16="http://schemas.microsoft.com/office/drawing/2014/main" id="{0A9C2108-9861-470A-A980-0C2C37490DF8}"/>
              </a:ext>
            </a:extLst>
          </p:cNvPr>
          <p:cNvSpPr>
            <a:spLocks noGrp="1"/>
          </p:cNvSpPr>
          <p:nvPr>
            <p:ph sz="quarter" idx="12"/>
          </p:nvPr>
        </p:nvSpPr>
        <p:spPr>
          <a:xfrm>
            <a:off x="457199" y="1203031"/>
            <a:ext cx="8250237" cy="2483175"/>
          </a:xfrm>
        </p:spPr>
        <p:txBody>
          <a:bodyPr wrap="square" lIns="0" tIns="18000" rIns="0" bIns="18000" anchor="ctr" anchorCtr="0">
            <a:spAutoFit/>
          </a:bodyPr>
          <a:lstStyle/>
          <a:p>
            <a:pPr marL="342900" indent="-342900"/>
            <a:r>
              <a:rPr lang="en-US" sz="2400" dirty="0"/>
              <a:t>Advantages of a Fuel Cell</a:t>
            </a:r>
          </a:p>
          <a:p>
            <a:pPr marL="829818" lvl="1" indent="-342900"/>
            <a:r>
              <a:rPr lang="en-US" sz="2400" dirty="0"/>
              <a:t>Only emissions are water vapor and heat. </a:t>
            </a:r>
          </a:p>
          <a:p>
            <a:pPr marL="829818" lvl="1" indent="-342900"/>
            <a:r>
              <a:rPr lang="en-US" sz="2400" dirty="0"/>
              <a:t>More energy-efficient than a typical internal combustion engine (</a:t>
            </a:r>
            <a:r>
              <a:rPr lang="en-US" sz="2400" spc="-300" dirty="0"/>
              <a:t>I C </a:t>
            </a:r>
            <a:r>
              <a:rPr lang="en-US" sz="2400" dirty="0"/>
              <a:t>E). </a:t>
            </a:r>
          </a:p>
          <a:p>
            <a:pPr marL="829818" lvl="1" indent="-342900"/>
            <a:r>
              <a:rPr lang="en-US" sz="2400" dirty="0"/>
              <a:t>Very few moving parts and have the potential to be very reliable.</a:t>
            </a:r>
            <a:endParaRPr lang="en-US" sz="3600" dirty="0"/>
          </a:p>
        </p:txBody>
      </p:sp>
    </p:spTree>
    <p:extLst>
      <p:ext uri="{BB962C8B-B14F-4D97-AF65-F5344CB8AC3E}">
        <p14:creationId xmlns:p14="http://schemas.microsoft.com/office/powerpoint/2010/main" val="2097170053"/>
      </p:ext>
    </p:extLst>
  </p:cSld>
  <p:clrMapOvr>
    <a:masterClrMapping/>
  </p:clrMapOvr>
</p:sld>
</file>

<file path=ppt/theme/theme1.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1006</TotalTime>
  <Words>2923</Words>
  <Application>Microsoft Office PowerPoint</Application>
  <PresentationFormat>On-screen Show (4:3)</PresentationFormat>
  <Paragraphs>233</Paragraphs>
  <Slides>51</Slides>
  <Notes>31</Notes>
  <HiddenSlides>0</HiddenSlides>
  <MMClips>2</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51</vt:i4>
      </vt:variant>
    </vt:vector>
  </HeadingPairs>
  <TitlesOfParts>
    <vt:vector size="59" baseType="lpstr">
      <vt:lpstr>Arial</vt:lpstr>
      <vt:lpstr>Calibri</vt:lpstr>
      <vt:lpstr>Tahoma</vt:lpstr>
      <vt:lpstr>Times New Roman</vt:lpstr>
      <vt:lpstr>Verdana</vt:lpstr>
      <vt:lpstr>USHE_slide options</vt:lpstr>
      <vt:lpstr>USHE</vt:lpstr>
      <vt:lpstr>Equation</vt:lpstr>
      <vt:lpstr>Electric and Hybrid Electric Vehicles</vt:lpstr>
      <vt:lpstr>Learning Objectives</vt:lpstr>
      <vt:lpstr>Fuel Cell Technology (1 of 7)</vt:lpstr>
      <vt:lpstr>Figure 19.1</vt:lpstr>
      <vt:lpstr>Animation:  Fuel Cell Vehicle (The animation will automatically start in a few seconds)</vt:lpstr>
      <vt:lpstr>Fuel Cell Technology (2 of 7)</vt:lpstr>
      <vt:lpstr>Fuel Cell Technology (3 of 7)</vt:lpstr>
      <vt:lpstr>Figure 19.2</vt:lpstr>
      <vt:lpstr>Fuel Cell Technology (4 of 7)</vt:lpstr>
      <vt:lpstr>Fuel Cell Technology (5 of 7)</vt:lpstr>
      <vt:lpstr>Fuel Cell Technology (6 of 7)</vt:lpstr>
      <vt:lpstr>Chart 19.1</vt:lpstr>
      <vt:lpstr>Figure 19.4</vt:lpstr>
      <vt:lpstr>Animation:  Fuel Cell (The animation will automatically start in a few seconds)</vt:lpstr>
      <vt:lpstr>Fuel Cell Technology (7 of 7)</vt:lpstr>
      <vt:lpstr>Figure 19.5</vt:lpstr>
      <vt:lpstr>Refueling with Hydrogen (1 of 2)</vt:lpstr>
      <vt:lpstr>Figure 19.6 (a)</vt:lpstr>
      <vt:lpstr>Figure 19.6 (b)</vt:lpstr>
      <vt:lpstr>Refueling with Hydrogen (2 of 2)</vt:lpstr>
      <vt:lpstr>Direct Methanol Fuel Cells</vt:lpstr>
      <vt:lpstr>Figure 19.7</vt:lpstr>
      <vt:lpstr>Figure 19.8</vt:lpstr>
      <vt:lpstr>Fuel Cell Vehicle Systems (1 of 2)</vt:lpstr>
      <vt:lpstr>Figure 19.9</vt:lpstr>
      <vt:lpstr>Figure 19.10</vt:lpstr>
      <vt:lpstr>Figure 19.11</vt:lpstr>
      <vt:lpstr>Fuel Cell Vehicle Systems (2 of 2)</vt:lpstr>
      <vt:lpstr>Fuel Cell Hybrid Vehicles</vt:lpstr>
      <vt:lpstr>Figure 19.12</vt:lpstr>
      <vt:lpstr>Hydrogen Storage (1 of 3)</vt:lpstr>
      <vt:lpstr>Hydrogen Storage (2 of 3)</vt:lpstr>
      <vt:lpstr>Figure 19.13</vt:lpstr>
      <vt:lpstr>Figure 19.14</vt:lpstr>
      <vt:lpstr>Figure 19.15</vt:lpstr>
      <vt:lpstr>Figure 19.17</vt:lpstr>
      <vt:lpstr>Hydrogen Storage (3 of 3)</vt:lpstr>
      <vt:lpstr>Ultracapacitors</vt:lpstr>
      <vt:lpstr>Figure 19.18</vt:lpstr>
      <vt:lpstr>Figure 19.19</vt:lpstr>
      <vt:lpstr>Fuel Cell Transaxles (1 of 2)</vt:lpstr>
      <vt:lpstr>Figure 19.20</vt:lpstr>
      <vt:lpstr>Figure 19.21</vt:lpstr>
      <vt:lpstr>Figure 19.22</vt:lpstr>
      <vt:lpstr>Fuel Cell Transaxles (2 of 2)</vt:lpstr>
      <vt:lpstr>Figure 19.23</vt:lpstr>
      <vt:lpstr>Figure 19.24</vt:lpstr>
      <vt:lpstr>H C C I</vt:lpstr>
      <vt:lpstr>Figure 19.25</vt:lpstr>
      <vt:lpstr>Animation and Video Resources The below listed resources are hyperlinked to the James Halderman website</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and Hybrid Electric Vehicles, First Edition, Chapter 19</dc:title>
  <dc:subject>Business</dc:subject>
  <dc:creator>Halderman and Ward</dc:creator>
  <dc:description>Additional information may be found in the Notes Pane of each slide by pressing F6.</dc:description>
  <cp:lastModifiedBy>Glen Plants</cp:lastModifiedBy>
  <cp:revision>172</cp:revision>
  <dcterms:created xsi:type="dcterms:W3CDTF">2021-12-10T19:34:11Z</dcterms:created>
  <dcterms:modified xsi:type="dcterms:W3CDTF">2022-05-27T13:56:47Z</dcterms:modified>
</cp:coreProperties>
</file>