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8" r:id="rId2"/>
  </p:sldMasterIdLst>
  <p:notesMasterIdLst>
    <p:notesMasterId r:id="rId57"/>
  </p:notesMasterIdLst>
  <p:sldIdLst>
    <p:sldId id="475" r:id="rId3"/>
    <p:sldId id="476" r:id="rId4"/>
    <p:sldId id="362" r:id="rId5"/>
    <p:sldId id="689" r:id="rId6"/>
    <p:sldId id="690" r:id="rId7"/>
    <p:sldId id="691" r:id="rId8"/>
    <p:sldId id="692" r:id="rId9"/>
    <p:sldId id="693" r:id="rId10"/>
    <p:sldId id="694" r:id="rId11"/>
    <p:sldId id="695" r:id="rId12"/>
    <p:sldId id="697" r:id="rId13"/>
    <p:sldId id="698" r:id="rId14"/>
    <p:sldId id="696" r:id="rId15"/>
    <p:sldId id="699" r:id="rId16"/>
    <p:sldId id="700" r:id="rId17"/>
    <p:sldId id="701" r:id="rId18"/>
    <p:sldId id="539" r:id="rId19"/>
    <p:sldId id="702" r:id="rId20"/>
    <p:sldId id="703" r:id="rId21"/>
    <p:sldId id="704" r:id="rId22"/>
    <p:sldId id="706" r:id="rId23"/>
    <p:sldId id="731" r:id="rId24"/>
    <p:sldId id="732" r:id="rId25"/>
    <p:sldId id="705" r:id="rId26"/>
    <p:sldId id="707" r:id="rId27"/>
    <p:sldId id="708" r:id="rId28"/>
    <p:sldId id="709" r:id="rId29"/>
    <p:sldId id="710" r:id="rId30"/>
    <p:sldId id="711" r:id="rId31"/>
    <p:sldId id="733" r:id="rId32"/>
    <p:sldId id="735" r:id="rId33"/>
    <p:sldId id="712" r:id="rId34"/>
    <p:sldId id="713" r:id="rId35"/>
    <p:sldId id="714" r:id="rId36"/>
    <p:sldId id="715" r:id="rId37"/>
    <p:sldId id="734" r:id="rId38"/>
    <p:sldId id="716" r:id="rId39"/>
    <p:sldId id="717" r:id="rId40"/>
    <p:sldId id="720" r:id="rId41"/>
    <p:sldId id="718" r:id="rId42"/>
    <p:sldId id="721" r:id="rId43"/>
    <p:sldId id="719" r:id="rId44"/>
    <p:sldId id="722" r:id="rId45"/>
    <p:sldId id="723" r:id="rId46"/>
    <p:sldId id="724" r:id="rId47"/>
    <p:sldId id="725" r:id="rId48"/>
    <p:sldId id="726" r:id="rId49"/>
    <p:sldId id="727" r:id="rId50"/>
    <p:sldId id="730" r:id="rId51"/>
    <p:sldId id="728" r:id="rId52"/>
    <p:sldId id="729" r:id="rId53"/>
    <p:sldId id="736" r:id="rId54"/>
    <p:sldId id="553" r:id="rId55"/>
    <p:sldId id="430"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pos="5485" userDrawn="1">
          <p15:clr>
            <a:srgbClr val="A4A3A4"/>
          </p15:clr>
        </p15:guide>
        <p15:guide id="5" orient="horz" pos="451" userDrawn="1">
          <p15:clr>
            <a:srgbClr val="A4A3A4"/>
          </p15:clr>
        </p15:guide>
        <p15:guide id="6" orient="horz" pos="814" userDrawn="1">
          <p15:clr>
            <a:srgbClr val="A4A3A4"/>
          </p15:clr>
        </p15:guide>
        <p15:guide id="7" pos="28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95407" autoAdjust="0"/>
  </p:normalViewPr>
  <p:slideViewPr>
    <p:cSldViewPr snapToGrid="0" snapToObjects="1">
      <p:cViewPr varScale="1">
        <p:scale>
          <a:sx n="109" d="100"/>
          <a:sy n="109" d="100"/>
        </p:scale>
        <p:origin x="1698" y="108"/>
      </p:cViewPr>
      <p:guideLst>
        <p:guide orient="horz" pos="2160"/>
        <p:guide pos="2880"/>
        <p:guide pos="5485"/>
        <p:guide orient="horz" pos="451"/>
        <p:guide orient="horz" pos="814"/>
        <p:guide pos="281"/>
      </p:guideLst>
    </p:cSldViewPr>
  </p:slideViewPr>
  <p:outlineViewPr>
    <p:cViewPr>
      <p:scale>
        <a:sx n="33" d="100"/>
        <a:sy n="33" d="100"/>
      </p:scale>
      <p:origin x="0" y="-109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6E9D29-05AB-C942-9EB1-591DB0C56E04}" type="datetimeFigureOut">
              <a:rPr lang="en-US" smtClean="0"/>
              <a:t>5/27/2022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79AAC6-676E-7845-9C93-8C327C91EE50}" type="slidenum">
              <a:rPr lang="en-US" smtClean="0"/>
              <a:t>‹#›</a:t>
            </a:fld>
            <a:endParaRPr lang="en-US" dirty="0"/>
          </a:p>
        </p:txBody>
      </p:sp>
    </p:spTree>
    <p:extLst>
      <p:ext uri="{BB962C8B-B14F-4D97-AF65-F5344CB8AC3E}">
        <p14:creationId xmlns:p14="http://schemas.microsoft.com/office/powerpoint/2010/main" val="286388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r>
              <a:rPr lang="en-US" noProof="0" dirty="0">
                <a:latin typeface="Arial" panose="020B0604020202020204" pitchFamily="34" charset="0"/>
                <a:cs typeface="Arial" panose="020B0604020202020204" pitchFamily="34" charset="0"/>
              </a:rPr>
              <a:t>1) Math Type Plugin</a:t>
            </a:r>
          </a:p>
          <a:p>
            <a:r>
              <a:rPr lang="en-US" noProof="0" dirty="0">
                <a:latin typeface="Arial" panose="020B0604020202020204" pitchFamily="34" charset="0"/>
                <a:cs typeface="Arial" panose="020B0604020202020204" pitchFamily="34" charset="0"/>
              </a:rPr>
              <a:t>2) Math Player (free versions available)</a:t>
            </a:r>
          </a:p>
          <a:p>
            <a:r>
              <a:rPr lang="en-US" noProof="0" dirty="0">
                <a:latin typeface="Arial" panose="020B0604020202020204" pitchFamily="34" charset="0"/>
                <a:cs typeface="Arial" panose="020B0604020202020204" pitchFamily="34" charset="0"/>
              </a:rPr>
              <a:t>3) NVDA Reader (free versions available)</a:t>
            </a:r>
          </a:p>
        </p:txBody>
      </p:sp>
      <p:sp>
        <p:nvSpPr>
          <p:cNvPr id="4" name="Slide Number Placeholder 3"/>
          <p:cNvSpPr>
            <a:spLocks noGrp="1"/>
          </p:cNvSpPr>
          <p:nvPr>
            <p:ph type="sldNum" sz="quarter" idx="5"/>
          </p:nvPr>
        </p:nvSpPr>
        <p:spPr/>
        <p:txBody>
          <a:bodyPr/>
          <a:lstStyle/>
          <a:p>
            <a:fld id="{7179AAC6-676E-7845-9C93-8C327C91EE50}" type="slidenum">
              <a:rPr lang="en-US" smtClean="0"/>
              <a:t>1</a:t>
            </a:fld>
            <a:endParaRPr lang="en-US" dirty="0"/>
          </a:p>
        </p:txBody>
      </p:sp>
    </p:spTree>
    <p:extLst>
      <p:ext uri="{BB962C8B-B14F-4D97-AF65-F5344CB8AC3E}">
        <p14:creationId xmlns:p14="http://schemas.microsoft.com/office/powerpoint/2010/main" val="3300058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noProof="0" dirty="0">
                <a:solidFill>
                  <a:schemeClr val="tx1"/>
                </a:solidFill>
                <a:effectLst/>
                <a:latin typeface="Arial" panose="020B0604020202020204" pitchFamily="34" charset="0"/>
                <a:ea typeface="+mn-ea"/>
                <a:cs typeface="Arial" panose="020B0604020202020204" pitchFamily="34" charset="0"/>
              </a:rPr>
              <a:t>Long Description:</a:t>
            </a:r>
          </a:p>
          <a:p>
            <a:r>
              <a:rPr lang="en-US" sz="1200" kern="1200" noProof="0" dirty="0">
                <a:solidFill>
                  <a:schemeClr val="tx1"/>
                </a:solidFill>
                <a:effectLst/>
                <a:latin typeface="Arial" panose="020B0604020202020204" pitchFamily="34" charset="0"/>
                <a:ea typeface="+mn-ea"/>
                <a:cs typeface="Arial" panose="020B0604020202020204" pitchFamily="34" charset="0"/>
              </a:rPr>
              <a:t>Small button-like sensors are fixed on the front and rear bumper of the car. The sensors send out acoustic pulses when detecting an object (and its distance) at the back or front of the car. Similarly, It detects other parked vehicles in the parking zone. </a:t>
            </a:r>
            <a:endParaRPr lang="en-US"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179AAC6-676E-7845-9C93-8C327C91EE50}" type="slidenum">
              <a:rPr lang="en-US" smtClean="0"/>
              <a:t>11</a:t>
            </a:fld>
            <a:endParaRPr lang="en-US" dirty="0"/>
          </a:p>
        </p:txBody>
      </p:sp>
    </p:spTree>
    <p:extLst>
      <p:ext uri="{BB962C8B-B14F-4D97-AF65-F5344CB8AC3E}">
        <p14:creationId xmlns:p14="http://schemas.microsoft.com/office/powerpoint/2010/main" val="1097107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noProof="0" dirty="0">
                <a:solidFill>
                  <a:schemeClr val="tx1"/>
                </a:solidFill>
                <a:effectLst/>
                <a:latin typeface="Arial" panose="020B0604020202020204" pitchFamily="34" charset="0"/>
                <a:ea typeface="+mn-ea"/>
                <a:cs typeface="Arial" panose="020B0604020202020204" pitchFamily="34" charset="0"/>
              </a:rPr>
              <a:t>Long Description:</a:t>
            </a:r>
          </a:p>
          <a:p>
            <a:r>
              <a:rPr lang="en-US" sz="1200" kern="1200" noProof="0" dirty="0">
                <a:solidFill>
                  <a:schemeClr val="tx1"/>
                </a:solidFill>
                <a:effectLst/>
                <a:latin typeface="Arial" panose="020B0604020202020204" pitchFamily="34" charset="0"/>
                <a:ea typeface="+mn-ea"/>
                <a:cs typeface="Arial" panose="020B0604020202020204" pitchFamily="34" charset="0"/>
              </a:rPr>
              <a:t>The short-range radar system operates around a car when in motion to detect possible impact with obstacles. The range of SRR is about 100 ft (30 m ). The long-range radar system measures the distance, speed of other vehicles, and detects objects within a wider field of view. The range of LRR is about 500 ft (150 m). </a:t>
            </a:r>
            <a:endParaRPr lang="en-US"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179AAC6-676E-7845-9C93-8C327C91EE50}" type="slidenum">
              <a:rPr lang="en-US" smtClean="0"/>
              <a:t>21</a:t>
            </a:fld>
            <a:endParaRPr lang="en-US" dirty="0"/>
          </a:p>
        </p:txBody>
      </p:sp>
    </p:spTree>
    <p:extLst>
      <p:ext uri="{BB962C8B-B14F-4D97-AF65-F5344CB8AC3E}">
        <p14:creationId xmlns:p14="http://schemas.microsoft.com/office/powerpoint/2010/main" val="1721838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79AAC6-676E-7845-9C93-8C327C91EE50}" type="slidenum">
              <a:rPr lang="en-US" smtClean="0"/>
              <a:t>29</a:t>
            </a:fld>
            <a:endParaRPr lang="en-US" dirty="0"/>
          </a:p>
        </p:txBody>
      </p:sp>
    </p:spTree>
    <p:extLst>
      <p:ext uri="{BB962C8B-B14F-4D97-AF65-F5344CB8AC3E}">
        <p14:creationId xmlns:p14="http://schemas.microsoft.com/office/powerpoint/2010/main" val="3076266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noProof="0" dirty="0">
                <a:solidFill>
                  <a:schemeClr val="tx1"/>
                </a:solidFill>
                <a:effectLst/>
                <a:latin typeface="Arial" panose="020B0604020202020204" pitchFamily="34" charset="0"/>
                <a:ea typeface="+mn-ea"/>
                <a:cs typeface="Arial" panose="020B0604020202020204" pitchFamily="34" charset="0"/>
              </a:rPr>
              <a:t>Long Description:</a:t>
            </a:r>
          </a:p>
          <a:p>
            <a:r>
              <a:rPr lang="en-US" sz="1200" kern="1200" noProof="0" dirty="0">
                <a:solidFill>
                  <a:schemeClr val="tx1"/>
                </a:solidFill>
                <a:effectLst/>
                <a:latin typeface="Arial" panose="020B0604020202020204" pitchFamily="34" charset="0"/>
                <a:ea typeface="+mn-ea"/>
                <a:cs typeface="Arial" panose="020B0604020202020204" pitchFamily="34" charset="0"/>
              </a:rPr>
              <a:t>The total length of the area is 29.53 ft (9 m). The length of the back free space is 1.64 ft (0.5 m), and the length between this area and axis line is 8.2 ft (2.5 m). The length of two axis lines comes to 9.84 ft (3 m). The distance between the front axis line and front free space is 8.2 ft (2.5 m). The length of the movement area of alternate feet is 1.64 ft (0.5 m). The total length of area required for target placement is 26.25 ft (8 m). The bay size requirement is traced by dotted lines and the clear, level area required for target placement is traced by the dark dotted lines. </a:t>
            </a:r>
            <a:endParaRPr lang="en-US"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179AAC6-676E-7845-9C93-8C327C91EE50}" type="slidenum">
              <a:rPr lang="en-US" smtClean="0"/>
              <a:t>39</a:t>
            </a:fld>
            <a:endParaRPr lang="en-US" dirty="0"/>
          </a:p>
        </p:txBody>
      </p:sp>
    </p:spTree>
    <p:extLst>
      <p:ext uri="{BB962C8B-B14F-4D97-AF65-F5344CB8AC3E}">
        <p14:creationId xmlns:p14="http://schemas.microsoft.com/office/powerpoint/2010/main" val="2753362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noProof="0" dirty="0">
                <a:solidFill>
                  <a:schemeClr val="tx1"/>
                </a:solidFill>
                <a:effectLst/>
                <a:latin typeface="Arial" panose="020B0604020202020204" pitchFamily="34" charset="0"/>
                <a:ea typeface="+mn-ea"/>
                <a:cs typeface="Arial" panose="020B0604020202020204" pitchFamily="34" charset="0"/>
              </a:rPr>
              <a:t>Long Description:</a:t>
            </a:r>
          </a:p>
          <a:p>
            <a:r>
              <a:rPr lang="en-US" sz="1200" kern="1200" noProof="0" dirty="0">
                <a:solidFill>
                  <a:schemeClr val="tx1"/>
                </a:solidFill>
                <a:effectLst/>
                <a:latin typeface="Arial" panose="020B0604020202020204" pitchFamily="34" charset="0"/>
                <a:ea typeface="+mn-ea"/>
                <a:cs typeface="Arial" panose="020B0604020202020204" pitchFamily="34" charset="0"/>
              </a:rPr>
              <a:t>Level 0: No automation: The driver is in complete and</a:t>
            </a:r>
            <a:br>
              <a:rPr lang="en-US" sz="1200" kern="1200" noProof="0" dirty="0">
                <a:solidFill>
                  <a:schemeClr val="tx1"/>
                </a:solidFill>
                <a:effectLst/>
                <a:latin typeface="Arial" panose="020B0604020202020204" pitchFamily="34" charset="0"/>
                <a:ea typeface="+mn-ea"/>
                <a:cs typeface="Arial" panose="020B0604020202020204" pitchFamily="34" charset="0"/>
              </a:rPr>
            </a:br>
            <a:r>
              <a:rPr lang="en-US" sz="1200" kern="1200" noProof="0" dirty="0">
                <a:solidFill>
                  <a:schemeClr val="tx1"/>
                </a:solidFill>
                <a:effectLst/>
                <a:latin typeface="Arial" panose="020B0604020202020204" pitchFamily="34" charset="0"/>
                <a:ea typeface="+mn-ea"/>
                <a:cs typeface="Arial" panose="020B0604020202020204" pitchFamily="34" charset="0"/>
              </a:rPr>
              <a:t>total control of the vehicle at all times.</a:t>
            </a:r>
            <a:br>
              <a:rPr lang="en-US" sz="1200" kern="1200" noProof="0" dirty="0">
                <a:solidFill>
                  <a:schemeClr val="tx1"/>
                </a:solidFill>
                <a:effectLst/>
                <a:latin typeface="Arial" panose="020B0604020202020204" pitchFamily="34" charset="0"/>
                <a:ea typeface="+mn-ea"/>
                <a:cs typeface="Arial" panose="020B0604020202020204" pitchFamily="34" charset="0"/>
              </a:rPr>
            </a:br>
            <a:r>
              <a:rPr lang="en-US" sz="1200" kern="1200" noProof="0" dirty="0">
                <a:solidFill>
                  <a:schemeClr val="tx1"/>
                </a:solidFill>
                <a:effectLst/>
                <a:latin typeface="Arial" panose="020B0604020202020204" pitchFamily="34" charset="0"/>
                <a:ea typeface="+mn-ea"/>
                <a:cs typeface="Arial" panose="020B0604020202020204" pitchFamily="34" charset="0"/>
              </a:rPr>
              <a:t>Level 1: Driver assistance: The driver is in control of the</a:t>
            </a:r>
            <a:br>
              <a:rPr lang="en-US" sz="1200" kern="1200" noProof="0" dirty="0">
                <a:solidFill>
                  <a:schemeClr val="tx1"/>
                </a:solidFill>
                <a:effectLst/>
                <a:latin typeface="Arial" panose="020B0604020202020204" pitchFamily="34" charset="0"/>
                <a:ea typeface="+mn-ea"/>
                <a:cs typeface="Arial" panose="020B0604020202020204" pitchFamily="34" charset="0"/>
              </a:rPr>
            </a:br>
            <a:r>
              <a:rPr lang="en-US" sz="1200" kern="1200" noProof="0" dirty="0">
                <a:solidFill>
                  <a:schemeClr val="tx1"/>
                </a:solidFill>
                <a:effectLst/>
                <a:latin typeface="Arial" panose="020B0604020202020204" pitchFamily="34" charset="0"/>
                <a:ea typeface="+mn-ea"/>
                <a:cs typeface="Arial" panose="020B0604020202020204" pitchFamily="34" charset="0"/>
              </a:rPr>
              <a:t>vehicle but has help with maintaining speed and</a:t>
            </a:r>
            <a:br>
              <a:rPr lang="en-US" sz="1200" kern="1200" noProof="0" dirty="0">
                <a:solidFill>
                  <a:schemeClr val="tx1"/>
                </a:solidFill>
                <a:effectLst/>
                <a:latin typeface="Arial" panose="020B0604020202020204" pitchFamily="34" charset="0"/>
                <a:ea typeface="+mn-ea"/>
                <a:cs typeface="Arial" panose="020B0604020202020204" pitchFamily="34" charset="0"/>
              </a:rPr>
            </a:br>
            <a:r>
              <a:rPr lang="en-US" sz="1200" kern="1200" noProof="0" dirty="0">
                <a:solidFill>
                  <a:schemeClr val="tx1"/>
                </a:solidFill>
                <a:effectLst/>
                <a:latin typeface="Arial" panose="020B0604020202020204" pitchFamily="34" charset="0"/>
                <a:ea typeface="+mn-ea"/>
                <a:cs typeface="Arial" panose="020B0604020202020204" pitchFamily="34" charset="0"/>
              </a:rPr>
              <a:t>assured clear distance between vehicles by way of</a:t>
            </a:r>
            <a:br>
              <a:rPr lang="en-US" sz="1200" kern="1200" noProof="0" dirty="0">
                <a:solidFill>
                  <a:schemeClr val="tx1"/>
                </a:solidFill>
                <a:effectLst/>
                <a:latin typeface="Arial" panose="020B0604020202020204" pitchFamily="34" charset="0"/>
                <a:ea typeface="+mn-ea"/>
                <a:cs typeface="Arial" panose="020B0604020202020204" pitchFamily="34" charset="0"/>
              </a:rPr>
            </a:br>
            <a:r>
              <a:rPr lang="en-US" sz="1200" kern="1200" noProof="0" dirty="0">
                <a:solidFill>
                  <a:schemeClr val="tx1"/>
                </a:solidFill>
                <a:effectLst/>
                <a:latin typeface="Arial" panose="020B0604020202020204" pitchFamily="34" charset="0"/>
                <a:ea typeface="+mn-ea"/>
                <a:cs typeface="Arial" panose="020B0604020202020204" pitchFamily="34" charset="0"/>
              </a:rPr>
              <a:t>radar cruise control.</a:t>
            </a:r>
            <a:br>
              <a:rPr lang="en-US" sz="1200" kern="1200" noProof="0" dirty="0">
                <a:solidFill>
                  <a:schemeClr val="tx1"/>
                </a:solidFill>
                <a:effectLst/>
                <a:latin typeface="Arial" panose="020B0604020202020204" pitchFamily="34" charset="0"/>
                <a:ea typeface="+mn-ea"/>
                <a:cs typeface="Arial" panose="020B0604020202020204" pitchFamily="34" charset="0"/>
              </a:rPr>
            </a:br>
            <a:r>
              <a:rPr lang="en-US" sz="1200" kern="1200" noProof="0" dirty="0">
                <a:solidFill>
                  <a:schemeClr val="tx1"/>
                </a:solidFill>
                <a:effectLst/>
                <a:latin typeface="Arial" panose="020B0604020202020204" pitchFamily="34" charset="0"/>
                <a:ea typeface="+mn-ea"/>
                <a:cs typeface="Arial" panose="020B0604020202020204" pitchFamily="34" charset="0"/>
              </a:rPr>
              <a:t>Level 2: Partial automaton: The vehicle is capable of</a:t>
            </a:r>
            <a:br>
              <a:rPr lang="en-US" sz="1200" kern="1200" noProof="0" dirty="0">
                <a:solidFill>
                  <a:schemeClr val="tx1"/>
                </a:solidFill>
                <a:effectLst/>
                <a:latin typeface="Arial" panose="020B0604020202020204" pitchFamily="34" charset="0"/>
                <a:ea typeface="+mn-ea"/>
                <a:cs typeface="Arial" panose="020B0604020202020204" pitchFamily="34" charset="0"/>
              </a:rPr>
            </a:br>
            <a:r>
              <a:rPr lang="en-US" sz="1200" kern="1200" noProof="0" dirty="0">
                <a:solidFill>
                  <a:schemeClr val="tx1"/>
                </a:solidFill>
                <a:effectLst/>
                <a:latin typeface="Arial" panose="020B0604020202020204" pitchFamily="34" charset="0"/>
                <a:ea typeface="+mn-ea"/>
                <a:cs typeface="Arial" panose="020B0604020202020204" pitchFamily="34" charset="0"/>
              </a:rPr>
              <a:t>maintaining speed and distance between other</a:t>
            </a:r>
            <a:br>
              <a:rPr lang="en-US" sz="1200" kern="1200" noProof="0" dirty="0">
                <a:solidFill>
                  <a:schemeClr val="tx1"/>
                </a:solidFill>
                <a:effectLst/>
                <a:latin typeface="Arial" panose="020B0604020202020204" pitchFamily="34" charset="0"/>
                <a:ea typeface="+mn-ea"/>
                <a:cs typeface="Arial" panose="020B0604020202020204" pitchFamily="34" charset="0"/>
              </a:rPr>
            </a:br>
            <a:r>
              <a:rPr lang="en-US" sz="1200" kern="1200" noProof="0" dirty="0">
                <a:solidFill>
                  <a:schemeClr val="tx1"/>
                </a:solidFill>
                <a:effectLst/>
                <a:latin typeface="Arial" panose="020B0604020202020204" pitchFamily="34" charset="0"/>
                <a:ea typeface="+mn-ea"/>
                <a:cs typeface="Arial" panose="020B0604020202020204" pitchFamily="34" charset="0"/>
              </a:rPr>
              <a:t>vehicles and also accelerates, brakes, and turns</a:t>
            </a:r>
            <a:br>
              <a:rPr lang="en-US" sz="1200" kern="1200" noProof="0" dirty="0">
                <a:solidFill>
                  <a:schemeClr val="tx1"/>
                </a:solidFill>
                <a:effectLst/>
                <a:latin typeface="Arial" panose="020B0604020202020204" pitchFamily="34" charset="0"/>
                <a:ea typeface="+mn-ea"/>
                <a:cs typeface="Arial" panose="020B0604020202020204" pitchFamily="34" charset="0"/>
              </a:rPr>
            </a:br>
            <a:r>
              <a:rPr lang="en-US" sz="1200" kern="1200" noProof="0" dirty="0">
                <a:solidFill>
                  <a:schemeClr val="tx1"/>
                </a:solidFill>
                <a:effectLst/>
                <a:latin typeface="Arial" panose="020B0604020202020204" pitchFamily="34" charset="0"/>
                <a:ea typeface="+mn-ea"/>
                <a:cs typeface="Arial" panose="020B0604020202020204" pitchFamily="34" charset="0"/>
              </a:rPr>
              <a:t>to follow the road. Requires the driver to have</a:t>
            </a:r>
            <a:br>
              <a:rPr lang="en-US" sz="1200" kern="1200" noProof="0" dirty="0">
                <a:solidFill>
                  <a:schemeClr val="tx1"/>
                </a:solidFill>
                <a:effectLst/>
                <a:latin typeface="Arial" panose="020B0604020202020204" pitchFamily="34" charset="0"/>
                <a:ea typeface="+mn-ea"/>
                <a:cs typeface="Arial" panose="020B0604020202020204" pitchFamily="34" charset="0"/>
              </a:rPr>
            </a:br>
            <a:r>
              <a:rPr lang="en-US" sz="1200" kern="1200" noProof="0" dirty="0">
                <a:solidFill>
                  <a:schemeClr val="tx1"/>
                </a:solidFill>
                <a:effectLst/>
                <a:latin typeface="Arial" panose="020B0604020202020204" pitchFamily="34" charset="0"/>
                <a:ea typeface="+mn-ea"/>
                <a:cs typeface="Arial" panose="020B0604020202020204" pitchFamily="34" charset="0"/>
              </a:rPr>
              <a:t>their hands on the wheel.</a:t>
            </a:r>
            <a:br>
              <a:rPr lang="en-US" sz="1200" kern="1200" noProof="0" dirty="0">
                <a:solidFill>
                  <a:schemeClr val="tx1"/>
                </a:solidFill>
                <a:effectLst/>
                <a:latin typeface="Arial" panose="020B0604020202020204" pitchFamily="34" charset="0"/>
                <a:ea typeface="+mn-ea"/>
                <a:cs typeface="Arial" panose="020B0604020202020204" pitchFamily="34" charset="0"/>
              </a:rPr>
            </a:br>
            <a:r>
              <a:rPr lang="en-US" sz="1200" kern="1200" noProof="0" dirty="0">
                <a:solidFill>
                  <a:schemeClr val="tx1"/>
                </a:solidFill>
                <a:effectLst/>
                <a:latin typeface="Arial" panose="020B0604020202020204" pitchFamily="34" charset="0"/>
                <a:ea typeface="+mn-ea"/>
                <a:cs typeface="Arial" panose="020B0604020202020204" pitchFamily="34" charset="0"/>
              </a:rPr>
              <a:t>Level 3: Conditional automation: The vehicle is capable</a:t>
            </a:r>
            <a:br>
              <a:rPr lang="en-US" sz="1200" kern="1200" noProof="0" dirty="0">
                <a:solidFill>
                  <a:schemeClr val="tx1"/>
                </a:solidFill>
                <a:effectLst/>
                <a:latin typeface="Arial" panose="020B0604020202020204" pitchFamily="34" charset="0"/>
                <a:ea typeface="+mn-ea"/>
                <a:cs typeface="Arial" panose="020B0604020202020204" pitchFamily="34" charset="0"/>
              </a:rPr>
            </a:br>
            <a:r>
              <a:rPr lang="en-US" sz="1200" kern="1200" noProof="0" dirty="0">
                <a:solidFill>
                  <a:schemeClr val="tx1"/>
                </a:solidFill>
                <a:effectLst/>
                <a:latin typeface="Arial" panose="020B0604020202020204" pitchFamily="34" charset="0"/>
                <a:ea typeface="+mn-ea"/>
                <a:cs typeface="Arial" panose="020B0604020202020204" pitchFamily="34" charset="0"/>
              </a:rPr>
              <a:t>of driving itself under most driving conditions.</a:t>
            </a:r>
            <a:br>
              <a:rPr lang="en-US" sz="1200" kern="1200" noProof="0" dirty="0">
                <a:solidFill>
                  <a:schemeClr val="tx1"/>
                </a:solidFill>
                <a:effectLst/>
                <a:latin typeface="Arial" panose="020B0604020202020204" pitchFamily="34" charset="0"/>
                <a:ea typeface="+mn-ea"/>
                <a:cs typeface="Arial" panose="020B0604020202020204" pitchFamily="34" charset="0"/>
              </a:rPr>
            </a:br>
            <a:r>
              <a:rPr lang="en-US" sz="1200" kern="1200" noProof="0" dirty="0">
                <a:solidFill>
                  <a:schemeClr val="tx1"/>
                </a:solidFill>
                <a:effectLst/>
                <a:latin typeface="Arial" panose="020B0604020202020204" pitchFamily="34" charset="0"/>
                <a:ea typeface="+mn-ea"/>
                <a:cs typeface="Arial" panose="020B0604020202020204" pitchFamily="34" charset="0"/>
              </a:rPr>
              <a:t>The driver is free to keep hands off the steering</a:t>
            </a:r>
            <a:br>
              <a:rPr lang="en-US" sz="1200" kern="1200" noProof="0" dirty="0">
                <a:solidFill>
                  <a:schemeClr val="tx1"/>
                </a:solidFill>
                <a:effectLst/>
                <a:latin typeface="Arial" panose="020B0604020202020204" pitchFamily="34" charset="0"/>
                <a:ea typeface="+mn-ea"/>
                <a:cs typeface="Arial" panose="020B0604020202020204" pitchFamily="34" charset="0"/>
              </a:rPr>
            </a:br>
            <a:r>
              <a:rPr lang="en-US" sz="1200" kern="1200" noProof="0" dirty="0">
                <a:solidFill>
                  <a:schemeClr val="tx1"/>
                </a:solidFill>
                <a:effectLst/>
                <a:latin typeface="Arial" panose="020B0604020202020204" pitchFamily="34" charset="0"/>
                <a:ea typeface="+mn-ea"/>
                <a:cs typeface="Arial" panose="020B0604020202020204" pitchFamily="34" charset="0"/>
              </a:rPr>
              <a:t>wheel and can look at other things, such as a</a:t>
            </a:r>
            <a:br>
              <a:rPr lang="en-US" sz="1200" kern="1200" noProof="0" dirty="0">
                <a:solidFill>
                  <a:schemeClr val="tx1"/>
                </a:solidFill>
                <a:effectLst/>
                <a:latin typeface="Arial" panose="020B0604020202020204" pitchFamily="34" charset="0"/>
                <a:ea typeface="+mn-ea"/>
                <a:cs typeface="Arial" panose="020B0604020202020204" pitchFamily="34" charset="0"/>
              </a:rPr>
            </a:br>
            <a:r>
              <a:rPr lang="en-US" sz="1200" kern="1200" noProof="0" dirty="0">
                <a:solidFill>
                  <a:schemeClr val="tx1"/>
                </a:solidFill>
                <a:effectLst/>
                <a:latin typeface="Arial" panose="020B0604020202020204" pitchFamily="34" charset="0"/>
                <a:ea typeface="+mn-ea"/>
                <a:cs typeface="Arial" panose="020B0604020202020204" pitchFamily="34" charset="0"/>
              </a:rPr>
              <a:t>video, while the vehicle drives itself.</a:t>
            </a:r>
            <a:br>
              <a:rPr lang="en-US" sz="1200" kern="1200" noProof="0" dirty="0">
                <a:solidFill>
                  <a:schemeClr val="tx1"/>
                </a:solidFill>
                <a:effectLst/>
                <a:latin typeface="Arial" panose="020B0604020202020204" pitchFamily="34" charset="0"/>
                <a:ea typeface="+mn-ea"/>
                <a:cs typeface="Arial" panose="020B0604020202020204" pitchFamily="34" charset="0"/>
              </a:rPr>
            </a:br>
            <a:r>
              <a:rPr lang="en-US" sz="1200" kern="1200" noProof="0" dirty="0">
                <a:solidFill>
                  <a:schemeClr val="tx1"/>
                </a:solidFill>
                <a:effectLst/>
                <a:latin typeface="Arial" panose="020B0604020202020204" pitchFamily="34" charset="0"/>
                <a:ea typeface="+mn-ea"/>
                <a:cs typeface="Arial" panose="020B0604020202020204" pitchFamily="34" charset="0"/>
              </a:rPr>
              <a:t>Level 4: High automation: The vehicle is capable of driving</a:t>
            </a:r>
            <a:br>
              <a:rPr lang="en-US" sz="1200" kern="1200" noProof="0" dirty="0">
                <a:solidFill>
                  <a:schemeClr val="tx1"/>
                </a:solidFill>
                <a:effectLst/>
                <a:latin typeface="Arial" panose="020B0604020202020204" pitchFamily="34" charset="0"/>
                <a:ea typeface="+mn-ea"/>
                <a:cs typeface="Arial" panose="020B0604020202020204" pitchFamily="34" charset="0"/>
              </a:rPr>
            </a:br>
            <a:r>
              <a:rPr lang="en-US" sz="1200" kern="1200" noProof="0" dirty="0">
                <a:solidFill>
                  <a:schemeClr val="tx1"/>
                </a:solidFill>
                <a:effectLst/>
                <a:latin typeface="Arial" panose="020B0604020202020204" pitchFamily="34" charset="0"/>
                <a:ea typeface="+mn-ea"/>
                <a:cs typeface="Arial" panose="020B0604020202020204" pitchFamily="34" charset="0"/>
              </a:rPr>
              <a:t>itself under most driving conditions, but the</a:t>
            </a:r>
            <a:br>
              <a:rPr lang="en-US" sz="1200" kern="1200" noProof="0" dirty="0">
                <a:solidFill>
                  <a:schemeClr val="tx1"/>
                </a:solidFill>
                <a:effectLst/>
                <a:latin typeface="Arial" panose="020B0604020202020204" pitchFamily="34" charset="0"/>
                <a:ea typeface="+mn-ea"/>
                <a:cs typeface="Arial" panose="020B0604020202020204" pitchFamily="34" charset="0"/>
              </a:rPr>
            </a:br>
            <a:r>
              <a:rPr lang="en-US" sz="1200" kern="1200" noProof="0" dirty="0">
                <a:solidFill>
                  <a:schemeClr val="tx1"/>
                </a:solidFill>
                <a:effectLst/>
                <a:latin typeface="Arial" panose="020B0604020202020204" pitchFamily="34" charset="0"/>
                <a:ea typeface="+mn-ea"/>
                <a:cs typeface="Arial" panose="020B0604020202020204" pitchFamily="34" charset="0"/>
              </a:rPr>
              <a:t>driver may need to intervene in case of a situation</a:t>
            </a:r>
            <a:br>
              <a:rPr lang="en-US" sz="1200" kern="1200" noProof="0" dirty="0">
                <a:solidFill>
                  <a:schemeClr val="tx1"/>
                </a:solidFill>
                <a:effectLst/>
                <a:latin typeface="Arial" panose="020B0604020202020204" pitchFamily="34" charset="0"/>
                <a:ea typeface="+mn-ea"/>
                <a:cs typeface="Arial" panose="020B0604020202020204" pitchFamily="34" charset="0"/>
              </a:rPr>
            </a:br>
            <a:r>
              <a:rPr lang="en-US" sz="1200" kern="1200" noProof="0" dirty="0">
                <a:solidFill>
                  <a:schemeClr val="tx1"/>
                </a:solidFill>
                <a:effectLst/>
                <a:latin typeface="Arial" panose="020B0604020202020204" pitchFamily="34" charset="0"/>
                <a:ea typeface="+mn-ea"/>
                <a:cs typeface="Arial" panose="020B0604020202020204" pitchFamily="34" charset="0"/>
              </a:rPr>
              <a:t>that the automated system cannot handle.</a:t>
            </a:r>
            <a:br>
              <a:rPr lang="en-US" sz="1200" kern="1200" noProof="0" dirty="0">
                <a:solidFill>
                  <a:schemeClr val="tx1"/>
                </a:solidFill>
                <a:effectLst/>
                <a:latin typeface="Arial" panose="020B0604020202020204" pitchFamily="34" charset="0"/>
                <a:ea typeface="+mn-ea"/>
                <a:cs typeface="Arial" panose="020B0604020202020204" pitchFamily="34" charset="0"/>
              </a:rPr>
            </a:br>
            <a:r>
              <a:rPr lang="en-US" sz="1200" kern="1200" noProof="0" dirty="0">
                <a:solidFill>
                  <a:schemeClr val="tx1"/>
                </a:solidFill>
                <a:effectLst/>
                <a:latin typeface="Arial" panose="020B0604020202020204" pitchFamily="34" charset="0"/>
                <a:ea typeface="+mn-ea"/>
                <a:cs typeface="Arial" panose="020B0604020202020204" pitchFamily="34" charset="0"/>
              </a:rPr>
              <a:t>Level 5: Full automation: The vehicle is able to handle all</a:t>
            </a:r>
            <a:br>
              <a:rPr lang="en-US" sz="1200" kern="1200" noProof="0" dirty="0">
                <a:solidFill>
                  <a:schemeClr val="tx1"/>
                </a:solidFill>
                <a:effectLst/>
                <a:latin typeface="Arial" panose="020B0604020202020204" pitchFamily="34" charset="0"/>
                <a:ea typeface="+mn-ea"/>
                <a:cs typeface="Arial" panose="020B0604020202020204" pitchFamily="34" charset="0"/>
              </a:rPr>
            </a:br>
            <a:r>
              <a:rPr lang="en-US" sz="1200" kern="1200" noProof="0" dirty="0">
                <a:solidFill>
                  <a:schemeClr val="tx1"/>
                </a:solidFill>
                <a:effectLst/>
                <a:latin typeface="Arial" panose="020B0604020202020204" pitchFamily="34" charset="0"/>
                <a:ea typeface="+mn-ea"/>
                <a:cs typeface="Arial" panose="020B0604020202020204" pitchFamily="34" charset="0"/>
              </a:rPr>
              <a:t>functions without the need for the driver to intervene</a:t>
            </a:r>
            <a:br>
              <a:rPr lang="en-US" sz="1200" kern="1200" noProof="0" dirty="0">
                <a:solidFill>
                  <a:schemeClr val="tx1"/>
                </a:solidFill>
                <a:effectLst/>
                <a:latin typeface="Arial" panose="020B0604020202020204" pitchFamily="34" charset="0"/>
                <a:ea typeface="+mn-ea"/>
                <a:cs typeface="Arial" panose="020B0604020202020204" pitchFamily="34" charset="0"/>
              </a:rPr>
            </a:br>
            <a:r>
              <a:rPr lang="en-US" sz="1200" kern="1200" noProof="0" dirty="0">
                <a:solidFill>
                  <a:schemeClr val="tx1"/>
                </a:solidFill>
                <a:effectLst/>
                <a:latin typeface="Arial" panose="020B0604020202020204" pitchFamily="34" charset="0"/>
                <a:ea typeface="+mn-ea"/>
                <a:cs typeface="Arial" panose="020B0604020202020204" pitchFamily="34" charset="0"/>
              </a:rPr>
              <a:t>under all conditions. </a:t>
            </a:r>
            <a:endParaRPr lang="en-US"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179AAC6-676E-7845-9C93-8C327C91EE50}" type="slidenum">
              <a:rPr lang="en-US" smtClean="0"/>
              <a:t>47</a:t>
            </a:fld>
            <a:endParaRPr lang="en-US" dirty="0"/>
          </a:p>
        </p:txBody>
      </p:sp>
    </p:spTree>
    <p:extLst>
      <p:ext uri="{BB962C8B-B14F-4D97-AF65-F5344CB8AC3E}">
        <p14:creationId xmlns:p14="http://schemas.microsoft.com/office/powerpoint/2010/main" val="1206997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noProof="0" dirty="0">
                <a:solidFill>
                  <a:schemeClr val="tx1"/>
                </a:solidFill>
                <a:effectLst/>
                <a:latin typeface="Arial" panose="020B0604020202020204" pitchFamily="34" charset="0"/>
                <a:ea typeface="+mn-ea"/>
                <a:cs typeface="Arial" panose="020B0604020202020204" pitchFamily="34" charset="0"/>
              </a:rPr>
              <a:t>Long Description:</a:t>
            </a:r>
          </a:p>
          <a:p>
            <a:r>
              <a:rPr lang="en-US" sz="1200" kern="1200" noProof="0" dirty="0">
                <a:solidFill>
                  <a:schemeClr val="tx1"/>
                </a:solidFill>
                <a:effectLst/>
                <a:latin typeface="Arial" panose="020B0604020202020204" pitchFamily="34" charset="0"/>
                <a:ea typeface="+mn-ea"/>
                <a:cs typeface="Arial" panose="020B0604020202020204" pitchFamily="34" charset="0"/>
              </a:rPr>
              <a:t>The header columns are: Level, Name/Who is Driving?/Who is Monitoring?/Who Intervenes? </a:t>
            </a:r>
            <a:br>
              <a:rPr lang="en-US" sz="1200" kern="1200" noProof="0" dirty="0">
                <a:solidFill>
                  <a:schemeClr val="tx1"/>
                </a:solidFill>
                <a:effectLst/>
                <a:latin typeface="Arial" panose="020B0604020202020204" pitchFamily="34" charset="0"/>
                <a:ea typeface="+mn-ea"/>
                <a:cs typeface="Arial" panose="020B0604020202020204" pitchFamily="34" charset="0"/>
              </a:rPr>
            </a:br>
            <a:r>
              <a:rPr lang="en-US" sz="1200" kern="1200" noProof="0" dirty="0">
                <a:solidFill>
                  <a:schemeClr val="tx1"/>
                </a:solidFill>
                <a:effectLst/>
                <a:latin typeface="Arial" panose="020B0604020202020204" pitchFamily="34" charset="0"/>
                <a:ea typeface="+mn-ea"/>
                <a:cs typeface="Arial" panose="020B0604020202020204" pitchFamily="34" charset="0"/>
              </a:rPr>
              <a:t>The entries are as follows. </a:t>
            </a:r>
            <a:br>
              <a:rPr lang="en-US" sz="1200" kern="1200" noProof="0" dirty="0">
                <a:solidFill>
                  <a:schemeClr val="tx1"/>
                </a:solidFill>
                <a:effectLst/>
                <a:latin typeface="Arial" panose="020B0604020202020204" pitchFamily="34" charset="0"/>
                <a:ea typeface="+mn-ea"/>
                <a:cs typeface="Arial" panose="020B0604020202020204" pitchFamily="34" charset="0"/>
              </a:rPr>
            </a:br>
            <a:r>
              <a:rPr lang="en-US" sz="1200" kern="1200" noProof="0" dirty="0">
                <a:solidFill>
                  <a:schemeClr val="tx1"/>
                </a:solidFill>
                <a:effectLst/>
                <a:latin typeface="Arial" panose="020B0604020202020204" pitchFamily="34" charset="0"/>
                <a:ea typeface="+mn-ea"/>
                <a:cs typeface="Arial" panose="020B0604020202020204" pitchFamily="34" charset="0"/>
              </a:rPr>
              <a:t>Level 0: No Automation/Driver/Driver/Driver</a:t>
            </a:r>
            <a:br>
              <a:rPr lang="en-US" sz="1200" kern="1200" noProof="0" dirty="0">
                <a:solidFill>
                  <a:schemeClr val="tx1"/>
                </a:solidFill>
                <a:effectLst/>
                <a:latin typeface="Arial" panose="020B0604020202020204" pitchFamily="34" charset="0"/>
                <a:ea typeface="+mn-ea"/>
                <a:cs typeface="Arial" panose="020B0604020202020204" pitchFamily="34" charset="0"/>
              </a:rPr>
            </a:br>
            <a:r>
              <a:rPr lang="en-US" sz="1200" kern="1200" noProof="0" dirty="0">
                <a:solidFill>
                  <a:schemeClr val="tx1"/>
                </a:solidFill>
                <a:effectLst/>
                <a:latin typeface="Arial" panose="020B0604020202020204" pitchFamily="34" charset="0"/>
                <a:ea typeface="+mn-ea"/>
                <a:cs typeface="Arial" panose="020B0604020202020204" pitchFamily="34" charset="0"/>
              </a:rPr>
              <a:t>Level 1: Driver Assist/Driver and System/Driver/Driver</a:t>
            </a:r>
            <a:br>
              <a:rPr lang="en-US" sz="1200" kern="1200" noProof="0" dirty="0">
                <a:solidFill>
                  <a:schemeClr val="tx1"/>
                </a:solidFill>
                <a:effectLst/>
                <a:latin typeface="Arial" panose="020B0604020202020204" pitchFamily="34" charset="0"/>
                <a:ea typeface="+mn-ea"/>
                <a:cs typeface="Arial" panose="020B0604020202020204" pitchFamily="34" charset="0"/>
              </a:rPr>
            </a:br>
            <a:r>
              <a:rPr lang="en-US" sz="1200" kern="1200" noProof="0" dirty="0">
                <a:solidFill>
                  <a:schemeClr val="tx1"/>
                </a:solidFill>
                <a:effectLst/>
                <a:latin typeface="Arial" panose="020B0604020202020204" pitchFamily="34" charset="0"/>
                <a:ea typeface="+mn-ea"/>
                <a:cs typeface="Arial" panose="020B0604020202020204" pitchFamily="34" charset="0"/>
              </a:rPr>
              <a:t>Level 2: Partial Automation/System and Driver/Driver/Driver</a:t>
            </a:r>
            <a:br>
              <a:rPr lang="en-US" sz="1200" kern="1200" noProof="0" dirty="0">
                <a:solidFill>
                  <a:schemeClr val="tx1"/>
                </a:solidFill>
                <a:effectLst/>
                <a:latin typeface="Arial" panose="020B0604020202020204" pitchFamily="34" charset="0"/>
                <a:ea typeface="+mn-ea"/>
                <a:cs typeface="Arial" panose="020B0604020202020204" pitchFamily="34" charset="0"/>
              </a:rPr>
            </a:br>
            <a:r>
              <a:rPr lang="en-US" sz="1200" kern="1200" noProof="0" dirty="0">
                <a:solidFill>
                  <a:schemeClr val="tx1"/>
                </a:solidFill>
                <a:effectLst/>
                <a:latin typeface="Arial" panose="020B0604020202020204" pitchFamily="34" charset="0"/>
                <a:ea typeface="+mn-ea"/>
                <a:cs typeface="Arial" panose="020B0604020202020204" pitchFamily="34" charset="0"/>
              </a:rPr>
              <a:t>Level 3: Conditional Automation/System/System/Driver</a:t>
            </a:r>
            <a:br>
              <a:rPr lang="en-US" sz="1200" kern="1200" noProof="0" dirty="0">
                <a:solidFill>
                  <a:schemeClr val="tx1"/>
                </a:solidFill>
                <a:effectLst/>
                <a:latin typeface="Arial" panose="020B0604020202020204" pitchFamily="34" charset="0"/>
                <a:ea typeface="+mn-ea"/>
                <a:cs typeface="Arial" panose="020B0604020202020204" pitchFamily="34" charset="0"/>
              </a:rPr>
            </a:br>
            <a:r>
              <a:rPr lang="en-US" sz="1200" kern="1200" noProof="0" dirty="0">
                <a:solidFill>
                  <a:schemeClr val="tx1"/>
                </a:solidFill>
                <a:effectLst/>
                <a:latin typeface="Arial" panose="020B0604020202020204" pitchFamily="34" charset="0"/>
                <a:ea typeface="+mn-ea"/>
                <a:cs typeface="Arial" panose="020B0604020202020204" pitchFamily="34" charset="0"/>
              </a:rPr>
              <a:t>Level 4: High Automation/System/System/System and Driver</a:t>
            </a:r>
            <a:br>
              <a:rPr lang="en-US" sz="1200" kern="1200" noProof="0" dirty="0">
                <a:solidFill>
                  <a:schemeClr val="tx1"/>
                </a:solidFill>
                <a:effectLst/>
                <a:latin typeface="Arial" panose="020B0604020202020204" pitchFamily="34" charset="0"/>
                <a:ea typeface="+mn-ea"/>
                <a:cs typeface="Arial" panose="020B0604020202020204" pitchFamily="34" charset="0"/>
              </a:rPr>
            </a:br>
            <a:r>
              <a:rPr lang="en-US" sz="1200" kern="1200" noProof="0" dirty="0">
                <a:solidFill>
                  <a:schemeClr val="tx1"/>
                </a:solidFill>
                <a:effectLst/>
                <a:latin typeface="Arial" panose="020B0604020202020204" pitchFamily="34" charset="0"/>
                <a:ea typeface="+mn-ea"/>
                <a:cs typeface="Arial" panose="020B0604020202020204" pitchFamily="34" charset="0"/>
              </a:rPr>
              <a:t>Level 5: Full Automation/System/System/System</a:t>
            </a:r>
            <a:br>
              <a:rPr lang="en-US" sz="1200" kern="1200" noProof="0" dirty="0">
                <a:solidFill>
                  <a:schemeClr val="tx1"/>
                </a:solidFill>
                <a:effectLst/>
                <a:latin typeface="Arial" panose="020B0604020202020204" pitchFamily="34" charset="0"/>
                <a:ea typeface="+mn-ea"/>
                <a:cs typeface="Arial" panose="020B0604020202020204" pitchFamily="34" charset="0"/>
              </a:rPr>
            </a:br>
            <a:endParaRPr lang="en-US"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179AAC6-676E-7845-9C93-8C327C91EE50}" type="slidenum">
              <a:rPr lang="en-US" smtClean="0"/>
              <a:t>48</a:t>
            </a:fld>
            <a:endParaRPr lang="en-US" dirty="0"/>
          </a:p>
        </p:txBody>
      </p:sp>
    </p:spTree>
    <p:extLst>
      <p:ext uri="{BB962C8B-B14F-4D97-AF65-F5344CB8AC3E}">
        <p14:creationId xmlns:p14="http://schemas.microsoft.com/office/powerpoint/2010/main" val="1533604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53</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009710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91552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65A87BAD-2968-43ED-A65F-B2D9B64A345A}"/>
              </a:ext>
            </a:extLst>
          </p:cNvPr>
          <p:cNvSpPr>
            <a:spLocks noGrp="1"/>
          </p:cNvSpPr>
          <p:nvPr>
            <p:ph type="pic" sz="quarter" idx="14"/>
          </p:nvPr>
        </p:nvSpPr>
        <p:spPr>
          <a:xfrm>
            <a:off x="457200" y="4076700"/>
            <a:ext cx="8229600" cy="528638"/>
          </a:xfrm>
        </p:spPr>
        <p:txBody>
          <a:bodyPr/>
          <a:lstStyle/>
          <a:p>
            <a:endParaRPr lang="en-US" dirty="0"/>
          </a:p>
        </p:txBody>
      </p:sp>
    </p:spTree>
    <p:extLst>
      <p:ext uri="{BB962C8B-B14F-4D97-AF65-F5344CB8AC3E}">
        <p14:creationId xmlns:p14="http://schemas.microsoft.com/office/powerpoint/2010/main" val="2178279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0 Contents + 2 Fig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CEF64-E157-4715-8F89-7301BAC9706F}"/>
              </a:ext>
            </a:extLst>
          </p:cNvPr>
          <p:cNvSpPr>
            <a:spLocks noGrp="1"/>
          </p:cNvSpPr>
          <p:nvPr>
            <p:ph type="title"/>
          </p:nvPr>
        </p:nvSpPr>
        <p:spPr>
          <a:xfrm>
            <a:off x="457200" y="215372"/>
            <a:ext cx="8229600" cy="895674"/>
          </a:xfrm>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53A74D7C-8813-4681-9683-28EF3FFBAAAD}"/>
              </a:ext>
            </a:extLst>
          </p:cNvPr>
          <p:cNvSpPr>
            <a:spLocks noGrp="1"/>
          </p:cNvSpPr>
          <p:nvPr>
            <p:ph type="dt" idx="10"/>
          </p:nvPr>
        </p:nvSpPr>
        <p:spPr/>
        <p:txBody>
          <a:bodyPr/>
          <a:lstStyle/>
          <a:p>
            <a:endParaRPr lang="en-IN" dirty="0"/>
          </a:p>
        </p:txBody>
      </p:sp>
      <p:sp>
        <p:nvSpPr>
          <p:cNvPr id="4" name="Slide Number Placeholder 3">
            <a:extLst>
              <a:ext uri="{FF2B5EF4-FFF2-40B4-BE49-F238E27FC236}">
                <a16:creationId xmlns:a16="http://schemas.microsoft.com/office/drawing/2014/main" id="{2BF6DB6C-FFE5-4297-BBE3-6C61CCA9D8D2}"/>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6" name="Content Placeholder 5">
            <a:extLst>
              <a:ext uri="{FF2B5EF4-FFF2-40B4-BE49-F238E27FC236}">
                <a16:creationId xmlns:a16="http://schemas.microsoft.com/office/drawing/2014/main" id="{1FF0A67D-C2CE-438A-943B-0A683955ECC7}"/>
              </a:ext>
            </a:extLst>
          </p:cNvPr>
          <p:cNvSpPr>
            <a:spLocks noGrp="1"/>
          </p:cNvSpPr>
          <p:nvPr>
            <p:ph sz="quarter" idx="12"/>
          </p:nvPr>
        </p:nvSpPr>
        <p:spPr>
          <a:xfrm>
            <a:off x="457200" y="1395413"/>
            <a:ext cx="3947652"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7">
            <a:extLst>
              <a:ext uri="{FF2B5EF4-FFF2-40B4-BE49-F238E27FC236}">
                <a16:creationId xmlns:a16="http://schemas.microsoft.com/office/drawing/2014/main" id="{90BFBF25-2BA8-481A-9568-D9FB8AC6B743}"/>
              </a:ext>
            </a:extLst>
          </p:cNvPr>
          <p:cNvSpPr>
            <a:spLocks noGrp="1"/>
          </p:cNvSpPr>
          <p:nvPr>
            <p:ph sz="quarter" idx="13"/>
          </p:nvPr>
        </p:nvSpPr>
        <p:spPr>
          <a:xfrm>
            <a:off x="457200" y="2143125"/>
            <a:ext cx="3947652" cy="5317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a:extLst>
              <a:ext uri="{FF2B5EF4-FFF2-40B4-BE49-F238E27FC236}">
                <a16:creationId xmlns:a16="http://schemas.microsoft.com/office/drawing/2014/main" id="{E507EE4F-868E-4460-8012-6EF7B3BE8616}"/>
              </a:ext>
            </a:extLst>
          </p:cNvPr>
          <p:cNvSpPr>
            <a:spLocks noGrp="1"/>
          </p:cNvSpPr>
          <p:nvPr>
            <p:ph sz="quarter" idx="14"/>
          </p:nvPr>
        </p:nvSpPr>
        <p:spPr>
          <a:xfrm>
            <a:off x="457199" y="2940050"/>
            <a:ext cx="3947651"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4" name="Content Placeholder 13">
            <a:extLst>
              <a:ext uri="{FF2B5EF4-FFF2-40B4-BE49-F238E27FC236}">
                <a16:creationId xmlns:a16="http://schemas.microsoft.com/office/drawing/2014/main" id="{DF76D0AD-A55F-4E58-87B1-6C8AE15C3EBD}"/>
              </a:ext>
            </a:extLst>
          </p:cNvPr>
          <p:cNvSpPr>
            <a:spLocks noGrp="1"/>
          </p:cNvSpPr>
          <p:nvPr>
            <p:ph sz="quarter" idx="15"/>
          </p:nvPr>
        </p:nvSpPr>
        <p:spPr>
          <a:xfrm>
            <a:off x="457200" y="3687763"/>
            <a:ext cx="3947650"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6" name="Content Placeholder 15">
            <a:extLst>
              <a:ext uri="{FF2B5EF4-FFF2-40B4-BE49-F238E27FC236}">
                <a16:creationId xmlns:a16="http://schemas.microsoft.com/office/drawing/2014/main" id="{4620D221-3B54-4C81-85B9-07EFD6063C07}"/>
              </a:ext>
            </a:extLst>
          </p:cNvPr>
          <p:cNvSpPr>
            <a:spLocks noGrp="1"/>
          </p:cNvSpPr>
          <p:nvPr>
            <p:ph sz="quarter" idx="16"/>
          </p:nvPr>
        </p:nvSpPr>
        <p:spPr>
          <a:xfrm>
            <a:off x="457200" y="4484688"/>
            <a:ext cx="3947652"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8" name="Content Placeholder 17">
            <a:extLst>
              <a:ext uri="{FF2B5EF4-FFF2-40B4-BE49-F238E27FC236}">
                <a16:creationId xmlns:a16="http://schemas.microsoft.com/office/drawing/2014/main" id="{3BB393F2-0A92-4091-ADE5-D28CC6CB4554}"/>
              </a:ext>
            </a:extLst>
          </p:cNvPr>
          <p:cNvSpPr>
            <a:spLocks noGrp="1"/>
          </p:cNvSpPr>
          <p:nvPr>
            <p:ph sz="quarter" idx="17"/>
          </p:nvPr>
        </p:nvSpPr>
        <p:spPr>
          <a:xfrm>
            <a:off x="457200" y="5300663"/>
            <a:ext cx="3947650" cy="5317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0" name="Content Placeholder 19">
            <a:extLst>
              <a:ext uri="{FF2B5EF4-FFF2-40B4-BE49-F238E27FC236}">
                <a16:creationId xmlns:a16="http://schemas.microsoft.com/office/drawing/2014/main" id="{230E8679-B5F3-4E2D-BA26-969A7F69AEB3}"/>
              </a:ext>
            </a:extLst>
          </p:cNvPr>
          <p:cNvSpPr>
            <a:spLocks noGrp="1"/>
          </p:cNvSpPr>
          <p:nvPr>
            <p:ph sz="quarter" idx="18"/>
          </p:nvPr>
        </p:nvSpPr>
        <p:spPr>
          <a:xfrm>
            <a:off x="4945062" y="1395413"/>
            <a:ext cx="3741737"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2" name="Content Placeholder 21">
            <a:extLst>
              <a:ext uri="{FF2B5EF4-FFF2-40B4-BE49-F238E27FC236}">
                <a16:creationId xmlns:a16="http://schemas.microsoft.com/office/drawing/2014/main" id="{3249AC8F-0688-4D53-B850-F3C6351BE712}"/>
              </a:ext>
            </a:extLst>
          </p:cNvPr>
          <p:cNvSpPr>
            <a:spLocks noGrp="1"/>
          </p:cNvSpPr>
          <p:nvPr>
            <p:ph sz="quarter" idx="19"/>
          </p:nvPr>
        </p:nvSpPr>
        <p:spPr>
          <a:xfrm>
            <a:off x="4945063" y="2181610"/>
            <a:ext cx="3741736" cy="464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4" name="Content Placeholder 23">
            <a:extLst>
              <a:ext uri="{FF2B5EF4-FFF2-40B4-BE49-F238E27FC236}">
                <a16:creationId xmlns:a16="http://schemas.microsoft.com/office/drawing/2014/main" id="{65E09337-230F-4163-A9E7-F4C3CD1ABC61}"/>
              </a:ext>
            </a:extLst>
          </p:cNvPr>
          <p:cNvSpPr>
            <a:spLocks noGrp="1"/>
          </p:cNvSpPr>
          <p:nvPr>
            <p:ph sz="quarter" idx="20"/>
          </p:nvPr>
        </p:nvSpPr>
        <p:spPr>
          <a:xfrm>
            <a:off x="4945063" y="2940050"/>
            <a:ext cx="3741736"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6" name="Content Placeholder 25">
            <a:extLst>
              <a:ext uri="{FF2B5EF4-FFF2-40B4-BE49-F238E27FC236}">
                <a16:creationId xmlns:a16="http://schemas.microsoft.com/office/drawing/2014/main" id="{FEA25333-E983-4382-B219-0E65E9D85529}"/>
              </a:ext>
            </a:extLst>
          </p:cNvPr>
          <p:cNvSpPr>
            <a:spLocks noGrp="1"/>
          </p:cNvSpPr>
          <p:nvPr>
            <p:ph sz="quarter" idx="21"/>
          </p:nvPr>
        </p:nvSpPr>
        <p:spPr>
          <a:xfrm>
            <a:off x="4945062" y="3687763"/>
            <a:ext cx="3741735"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8" name="Picture Placeholder 27">
            <a:extLst>
              <a:ext uri="{FF2B5EF4-FFF2-40B4-BE49-F238E27FC236}">
                <a16:creationId xmlns:a16="http://schemas.microsoft.com/office/drawing/2014/main" id="{852F3205-F0DF-4274-8639-616345DA2139}"/>
              </a:ext>
            </a:extLst>
          </p:cNvPr>
          <p:cNvSpPr>
            <a:spLocks noGrp="1"/>
          </p:cNvSpPr>
          <p:nvPr>
            <p:ph type="pic" sz="quarter" idx="22"/>
          </p:nvPr>
        </p:nvSpPr>
        <p:spPr>
          <a:xfrm>
            <a:off x="4945063" y="4484688"/>
            <a:ext cx="3741734" cy="531710"/>
          </a:xfrm>
        </p:spPr>
        <p:txBody>
          <a:bodyPr/>
          <a:lstStyle/>
          <a:p>
            <a:endParaRPr lang="en-IN" dirty="0"/>
          </a:p>
        </p:txBody>
      </p:sp>
      <p:sp>
        <p:nvSpPr>
          <p:cNvPr id="30" name="Picture Placeholder 29">
            <a:extLst>
              <a:ext uri="{FF2B5EF4-FFF2-40B4-BE49-F238E27FC236}">
                <a16:creationId xmlns:a16="http://schemas.microsoft.com/office/drawing/2014/main" id="{9D819D27-1E25-4785-B8FD-DC2289824883}"/>
              </a:ext>
            </a:extLst>
          </p:cNvPr>
          <p:cNvSpPr>
            <a:spLocks noGrp="1"/>
          </p:cNvSpPr>
          <p:nvPr>
            <p:ph type="pic" sz="quarter" idx="23"/>
          </p:nvPr>
        </p:nvSpPr>
        <p:spPr>
          <a:xfrm>
            <a:off x="4945062" y="5300663"/>
            <a:ext cx="3741737" cy="531710"/>
          </a:xfrm>
        </p:spPr>
        <p:txBody>
          <a:bodyPr/>
          <a:lstStyle/>
          <a:p>
            <a:endParaRPr lang="en-IN" dirty="0"/>
          </a:p>
        </p:txBody>
      </p:sp>
    </p:spTree>
    <p:extLst>
      <p:ext uri="{BB962C8B-B14F-4D97-AF65-F5344CB8AC3E}">
        <p14:creationId xmlns:p14="http://schemas.microsoft.com/office/powerpoint/2010/main" val="4099447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2400" b="0" i="0" u="none" strike="noStrike" cap="none" baseline="0">
                <a:solidFill>
                  <a:schemeClr val="dk1"/>
                </a:solidFill>
                <a:latin typeface="Arial" panose="020B0604020202020204" pitchFamily="34" charset="0"/>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36282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ntent + figure">
    <p:spTree>
      <p:nvGrpSpPr>
        <p:cNvPr id="1" name="Shape 30"/>
        <p:cNvGrpSpPr/>
        <p:nvPr/>
      </p:nvGrpSpPr>
      <p:grpSpPr>
        <a:xfrm>
          <a:off x="0" y="0"/>
          <a:ext cx="0" cy="0"/>
          <a:chOff x="0" y="0"/>
          <a:chExt cx="0" cy="0"/>
        </a:xfrm>
      </p:grpSpPr>
      <p:sp>
        <p:nvSpPr>
          <p:cNvPr id="2" name="Title 1"/>
          <p:cNvSpPr>
            <a:spLocks noGrp="1"/>
          </p:cNvSpPr>
          <p:nvPr>
            <p:ph type="title"/>
          </p:nvPr>
        </p:nvSpPr>
        <p:spPr>
          <a:xfrm>
            <a:off x="425449" y="124580"/>
            <a:ext cx="8296275" cy="590349"/>
          </a:xfrm>
        </p:spPr>
        <p:txBody>
          <a:bodyPr tIns="18000" bIns="18000" anchor="ctr" anchorCtr="0">
            <a:spAutoFit/>
          </a:bodyPr>
          <a:lstStyle>
            <a:lvl1pPr>
              <a:defRPr sz="3600">
                <a:latin typeface="+mj-lt"/>
              </a:defRPr>
            </a:lvl1pPr>
          </a:lstStyle>
          <a:p>
            <a:r>
              <a:rPr lang="en-US" dirty="0"/>
              <a:t>Click to edit Master title style</a:t>
            </a:r>
            <a:endParaRPr lang="en-IN" dirty="0"/>
          </a:p>
        </p:txBody>
      </p:sp>
      <p:sp>
        <p:nvSpPr>
          <p:cNvPr id="5" name="Content Placeholder 4"/>
          <p:cNvSpPr>
            <a:spLocks noGrp="1"/>
          </p:cNvSpPr>
          <p:nvPr>
            <p:ph sz="quarter" idx="10"/>
          </p:nvPr>
        </p:nvSpPr>
        <p:spPr>
          <a:xfrm>
            <a:off x="425450" y="1044575"/>
            <a:ext cx="4146550" cy="336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Picture Placeholder 6"/>
          <p:cNvSpPr>
            <a:spLocks noGrp="1"/>
          </p:cNvSpPr>
          <p:nvPr>
            <p:ph type="pic" sz="quarter" idx="11"/>
          </p:nvPr>
        </p:nvSpPr>
        <p:spPr>
          <a:xfrm>
            <a:off x="5076825" y="1044575"/>
            <a:ext cx="3644900" cy="3365500"/>
          </a:xfrm>
        </p:spPr>
        <p:txBody>
          <a:bodyPr/>
          <a:lstStyle/>
          <a:p>
            <a:endParaRPr lang="en-IN" dirty="0"/>
          </a:p>
        </p:txBody>
      </p:sp>
    </p:spTree>
    <p:extLst>
      <p:ext uri="{BB962C8B-B14F-4D97-AF65-F5344CB8AC3E}">
        <p14:creationId xmlns:p14="http://schemas.microsoft.com/office/powerpoint/2010/main" val="1151754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lvl1pPr>
              <a:defRPr sz="2400" baseline="0">
                <a:latin typeface="+mn-lt"/>
              </a:defRPr>
            </a:lvl1pPr>
            <a:lvl2pPr>
              <a:defRPr sz="2400" baseline="0">
                <a:latin typeface="+mn-lt"/>
              </a:defRPr>
            </a:lvl2pPr>
            <a:lvl3pPr>
              <a:defRPr sz="2400" baseline="0">
                <a:latin typeface="+mn-lt"/>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105507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hasCustomPrompt="1"/>
          </p:nvPr>
        </p:nvSpPr>
        <p:spPr>
          <a:xfrm>
            <a:off x="457200" y="215371"/>
            <a:ext cx="8229600" cy="1215864"/>
          </a:xfrm>
          <a:prstGeom prst="rect">
            <a:avLst/>
          </a:prstGeom>
          <a:noFill/>
          <a:ln>
            <a:noFill/>
          </a:ln>
        </p:spPr>
        <p:txBody>
          <a:bodyPr lIns="91425" tIns="91425" rIns="91425" bIns="91425" anchor="ctr"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text</a:t>
            </a:r>
            <a:endParaRPr dirty="0"/>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3" name="Content Placeholder 2">
            <a:extLst>
              <a:ext uri="{FF2B5EF4-FFF2-40B4-BE49-F238E27FC236}">
                <a16:creationId xmlns:a16="http://schemas.microsoft.com/office/drawing/2014/main" id="{2A5DC3A4-D4EA-4DF2-9D8E-329C8D0EB58B}"/>
              </a:ext>
            </a:extLst>
          </p:cNvPr>
          <p:cNvSpPr>
            <a:spLocks noGrp="1"/>
          </p:cNvSpPr>
          <p:nvPr>
            <p:ph sz="quarter" idx="13"/>
          </p:nvPr>
        </p:nvSpPr>
        <p:spPr>
          <a:xfrm>
            <a:off x="457200" y="1637665"/>
            <a:ext cx="8229600" cy="4692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83727154-F3D0-46F9-BF44-C35EC0F8C829}"/>
              </a:ext>
            </a:extLst>
          </p:cNvPr>
          <p:cNvSpPr>
            <a:spLocks noGrp="1"/>
          </p:cNvSpPr>
          <p:nvPr>
            <p:ph type="pic" sz="quarter" idx="14"/>
          </p:nvPr>
        </p:nvSpPr>
        <p:spPr>
          <a:xfrm>
            <a:off x="457200" y="2468563"/>
            <a:ext cx="4114800" cy="3578276"/>
          </a:xfrm>
        </p:spPr>
        <p:txBody>
          <a:bodyPr/>
          <a:lstStyle/>
          <a:p>
            <a:endParaRPr lang="en-US" dirty="0"/>
          </a:p>
        </p:txBody>
      </p:sp>
      <p:sp>
        <p:nvSpPr>
          <p:cNvPr id="15" name="Content Placeholder 5">
            <a:extLst>
              <a:ext uri="{FF2B5EF4-FFF2-40B4-BE49-F238E27FC236}">
                <a16:creationId xmlns:a16="http://schemas.microsoft.com/office/drawing/2014/main" id="{DDC201BC-7D67-4424-88DA-4F11EE2A4C99}"/>
              </a:ext>
            </a:extLst>
          </p:cNvPr>
          <p:cNvSpPr>
            <a:spLocks noGrp="1"/>
          </p:cNvSpPr>
          <p:nvPr>
            <p:ph sz="quarter" idx="15" hasCustomPrompt="1"/>
          </p:nvPr>
        </p:nvSpPr>
        <p:spPr>
          <a:xfrm>
            <a:off x="4890656" y="2494041"/>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16" name="Content Placeholder 7">
            <a:extLst>
              <a:ext uri="{FF2B5EF4-FFF2-40B4-BE49-F238E27FC236}">
                <a16:creationId xmlns:a16="http://schemas.microsoft.com/office/drawing/2014/main" id="{98F946BA-6C6F-44ED-A2A0-AE58D5E5BEE1}"/>
              </a:ext>
            </a:extLst>
          </p:cNvPr>
          <p:cNvSpPr>
            <a:spLocks noGrp="1"/>
          </p:cNvSpPr>
          <p:nvPr>
            <p:ph sz="quarter" idx="16" hasCustomPrompt="1"/>
          </p:nvPr>
        </p:nvSpPr>
        <p:spPr>
          <a:xfrm>
            <a:off x="4890659" y="4079037"/>
            <a:ext cx="3657600" cy="1967802"/>
          </a:xfrm>
        </p:spPr>
        <p:txBody>
          <a:bodyPr/>
          <a:lstStyle>
            <a:lvl1pPr marL="101600" indent="0">
              <a:buNone/>
              <a:defRPr sz="2200"/>
            </a:lvl1pPr>
          </a:lstStyle>
          <a:p>
            <a:pPr lvl="0"/>
            <a:r>
              <a:rPr lang="en-US" dirty="0"/>
              <a:t>Chapter name</a:t>
            </a:r>
          </a:p>
        </p:txBody>
      </p:sp>
      <p:sp>
        <p:nvSpPr>
          <p:cNvPr id="19" name="Picture Placeholder 8">
            <a:extLst>
              <a:ext uri="{FF2B5EF4-FFF2-40B4-BE49-F238E27FC236}">
                <a16:creationId xmlns:a16="http://schemas.microsoft.com/office/drawing/2014/main" id="{F8DD6BD9-6519-429A-BD66-6D9E06496E99}"/>
              </a:ext>
            </a:extLst>
          </p:cNvPr>
          <p:cNvSpPr>
            <a:spLocks noGrp="1"/>
          </p:cNvSpPr>
          <p:nvPr>
            <p:ph type="pic" sz="quarter" idx="18"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7" name="Content Placeholder 17">
            <a:extLst>
              <a:ext uri="{FF2B5EF4-FFF2-40B4-BE49-F238E27FC236}">
                <a16:creationId xmlns:a16="http://schemas.microsoft.com/office/drawing/2014/main" id="{E0602CE5-865E-42E1-8CD7-2539B8E4ACE5}"/>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294513101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On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ctr"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ctr"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5" name="Content Placeholder 4">
            <a:extLst>
              <a:ext uri="{FF2B5EF4-FFF2-40B4-BE49-F238E27FC236}">
                <a16:creationId xmlns:a16="http://schemas.microsoft.com/office/drawing/2014/main" id="{09C8480C-CBBA-48AA-AFCE-45887D9B1E54}"/>
              </a:ext>
            </a:extLst>
          </p:cNvPr>
          <p:cNvSpPr>
            <a:spLocks noGrp="1"/>
          </p:cNvSpPr>
          <p:nvPr>
            <p:ph sz="quarter" idx="14"/>
          </p:nvPr>
        </p:nvSpPr>
        <p:spPr>
          <a:xfrm>
            <a:off x="457200" y="2632075"/>
            <a:ext cx="8229600" cy="6318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6A99C4B4-1A8B-407C-A923-CB43BCB9BF56}"/>
              </a:ext>
            </a:extLst>
          </p:cNvPr>
          <p:cNvSpPr>
            <a:spLocks noGrp="1"/>
          </p:cNvSpPr>
          <p:nvPr>
            <p:ph sz="quarter" idx="15"/>
          </p:nvPr>
        </p:nvSpPr>
        <p:spPr>
          <a:xfrm>
            <a:off x="457200" y="3429000"/>
            <a:ext cx="8232775" cy="56197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0129572"/>
      </p:ext>
    </p:extLst>
  </p:cSld>
  <p:clrMapOvr>
    <a:masterClrMapping/>
  </p:clrMapOvr>
  <p:extLst>
    <p:ext uri="{DCECCB84-F9BA-43D5-87BE-67443E8EF086}">
      <p15:sldGuideLst xmlns:p15="http://schemas.microsoft.com/office/powerpoint/2012/main">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22607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543750"/>
            <a:ext cx="8232775" cy="4607668"/>
          </a:xfrm>
        </p:spPr>
        <p:txBody>
          <a:bodyPr/>
          <a:lstStyle>
            <a:lvl1pPr>
              <a:defRPr sz="2400" baseline="0">
                <a:latin typeface="+mn-lt"/>
              </a:defRPr>
            </a:lvl1pPr>
            <a:lvl2pPr>
              <a:defRPr sz="2400" baseline="0">
                <a:latin typeface="+mn-lt"/>
              </a:defRPr>
            </a:lvl2pPr>
            <a:lvl3pPr>
              <a:defRPr sz="2400" baseline="0">
                <a:latin typeface="+mn-lt"/>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398072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1"/>
            <a:ext cx="8229600" cy="726440"/>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182758"/>
            <a:ext cx="8232775" cy="3748018"/>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2400" b="0" i="0" u="none" strike="noStrike" cap="none" baseline="0">
                <a:solidFill>
                  <a:schemeClr val="dk1"/>
                </a:solidFill>
                <a:latin typeface="Arial" panose="020B0604020202020204" pitchFamily="34" charset="0"/>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7824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8" name="Picture Placeholder 11">
            <a:extLst>
              <a:ext uri="{FF2B5EF4-FFF2-40B4-BE49-F238E27FC236}">
                <a16:creationId xmlns:a16="http://schemas.microsoft.com/office/drawing/2014/main" id="{AD8CEE4F-2FFD-4380-BDF2-66A0E693BEAC}"/>
              </a:ext>
            </a:extLst>
          </p:cNvPr>
          <p:cNvPicPr>
            <a:picLocks noChangeAspect="1"/>
          </p:cNvPicPr>
          <p:nvPr userDrawn="1"/>
        </p:nvPicPr>
        <p:blipFill>
          <a:blip r:embed="rId7"/>
          <a:stretch>
            <a:fillRect/>
          </a:stretch>
        </p:blipFill>
        <p:spPr>
          <a:xfrm>
            <a:off x="455588" y="6424300"/>
            <a:ext cx="916248" cy="279431"/>
          </a:xfrm>
          <a:prstGeom prst="rect">
            <a:avLst/>
          </a:prstGeom>
        </p:spPr>
      </p:pic>
      <p:sp>
        <p:nvSpPr>
          <p:cNvPr id="9" name="Content Placeholder 7">
            <a:extLst>
              <a:ext uri="{FF2B5EF4-FFF2-40B4-BE49-F238E27FC236}">
                <a16:creationId xmlns:a16="http://schemas.microsoft.com/office/drawing/2014/main" id="{FAD59F1C-E2BC-4DD5-850E-7F612BA89CC0}"/>
              </a:ext>
            </a:extLst>
          </p:cNvPr>
          <p:cNvSpPr txBox="1">
            <a:spLocks/>
          </p:cNvSpPr>
          <p:nvPr userDrawn="1"/>
        </p:nvSpPr>
        <p:spPr>
          <a:xfrm>
            <a:off x="2118354" y="6468389"/>
            <a:ext cx="6589712" cy="221018"/>
          </a:xfrm>
          <a:prstGeom prst="rect">
            <a:avLst/>
          </a:prstGeom>
        </p:spPr>
        <p:txBody>
          <a:bodyPr lIns="0" tIns="18000" rIns="0" bIns="180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defTabSz="914400"/>
            <a:r>
              <a:rPr lang="en-US" altLang="en-US" sz="1200" kern="0" dirty="0">
                <a:latin typeface="Verdana"/>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480941295"/>
      </p:ext>
    </p:extLst>
  </p:cSld>
  <p:clrMap bg1="lt1" tx1="dk1" bg2="dk2" tx2="lt2" accent1="accent1" accent2="accent2" accent3="accent3" accent4="accent4" accent5="accent5" accent6="accent6" hlink="hlink" folHlink="folHlink"/>
  <p:sldLayoutIdLst>
    <p:sldLayoutId id="2147483674" r:id="rId1"/>
    <p:sldLayoutId id="2147483680" r:id="rId2"/>
    <p:sldLayoutId id="2147483679" r:id="rId3"/>
    <p:sldLayoutId id="2147483694" r:id="rId4"/>
    <p:sldLayoutId id="214748369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2146033304"/>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28.png"/></Relationships>
</file>

<file path=ppt/slides/_rels/slide53.xml.rels><?xml version="1.0" encoding="UTF-8" standalone="yes"?>
<Relationships xmlns="http://schemas.openxmlformats.org/package/2006/relationships"><Relationship Id="rId3" Type="http://schemas.openxmlformats.org/officeDocument/2006/relationships/hyperlink" Target="https://jameshalderman.com/a6_anim_lib_page/"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hyperlink" Target="https://jameshalderman.com/a6_vid_lib_page/" TargetMode="External"/><Relationship Id="rId4" Type="http://schemas.openxmlformats.org/officeDocument/2006/relationships/hyperlink" Target="https://jameshalderman.com/l3_anim_lib_page/"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9D2D3-1F9E-45EE-B469-FA3320457EC0}"/>
              </a:ext>
            </a:extLst>
          </p:cNvPr>
          <p:cNvSpPr>
            <a:spLocks noGrp="1"/>
          </p:cNvSpPr>
          <p:nvPr>
            <p:ph type="title"/>
          </p:nvPr>
        </p:nvSpPr>
        <p:spPr>
          <a:xfrm>
            <a:off x="457200" y="241038"/>
            <a:ext cx="8250238" cy="590349"/>
          </a:xfrm>
        </p:spPr>
        <p:txBody>
          <a:bodyPr wrap="square" lIns="0" tIns="18000" rIns="0" bIns="18000" anchor="ctr" anchorCtr="0">
            <a:spAutoFit/>
          </a:bodyPr>
          <a:lstStyle/>
          <a:p>
            <a:r>
              <a:rPr lang="en-US" dirty="0"/>
              <a:t>Electric and Hybrid Electric Vehicles</a:t>
            </a:r>
          </a:p>
        </p:txBody>
      </p:sp>
      <p:sp>
        <p:nvSpPr>
          <p:cNvPr id="3" name="Content Placeholder 2">
            <a:extLst>
              <a:ext uri="{FF2B5EF4-FFF2-40B4-BE49-F238E27FC236}">
                <a16:creationId xmlns:a16="http://schemas.microsoft.com/office/drawing/2014/main" id="{2A0EDFDF-BE28-406B-A542-E7162414EE4B}"/>
              </a:ext>
            </a:extLst>
          </p:cNvPr>
          <p:cNvSpPr>
            <a:spLocks noGrp="1"/>
          </p:cNvSpPr>
          <p:nvPr>
            <p:ph sz="quarter" idx="13"/>
          </p:nvPr>
        </p:nvSpPr>
        <p:spPr>
          <a:xfrm>
            <a:off x="457200" y="1030354"/>
            <a:ext cx="8250238" cy="344128"/>
          </a:xfrm>
        </p:spPr>
        <p:txBody>
          <a:bodyPr wrap="square" lIns="0" tIns="18000" rIns="0" bIns="18000" anchor="ctr" anchorCtr="0">
            <a:spAutoFit/>
          </a:bodyPr>
          <a:lstStyle/>
          <a:p>
            <a:pPr marL="0" indent="0">
              <a:buNone/>
            </a:pPr>
            <a:r>
              <a:rPr lang="en-US" sz="2000" dirty="0">
                <a:solidFill>
                  <a:schemeClr val="tx2"/>
                </a:solidFill>
              </a:rPr>
              <a:t>First Edition</a:t>
            </a:r>
          </a:p>
        </p:txBody>
      </p:sp>
      <p:pic>
        <p:nvPicPr>
          <p:cNvPr id="10" name="Picture Placeholder 9" descr="Front Cover: Electric and Hybrid Electric Vehicles First Edition by James Halderman and Curt Ward">
            <a:extLst>
              <a:ext uri="{FF2B5EF4-FFF2-40B4-BE49-F238E27FC236}">
                <a16:creationId xmlns:a16="http://schemas.microsoft.com/office/drawing/2014/main" id="{28668333-B867-43F4-840F-1B042214E6D7}"/>
              </a:ext>
            </a:extLst>
          </p:cNvPr>
          <p:cNvPicPr>
            <a:picLocks noGrp="1" noChangeAspect="1"/>
          </p:cNvPicPr>
          <p:nvPr>
            <p:ph type="pic" sz="quarter" idx="14"/>
          </p:nvPr>
        </p:nvPicPr>
        <p:blipFill>
          <a:blip r:embed="rId3"/>
          <a:stretch>
            <a:fillRect/>
          </a:stretch>
        </p:blipFill>
        <p:spPr>
          <a:xfrm>
            <a:off x="453223" y="1537018"/>
            <a:ext cx="3535680" cy="4522124"/>
          </a:xfrm>
          <a:prstGeom prst="rect">
            <a:avLst/>
          </a:prstGeom>
        </p:spPr>
      </p:pic>
      <p:sp>
        <p:nvSpPr>
          <p:cNvPr id="5" name="Content Placeholder 4">
            <a:extLst>
              <a:ext uri="{FF2B5EF4-FFF2-40B4-BE49-F238E27FC236}">
                <a16:creationId xmlns:a16="http://schemas.microsoft.com/office/drawing/2014/main" id="{0471EF97-03AA-489F-8985-1F983D2F8404}"/>
              </a:ext>
            </a:extLst>
          </p:cNvPr>
          <p:cNvSpPr>
            <a:spLocks noGrp="1"/>
          </p:cNvSpPr>
          <p:nvPr>
            <p:ph sz="quarter" idx="15"/>
          </p:nvPr>
        </p:nvSpPr>
        <p:spPr>
          <a:xfrm>
            <a:off x="4582310" y="3044323"/>
            <a:ext cx="4125127" cy="498016"/>
          </a:xfrm>
        </p:spPr>
        <p:txBody>
          <a:bodyPr wrap="square" lIns="0" tIns="18000" rIns="0" bIns="18000" anchor="ctr" anchorCtr="0">
            <a:spAutoFit/>
          </a:bodyPr>
          <a:lstStyle/>
          <a:p>
            <a:pPr marL="0"/>
            <a:r>
              <a:rPr lang="en-US" dirty="0"/>
              <a:t>Chapter 18</a:t>
            </a:r>
          </a:p>
        </p:txBody>
      </p:sp>
      <p:sp>
        <p:nvSpPr>
          <p:cNvPr id="6" name="Content Placeholder 5">
            <a:extLst>
              <a:ext uri="{FF2B5EF4-FFF2-40B4-BE49-F238E27FC236}">
                <a16:creationId xmlns:a16="http://schemas.microsoft.com/office/drawing/2014/main" id="{2F38B748-738A-4C07-9108-4888B2D6AAE9}"/>
              </a:ext>
            </a:extLst>
          </p:cNvPr>
          <p:cNvSpPr>
            <a:spLocks noGrp="1"/>
          </p:cNvSpPr>
          <p:nvPr>
            <p:ph sz="quarter" idx="16"/>
          </p:nvPr>
        </p:nvSpPr>
        <p:spPr>
          <a:xfrm>
            <a:off x="4582304" y="3887491"/>
            <a:ext cx="4125133" cy="713460"/>
          </a:xfrm>
        </p:spPr>
        <p:txBody>
          <a:bodyPr wrap="square" lIns="0" tIns="18000" rIns="0" bIns="18000" anchor="ctr" anchorCtr="0">
            <a:spAutoFit/>
          </a:bodyPr>
          <a:lstStyle/>
          <a:p>
            <a:pPr marL="0"/>
            <a:r>
              <a:rPr lang="en-US" spc="-300" dirty="0"/>
              <a:t>E </a:t>
            </a:r>
            <a:r>
              <a:rPr lang="en-US" dirty="0"/>
              <a:t>V and </a:t>
            </a:r>
            <a:r>
              <a:rPr lang="en-US" spc="-300" dirty="0"/>
              <a:t>H E </a:t>
            </a:r>
            <a:r>
              <a:rPr lang="en-US" dirty="0"/>
              <a:t>V Driver Assist Systems</a:t>
            </a:r>
          </a:p>
        </p:txBody>
      </p:sp>
      <p:pic>
        <p:nvPicPr>
          <p:cNvPr id="12" name="Picture Placeholder 11" descr="Pearson Logo">
            <a:extLst>
              <a:ext uri="{FF2B5EF4-FFF2-40B4-BE49-F238E27FC236}">
                <a16:creationId xmlns:a16="http://schemas.microsoft.com/office/drawing/2014/main" id="{54F0B8AE-84F2-4821-98EA-70F247B90CD7}"/>
              </a:ext>
            </a:extLst>
          </p:cNvPr>
          <p:cNvPicPr>
            <a:picLocks noGrp="1" noChangeAspect="1"/>
          </p:cNvPicPr>
          <p:nvPr>
            <p:ph type="pic" sz="quarter" idx="18"/>
          </p:nvPr>
        </p:nvPicPr>
        <p:blipFill>
          <a:blip r:embed="rId4"/>
          <a:stretch>
            <a:fillRect/>
          </a:stretch>
        </p:blipFill>
        <p:spPr>
          <a:xfrm>
            <a:off x="455588" y="6424300"/>
            <a:ext cx="916248" cy="279431"/>
          </a:xfrm>
          <a:prstGeom prst="rect">
            <a:avLst/>
          </a:prstGeom>
        </p:spPr>
      </p:pic>
      <p:sp>
        <p:nvSpPr>
          <p:cNvPr id="8" name="Content Placeholder 7">
            <a:extLst>
              <a:ext uri="{FF2B5EF4-FFF2-40B4-BE49-F238E27FC236}">
                <a16:creationId xmlns:a16="http://schemas.microsoft.com/office/drawing/2014/main" id="{E0059A83-2970-44BA-8A2F-7285FEF72FBA}"/>
              </a:ext>
            </a:extLst>
          </p:cNvPr>
          <p:cNvSpPr>
            <a:spLocks noGrp="1"/>
          </p:cNvSpPr>
          <p:nvPr>
            <p:ph sz="quarter" idx="17"/>
          </p:nvPr>
        </p:nvSpPr>
        <p:spPr>
          <a:xfrm>
            <a:off x="2118354" y="6468389"/>
            <a:ext cx="6589712" cy="221018"/>
          </a:xfrm>
        </p:spPr>
        <p:txBody>
          <a:bodyPr lIns="0" tIns="18000" rIns="0" bIns="18000" anchor="ctr" anchorCtr="0">
            <a:spAutoFit/>
          </a:bodyPr>
          <a:lstStyle/>
          <a:p>
            <a:pPr marL="0" indent="0"/>
            <a:r>
              <a:rPr lang="en-US" altLang="en-US" dirty="0">
                <a:latin typeface="Verdana"/>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203204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FFC7D-A656-024C-B13A-97A8341D1F7E}"/>
              </a:ext>
            </a:extLst>
          </p:cNvPr>
          <p:cNvSpPr>
            <a:spLocks noGrp="1"/>
          </p:cNvSpPr>
          <p:nvPr>
            <p:ph type="title"/>
          </p:nvPr>
        </p:nvSpPr>
        <p:spPr>
          <a:xfrm>
            <a:off x="457200" y="258657"/>
            <a:ext cx="8229600" cy="590349"/>
          </a:xfrm>
        </p:spPr>
        <p:txBody>
          <a:bodyPr lIns="0" tIns="18000" rIns="0" bIns="18000" anchor="ctr" anchorCtr="0">
            <a:spAutoFit/>
          </a:bodyPr>
          <a:lstStyle/>
          <a:p>
            <a:r>
              <a:rPr lang="en-US" dirty="0"/>
              <a:t>Parking-Assist System </a:t>
            </a:r>
            <a:r>
              <a:rPr lang="en-US" sz="2800" dirty="0"/>
              <a:t>(1 of 2)</a:t>
            </a:r>
          </a:p>
        </p:txBody>
      </p:sp>
      <p:sp>
        <p:nvSpPr>
          <p:cNvPr id="3" name="Content Placeholder 2">
            <a:extLst>
              <a:ext uri="{FF2B5EF4-FFF2-40B4-BE49-F238E27FC236}">
                <a16:creationId xmlns:a16="http://schemas.microsoft.com/office/drawing/2014/main" id="{58757E0B-90A7-6948-AF31-919ADDD12296}"/>
              </a:ext>
            </a:extLst>
          </p:cNvPr>
          <p:cNvSpPr>
            <a:spLocks noGrp="1"/>
          </p:cNvSpPr>
          <p:nvPr>
            <p:ph sz="quarter" idx="13"/>
          </p:nvPr>
        </p:nvSpPr>
        <p:spPr>
          <a:xfrm>
            <a:off x="457200" y="1182737"/>
            <a:ext cx="8229600" cy="4037447"/>
          </a:xfrm>
        </p:spPr>
        <p:txBody>
          <a:bodyPr lIns="0" tIns="18000" rIns="0" bIns="18000" anchor="ctr" anchorCtr="0">
            <a:spAutoFit/>
          </a:bodyPr>
          <a:lstStyle/>
          <a:p>
            <a:pPr marL="342000" indent="-342000"/>
            <a:r>
              <a:rPr lang="en-US" sz="2400" dirty="0"/>
              <a:t>Function, Components, and Operation</a:t>
            </a:r>
          </a:p>
          <a:p>
            <a:pPr marL="831600" lvl="1" indent="-342000"/>
            <a:r>
              <a:rPr lang="en-US" sz="2400" dirty="0"/>
              <a:t>The </a:t>
            </a:r>
            <a:r>
              <a:rPr lang="en-US" sz="2400" b="1" dirty="0"/>
              <a:t>parking-assist system </a:t>
            </a:r>
            <a:r>
              <a:rPr lang="en-US" sz="2400" dirty="0"/>
              <a:t>is used to help drivers avoid contact with another object while moving slowly. </a:t>
            </a:r>
          </a:p>
          <a:p>
            <a:pPr marL="831600" lvl="1" indent="-342000"/>
            <a:r>
              <a:rPr lang="en-US" sz="2400" b="1" dirty="0"/>
              <a:t>Ultrasonic object sensors </a:t>
            </a:r>
            <a:r>
              <a:rPr lang="en-US" sz="2400" dirty="0"/>
              <a:t>are used to measure the distances to nearby objects and are built into the fender, and front and rear bumper assembly. </a:t>
            </a:r>
          </a:p>
          <a:p>
            <a:pPr marL="831600" lvl="1" indent="-342000"/>
            <a:r>
              <a:rPr lang="en-US" sz="2400" b="1" dirty="0"/>
              <a:t>Electromagnetic parking sensors (</a:t>
            </a:r>
            <a:r>
              <a:rPr lang="en-US" sz="2400" b="1" spc="-300" dirty="0"/>
              <a:t>E P </a:t>
            </a:r>
            <a:r>
              <a:rPr lang="en-US" sz="2400" b="1" dirty="0"/>
              <a:t>S) </a:t>
            </a:r>
            <a:r>
              <a:rPr lang="en-US" sz="2400" dirty="0"/>
              <a:t>detect when a vehicle is moving slowly and toward an object. </a:t>
            </a:r>
          </a:p>
          <a:p>
            <a:pPr marL="831600" lvl="1" indent="-342000"/>
            <a:r>
              <a:rPr lang="en-US" sz="2400" dirty="0"/>
              <a:t>The system is activated automatically when the vehicle is started. </a:t>
            </a:r>
          </a:p>
        </p:txBody>
      </p:sp>
    </p:spTree>
    <p:extLst>
      <p:ext uri="{BB962C8B-B14F-4D97-AF65-F5344CB8AC3E}">
        <p14:creationId xmlns:p14="http://schemas.microsoft.com/office/powerpoint/2010/main" val="2126246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85684-522A-6545-B56E-1A264D137236}"/>
              </a:ext>
            </a:extLst>
          </p:cNvPr>
          <p:cNvSpPr>
            <a:spLocks noGrp="1"/>
          </p:cNvSpPr>
          <p:nvPr>
            <p:ph type="title"/>
          </p:nvPr>
        </p:nvSpPr>
        <p:spPr>
          <a:xfrm>
            <a:off x="457200" y="258658"/>
            <a:ext cx="8229600" cy="590349"/>
          </a:xfrm>
        </p:spPr>
        <p:txBody>
          <a:bodyPr lIns="0" tIns="18000" rIns="0" bIns="18000" anchor="ctr" anchorCtr="0">
            <a:spAutoFit/>
          </a:bodyPr>
          <a:lstStyle/>
          <a:p>
            <a:r>
              <a:rPr lang="en-US" dirty="0"/>
              <a:t>Figure 18.3</a:t>
            </a:r>
          </a:p>
        </p:txBody>
      </p:sp>
      <p:pic>
        <p:nvPicPr>
          <p:cNvPr id="6" name="Picture Placeholder 5" descr="Depiction of how ultrasonic sensors in a vehicle help avoid contact with another vehicle.&#10;Long description is available in notes, press F6.">
            <a:extLst>
              <a:ext uri="{FF2B5EF4-FFF2-40B4-BE49-F238E27FC236}">
                <a16:creationId xmlns:a16="http://schemas.microsoft.com/office/drawing/2014/main" id="{29CEF4CB-8F06-8042-9343-25B7A229791A}"/>
              </a:ext>
            </a:extLst>
          </p:cNvPr>
          <p:cNvPicPr>
            <a:picLocks noGrp="1" noChangeAspect="1"/>
          </p:cNvPicPr>
          <p:nvPr>
            <p:ph type="pic" sz="quarter" idx="14"/>
          </p:nvPr>
        </p:nvPicPr>
        <p:blipFill>
          <a:blip r:embed="rId3"/>
          <a:stretch>
            <a:fillRect/>
          </a:stretch>
        </p:blipFill>
        <p:spPr>
          <a:xfrm>
            <a:off x="1895475" y="1292225"/>
            <a:ext cx="5353050" cy="3371850"/>
          </a:xfrm>
          <a:prstGeom prst="rect">
            <a:avLst/>
          </a:prstGeom>
        </p:spPr>
      </p:pic>
      <p:sp>
        <p:nvSpPr>
          <p:cNvPr id="5" name="Content Placeholder 4">
            <a:extLst>
              <a:ext uri="{FF2B5EF4-FFF2-40B4-BE49-F238E27FC236}">
                <a16:creationId xmlns:a16="http://schemas.microsoft.com/office/drawing/2014/main" id="{472BE030-F36C-43CB-9296-431530F42497}"/>
              </a:ext>
            </a:extLst>
          </p:cNvPr>
          <p:cNvSpPr>
            <a:spLocks noGrp="1"/>
          </p:cNvSpPr>
          <p:nvPr>
            <p:ph sz="quarter" idx="13"/>
          </p:nvPr>
        </p:nvSpPr>
        <p:spPr>
          <a:xfrm>
            <a:off x="446088" y="5178267"/>
            <a:ext cx="8229600" cy="775015"/>
          </a:xfrm>
        </p:spPr>
        <p:txBody>
          <a:bodyPr lIns="0" tIns="18000" rIns="0" bIns="18000" anchor="ctr" anchorCtr="0">
            <a:spAutoFit/>
          </a:bodyPr>
          <a:lstStyle/>
          <a:p>
            <a:pPr marL="0" indent="0">
              <a:buNone/>
            </a:pPr>
            <a:r>
              <a:rPr lang="en-US" sz="2400" dirty="0"/>
              <a:t>The small round buttons in the rear bumper are ultrasonic sensors used to sense distance to an object. </a:t>
            </a:r>
          </a:p>
        </p:txBody>
      </p:sp>
    </p:spTree>
    <p:extLst>
      <p:ext uri="{BB962C8B-B14F-4D97-AF65-F5344CB8AC3E}">
        <p14:creationId xmlns:p14="http://schemas.microsoft.com/office/powerpoint/2010/main" val="1422174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81839-ECDC-084A-9E5B-12807D73CBBF}"/>
              </a:ext>
            </a:extLst>
          </p:cNvPr>
          <p:cNvSpPr>
            <a:spLocks noGrp="1"/>
          </p:cNvSpPr>
          <p:nvPr>
            <p:ph type="title"/>
          </p:nvPr>
        </p:nvSpPr>
        <p:spPr>
          <a:xfrm>
            <a:off x="457200" y="258659"/>
            <a:ext cx="8229600" cy="590349"/>
          </a:xfrm>
        </p:spPr>
        <p:txBody>
          <a:bodyPr lIns="0" tIns="18000" rIns="0" bIns="18000" anchor="ctr" anchorCtr="0">
            <a:spAutoFit/>
          </a:bodyPr>
          <a:lstStyle/>
          <a:p>
            <a:r>
              <a:rPr lang="en-US" dirty="0"/>
              <a:t>Figure 18.4</a:t>
            </a:r>
          </a:p>
        </p:txBody>
      </p:sp>
      <p:pic>
        <p:nvPicPr>
          <p:cNvPr id="6" name="Picture Placeholder 5" descr="The dash display shows a vehicle pictogram, with the sensors indicating an object on the left and front of the vehicle. &#10;">
            <a:extLst>
              <a:ext uri="{FF2B5EF4-FFF2-40B4-BE49-F238E27FC236}">
                <a16:creationId xmlns:a16="http://schemas.microsoft.com/office/drawing/2014/main" id="{AC5B3432-2FE5-A54E-A0E7-D9520BDC90E9}"/>
              </a:ext>
            </a:extLst>
          </p:cNvPr>
          <p:cNvPicPr>
            <a:picLocks noGrp="1" noChangeAspect="1"/>
          </p:cNvPicPr>
          <p:nvPr>
            <p:ph type="pic" sz="quarter" idx="14"/>
          </p:nvPr>
        </p:nvPicPr>
        <p:blipFill>
          <a:blip r:embed="rId2"/>
          <a:stretch>
            <a:fillRect/>
          </a:stretch>
        </p:blipFill>
        <p:spPr>
          <a:xfrm>
            <a:off x="1876638" y="1199285"/>
            <a:ext cx="5381991" cy="4032460"/>
          </a:xfrm>
          <a:prstGeom prst="rect">
            <a:avLst/>
          </a:prstGeom>
        </p:spPr>
      </p:pic>
      <p:sp>
        <p:nvSpPr>
          <p:cNvPr id="5" name="Content Placeholder 4">
            <a:extLst>
              <a:ext uri="{FF2B5EF4-FFF2-40B4-BE49-F238E27FC236}">
                <a16:creationId xmlns:a16="http://schemas.microsoft.com/office/drawing/2014/main" id="{A6925055-020B-4E58-B133-72EB2811BF7E}"/>
              </a:ext>
            </a:extLst>
          </p:cNvPr>
          <p:cNvSpPr>
            <a:spLocks noGrp="1"/>
          </p:cNvSpPr>
          <p:nvPr>
            <p:ph sz="quarter" idx="13"/>
          </p:nvPr>
        </p:nvSpPr>
        <p:spPr>
          <a:xfrm>
            <a:off x="457200" y="5485964"/>
            <a:ext cx="8229600" cy="775015"/>
          </a:xfrm>
        </p:spPr>
        <p:txBody>
          <a:bodyPr lIns="0" tIns="18000" rIns="0" bIns="18000" anchor="ctr" anchorCtr="0">
            <a:spAutoFit/>
          </a:bodyPr>
          <a:lstStyle/>
          <a:p>
            <a:pPr marL="0" indent="0">
              <a:buNone/>
            </a:pPr>
            <a:r>
              <a:rPr lang="en-US" sz="2400" dirty="0"/>
              <a:t>The dash display on a Chevrolet showing that an object is being detected at the front and left front of the vehicle. </a:t>
            </a:r>
          </a:p>
        </p:txBody>
      </p:sp>
    </p:spTree>
    <p:extLst>
      <p:ext uri="{BB962C8B-B14F-4D97-AF65-F5344CB8AC3E}">
        <p14:creationId xmlns:p14="http://schemas.microsoft.com/office/powerpoint/2010/main" val="1970371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FFC7D-A656-024C-B13A-97A8341D1F7E}"/>
              </a:ext>
            </a:extLst>
          </p:cNvPr>
          <p:cNvSpPr>
            <a:spLocks noGrp="1"/>
          </p:cNvSpPr>
          <p:nvPr>
            <p:ph type="title"/>
          </p:nvPr>
        </p:nvSpPr>
        <p:spPr>
          <a:xfrm>
            <a:off x="457200" y="258658"/>
            <a:ext cx="8229600" cy="590349"/>
          </a:xfrm>
        </p:spPr>
        <p:txBody>
          <a:bodyPr lIns="0" tIns="18000" rIns="0" bIns="18000" anchor="ctr" anchorCtr="0">
            <a:spAutoFit/>
          </a:bodyPr>
          <a:lstStyle/>
          <a:p>
            <a:r>
              <a:rPr lang="en-US" dirty="0"/>
              <a:t>Parking-Assist System </a:t>
            </a:r>
            <a:r>
              <a:rPr lang="en-US" sz="2800" dirty="0"/>
              <a:t>(2 of 2)</a:t>
            </a:r>
          </a:p>
        </p:txBody>
      </p:sp>
      <p:sp>
        <p:nvSpPr>
          <p:cNvPr id="3" name="Content Placeholder 2">
            <a:extLst>
              <a:ext uri="{FF2B5EF4-FFF2-40B4-BE49-F238E27FC236}">
                <a16:creationId xmlns:a16="http://schemas.microsoft.com/office/drawing/2014/main" id="{58757E0B-90A7-6948-AF31-919ADDD12296}"/>
              </a:ext>
            </a:extLst>
          </p:cNvPr>
          <p:cNvSpPr>
            <a:spLocks noGrp="1"/>
          </p:cNvSpPr>
          <p:nvPr>
            <p:ph sz="quarter" idx="13"/>
          </p:nvPr>
        </p:nvSpPr>
        <p:spPr>
          <a:xfrm>
            <a:off x="457200" y="1215694"/>
            <a:ext cx="8229600" cy="3337255"/>
          </a:xfrm>
        </p:spPr>
        <p:txBody>
          <a:bodyPr lIns="0" tIns="18000" rIns="0" bIns="18000" anchor="ctr" anchorCtr="0">
            <a:spAutoFit/>
          </a:bodyPr>
          <a:lstStyle/>
          <a:p>
            <a:pPr marL="342900" indent="-342900"/>
            <a:r>
              <a:rPr lang="en-US" sz="2400" dirty="0"/>
              <a:t>Diagnosis</a:t>
            </a:r>
          </a:p>
          <a:p>
            <a:pPr marL="829818" lvl="1" indent="-342900"/>
            <a:r>
              <a:rPr lang="en-US" sz="2400" dirty="0"/>
              <a:t>The parking-assist control module can detect faults and store diagnostic trouble codes. </a:t>
            </a:r>
          </a:p>
          <a:p>
            <a:pPr marL="342900" indent="-342900"/>
            <a:r>
              <a:rPr lang="en-US" sz="2400" dirty="0"/>
              <a:t>Self-Parking</a:t>
            </a:r>
          </a:p>
          <a:p>
            <a:pPr marL="829818" lvl="1" indent="-342900"/>
            <a:r>
              <a:rPr lang="en-US" sz="2400" b="1" dirty="0"/>
              <a:t>Self-parking </a:t>
            </a:r>
            <a:r>
              <a:rPr lang="en-US" sz="2400" dirty="0"/>
              <a:t>vehicles, also called </a:t>
            </a:r>
            <a:r>
              <a:rPr lang="en-US" sz="2400" i="1" dirty="0"/>
              <a:t>automatic parking vehicles</a:t>
            </a:r>
            <a:r>
              <a:rPr lang="en-US" sz="2400" dirty="0"/>
              <a:t>, use the camera(s) and control the electric power steering to guide the vehicle into a parking space. </a:t>
            </a:r>
          </a:p>
        </p:txBody>
      </p:sp>
    </p:spTree>
    <p:extLst>
      <p:ext uri="{BB962C8B-B14F-4D97-AF65-F5344CB8AC3E}">
        <p14:creationId xmlns:p14="http://schemas.microsoft.com/office/powerpoint/2010/main" val="489723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E3D10-C30A-144A-9FAE-5D57A9D7586E}"/>
              </a:ext>
            </a:extLst>
          </p:cNvPr>
          <p:cNvSpPr>
            <a:spLocks noGrp="1"/>
          </p:cNvSpPr>
          <p:nvPr>
            <p:ph type="title"/>
          </p:nvPr>
        </p:nvSpPr>
        <p:spPr>
          <a:xfrm>
            <a:off x="457200" y="245782"/>
            <a:ext cx="8229600" cy="590349"/>
          </a:xfrm>
        </p:spPr>
        <p:txBody>
          <a:bodyPr lIns="0" tIns="18000" rIns="0" bIns="18000" anchor="ctr" anchorCtr="0">
            <a:spAutoFit/>
          </a:bodyPr>
          <a:lstStyle/>
          <a:p>
            <a:r>
              <a:rPr lang="en-US" dirty="0"/>
              <a:t>Figure 18.5</a:t>
            </a:r>
          </a:p>
        </p:txBody>
      </p:sp>
      <p:pic>
        <p:nvPicPr>
          <p:cNvPr id="6" name="Picture Placeholder 5" descr="A vehicle self-parks into an empty parking spot between two cars. &#10;">
            <a:extLst>
              <a:ext uri="{FF2B5EF4-FFF2-40B4-BE49-F238E27FC236}">
                <a16:creationId xmlns:a16="http://schemas.microsoft.com/office/drawing/2014/main" id="{27DF163D-F8E7-624C-A391-B066919FEEE2}"/>
              </a:ext>
            </a:extLst>
          </p:cNvPr>
          <p:cNvPicPr>
            <a:picLocks noGrp="1" noChangeAspect="1"/>
          </p:cNvPicPr>
          <p:nvPr>
            <p:ph type="pic" sz="quarter" idx="14"/>
          </p:nvPr>
        </p:nvPicPr>
        <p:blipFill>
          <a:blip r:embed="rId2"/>
          <a:stretch>
            <a:fillRect/>
          </a:stretch>
        </p:blipFill>
        <p:spPr>
          <a:xfrm>
            <a:off x="1745086" y="1315578"/>
            <a:ext cx="5648325" cy="2790825"/>
          </a:xfrm>
          <a:prstGeom prst="rect">
            <a:avLst/>
          </a:prstGeom>
        </p:spPr>
      </p:pic>
      <p:sp>
        <p:nvSpPr>
          <p:cNvPr id="5" name="Content Placeholder 4">
            <a:extLst>
              <a:ext uri="{FF2B5EF4-FFF2-40B4-BE49-F238E27FC236}">
                <a16:creationId xmlns:a16="http://schemas.microsoft.com/office/drawing/2014/main" id="{507F6003-8A95-4CEF-B917-CB76F0303F7B}"/>
              </a:ext>
            </a:extLst>
          </p:cNvPr>
          <p:cNvSpPr>
            <a:spLocks noGrp="1"/>
          </p:cNvSpPr>
          <p:nvPr>
            <p:ph sz="quarter" idx="13"/>
          </p:nvPr>
        </p:nvSpPr>
        <p:spPr>
          <a:xfrm>
            <a:off x="477838" y="4900453"/>
            <a:ext cx="8229600" cy="1144347"/>
          </a:xfrm>
        </p:spPr>
        <p:txBody>
          <a:bodyPr lIns="0" tIns="18000" rIns="0" bIns="18000" anchor="ctr" anchorCtr="0">
            <a:spAutoFit/>
          </a:bodyPr>
          <a:lstStyle/>
          <a:p>
            <a:pPr marL="0" indent="0">
              <a:buNone/>
            </a:pPr>
            <a:r>
              <a:rPr lang="en-US" sz="2400" dirty="0"/>
              <a:t>A self-parking-capable vehicle is able to parallel park or enter into a parking spot with little, or no input from the driver. </a:t>
            </a:r>
          </a:p>
        </p:txBody>
      </p:sp>
    </p:spTree>
    <p:extLst>
      <p:ext uri="{BB962C8B-B14F-4D97-AF65-F5344CB8AC3E}">
        <p14:creationId xmlns:p14="http://schemas.microsoft.com/office/powerpoint/2010/main" val="1777995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B9BD6-A5F7-554B-AD3F-DB57904BBC0D}"/>
              </a:ext>
            </a:extLst>
          </p:cNvPr>
          <p:cNvSpPr>
            <a:spLocks noGrp="1"/>
          </p:cNvSpPr>
          <p:nvPr>
            <p:ph type="title"/>
          </p:nvPr>
        </p:nvSpPr>
        <p:spPr>
          <a:xfrm>
            <a:off x="457200" y="258657"/>
            <a:ext cx="8229600" cy="590349"/>
          </a:xfrm>
        </p:spPr>
        <p:txBody>
          <a:bodyPr lIns="0" tIns="18000" rIns="0" bIns="18000" anchor="ctr" anchorCtr="0">
            <a:spAutoFit/>
          </a:bodyPr>
          <a:lstStyle/>
          <a:p>
            <a:r>
              <a:rPr lang="en-US" dirty="0"/>
              <a:t>Lane Departure Warning</a:t>
            </a:r>
          </a:p>
        </p:txBody>
      </p:sp>
      <p:sp>
        <p:nvSpPr>
          <p:cNvPr id="3" name="Content Placeholder 2">
            <a:extLst>
              <a:ext uri="{FF2B5EF4-FFF2-40B4-BE49-F238E27FC236}">
                <a16:creationId xmlns:a16="http://schemas.microsoft.com/office/drawing/2014/main" id="{F3844F5C-E577-5C44-B19F-C101816E13BA}"/>
              </a:ext>
            </a:extLst>
          </p:cNvPr>
          <p:cNvSpPr>
            <a:spLocks noGrp="1"/>
          </p:cNvSpPr>
          <p:nvPr>
            <p:ph sz="quarter" idx="13"/>
          </p:nvPr>
        </p:nvSpPr>
        <p:spPr>
          <a:xfrm>
            <a:off x="477838" y="1292225"/>
            <a:ext cx="8229600" cy="4522195"/>
          </a:xfrm>
        </p:spPr>
        <p:txBody>
          <a:bodyPr lIns="0" tIns="18000" rIns="0" bIns="18000" anchor="ctr" anchorCtr="0">
            <a:spAutoFit/>
          </a:bodyPr>
          <a:lstStyle/>
          <a:p>
            <a:pPr marL="285750" indent="-285750"/>
            <a:r>
              <a:rPr lang="en-US" sz="2400" dirty="0"/>
              <a:t>Parts and Operation</a:t>
            </a:r>
          </a:p>
          <a:p>
            <a:pPr marL="772668" lvl="1" indent="-285750"/>
            <a:r>
              <a:rPr lang="en-US" sz="2400" dirty="0"/>
              <a:t>The </a:t>
            </a:r>
            <a:r>
              <a:rPr lang="en-US" sz="2400" b="1" dirty="0"/>
              <a:t>lane departure warning system (</a:t>
            </a:r>
            <a:r>
              <a:rPr lang="en-US" sz="2400" b="1" spc="-300" dirty="0"/>
              <a:t>L D W </a:t>
            </a:r>
            <a:r>
              <a:rPr lang="en-US" sz="2400" b="1" dirty="0"/>
              <a:t>S) </a:t>
            </a:r>
            <a:r>
              <a:rPr lang="en-US" sz="2400" dirty="0"/>
              <a:t>uses cameras to detect if the vehicle is crossing over lane marking lines on the pavement. </a:t>
            </a:r>
          </a:p>
          <a:p>
            <a:pPr marL="772668" lvl="1" indent="-285750"/>
            <a:r>
              <a:rPr lang="en-US" sz="2400" dirty="0"/>
              <a:t>If the cameras detect that the vehicle is starting to cross over a lane dividing line, a warning chime sounds or a vibrating mechanism mounted in the driver’s seat cushion is triggered. </a:t>
            </a:r>
          </a:p>
          <a:p>
            <a:pPr marL="285750" indent="-285750"/>
            <a:r>
              <a:rPr lang="en-US" sz="2400" dirty="0"/>
              <a:t>Diagnosis and Service</a:t>
            </a:r>
          </a:p>
          <a:p>
            <a:pPr marL="772668" lvl="1" indent="-285750"/>
            <a:r>
              <a:rPr lang="en-US" sz="2400" dirty="0"/>
              <a:t>Check service information for an explanation on how the system is supposed to work. </a:t>
            </a:r>
          </a:p>
        </p:txBody>
      </p:sp>
    </p:spTree>
    <p:extLst>
      <p:ext uri="{BB962C8B-B14F-4D97-AF65-F5344CB8AC3E}">
        <p14:creationId xmlns:p14="http://schemas.microsoft.com/office/powerpoint/2010/main" val="3661233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8550E-57E0-8240-B736-3954D663D826}"/>
              </a:ext>
            </a:extLst>
          </p:cNvPr>
          <p:cNvSpPr>
            <a:spLocks noGrp="1"/>
          </p:cNvSpPr>
          <p:nvPr>
            <p:ph type="title"/>
          </p:nvPr>
        </p:nvSpPr>
        <p:spPr>
          <a:xfrm>
            <a:off x="457200" y="245780"/>
            <a:ext cx="8229600" cy="590349"/>
          </a:xfrm>
        </p:spPr>
        <p:txBody>
          <a:bodyPr lIns="0" tIns="18000" rIns="0" bIns="18000" anchor="ctr" anchorCtr="0">
            <a:spAutoFit/>
          </a:bodyPr>
          <a:lstStyle/>
          <a:p>
            <a:r>
              <a:rPr lang="en-US" dirty="0"/>
              <a:t>Figure 18.6</a:t>
            </a:r>
          </a:p>
        </p:txBody>
      </p:sp>
      <p:pic>
        <p:nvPicPr>
          <p:cNvPr id="6" name="Picture Placeholder 5" descr="Infrared sensors can monitor lane markings on the road surface. &#10;">
            <a:extLst>
              <a:ext uri="{FF2B5EF4-FFF2-40B4-BE49-F238E27FC236}">
                <a16:creationId xmlns:a16="http://schemas.microsoft.com/office/drawing/2014/main" id="{411764BC-28B3-1148-93C8-60FABFF1AE5E}"/>
              </a:ext>
            </a:extLst>
          </p:cNvPr>
          <p:cNvPicPr>
            <a:picLocks noGrp="1" noChangeAspect="1"/>
          </p:cNvPicPr>
          <p:nvPr>
            <p:ph type="pic" sz="quarter" idx="14"/>
          </p:nvPr>
        </p:nvPicPr>
        <p:blipFill>
          <a:blip r:embed="rId2"/>
          <a:stretch>
            <a:fillRect/>
          </a:stretch>
        </p:blipFill>
        <p:spPr>
          <a:xfrm>
            <a:off x="905565" y="1492648"/>
            <a:ext cx="7336612" cy="2432417"/>
          </a:xfrm>
          <a:prstGeom prst="rect">
            <a:avLst/>
          </a:prstGeom>
        </p:spPr>
      </p:pic>
      <p:sp>
        <p:nvSpPr>
          <p:cNvPr id="5" name="Content Placeholder 4">
            <a:extLst>
              <a:ext uri="{FF2B5EF4-FFF2-40B4-BE49-F238E27FC236}">
                <a16:creationId xmlns:a16="http://schemas.microsoft.com/office/drawing/2014/main" id="{6AE6FE3B-B20C-4834-BEFA-48FB9A897FCB}"/>
              </a:ext>
            </a:extLst>
          </p:cNvPr>
          <p:cNvSpPr>
            <a:spLocks noGrp="1"/>
          </p:cNvSpPr>
          <p:nvPr>
            <p:ph sz="quarter" idx="13"/>
          </p:nvPr>
        </p:nvSpPr>
        <p:spPr>
          <a:xfrm>
            <a:off x="446088" y="5005845"/>
            <a:ext cx="8229600" cy="1144347"/>
          </a:xfrm>
        </p:spPr>
        <p:txBody>
          <a:bodyPr lIns="0" tIns="18000" rIns="0" bIns="18000" anchor="ctr" anchorCtr="0">
            <a:spAutoFit/>
          </a:bodyPr>
          <a:lstStyle/>
          <a:p>
            <a:pPr marL="0" indent="0">
              <a:buNone/>
            </a:pPr>
            <a:r>
              <a:rPr lang="en-US" sz="2400" dirty="0"/>
              <a:t>A lane departure warning system often uses cameras to sense the road lines and warns the driver if the vehicle is not staying within the lane, unless the turn signal is on. </a:t>
            </a:r>
          </a:p>
        </p:txBody>
      </p:sp>
    </p:spTree>
    <p:extLst>
      <p:ext uri="{BB962C8B-B14F-4D97-AF65-F5344CB8AC3E}">
        <p14:creationId xmlns:p14="http://schemas.microsoft.com/office/powerpoint/2010/main" val="106862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ADAS Lane Departure Warning</a:t>
            </a:r>
            <a:br>
              <a:rPr lang="en-US" sz="2800" dirty="0"/>
            </a:br>
            <a:r>
              <a:rPr lang="en-US" sz="1200" dirty="0"/>
              <a:t>(The animation will automatically start in a few seconds)</a:t>
            </a:r>
          </a:p>
        </p:txBody>
      </p:sp>
      <p:sp>
        <p:nvSpPr>
          <p:cNvPr id="7" name="Rectangle 6">
            <a:extLst>
              <a:ext uri="{FF2B5EF4-FFF2-40B4-BE49-F238E27FC236}">
                <a16:creationId xmlns:a16="http://schemas.microsoft.com/office/drawing/2014/main" id="{C2960B85-4B48-F4B7-FBE1-2AE6E37C74A3}"/>
              </a:ext>
            </a:extLst>
          </p:cNvPr>
          <p:cNvSpPr/>
          <p:nvPr/>
        </p:nvSpPr>
        <p:spPr>
          <a:xfrm>
            <a:off x="340468" y="1481138"/>
            <a:ext cx="8443609" cy="464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22703FD-1636-5143-BA25-9FAF2501868A}"/>
              </a:ext>
            </a:extLst>
          </p:cNvPr>
          <p:cNvSpPr/>
          <p:nvPr/>
        </p:nvSpPr>
        <p:spPr>
          <a:xfrm>
            <a:off x="350195" y="5647481"/>
            <a:ext cx="8443609" cy="464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0931369-3668-4DED-6625-2FD5147D3294}"/>
              </a:ext>
            </a:extLst>
          </p:cNvPr>
          <p:cNvSpPr/>
          <p:nvPr/>
        </p:nvSpPr>
        <p:spPr>
          <a:xfrm>
            <a:off x="1916349" y="1391055"/>
            <a:ext cx="5301574" cy="1848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43A6A90-7CB2-52B9-5A86-BCCED7EB9764}"/>
              </a:ext>
            </a:extLst>
          </p:cNvPr>
          <p:cNvSpPr/>
          <p:nvPr/>
        </p:nvSpPr>
        <p:spPr>
          <a:xfrm>
            <a:off x="1848255" y="6040877"/>
            <a:ext cx="5369668" cy="2394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2DFD9E5-2E32-23C2-AD7C-031E451CB81B}"/>
              </a:ext>
            </a:extLst>
          </p:cNvPr>
          <p:cNvSpPr/>
          <p:nvPr/>
        </p:nvSpPr>
        <p:spPr>
          <a:xfrm>
            <a:off x="359923" y="1391055"/>
            <a:ext cx="8424154" cy="464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2E31315-CC96-8472-DF6B-C4A42296BEF7}"/>
              </a:ext>
            </a:extLst>
          </p:cNvPr>
          <p:cNvSpPr/>
          <p:nvPr/>
        </p:nvSpPr>
        <p:spPr>
          <a:xfrm>
            <a:off x="454025" y="5731725"/>
            <a:ext cx="8424154" cy="464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adas_lane_departure_warning">
            <a:hlinkClick r:id="" action="ppaction://media"/>
            <a:extLst>
              <a:ext uri="{FF2B5EF4-FFF2-40B4-BE49-F238E27FC236}">
                <a16:creationId xmlns:a16="http://schemas.microsoft.com/office/drawing/2014/main" id="{BD128D22-700A-25F7-EF9D-3A8525C60165}"/>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122239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41CC5-8650-0E4F-BC9C-1961D20020E8}"/>
              </a:ext>
            </a:extLst>
          </p:cNvPr>
          <p:cNvSpPr>
            <a:spLocks noGrp="1"/>
          </p:cNvSpPr>
          <p:nvPr>
            <p:ph type="title"/>
          </p:nvPr>
        </p:nvSpPr>
        <p:spPr>
          <a:xfrm>
            <a:off x="457200" y="258658"/>
            <a:ext cx="8229600" cy="590349"/>
          </a:xfrm>
        </p:spPr>
        <p:txBody>
          <a:bodyPr lIns="0" tIns="18000" rIns="0" bIns="18000" anchor="ctr" anchorCtr="0">
            <a:spAutoFit/>
          </a:bodyPr>
          <a:lstStyle/>
          <a:p>
            <a:r>
              <a:rPr lang="en-US" dirty="0"/>
              <a:t>Lane Keep Assist</a:t>
            </a:r>
          </a:p>
        </p:txBody>
      </p:sp>
      <p:sp>
        <p:nvSpPr>
          <p:cNvPr id="3" name="Content Placeholder 2">
            <a:extLst>
              <a:ext uri="{FF2B5EF4-FFF2-40B4-BE49-F238E27FC236}">
                <a16:creationId xmlns:a16="http://schemas.microsoft.com/office/drawing/2014/main" id="{438205F8-810D-444E-B24E-8D006554465D}"/>
              </a:ext>
            </a:extLst>
          </p:cNvPr>
          <p:cNvSpPr>
            <a:spLocks noGrp="1"/>
          </p:cNvSpPr>
          <p:nvPr>
            <p:ph sz="quarter" idx="13"/>
          </p:nvPr>
        </p:nvSpPr>
        <p:spPr>
          <a:xfrm>
            <a:off x="457200" y="1133547"/>
            <a:ext cx="8229600" cy="4560667"/>
          </a:xfrm>
        </p:spPr>
        <p:txBody>
          <a:bodyPr lIns="0" tIns="18000" rIns="0" bIns="18000" anchor="ctr" anchorCtr="0">
            <a:spAutoFit/>
          </a:bodyPr>
          <a:lstStyle/>
          <a:p>
            <a:pPr marL="342900" indent="-342900"/>
            <a:r>
              <a:rPr lang="en-US" sz="2400" dirty="0"/>
              <a:t>Purpose and Function</a:t>
            </a:r>
          </a:p>
          <a:p>
            <a:pPr marL="829818" lvl="1" indent="-342900"/>
            <a:r>
              <a:rPr lang="en-US" sz="2400" dirty="0"/>
              <a:t>The purpose of </a:t>
            </a:r>
            <a:r>
              <a:rPr lang="en-US" sz="2400" b="1" dirty="0"/>
              <a:t>lane keep assist (</a:t>
            </a:r>
            <a:r>
              <a:rPr lang="en-US" sz="2400" b="1" spc="-300" dirty="0"/>
              <a:t>L K </a:t>
            </a:r>
            <a:r>
              <a:rPr lang="en-US" sz="2400" b="1" dirty="0"/>
              <a:t>A)</a:t>
            </a:r>
            <a:r>
              <a:rPr lang="en-US" sz="2400" dirty="0"/>
              <a:t>, also called </a:t>
            </a:r>
            <a:r>
              <a:rPr lang="en-US" sz="2400" i="1" dirty="0"/>
              <a:t>lane keep assist system (</a:t>
            </a:r>
            <a:r>
              <a:rPr lang="en-US" sz="2400" i="1" spc="-300" dirty="0"/>
              <a:t>L K A </a:t>
            </a:r>
            <a:r>
              <a:rPr lang="en-US" sz="2400" i="1" dirty="0"/>
              <a:t>S)</a:t>
            </a:r>
            <a:r>
              <a:rPr lang="en-US" sz="2400" dirty="0"/>
              <a:t>, is not only to warn the driver if the vehicle is moving out of the lane of traffic, but when there is no response from the driver, to also automatically use the electric power steering system to steer the vehicle back into the lane. </a:t>
            </a:r>
          </a:p>
          <a:p>
            <a:pPr marL="342900" indent="-342900"/>
            <a:r>
              <a:rPr lang="en-US" sz="2400" dirty="0"/>
              <a:t>Parts and Operation</a:t>
            </a:r>
          </a:p>
          <a:p>
            <a:pPr marL="829818" lvl="1" indent="-342900"/>
            <a:r>
              <a:rPr lang="en-US" sz="2400" dirty="0"/>
              <a:t>Most lane keep assist systems use a camera mounted in front of the inside rearview mirror with a clear view of the road ahead. </a:t>
            </a:r>
          </a:p>
        </p:txBody>
      </p:sp>
    </p:spTree>
    <p:extLst>
      <p:ext uri="{BB962C8B-B14F-4D97-AF65-F5344CB8AC3E}">
        <p14:creationId xmlns:p14="http://schemas.microsoft.com/office/powerpoint/2010/main" val="56702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9903D-AA82-C246-A19E-62F8FFBCF1BA}"/>
              </a:ext>
            </a:extLst>
          </p:cNvPr>
          <p:cNvSpPr>
            <a:spLocks noGrp="1"/>
          </p:cNvSpPr>
          <p:nvPr>
            <p:ph type="title"/>
          </p:nvPr>
        </p:nvSpPr>
        <p:spPr>
          <a:xfrm>
            <a:off x="457200" y="245779"/>
            <a:ext cx="8229600" cy="590349"/>
          </a:xfrm>
        </p:spPr>
        <p:txBody>
          <a:bodyPr lIns="0" tIns="18000" rIns="0" bIns="18000" anchor="ctr" anchorCtr="0">
            <a:spAutoFit/>
          </a:bodyPr>
          <a:lstStyle/>
          <a:p>
            <a:r>
              <a:rPr lang="en-US" dirty="0"/>
              <a:t>Figure 18.7</a:t>
            </a:r>
          </a:p>
        </p:txBody>
      </p:sp>
      <p:pic>
        <p:nvPicPr>
          <p:cNvPr id="6" name="Picture Placeholder 5" descr="A car crosses a lane toward the right, triggering the LKA symbol on the dash. The electric power steering moves left (shown by arrows) to get back into the lane. &#10;">
            <a:extLst>
              <a:ext uri="{FF2B5EF4-FFF2-40B4-BE49-F238E27FC236}">
                <a16:creationId xmlns:a16="http://schemas.microsoft.com/office/drawing/2014/main" id="{39C2E1B2-BB50-A441-B5D7-B7D39E16ACE3}"/>
              </a:ext>
            </a:extLst>
          </p:cNvPr>
          <p:cNvPicPr>
            <a:picLocks noGrp="1" noChangeAspect="1"/>
          </p:cNvPicPr>
          <p:nvPr>
            <p:ph type="pic" sz="quarter" idx="14"/>
          </p:nvPr>
        </p:nvPicPr>
        <p:blipFill>
          <a:blip r:embed="rId2"/>
          <a:stretch>
            <a:fillRect/>
          </a:stretch>
        </p:blipFill>
        <p:spPr>
          <a:xfrm>
            <a:off x="2226886" y="1168865"/>
            <a:ext cx="4715985" cy="3091510"/>
          </a:xfrm>
          <a:prstGeom prst="rect">
            <a:avLst/>
          </a:prstGeom>
        </p:spPr>
      </p:pic>
      <p:sp>
        <p:nvSpPr>
          <p:cNvPr id="5" name="Content Placeholder 4">
            <a:extLst>
              <a:ext uri="{FF2B5EF4-FFF2-40B4-BE49-F238E27FC236}">
                <a16:creationId xmlns:a16="http://schemas.microsoft.com/office/drawing/2014/main" id="{83594BA0-5D9A-4C3B-9A2A-795FF7E848D6}"/>
              </a:ext>
            </a:extLst>
          </p:cNvPr>
          <p:cNvSpPr>
            <a:spLocks noGrp="1"/>
          </p:cNvSpPr>
          <p:nvPr>
            <p:ph sz="quarter" idx="13"/>
          </p:nvPr>
        </p:nvSpPr>
        <p:spPr>
          <a:xfrm>
            <a:off x="457200" y="4558971"/>
            <a:ext cx="8229600" cy="1513679"/>
          </a:xfrm>
        </p:spPr>
        <p:txBody>
          <a:bodyPr lIns="0" tIns="18000" rIns="0" bIns="18000" anchor="ctr" anchorCtr="0">
            <a:spAutoFit/>
          </a:bodyPr>
          <a:lstStyle/>
          <a:p>
            <a:pPr marL="0" indent="0">
              <a:buNone/>
            </a:pPr>
            <a:r>
              <a:rPr lang="en-US" sz="2400" dirty="0"/>
              <a:t>Lane keep assist systems not only warn the driver that the vehicle is not staying within the lane of traffic but will also use the electric power steering to actually move the steering wheel to bring the vehicle back into the lane. </a:t>
            </a:r>
          </a:p>
        </p:txBody>
      </p:sp>
    </p:spTree>
    <p:extLst>
      <p:ext uri="{BB962C8B-B14F-4D97-AF65-F5344CB8AC3E}">
        <p14:creationId xmlns:p14="http://schemas.microsoft.com/office/powerpoint/2010/main" val="1224602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30BE3B-7346-48EC-A23A-842EC38CDA89}"/>
              </a:ext>
            </a:extLst>
          </p:cNvPr>
          <p:cNvSpPr>
            <a:spLocks noGrp="1"/>
          </p:cNvSpPr>
          <p:nvPr>
            <p:ph type="title"/>
          </p:nvPr>
        </p:nvSpPr>
        <p:spPr>
          <a:xfrm>
            <a:off x="470079" y="258658"/>
            <a:ext cx="8229600" cy="590349"/>
          </a:xfrm>
        </p:spPr>
        <p:txBody>
          <a:bodyPr wrap="square" lIns="0" tIns="18000" rIns="0" bIns="18000" anchor="ctr" anchorCtr="0">
            <a:spAutoFit/>
          </a:bodyPr>
          <a:lstStyle/>
          <a:p>
            <a:r>
              <a:rPr lang="en-US" dirty="0"/>
              <a:t>Learning Objectives</a:t>
            </a:r>
          </a:p>
        </p:txBody>
      </p:sp>
      <p:sp>
        <p:nvSpPr>
          <p:cNvPr id="6" name="Content Placeholder 5">
            <a:extLst>
              <a:ext uri="{FF2B5EF4-FFF2-40B4-BE49-F238E27FC236}">
                <a16:creationId xmlns:a16="http://schemas.microsoft.com/office/drawing/2014/main" id="{6247DF6B-5D33-475C-B40D-E73D6CBBEB69}"/>
              </a:ext>
            </a:extLst>
          </p:cNvPr>
          <p:cNvSpPr>
            <a:spLocks noGrp="1"/>
          </p:cNvSpPr>
          <p:nvPr>
            <p:ph sz="quarter" idx="13"/>
          </p:nvPr>
        </p:nvSpPr>
        <p:spPr>
          <a:xfrm>
            <a:off x="470079" y="1208596"/>
            <a:ext cx="8229600" cy="4929999"/>
          </a:xfrm>
        </p:spPr>
        <p:txBody>
          <a:bodyPr wrap="square" lIns="0" tIns="18000" rIns="0" bIns="18000" anchor="ctr" anchorCtr="0">
            <a:spAutoFit/>
          </a:bodyPr>
          <a:lstStyle/>
          <a:p>
            <a:pPr marL="517525" indent="-517525">
              <a:spcBef>
                <a:spcPts val="600"/>
              </a:spcBef>
              <a:buNone/>
            </a:pPr>
            <a:r>
              <a:rPr lang="en-US" sz="2400" b="1" dirty="0">
                <a:solidFill>
                  <a:srgbClr val="007FA3"/>
                </a:solidFill>
              </a:rPr>
              <a:t>18.1	</a:t>
            </a:r>
            <a:r>
              <a:rPr lang="en-US" sz="2400" dirty="0"/>
              <a:t>Describe the purpose and function of advanced driver 	assist systems. </a:t>
            </a:r>
          </a:p>
          <a:p>
            <a:pPr marL="517525" indent="-517525">
              <a:spcBef>
                <a:spcPts val="600"/>
              </a:spcBef>
              <a:buNone/>
            </a:pPr>
            <a:r>
              <a:rPr lang="en-US" sz="2400" b="1" dirty="0">
                <a:solidFill>
                  <a:srgbClr val="007FA3"/>
                </a:solidFill>
              </a:rPr>
              <a:t>18.2	</a:t>
            </a:r>
            <a:r>
              <a:rPr lang="en-US" sz="2400" dirty="0"/>
              <a:t>Discuss blind spot monitors and parking assist, as 	well as self-parking systems. </a:t>
            </a:r>
          </a:p>
          <a:p>
            <a:pPr marL="517525" indent="-517525">
              <a:spcBef>
                <a:spcPts val="600"/>
              </a:spcBef>
              <a:buNone/>
            </a:pPr>
            <a:r>
              <a:rPr lang="en-US" sz="2400" b="1" dirty="0">
                <a:solidFill>
                  <a:srgbClr val="007FA3"/>
                </a:solidFill>
              </a:rPr>
              <a:t>18.3	</a:t>
            </a:r>
            <a:r>
              <a:rPr lang="en-US" sz="2400" dirty="0"/>
              <a:t>Explain lane departure warning and lane keep assist 	systems. </a:t>
            </a:r>
          </a:p>
          <a:p>
            <a:pPr marL="517525" indent="-517525">
              <a:spcBef>
                <a:spcPts val="600"/>
              </a:spcBef>
              <a:buNone/>
            </a:pPr>
            <a:r>
              <a:rPr lang="en-US" sz="2400" b="1" dirty="0">
                <a:solidFill>
                  <a:srgbClr val="007FA3"/>
                </a:solidFill>
              </a:rPr>
              <a:t>18.4	</a:t>
            </a:r>
            <a:r>
              <a:rPr lang="en-US" sz="2400" dirty="0"/>
              <a:t>Describe how adaptive cruise control systems work. </a:t>
            </a:r>
          </a:p>
          <a:p>
            <a:pPr marL="517525" indent="-517525">
              <a:spcBef>
                <a:spcPts val="600"/>
              </a:spcBef>
              <a:buNone/>
            </a:pPr>
            <a:r>
              <a:rPr lang="en-US" sz="2400" b="1" dirty="0">
                <a:solidFill>
                  <a:srgbClr val="007FA3"/>
                </a:solidFill>
              </a:rPr>
              <a:t>18.5	</a:t>
            </a:r>
            <a:r>
              <a:rPr lang="en-US" sz="2400" dirty="0"/>
              <a:t>Discuss rear cross-traffic warning system operation. </a:t>
            </a:r>
          </a:p>
          <a:p>
            <a:pPr marL="517525" indent="-517525">
              <a:spcBef>
                <a:spcPts val="600"/>
              </a:spcBef>
              <a:buNone/>
            </a:pPr>
            <a:r>
              <a:rPr lang="en-US" sz="2400" b="1" dirty="0">
                <a:solidFill>
                  <a:srgbClr val="007FA3"/>
                </a:solidFill>
              </a:rPr>
              <a:t>18.6	</a:t>
            </a:r>
            <a:r>
              <a:rPr lang="en-US" sz="2400" dirty="0"/>
              <a:t>Explain automatic emergency braking and pre- 	collision systems. </a:t>
            </a:r>
          </a:p>
          <a:p>
            <a:pPr marL="517525" indent="-517525">
              <a:spcBef>
                <a:spcPts val="600"/>
              </a:spcBef>
              <a:buNone/>
            </a:pPr>
            <a:r>
              <a:rPr lang="en-US" sz="2400" b="1" dirty="0">
                <a:solidFill>
                  <a:srgbClr val="007FA3"/>
                </a:solidFill>
              </a:rPr>
              <a:t>18.7	</a:t>
            </a:r>
            <a:r>
              <a:rPr lang="en-US" sz="2400" dirty="0"/>
              <a:t>Describe the diagnostic and calibrations procedures 	for advanced driver assist systems. </a:t>
            </a:r>
          </a:p>
        </p:txBody>
      </p:sp>
    </p:spTree>
    <p:extLst>
      <p:ext uri="{BB962C8B-B14F-4D97-AF65-F5344CB8AC3E}">
        <p14:creationId xmlns:p14="http://schemas.microsoft.com/office/powerpoint/2010/main" val="1939698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CB5C6-A641-D341-A860-2C1050B6538F}"/>
              </a:ext>
            </a:extLst>
          </p:cNvPr>
          <p:cNvSpPr>
            <a:spLocks noGrp="1"/>
          </p:cNvSpPr>
          <p:nvPr>
            <p:ph type="title"/>
          </p:nvPr>
        </p:nvSpPr>
        <p:spPr>
          <a:xfrm>
            <a:off x="457200" y="245780"/>
            <a:ext cx="8229600" cy="590349"/>
          </a:xfrm>
        </p:spPr>
        <p:txBody>
          <a:bodyPr lIns="0" tIns="18000" rIns="0" bIns="18000" anchor="ctr" anchorCtr="0">
            <a:spAutoFit/>
          </a:bodyPr>
          <a:lstStyle/>
          <a:p>
            <a:r>
              <a:rPr lang="en-US" dirty="0"/>
              <a:t>Adaptive Cruise Control </a:t>
            </a:r>
            <a:r>
              <a:rPr lang="en-US" sz="2800" dirty="0"/>
              <a:t>(1 of 2)</a:t>
            </a:r>
          </a:p>
        </p:txBody>
      </p:sp>
      <p:sp>
        <p:nvSpPr>
          <p:cNvPr id="3" name="Content Placeholder 2">
            <a:extLst>
              <a:ext uri="{FF2B5EF4-FFF2-40B4-BE49-F238E27FC236}">
                <a16:creationId xmlns:a16="http://schemas.microsoft.com/office/drawing/2014/main" id="{B96230E8-03FB-1D4E-BDC7-945E124B3AA7}"/>
              </a:ext>
            </a:extLst>
          </p:cNvPr>
          <p:cNvSpPr>
            <a:spLocks noGrp="1"/>
          </p:cNvSpPr>
          <p:nvPr>
            <p:ph sz="quarter" idx="13"/>
          </p:nvPr>
        </p:nvSpPr>
        <p:spPr>
          <a:xfrm>
            <a:off x="477838" y="1292225"/>
            <a:ext cx="7919187" cy="4152863"/>
          </a:xfrm>
        </p:spPr>
        <p:txBody>
          <a:bodyPr wrap="square" lIns="0" tIns="18000" rIns="0" bIns="18000" anchor="ctr" anchorCtr="0">
            <a:spAutoFit/>
          </a:bodyPr>
          <a:lstStyle/>
          <a:p>
            <a:pPr marL="285750" indent="-285750"/>
            <a:r>
              <a:rPr lang="en-US" sz="2400" dirty="0"/>
              <a:t>Purpose and Function</a:t>
            </a:r>
          </a:p>
          <a:p>
            <a:pPr marL="772668" lvl="1" indent="-285750"/>
            <a:r>
              <a:rPr lang="en-US" sz="2400" b="1" dirty="0"/>
              <a:t>Adaptive cruise control (</a:t>
            </a:r>
            <a:r>
              <a:rPr lang="en-US" sz="2400" b="1" spc="-300" dirty="0"/>
              <a:t>A C </a:t>
            </a:r>
            <a:r>
              <a:rPr lang="en-US" sz="2400" b="1" dirty="0"/>
              <a:t>C)</a:t>
            </a:r>
            <a:r>
              <a:rPr lang="en-US" sz="2400" dirty="0"/>
              <a:t>, also called </a:t>
            </a:r>
            <a:r>
              <a:rPr lang="en-US" sz="2400" i="1" dirty="0"/>
              <a:t>radar cruise control</a:t>
            </a:r>
            <a:r>
              <a:rPr lang="en-US" sz="2400" dirty="0"/>
              <a:t>, gives the driver more control over the vehicle by keeping an assured clear distance behind the vehicle in front. </a:t>
            </a:r>
          </a:p>
          <a:p>
            <a:pPr marL="285750" indent="-285750"/>
            <a:r>
              <a:rPr lang="en-US" sz="2400" dirty="0"/>
              <a:t>Parts and Operation</a:t>
            </a:r>
          </a:p>
          <a:p>
            <a:pPr marL="772668" lvl="1" indent="-285750"/>
            <a:r>
              <a:rPr lang="en-US" sz="2400" dirty="0"/>
              <a:t>Radar cruise control systems use long-range radar (</a:t>
            </a:r>
            <a:r>
              <a:rPr lang="en-US" sz="2400" spc="-300" dirty="0"/>
              <a:t>L R </a:t>
            </a:r>
            <a:r>
              <a:rPr lang="en-US" sz="2400" dirty="0"/>
              <a:t>R) to detect faraway objects.</a:t>
            </a:r>
          </a:p>
          <a:p>
            <a:pPr marL="772668" lvl="1" indent="-285750"/>
            <a:r>
              <a:rPr lang="en-US" sz="2400" dirty="0"/>
              <a:t>Some systems use short-range radar (</a:t>
            </a:r>
            <a:r>
              <a:rPr lang="en-US" sz="2400" spc="-300" dirty="0"/>
              <a:t>S R </a:t>
            </a:r>
            <a:r>
              <a:rPr lang="en-US" sz="2400" dirty="0"/>
              <a:t>R) and/or infrared (</a:t>
            </a:r>
            <a:r>
              <a:rPr lang="en-US" sz="2400" spc="-300" dirty="0"/>
              <a:t>I </a:t>
            </a:r>
            <a:r>
              <a:rPr lang="en-US" sz="2400" dirty="0"/>
              <a:t>R) or optical cameras. </a:t>
            </a:r>
          </a:p>
        </p:txBody>
      </p:sp>
    </p:spTree>
    <p:extLst>
      <p:ext uri="{BB962C8B-B14F-4D97-AF65-F5344CB8AC3E}">
        <p14:creationId xmlns:p14="http://schemas.microsoft.com/office/powerpoint/2010/main" val="1811718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C0CD0-AD1A-0A49-A553-59422B695BBB}"/>
              </a:ext>
            </a:extLst>
          </p:cNvPr>
          <p:cNvSpPr>
            <a:spLocks noGrp="1"/>
          </p:cNvSpPr>
          <p:nvPr>
            <p:ph type="title"/>
          </p:nvPr>
        </p:nvSpPr>
        <p:spPr>
          <a:xfrm>
            <a:off x="457200" y="258660"/>
            <a:ext cx="8229600" cy="590349"/>
          </a:xfrm>
        </p:spPr>
        <p:txBody>
          <a:bodyPr lIns="0" tIns="18000" rIns="0" bIns="18000" anchor="ctr" anchorCtr="0">
            <a:spAutoFit/>
          </a:bodyPr>
          <a:lstStyle/>
          <a:p>
            <a:r>
              <a:rPr lang="en-US" dirty="0"/>
              <a:t>Figure 18.9</a:t>
            </a:r>
          </a:p>
        </p:txBody>
      </p:sp>
      <p:pic>
        <p:nvPicPr>
          <p:cNvPr id="6" name="Picture Placeholder 5" descr="Illustration depicts the radar cruise control system. &#10;Long description is available in notes, press F6.">
            <a:extLst>
              <a:ext uri="{FF2B5EF4-FFF2-40B4-BE49-F238E27FC236}">
                <a16:creationId xmlns:a16="http://schemas.microsoft.com/office/drawing/2014/main" id="{83547500-92D8-ED46-82CA-5ED18B13220C}"/>
              </a:ext>
            </a:extLst>
          </p:cNvPr>
          <p:cNvPicPr>
            <a:picLocks noGrp="1" noChangeAspect="1"/>
          </p:cNvPicPr>
          <p:nvPr>
            <p:ph type="pic" sz="quarter" idx="14"/>
          </p:nvPr>
        </p:nvPicPr>
        <p:blipFill>
          <a:blip r:embed="rId3"/>
          <a:stretch>
            <a:fillRect/>
          </a:stretch>
        </p:blipFill>
        <p:spPr>
          <a:xfrm>
            <a:off x="679432" y="1468765"/>
            <a:ext cx="7793182" cy="2493818"/>
          </a:xfrm>
          <a:prstGeom prst="rect">
            <a:avLst/>
          </a:prstGeom>
        </p:spPr>
      </p:pic>
      <p:sp>
        <p:nvSpPr>
          <p:cNvPr id="5" name="Content Placeholder 4">
            <a:extLst>
              <a:ext uri="{FF2B5EF4-FFF2-40B4-BE49-F238E27FC236}">
                <a16:creationId xmlns:a16="http://schemas.microsoft.com/office/drawing/2014/main" id="{D1C5BCC3-FD4D-4E5F-85A5-0783A8D35B17}"/>
              </a:ext>
            </a:extLst>
          </p:cNvPr>
          <p:cNvSpPr>
            <a:spLocks noGrp="1"/>
          </p:cNvSpPr>
          <p:nvPr>
            <p:ph sz="quarter" idx="13"/>
          </p:nvPr>
        </p:nvSpPr>
        <p:spPr>
          <a:xfrm>
            <a:off x="446088" y="4885101"/>
            <a:ext cx="8229600" cy="1144347"/>
          </a:xfrm>
        </p:spPr>
        <p:txBody>
          <a:bodyPr lIns="0" tIns="18000" rIns="0" bIns="18000" anchor="ctr" anchorCtr="0">
            <a:spAutoFit/>
          </a:bodyPr>
          <a:lstStyle/>
          <a:p>
            <a:pPr marL="0" indent="0">
              <a:buNone/>
            </a:pPr>
            <a:r>
              <a:rPr lang="en-US" sz="2400" dirty="0"/>
              <a:t>Most radar cruise control systems use radar, both long and short range. Some systems use optical or infrared cameras to detect objects. </a:t>
            </a:r>
          </a:p>
        </p:txBody>
      </p:sp>
    </p:spTree>
    <p:extLst>
      <p:ext uri="{BB962C8B-B14F-4D97-AF65-F5344CB8AC3E}">
        <p14:creationId xmlns:p14="http://schemas.microsoft.com/office/powerpoint/2010/main" val="2734205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Radar Cruise Control</a:t>
            </a:r>
            <a:br>
              <a:rPr lang="en-US" sz="2800" dirty="0"/>
            </a:br>
            <a:r>
              <a:rPr lang="en-US" sz="1200" dirty="0"/>
              <a:t>(The animation will automatically start in a few seconds)</a:t>
            </a:r>
          </a:p>
        </p:txBody>
      </p:sp>
      <p:sp>
        <p:nvSpPr>
          <p:cNvPr id="7" name="Rectangle 6">
            <a:extLst>
              <a:ext uri="{FF2B5EF4-FFF2-40B4-BE49-F238E27FC236}">
                <a16:creationId xmlns:a16="http://schemas.microsoft.com/office/drawing/2014/main" id="{C2960B85-4B48-F4B7-FBE1-2AE6E37C74A3}"/>
              </a:ext>
            </a:extLst>
          </p:cNvPr>
          <p:cNvSpPr/>
          <p:nvPr/>
        </p:nvSpPr>
        <p:spPr>
          <a:xfrm>
            <a:off x="340468" y="1481138"/>
            <a:ext cx="8443609" cy="464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22703FD-1636-5143-BA25-9FAF2501868A}"/>
              </a:ext>
            </a:extLst>
          </p:cNvPr>
          <p:cNvSpPr/>
          <p:nvPr/>
        </p:nvSpPr>
        <p:spPr>
          <a:xfrm>
            <a:off x="350195" y="5647481"/>
            <a:ext cx="8443609" cy="464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0931369-3668-4DED-6625-2FD5147D3294}"/>
              </a:ext>
            </a:extLst>
          </p:cNvPr>
          <p:cNvSpPr/>
          <p:nvPr/>
        </p:nvSpPr>
        <p:spPr>
          <a:xfrm>
            <a:off x="1916349" y="1391055"/>
            <a:ext cx="5301574" cy="1848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43A6A90-7CB2-52B9-5A86-BCCED7EB9764}"/>
              </a:ext>
            </a:extLst>
          </p:cNvPr>
          <p:cNvSpPr/>
          <p:nvPr/>
        </p:nvSpPr>
        <p:spPr>
          <a:xfrm>
            <a:off x="1848255" y="6040877"/>
            <a:ext cx="5369668" cy="2394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2DFD9E5-2E32-23C2-AD7C-031E451CB81B}"/>
              </a:ext>
            </a:extLst>
          </p:cNvPr>
          <p:cNvSpPr/>
          <p:nvPr/>
        </p:nvSpPr>
        <p:spPr>
          <a:xfrm>
            <a:off x="359923" y="1391055"/>
            <a:ext cx="8424154" cy="464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2E31315-CC96-8472-DF6B-C4A42296BEF7}"/>
              </a:ext>
            </a:extLst>
          </p:cNvPr>
          <p:cNvSpPr/>
          <p:nvPr/>
        </p:nvSpPr>
        <p:spPr>
          <a:xfrm>
            <a:off x="454025" y="5731725"/>
            <a:ext cx="8424154" cy="464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Radar_Cruise_Control-Chapter_59-A6">
            <a:hlinkClick r:id="" action="ppaction://media"/>
            <a:extLst>
              <a:ext uri="{FF2B5EF4-FFF2-40B4-BE49-F238E27FC236}">
                <a16:creationId xmlns:a16="http://schemas.microsoft.com/office/drawing/2014/main" id="{E8EDB94A-A6CC-CDC3-CE8C-A60BFE13B057}"/>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217260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ADAS Adaptive Cruise Control</a:t>
            </a:r>
            <a:br>
              <a:rPr lang="en-US" sz="2800" dirty="0"/>
            </a:br>
            <a:r>
              <a:rPr lang="en-US" sz="1200" dirty="0"/>
              <a:t>(The animation will automatically start in a few seconds)</a:t>
            </a:r>
          </a:p>
        </p:txBody>
      </p:sp>
      <p:sp>
        <p:nvSpPr>
          <p:cNvPr id="7" name="Rectangle 6">
            <a:extLst>
              <a:ext uri="{FF2B5EF4-FFF2-40B4-BE49-F238E27FC236}">
                <a16:creationId xmlns:a16="http://schemas.microsoft.com/office/drawing/2014/main" id="{C2960B85-4B48-F4B7-FBE1-2AE6E37C74A3}"/>
              </a:ext>
            </a:extLst>
          </p:cNvPr>
          <p:cNvSpPr/>
          <p:nvPr/>
        </p:nvSpPr>
        <p:spPr>
          <a:xfrm>
            <a:off x="340468" y="1481138"/>
            <a:ext cx="8443609" cy="464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22703FD-1636-5143-BA25-9FAF2501868A}"/>
              </a:ext>
            </a:extLst>
          </p:cNvPr>
          <p:cNvSpPr/>
          <p:nvPr/>
        </p:nvSpPr>
        <p:spPr>
          <a:xfrm>
            <a:off x="350195" y="5647481"/>
            <a:ext cx="8443609" cy="464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0931369-3668-4DED-6625-2FD5147D3294}"/>
              </a:ext>
            </a:extLst>
          </p:cNvPr>
          <p:cNvSpPr/>
          <p:nvPr/>
        </p:nvSpPr>
        <p:spPr>
          <a:xfrm>
            <a:off x="1916349" y="1391055"/>
            <a:ext cx="5301574" cy="1848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43A6A90-7CB2-52B9-5A86-BCCED7EB9764}"/>
              </a:ext>
            </a:extLst>
          </p:cNvPr>
          <p:cNvSpPr/>
          <p:nvPr/>
        </p:nvSpPr>
        <p:spPr>
          <a:xfrm>
            <a:off x="1848255" y="6040877"/>
            <a:ext cx="5369668" cy="2394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2DFD9E5-2E32-23C2-AD7C-031E451CB81B}"/>
              </a:ext>
            </a:extLst>
          </p:cNvPr>
          <p:cNvSpPr/>
          <p:nvPr/>
        </p:nvSpPr>
        <p:spPr>
          <a:xfrm>
            <a:off x="359923" y="1391055"/>
            <a:ext cx="8424154" cy="464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2E31315-CC96-8472-DF6B-C4A42296BEF7}"/>
              </a:ext>
            </a:extLst>
          </p:cNvPr>
          <p:cNvSpPr/>
          <p:nvPr/>
        </p:nvSpPr>
        <p:spPr>
          <a:xfrm>
            <a:off x="454025" y="5731725"/>
            <a:ext cx="8424154" cy="464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adas_adaptive_cruise_control">
            <a:hlinkClick r:id="" action="ppaction://media"/>
            <a:extLst>
              <a:ext uri="{FF2B5EF4-FFF2-40B4-BE49-F238E27FC236}">
                <a16:creationId xmlns:a16="http://schemas.microsoft.com/office/drawing/2014/main" id="{CAF6A847-5DB8-096F-77FB-EAD4ECA2791A}"/>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529883"/>
            <a:ext cx="8232775" cy="4630737"/>
          </a:xfrm>
        </p:spPr>
      </p:pic>
      <p:sp>
        <p:nvSpPr>
          <p:cNvPr id="13" name="Rectangle 12">
            <a:extLst>
              <a:ext uri="{FF2B5EF4-FFF2-40B4-BE49-F238E27FC236}">
                <a16:creationId xmlns:a16="http://schemas.microsoft.com/office/drawing/2014/main" id="{0EF5FBF7-4728-9D5B-4C9C-1A9C6CB37AD0}"/>
              </a:ext>
            </a:extLst>
          </p:cNvPr>
          <p:cNvSpPr/>
          <p:nvPr/>
        </p:nvSpPr>
        <p:spPr>
          <a:xfrm>
            <a:off x="1202850" y="5978769"/>
            <a:ext cx="6639887" cy="395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5592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CB5C6-A641-D341-A860-2C1050B6538F}"/>
              </a:ext>
            </a:extLst>
          </p:cNvPr>
          <p:cNvSpPr>
            <a:spLocks noGrp="1"/>
          </p:cNvSpPr>
          <p:nvPr>
            <p:ph type="title"/>
          </p:nvPr>
        </p:nvSpPr>
        <p:spPr>
          <a:xfrm>
            <a:off x="457200" y="258658"/>
            <a:ext cx="8229600" cy="590349"/>
          </a:xfrm>
        </p:spPr>
        <p:txBody>
          <a:bodyPr lIns="0" tIns="18000" rIns="0" bIns="18000" anchor="ctr" anchorCtr="0">
            <a:spAutoFit/>
          </a:bodyPr>
          <a:lstStyle/>
          <a:p>
            <a:r>
              <a:rPr lang="en-US" dirty="0"/>
              <a:t>Adaptive Cruise Control </a:t>
            </a:r>
            <a:r>
              <a:rPr lang="en-US" sz="2800" dirty="0"/>
              <a:t>(2 of 2)</a:t>
            </a:r>
          </a:p>
        </p:txBody>
      </p:sp>
      <p:sp>
        <p:nvSpPr>
          <p:cNvPr id="3" name="Content Placeholder 2">
            <a:extLst>
              <a:ext uri="{FF2B5EF4-FFF2-40B4-BE49-F238E27FC236}">
                <a16:creationId xmlns:a16="http://schemas.microsoft.com/office/drawing/2014/main" id="{B96230E8-03FB-1D4E-BDC7-945E124B3AA7}"/>
              </a:ext>
            </a:extLst>
          </p:cNvPr>
          <p:cNvSpPr>
            <a:spLocks noGrp="1"/>
          </p:cNvSpPr>
          <p:nvPr>
            <p:ph sz="quarter" idx="13"/>
          </p:nvPr>
        </p:nvSpPr>
        <p:spPr>
          <a:xfrm>
            <a:off x="457200" y="1135581"/>
            <a:ext cx="8229600" cy="2852507"/>
          </a:xfrm>
        </p:spPr>
        <p:txBody>
          <a:bodyPr lIns="0" tIns="18000" rIns="0" bIns="18000" anchor="ctr" anchorCtr="0">
            <a:spAutoFit/>
          </a:bodyPr>
          <a:lstStyle/>
          <a:p>
            <a:pPr marL="342900" indent="-342900"/>
            <a:r>
              <a:rPr lang="en-US" sz="2400" dirty="0"/>
              <a:t>Diagnosis and Service</a:t>
            </a:r>
          </a:p>
          <a:p>
            <a:pPr marL="829818" lvl="1" indent="-342900"/>
            <a:r>
              <a:rPr lang="en-US" sz="2400" dirty="0"/>
              <a:t>Make sure the sensor, which is usually behind the grille on most vehicles, is not covered. </a:t>
            </a:r>
          </a:p>
          <a:p>
            <a:pPr marL="829818" lvl="1" indent="-342900"/>
            <a:r>
              <a:rPr lang="en-US" sz="2400" dirty="0"/>
              <a:t>The system does not operate if the system is covered by heavy mud, ice, or snow. </a:t>
            </a:r>
          </a:p>
          <a:p>
            <a:pPr marL="829818" lvl="1" indent="-342900"/>
            <a:r>
              <a:rPr lang="en-US" sz="2400" dirty="0"/>
              <a:t>If the sensor is replaced, some systems require a realignment. </a:t>
            </a:r>
          </a:p>
        </p:txBody>
      </p:sp>
    </p:spTree>
    <p:extLst>
      <p:ext uri="{BB962C8B-B14F-4D97-AF65-F5344CB8AC3E}">
        <p14:creationId xmlns:p14="http://schemas.microsoft.com/office/powerpoint/2010/main" val="11455069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4D2AE-5DBB-1C42-81D7-15C0C030228F}"/>
              </a:ext>
            </a:extLst>
          </p:cNvPr>
          <p:cNvSpPr>
            <a:spLocks noGrp="1"/>
          </p:cNvSpPr>
          <p:nvPr>
            <p:ph type="title"/>
          </p:nvPr>
        </p:nvSpPr>
        <p:spPr>
          <a:xfrm>
            <a:off x="457200" y="258659"/>
            <a:ext cx="8229600" cy="590349"/>
          </a:xfrm>
        </p:spPr>
        <p:txBody>
          <a:bodyPr lIns="0" tIns="18000" rIns="0" bIns="18000" anchor="ctr" anchorCtr="0">
            <a:spAutoFit/>
          </a:bodyPr>
          <a:lstStyle/>
          <a:p>
            <a:r>
              <a:rPr lang="en-US" dirty="0"/>
              <a:t>Rear Cross-Traffic Warning (</a:t>
            </a:r>
            <a:r>
              <a:rPr lang="en-US" spc="-500" dirty="0"/>
              <a:t>R C T </a:t>
            </a:r>
            <a:r>
              <a:rPr lang="en-US" dirty="0"/>
              <a:t>W)</a:t>
            </a:r>
          </a:p>
        </p:txBody>
      </p:sp>
      <p:sp>
        <p:nvSpPr>
          <p:cNvPr id="3" name="Content Placeholder 2">
            <a:extLst>
              <a:ext uri="{FF2B5EF4-FFF2-40B4-BE49-F238E27FC236}">
                <a16:creationId xmlns:a16="http://schemas.microsoft.com/office/drawing/2014/main" id="{CF41001F-9DB5-4F49-B5F8-75B17FDA4120}"/>
              </a:ext>
            </a:extLst>
          </p:cNvPr>
          <p:cNvSpPr>
            <a:spLocks noGrp="1"/>
          </p:cNvSpPr>
          <p:nvPr>
            <p:ph sz="quarter" idx="13"/>
          </p:nvPr>
        </p:nvSpPr>
        <p:spPr>
          <a:xfrm>
            <a:off x="446088" y="1129430"/>
            <a:ext cx="8229600" cy="4599139"/>
          </a:xfrm>
        </p:spPr>
        <p:txBody>
          <a:bodyPr lIns="0" tIns="18000" rIns="0" bIns="18000" anchor="ctr" anchorCtr="0">
            <a:spAutoFit/>
          </a:bodyPr>
          <a:lstStyle/>
          <a:p>
            <a:pPr marL="342900" indent="-342900"/>
            <a:r>
              <a:rPr lang="en-US" sz="2400" dirty="0"/>
              <a:t>Purpose</a:t>
            </a:r>
          </a:p>
          <a:p>
            <a:pPr marL="829818" lvl="1" indent="-342900"/>
            <a:r>
              <a:rPr lang="en-US" sz="2400" dirty="0"/>
              <a:t>A </a:t>
            </a:r>
            <a:r>
              <a:rPr lang="en-US" sz="2400" b="1" dirty="0"/>
              <a:t>rear cross-traffic warning (</a:t>
            </a:r>
            <a:r>
              <a:rPr lang="en-US" sz="2400" b="1" spc="-300" dirty="0"/>
              <a:t>R CT </a:t>
            </a:r>
            <a:r>
              <a:rPr lang="en-US" sz="2400" b="1" dirty="0"/>
              <a:t>W) </a:t>
            </a:r>
            <a:r>
              <a:rPr lang="en-US" sz="2400" dirty="0"/>
              <a:t>system sounds an audible warning when a vehicle is crossing at the rear while backing </a:t>
            </a:r>
          </a:p>
          <a:p>
            <a:pPr marL="342900" indent="-342900"/>
            <a:r>
              <a:rPr lang="en-US" sz="2400" dirty="0"/>
              <a:t>Parts and Operation</a:t>
            </a:r>
          </a:p>
          <a:p>
            <a:pPr marL="829818" lvl="1" indent="-342900"/>
            <a:r>
              <a:rPr lang="en-US" sz="2400" dirty="0"/>
              <a:t>The system uses radar sensors that are installed on both sides of the vehicle near the rear bumper. </a:t>
            </a:r>
          </a:p>
          <a:p>
            <a:pPr marL="829818" lvl="1" indent="-342900"/>
            <a:r>
              <a:rPr lang="en-US" sz="2400" dirty="0"/>
              <a:t>These sensors are able to detect vehicles approaching from the left or right side of the vehicle. </a:t>
            </a:r>
          </a:p>
          <a:p>
            <a:pPr marL="829818" lvl="1" indent="-342900"/>
            <a:r>
              <a:rPr lang="en-US" sz="2400" dirty="0"/>
              <a:t>If a vehicle is detected, the system will sound a warning.</a:t>
            </a:r>
          </a:p>
        </p:txBody>
      </p:sp>
    </p:spTree>
    <p:extLst>
      <p:ext uri="{BB962C8B-B14F-4D97-AF65-F5344CB8AC3E}">
        <p14:creationId xmlns:p14="http://schemas.microsoft.com/office/powerpoint/2010/main" val="1600693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DBDC-0D44-6143-A07B-FFBE394A6231}"/>
              </a:ext>
            </a:extLst>
          </p:cNvPr>
          <p:cNvSpPr>
            <a:spLocks noGrp="1"/>
          </p:cNvSpPr>
          <p:nvPr>
            <p:ph type="title"/>
          </p:nvPr>
        </p:nvSpPr>
        <p:spPr>
          <a:xfrm>
            <a:off x="457200" y="258661"/>
            <a:ext cx="8229600" cy="590349"/>
          </a:xfrm>
        </p:spPr>
        <p:txBody>
          <a:bodyPr lIns="0" tIns="18000" rIns="0" bIns="18000" anchor="ctr" anchorCtr="0">
            <a:spAutoFit/>
          </a:bodyPr>
          <a:lstStyle/>
          <a:p>
            <a:r>
              <a:rPr lang="en-US" dirty="0"/>
              <a:t>Figure 18.11</a:t>
            </a:r>
          </a:p>
        </p:txBody>
      </p:sp>
      <p:pic>
        <p:nvPicPr>
          <p:cNvPr id="6" name="Picture Placeholder 5" descr="Radar sensors are fitted on the left and right rear corners of a vehicle. &#10;">
            <a:extLst>
              <a:ext uri="{FF2B5EF4-FFF2-40B4-BE49-F238E27FC236}">
                <a16:creationId xmlns:a16="http://schemas.microsoft.com/office/drawing/2014/main" id="{1DB35116-74DE-1F4A-AB72-809F26CC3CAF}"/>
              </a:ext>
            </a:extLst>
          </p:cNvPr>
          <p:cNvPicPr>
            <a:picLocks noGrp="1" noChangeAspect="1"/>
          </p:cNvPicPr>
          <p:nvPr>
            <p:ph type="pic" sz="quarter" idx="14"/>
          </p:nvPr>
        </p:nvPicPr>
        <p:blipFill>
          <a:blip r:embed="rId2"/>
          <a:stretch>
            <a:fillRect/>
          </a:stretch>
        </p:blipFill>
        <p:spPr>
          <a:xfrm>
            <a:off x="2428318" y="1126399"/>
            <a:ext cx="4265139" cy="3642543"/>
          </a:xfrm>
          <a:prstGeom prst="rect">
            <a:avLst/>
          </a:prstGeom>
        </p:spPr>
      </p:pic>
      <p:sp>
        <p:nvSpPr>
          <p:cNvPr id="5" name="Content Placeholder 4">
            <a:extLst>
              <a:ext uri="{FF2B5EF4-FFF2-40B4-BE49-F238E27FC236}">
                <a16:creationId xmlns:a16="http://schemas.microsoft.com/office/drawing/2014/main" id="{DCE684A6-5C1F-472C-A7A5-828870A9DA12}"/>
              </a:ext>
            </a:extLst>
          </p:cNvPr>
          <p:cNvSpPr>
            <a:spLocks noGrp="1"/>
          </p:cNvSpPr>
          <p:nvPr>
            <p:ph sz="quarter" idx="13"/>
          </p:nvPr>
        </p:nvSpPr>
        <p:spPr>
          <a:xfrm>
            <a:off x="446088" y="5046332"/>
            <a:ext cx="8229600" cy="1144347"/>
          </a:xfrm>
        </p:spPr>
        <p:txBody>
          <a:bodyPr lIns="0" tIns="18000" rIns="0" bIns="18000" anchor="ctr" anchorCtr="0">
            <a:spAutoFit/>
          </a:bodyPr>
          <a:lstStyle/>
          <a:p>
            <a:pPr marL="0" indent="0">
              <a:buNone/>
            </a:pPr>
            <a:r>
              <a:rPr lang="en-US" sz="2400" dirty="0"/>
              <a:t>Rear cross-traffic warning systems use radar sensors at the rear corners of the vehicle, which are able to detect a moving vehicle approaching from the sides. </a:t>
            </a:r>
          </a:p>
        </p:txBody>
      </p:sp>
    </p:spTree>
    <p:extLst>
      <p:ext uri="{BB962C8B-B14F-4D97-AF65-F5344CB8AC3E}">
        <p14:creationId xmlns:p14="http://schemas.microsoft.com/office/powerpoint/2010/main" val="209126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76D59-0DF1-CA41-8A24-320E1168596A}"/>
              </a:ext>
            </a:extLst>
          </p:cNvPr>
          <p:cNvSpPr>
            <a:spLocks noGrp="1"/>
          </p:cNvSpPr>
          <p:nvPr>
            <p:ph type="title"/>
          </p:nvPr>
        </p:nvSpPr>
        <p:spPr>
          <a:xfrm>
            <a:off x="470079" y="258659"/>
            <a:ext cx="8229600" cy="590349"/>
          </a:xfrm>
        </p:spPr>
        <p:txBody>
          <a:bodyPr lIns="0" tIns="18000" rIns="0" bIns="18000" anchor="ctr" anchorCtr="0">
            <a:spAutoFit/>
          </a:bodyPr>
          <a:lstStyle/>
          <a:p>
            <a:r>
              <a:rPr lang="en-US" dirty="0"/>
              <a:t>Figure 18.12</a:t>
            </a:r>
          </a:p>
        </p:txBody>
      </p:sp>
      <p:pic>
        <p:nvPicPr>
          <p:cNvPr id="6" name="Picture Placeholder 5" descr="A warning alert is sounded while reversing, if a car approaches from the side. &#10;">
            <a:extLst>
              <a:ext uri="{FF2B5EF4-FFF2-40B4-BE49-F238E27FC236}">
                <a16:creationId xmlns:a16="http://schemas.microsoft.com/office/drawing/2014/main" id="{26EDA73A-B853-C841-B656-FBAB687683ED}"/>
              </a:ext>
            </a:extLst>
          </p:cNvPr>
          <p:cNvPicPr>
            <a:picLocks noGrp="1" noChangeAspect="1"/>
          </p:cNvPicPr>
          <p:nvPr>
            <p:ph type="pic" sz="quarter" idx="14"/>
          </p:nvPr>
        </p:nvPicPr>
        <p:blipFill>
          <a:blip r:embed="rId2"/>
          <a:stretch>
            <a:fillRect/>
          </a:stretch>
        </p:blipFill>
        <p:spPr>
          <a:xfrm>
            <a:off x="1757362" y="2040492"/>
            <a:ext cx="5629275" cy="2209800"/>
          </a:xfrm>
          <a:prstGeom prst="rect">
            <a:avLst/>
          </a:prstGeom>
        </p:spPr>
      </p:pic>
      <p:sp>
        <p:nvSpPr>
          <p:cNvPr id="5" name="Content Placeholder 4">
            <a:extLst>
              <a:ext uri="{FF2B5EF4-FFF2-40B4-BE49-F238E27FC236}">
                <a16:creationId xmlns:a16="http://schemas.microsoft.com/office/drawing/2014/main" id="{06FF1528-4A04-46B7-9049-C36C73347329}"/>
              </a:ext>
            </a:extLst>
          </p:cNvPr>
          <p:cNvSpPr>
            <a:spLocks noGrp="1"/>
          </p:cNvSpPr>
          <p:nvPr>
            <p:ph sz="quarter" idx="13"/>
          </p:nvPr>
        </p:nvSpPr>
        <p:spPr>
          <a:xfrm>
            <a:off x="477838" y="5416997"/>
            <a:ext cx="8229600" cy="775015"/>
          </a:xfrm>
        </p:spPr>
        <p:txBody>
          <a:bodyPr lIns="0" tIns="18000" rIns="0" bIns="18000" anchor="ctr" anchorCtr="0">
            <a:spAutoFit/>
          </a:bodyPr>
          <a:lstStyle/>
          <a:p>
            <a:pPr marL="0" indent="0">
              <a:buNone/>
            </a:pPr>
            <a:r>
              <a:rPr lang="en-US" sz="2400" dirty="0"/>
              <a:t>If a vehicle is approaching from the side when the gear selector is in reverse, a warning is sounded. </a:t>
            </a:r>
          </a:p>
        </p:txBody>
      </p:sp>
    </p:spTree>
    <p:extLst>
      <p:ext uri="{BB962C8B-B14F-4D97-AF65-F5344CB8AC3E}">
        <p14:creationId xmlns:p14="http://schemas.microsoft.com/office/powerpoint/2010/main" val="9348617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0B4FE-63DF-6341-A072-3B9AA251B386}"/>
              </a:ext>
            </a:extLst>
          </p:cNvPr>
          <p:cNvSpPr>
            <a:spLocks noGrp="1"/>
          </p:cNvSpPr>
          <p:nvPr>
            <p:ph type="title"/>
          </p:nvPr>
        </p:nvSpPr>
        <p:spPr>
          <a:xfrm>
            <a:off x="470079" y="258657"/>
            <a:ext cx="8229600" cy="590349"/>
          </a:xfrm>
        </p:spPr>
        <p:txBody>
          <a:bodyPr lIns="0" tIns="18000" rIns="0" bIns="18000" anchor="ctr" anchorCtr="0">
            <a:spAutoFit/>
          </a:bodyPr>
          <a:lstStyle/>
          <a:p>
            <a:r>
              <a:rPr lang="en-US" dirty="0"/>
              <a:t>Automatic Emergency Braking</a:t>
            </a:r>
          </a:p>
        </p:txBody>
      </p:sp>
      <p:sp>
        <p:nvSpPr>
          <p:cNvPr id="3" name="Content Placeholder 2">
            <a:extLst>
              <a:ext uri="{FF2B5EF4-FFF2-40B4-BE49-F238E27FC236}">
                <a16:creationId xmlns:a16="http://schemas.microsoft.com/office/drawing/2014/main" id="{AD8E369A-6F5E-AF4E-A041-FFDCE0F89E1F}"/>
              </a:ext>
            </a:extLst>
          </p:cNvPr>
          <p:cNvSpPr>
            <a:spLocks noGrp="1"/>
          </p:cNvSpPr>
          <p:nvPr>
            <p:ph sz="quarter" idx="13"/>
          </p:nvPr>
        </p:nvSpPr>
        <p:spPr>
          <a:xfrm>
            <a:off x="457200" y="1098511"/>
            <a:ext cx="8229600" cy="2775563"/>
          </a:xfrm>
        </p:spPr>
        <p:txBody>
          <a:bodyPr lIns="0" tIns="18000" rIns="0" bIns="18000" anchor="ctr" anchorCtr="0">
            <a:spAutoFit/>
          </a:bodyPr>
          <a:lstStyle/>
          <a:p>
            <a:pPr marL="342900" indent="-342900"/>
            <a:r>
              <a:rPr lang="en-US" sz="2400" dirty="0"/>
              <a:t>Purpose and Function</a:t>
            </a:r>
          </a:p>
          <a:p>
            <a:pPr marL="829818" lvl="1" indent="-342900"/>
            <a:r>
              <a:rPr lang="en-US" sz="2400" dirty="0"/>
              <a:t>An </a:t>
            </a:r>
            <a:r>
              <a:rPr lang="en-US" sz="2400" b="1" dirty="0"/>
              <a:t>automatic emergency braking (</a:t>
            </a:r>
            <a:r>
              <a:rPr lang="en-US" sz="2400" b="1" spc="-300" dirty="0"/>
              <a:t>A E </a:t>
            </a:r>
            <a:r>
              <a:rPr lang="en-US" sz="2400" b="1" dirty="0"/>
              <a:t>B) </a:t>
            </a:r>
            <a:r>
              <a:rPr lang="en-US" sz="2400" dirty="0"/>
              <a:t>system intervenes and automatically applies the brakes if needed. </a:t>
            </a:r>
          </a:p>
          <a:p>
            <a:pPr marL="829818" lvl="1" indent="-342900"/>
            <a:r>
              <a:rPr lang="en-US" sz="2400" dirty="0"/>
              <a:t>If the warnings are ignored, the automatic braking system will intervene and either provide brake assist or apply the brakes autonomously (by itself). </a:t>
            </a:r>
          </a:p>
        </p:txBody>
      </p:sp>
    </p:spTree>
    <p:extLst>
      <p:ext uri="{BB962C8B-B14F-4D97-AF65-F5344CB8AC3E}">
        <p14:creationId xmlns:p14="http://schemas.microsoft.com/office/powerpoint/2010/main" val="1533098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80D58-8FD5-7344-A9B2-74A7DB44C3C1}"/>
              </a:ext>
            </a:extLst>
          </p:cNvPr>
          <p:cNvSpPr>
            <a:spLocks noGrp="1"/>
          </p:cNvSpPr>
          <p:nvPr>
            <p:ph type="title"/>
          </p:nvPr>
        </p:nvSpPr>
        <p:spPr>
          <a:xfrm>
            <a:off x="457200" y="245779"/>
            <a:ext cx="8229600" cy="590349"/>
          </a:xfrm>
        </p:spPr>
        <p:txBody>
          <a:bodyPr lIns="0" tIns="18000" rIns="0" bIns="18000" anchor="ctr" anchorCtr="0">
            <a:spAutoFit/>
          </a:bodyPr>
          <a:lstStyle/>
          <a:p>
            <a:r>
              <a:rPr lang="en-US" dirty="0"/>
              <a:t>Figure 18.13</a:t>
            </a:r>
          </a:p>
        </p:txBody>
      </p:sp>
      <p:pic>
        <p:nvPicPr>
          <p:cNvPr id="6" name="Picture Placeholder 5" descr="When a collision is sensed by the sensor, a warning is delivered. There is a brake assist vehicle slowdown, and automatic braking. Clear inbound and outbound signals are given. &#10;">
            <a:extLst>
              <a:ext uri="{FF2B5EF4-FFF2-40B4-BE49-F238E27FC236}">
                <a16:creationId xmlns:a16="http://schemas.microsoft.com/office/drawing/2014/main" id="{E9B799DF-F944-0F4F-BCAE-82AA3AD1BCE2}"/>
              </a:ext>
            </a:extLst>
          </p:cNvPr>
          <p:cNvPicPr>
            <a:picLocks noGrp="1" noChangeAspect="1"/>
          </p:cNvPicPr>
          <p:nvPr>
            <p:ph type="pic" sz="quarter" idx="14"/>
          </p:nvPr>
        </p:nvPicPr>
        <p:blipFill>
          <a:blip r:embed="rId3"/>
          <a:stretch>
            <a:fillRect/>
          </a:stretch>
        </p:blipFill>
        <p:spPr>
          <a:xfrm>
            <a:off x="1860818" y="1932051"/>
            <a:ext cx="5438775" cy="2438400"/>
          </a:xfrm>
          <a:prstGeom prst="rect">
            <a:avLst/>
          </a:prstGeom>
        </p:spPr>
      </p:pic>
      <p:sp>
        <p:nvSpPr>
          <p:cNvPr id="5" name="Content Placeholder 4">
            <a:extLst>
              <a:ext uri="{FF2B5EF4-FFF2-40B4-BE49-F238E27FC236}">
                <a16:creationId xmlns:a16="http://schemas.microsoft.com/office/drawing/2014/main" id="{0E466A1E-3582-44A7-ABA7-51FC950A866E}"/>
              </a:ext>
            </a:extLst>
          </p:cNvPr>
          <p:cNvSpPr>
            <a:spLocks noGrp="1"/>
          </p:cNvSpPr>
          <p:nvPr>
            <p:ph sz="quarter" idx="13"/>
          </p:nvPr>
        </p:nvSpPr>
        <p:spPr>
          <a:xfrm>
            <a:off x="465406" y="5004737"/>
            <a:ext cx="8229600" cy="1144347"/>
          </a:xfrm>
        </p:spPr>
        <p:txBody>
          <a:bodyPr lIns="0" tIns="18000" rIns="0" bIns="18000" anchor="ctr" anchorCtr="0">
            <a:spAutoFit/>
          </a:bodyPr>
          <a:lstStyle/>
          <a:p>
            <a:pPr marL="0" indent="0">
              <a:buNone/>
            </a:pPr>
            <a:r>
              <a:rPr lang="en-US" sz="2400" dirty="0"/>
              <a:t>Sensors are used to detect when the distance is closing fast enough that a collision may be possible, and the system intervenes to automatically apply the brakes if needed. </a:t>
            </a:r>
          </a:p>
        </p:txBody>
      </p:sp>
    </p:spTree>
    <p:extLst>
      <p:ext uri="{BB962C8B-B14F-4D97-AF65-F5344CB8AC3E}">
        <p14:creationId xmlns:p14="http://schemas.microsoft.com/office/powerpoint/2010/main" val="308094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4EC93-D1D0-AE45-9A0E-B55B062692BC}"/>
              </a:ext>
            </a:extLst>
          </p:cNvPr>
          <p:cNvSpPr>
            <a:spLocks noGrp="1"/>
          </p:cNvSpPr>
          <p:nvPr>
            <p:ph type="title"/>
          </p:nvPr>
        </p:nvSpPr>
        <p:spPr>
          <a:xfrm>
            <a:off x="457200" y="255616"/>
            <a:ext cx="7478486" cy="1021237"/>
          </a:xfrm>
        </p:spPr>
        <p:txBody>
          <a:bodyPr wrap="square" lIns="0" tIns="18000" rIns="0" bIns="18000" anchor="ctr" anchorCtr="0">
            <a:spAutoFit/>
          </a:bodyPr>
          <a:lstStyle/>
          <a:p>
            <a:r>
              <a:rPr lang="en-US" dirty="0"/>
              <a:t>Advanced Driver Assist Systems</a:t>
            </a:r>
            <a:r>
              <a:rPr lang="en-US" baseline="0" dirty="0"/>
              <a:t> </a:t>
            </a:r>
            <a:r>
              <a:rPr lang="en-US" sz="2800" dirty="0"/>
              <a:t>(1 of 2)</a:t>
            </a:r>
          </a:p>
        </p:txBody>
      </p:sp>
      <p:sp>
        <p:nvSpPr>
          <p:cNvPr id="3" name="Content Placeholder 2">
            <a:extLst>
              <a:ext uri="{FF2B5EF4-FFF2-40B4-BE49-F238E27FC236}">
                <a16:creationId xmlns:a16="http://schemas.microsoft.com/office/drawing/2014/main" id="{4B1A1EAB-BF50-0645-8DCD-C5428C0DF4A7}"/>
              </a:ext>
            </a:extLst>
          </p:cNvPr>
          <p:cNvSpPr>
            <a:spLocks noGrp="1"/>
          </p:cNvSpPr>
          <p:nvPr>
            <p:ph sz="quarter" idx="13"/>
          </p:nvPr>
        </p:nvSpPr>
        <p:spPr>
          <a:xfrm>
            <a:off x="457200" y="1614324"/>
            <a:ext cx="8229600" cy="3044867"/>
          </a:xfrm>
        </p:spPr>
        <p:txBody>
          <a:bodyPr lIns="0" tIns="18000" rIns="0" bIns="18000" anchor="ctr" anchorCtr="0">
            <a:spAutoFit/>
          </a:bodyPr>
          <a:lstStyle/>
          <a:p>
            <a:pPr marL="342900" indent="-342900"/>
            <a:r>
              <a:rPr lang="en-US" sz="2400" dirty="0"/>
              <a:t>Foundation of Driver Assist</a:t>
            </a:r>
          </a:p>
          <a:p>
            <a:pPr marL="829818" lvl="1" indent="-342900"/>
            <a:r>
              <a:rPr lang="en-US" sz="2400" dirty="0"/>
              <a:t>Many of the existing systems on an electric or hybrid electric vehicle are also the foundation of driver assist systems including the following: </a:t>
            </a:r>
          </a:p>
          <a:p>
            <a:pPr marL="1229868" lvl="2" indent="-342900"/>
            <a:r>
              <a:rPr lang="en-US" sz="2400" dirty="0"/>
              <a:t>Electronic power steering (</a:t>
            </a:r>
            <a:r>
              <a:rPr lang="en-US" sz="2400" spc="-300" dirty="0"/>
              <a:t>E P </a:t>
            </a:r>
            <a:r>
              <a:rPr lang="en-US" sz="2400" dirty="0"/>
              <a:t>S)</a:t>
            </a:r>
          </a:p>
          <a:p>
            <a:pPr marL="1229868" lvl="2" indent="-342900"/>
            <a:r>
              <a:rPr lang="en-US" sz="2400" dirty="0"/>
              <a:t>Antilock brake system (</a:t>
            </a:r>
            <a:r>
              <a:rPr lang="en-US" sz="2400" spc="-300" dirty="0"/>
              <a:t>A B </a:t>
            </a:r>
            <a:r>
              <a:rPr lang="en-US" sz="2400" dirty="0"/>
              <a:t>S)</a:t>
            </a:r>
          </a:p>
          <a:p>
            <a:pPr marL="1229868" lvl="2" indent="-342900"/>
            <a:r>
              <a:rPr lang="en-US" sz="2400" dirty="0"/>
              <a:t>Electronic throttle control (</a:t>
            </a:r>
            <a:r>
              <a:rPr lang="en-US" sz="2400" spc="-300" dirty="0"/>
              <a:t>E T </a:t>
            </a:r>
            <a:r>
              <a:rPr lang="en-US" sz="2400" dirty="0"/>
              <a:t>C)</a:t>
            </a:r>
          </a:p>
        </p:txBody>
      </p:sp>
    </p:spTree>
    <p:extLst>
      <p:ext uri="{BB962C8B-B14F-4D97-AF65-F5344CB8AC3E}">
        <p14:creationId xmlns:p14="http://schemas.microsoft.com/office/powerpoint/2010/main" val="22009189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Automatic Emergency Braking, AEB</a:t>
            </a:r>
            <a:br>
              <a:rPr lang="en-US" sz="2800" dirty="0"/>
            </a:br>
            <a:r>
              <a:rPr lang="en-US" sz="1200" dirty="0"/>
              <a:t>(The animation will automatically start in a few seconds)</a:t>
            </a:r>
          </a:p>
        </p:txBody>
      </p:sp>
      <p:sp>
        <p:nvSpPr>
          <p:cNvPr id="7" name="Rectangle 6">
            <a:extLst>
              <a:ext uri="{FF2B5EF4-FFF2-40B4-BE49-F238E27FC236}">
                <a16:creationId xmlns:a16="http://schemas.microsoft.com/office/drawing/2014/main" id="{C2960B85-4B48-F4B7-FBE1-2AE6E37C74A3}"/>
              </a:ext>
            </a:extLst>
          </p:cNvPr>
          <p:cNvSpPr/>
          <p:nvPr/>
        </p:nvSpPr>
        <p:spPr>
          <a:xfrm>
            <a:off x="340468" y="1481138"/>
            <a:ext cx="8443609" cy="464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22703FD-1636-5143-BA25-9FAF2501868A}"/>
              </a:ext>
            </a:extLst>
          </p:cNvPr>
          <p:cNvSpPr/>
          <p:nvPr/>
        </p:nvSpPr>
        <p:spPr>
          <a:xfrm>
            <a:off x="350195" y="5647481"/>
            <a:ext cx="8443609" cy="464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0931369-3668-4DED-6625-2FD5147D3294}"/>
              </a:ext>
            </a:extLst>
          </p:cNvPr>
          <p:cNvSpPr/>
          <p:nvPr/>
        </p:nvSpPr>
        <p:spPr>
          <a:xfrm>
            <a:off x="1916349" y="1391055"/>
            <a:ext cx="5301574" cy="1848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43A6A90-7CB2-52B9-5A86-BCCED7EB9764}"/>
              </a:ext>
            </a:extLst>
          </p:cNvPr>
          <p:cNvSpPr/>
          <p:nvPr/>
        </p:nvSpPr>
        <p:spPr>
          <a:xfrm>
            <a:off x="1848255" y="6040877"/>
            <a:ext cx="5369668" cy="2394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2DFD9E5-2E32-23C2-AD7C-031E451CB81B}"/>
              </a:ext>
            </a:extLst>
          </p:cNvPr>
          <p:cNvSpPr/>
          <p:nvPr/>
        </p:nvSpPr>
        <p:spPr>
          <a:xfrm>
            <a:off x="359923" y="1391055"/>
            <a:ext cx="8424154" cy="464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2E31315-CC96-8472-DF6B-C4A42296BEF7}"/>
              </a:ext>
            </a:extLst>
          </p:cNvPr>
          <p:cNvSpPr/>
          <p:nvPr/>
        </p:nvSpPr>
        <p:spPr>
          <a:xfrm>
            <a:off x="454025" y="5731725"/>
            <a:ext cx="8424154" cy="464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Automatic_Emergency_Braking_AEB">
            <a:hlinkClick r:id="" action="ppaction://media"/>
            <a:extLst>
              <a:ext uri="{FF2B5EF4-FFF2-40B4-BE49-F238E27FC236}">
                <a16:creationId xmlns:a16="http://schemas.microsoft.com/office/drawing/2014/main" id="{B8A6D44F-2CD7-ABEC-8F6B-0ADEA1B9493C}"/>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2814204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Radar and Ultrasonic Signals</a:t>
            </a:r>
            <a:br>
              <a:rPr lang="en-US" sz="2800" dirty="0"/>
            </a:br>
            <a:r>
              <a:rPr lang="en-US" sz="1200" dirty="0"/>
              <a:t>(The animation will automatically start in a few seconds)</a:t>
            </a:r>
          </a:p>
        </p:txBody>
      </p:sp>
      <p:sp>
        <p:nvSpPr>
          <p:cNvPr id="7" name="Rectangle 6">
            <a:extLst>
              <a:ext uri="{FF2B5EF4-FFF2-40B4-BE49-F238E27FC236}">
                <a16:creationId xmlns:a16="http://schemas.microsoft.com/office/drawing/2014/main" id="{C2960B85-4B48-F4B7-FBE1-2AE6E37C74A3}"/>
              </a:ext>
            </a:extLst>
          </p:cNvPr>
          <p:cNvSpPr/>
          <p:nvPr/>
        </p:nvSpPr>
        <p:spPr>
          <a:xfrm>
            <a:off x="340468" y="1481138"/>
            <a:ext cx="8443609" cy="464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22703FD-1636-5143-BA25-9FAF2501868A}"/>
              </a:ext>
            </a:extLst>
          </p:cNvPr>
          <p:cNvSpPr/>
          <p:nvPr/>
        </p:nvSpPr>
        <p:spPr>
          <a:xfrm>
            <a:off x="350195" y="5647481"/>
            <a:ext cx="8443609" cy="464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0931369-3668-4DED-6625-2FD5147D3294}"/>
              </a:ext>
            </a:extLst>
          </p:cNvPr>
          <p:cNvSpPr/>
          <p:nvPr/>
        </p:nvSpPr>
        <p:spPr>
          <a:xfrm>
            <a:off x="1916349" y="1391055"/>
            <a:ext cx="5301574" cy="1848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43A6A90-7CB2-52B9-5A86-BCCED7EB9764}"/>
              </a:ext>
            </a:extLst>
          </p:cNvPr>
          <p:cNvSpPr/>
          <p:nvPr/>
        </p:nvSpPr>
        <p:spPr>
          <a:xfrm>
            <a:off x="1848255" y="6040877"/>
            <a:ext cx="5369668" cy="2394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2DFD9E5-2E32-23C2-AD7C-031E451CB81B}"/>
              </a:ext>
            </a:extLst>
          </p:cNvPr>
          <p:cNvSpPr/>
          <p:nvPr/>
        </p:nvSpPr>
        <p:spPr>
          <a:xfrm>
            <a:off x="359923" y="1391055"/>
            <a:ext cx="8424154" cy="464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2E31315-CC96-8472-DF6B-C4A42296BEF7}"/>
              </a:ext>
            </a:extLst>
          </p:cNvPr>
          <p:cNvSpPr/>
          <p:nvPr/>
        </p:nvSpPr>
        <p:spPr>
          <a:xfrm>
            <a:off x="454025" y="5731725"/>
            <a:ext cx="8424154" cy="464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Radar_and_Ultrasonic_Signals">
            <a:hlinkClick r:id="" action="ppaction://media"/>
            <a:extLst>
              <a:ext uri="{FF2B5EF4-FFF2-40B4-BE49-F238E27FC236}">
                <a16:creationId xmlns:a16="http://schemas.microsoft.com/office/drawing/2014/main" id="{DE0EDF1C-42F5-011D-50EA-596418C806FF}"/>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306913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CF4F8-A66B-5348-9289-F0F033968D16}"/>
              </a:ext>
            </a:extLst>
          </p:cNvPr>
          <p:cNvSpPr>
            <a:spLocks noGrp="1"/>
          </p:cNvSpPr>
          <p:nvPr>
            <p:ph type="title"/>
          </p:nvPr>
        </p:nvSpPr>
        <p:spPr>
          <a:xfrm>
            <a:off x="457200" y="245786"/>
            <a:ext cx="8229600" cy="590349"/>
          </a:xfrm>
        </p:spPr>
        <p:txBody>
          <a:bodyPr lIns="0" tIns="18000" rIns="0" bIns="18000" anchor="ctr" anchorCtr="0">
            <a:spAutoFit/>
          </a:bodyPr>
          <a:lstStyle/>
          <a:p>
            <a:r>
              <a:rPr lang="en-US" dirty="0"/>
              <a:t>Pre-Collision System</a:t>
            </a:r>
          </a:p>
        </p:txBody>
      </p:sp>
      <p:sp>
        <p:nvSpPr>
          <p:cNvPr id="3" name="Content Placeholder 2">
            <a:extLst>
              <a:ext uri="{FF2B5EF4-FFF2-40B4-BE49-F238E27FC236}">
                <a16:creationId xmlns:a16="http://schemas.microsoft.com/office/drawing/2014/main" id="{64F30BF2-39A9-7647-943D-9E8B0003B961}"/>
              </a:ext>
            </a:extLst>
          </p:cNvPr>
          <p:cNvSpPr>
            <a:spLocks noGrp="1"/>
          </p:cNvSpPr>
          <p:nvPr>
            <p:ph sz="quarter" idx="13"/>
          </p:nvPr>
        </p:nvSpPr>
        <p:spPr>
          <a:xfrm>
            <a:off x="457200" y="1187138"/>
            <a:ext cx="8229600" cy="4483723"/>
          </a:xfrm>
        </p:spPr>
        <p:txBody>
          <a:bodyPr lIns="0" tIns="18000" rIns="0" bIns="18000" anchor="ctr" anchorCtr="0">
            <a:spAutoFit/>
          </a:bodyPr>
          <a:lstStyle/>
          <a:p>
            <a:pPr marL="285750" indent="-285750"/>
            <a:r>
              <a:rPr lang="en-US" sz="2400" dirty="0"/>
              <a:t>Purpose</a:t>
            </a:r>
          </a:p>
          <a:p>
            <a:pPr marL="772668" lvl="1" indent="-285750"/>
            <a:r>
              <a:rPr lang="en-US" sz="2400" dirty="0"/>
              <a:t>The purpose of a pre-collision system is to monitor the road ahead and prepare to avoid a collision, and to protect the driver and passengers. </a:t>
            </a:r>
          </a:p>
          <a:p>
            <a:pPr marL="772668" lvl="1" indent="-285750"/>
            <a:r>
              <a:rPr lang="en-US" sz="2400" dirty="0"/>
              <a:t>The system functions by monitoring objects in front of the vehicle and can act to avoid a collision by the following actions: </a:t>
            </a:r>
          </a:p>
          <a:p>
            <a:pPr marL="1172718" lvl="2" indent="-285750"/>
            <a:r>
              <a:rPr lang="en-US" sz="2400" dirty="0"/>
              <a:t>Sounds an alarm </a:t>
            </a:r>
          </a:p>
          <a:p>
            <a:pPr marL="1172718" lvl="2" indent="-285750"/>
            <a:r>
              <a:rPr lang="en-US" sz="2400" dirty="0"/>
              <a:t>Flashes a warning lamp </a:t>
            </a:r>
          </a:p>
          <a:p>
            <a:pPr marL="1172718" lvl="2" indent="-285750"/>
            <a:r>
              <a:rPr lang="en-US" sz="2400" dirty="0"/>
              <a:t>Applies the brakes and brings the vehicle to a full stop (if needed) </a:t>
            </a:r>
          </a:p>
        </p:txBody>
      </p:sp>
    </p:spTree>
    <p:extLst>
      <p:ext uri="{BB962C8B-B14F-4D97-AF65-F5344CB8AC3E}">
        <p14:creationId xmlns:p14="http://schemas.microsoft.com/office/powerpoint/2010/main" val="28305026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3E678-3BB9-F646-9BB6-E37F9638AC24}"/>
              </a:ext>
            </a:extLst>
          </p:cNvPr>
          <p:cNvSpPr>
            <a:spLocks noGrp="1"/>
          </p:cNvSpPr>
          <p:nvPr>
            <p:ph type="title"/>
          </p:nvPr>
        </p:nvSpPr>
        <p:spPr>
          <a:xfrm>
            <a:off x="457200" y="258658"/>
            <a:ext cx="8229600" cy="590349"/>
          </a:xfrm>
        </p:spPr>
        <p:txBody>
          <a:bodyPr lIns="0" tIns="18000" rIns="0" bIns="18000" anchor="ctr" anchorCtr="0">
            <a:spAutoFit/>
          </a:bodyPr>
          <a:lstStyle/>
          <a:p>
            <a:r>
              <a:rPr lang="en-US" dirty="0"/>
              <a:t>Cameras</a:t>
            </a:r>
          </a:p>
        </p:txBody>
      </p:sp>
      <p:sp>
        <p:nvSpPr>
          <p:cNvPr id="3" name="Content Placeholder 2">
            <a:extLst>
              <a:ext uri="{FF2B5EF4-FFF2-40B4-BE49-F238E27FC236}">
                <a16:creationId xmlns:a16="http://schemas.microsoft.com/office/drawing/2014/main" id="{B8F7B45A-F39B-3C48-A363-0897451BF860}"/>
              </a:ext>
            </a:extLst>
          </p:cNvPr>
          <p:cNvSpPr>
            <a:spLocks noGrp="1"/>
          </p:cNvSpPr>
          <p:nvPr>
            <p:ph sz="quarter" idx="13"/>
          </p:nvPr>
        </p:nvSpPr>
        <p:spPr>
          <a:xfrm>
            <a:off x="477838" y="1234517"/>
            <a:ext cx="8229600" cy="4091308"/>
          </a:xfrm>
        </p:spPr>
        <p:txBody>
          <a:bodyPr lIns="0" tIns="18000" rIns="0" bIns="18000" anchor="ctr" anchorCtr="0">
            <a:spAutoFit/>
          </a:bodyPr>
          <a:lstStyle/>
          <a:p>
            <a:pPr marL="342900" indent="-342900"/>
            <a:r>
              <a:rPr lang="en-US" sz="2400" dirty="0"/>
              <a:t>Purpose and Function</a:t>
            </a:r>
          </a:p>
          <a:p>
            <a:pPr marL="829818" lvl="1" indent="-342900"/>
            <a:r>
              <a:rPr lang="en-US" sz="2400" dirty="0"/>
              <a:t>While radar can detect objects, the camera is used to recognize objects.</a:t>
            </a:r>
          </a:p>
          <a:p>
            <a:pPr marL="342900" indent="-342900"/>
            <a:r>
              <a:rPr lang="en-US" sz="2400" dirty="0"/>
              <a:t>Parts and Operation</a:t>
            </a:r>
          </a:p>
          <a:p>
            <a:pPr marL="829818" lvl="1" indent="-342900"/>
            <a:r>
              <a:rPr lang="en-US" sz="2400" dirty="0"/>
              <a:t>The light that reflects off an object in front of the lens passes through the lens and is collected at a focal point. </a:t>
            </a:r>
          </a:p>
          <a:p>
            <a:pPr marL="342900" indent="-342900"/>
            <a:r>
              <a:rPr lang="en-US" sz="2400" dirty="0"/>
              <a:t>Diagnosis</a:t>
            </a:r>
          </a:p>
          <a:p>
            <a:pPr marL="829818" lvl="1" indent="-342900"/>
            <a:r>
              <a:rPr lang="en-US" sz="2400" dirty="0"/>
              <a:t>Begin by reading the </a:t>
            </a:r>
            <a:r>
              <a:rPr lang="en-US" sz="2400" spc="-300" dirty="0"/>
              <a:t>D T </a:t>
            </a:r>
            <a:r>
              <a:rPr lang="en-US" sz="2400" dirty="0"/>
              <a:t>Cs. </a:t>
            </a:r>
          </a:p>
        </p:txBody>
      </p:sp>
    </p:spTree>
    <p:extLst>
      <p:ext uri="{BB962C8B-B14F-4D97-AF65-F5344CB8AC3E}">
        <p14:creationId xmlns:p14="http://schemas.microsoft.com/office/powerpoint/2010/main" val="3051961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C6F4C-47B3-3E41-AABD-A91A337FAEAD}"/>
              </a:ext>
            </a:extLst>
          </p:cNvPr>
          <p:cNvSpPr>
            <a:spLocks noGrp="1"/>
          </p:cNvSpPr>
          <p:nvPr>
            <p:ph type="title"/>
          </p:nvPr>
        </p:nvSpPr>
        <p:spPr>
          <a:xfrm>
            <a:off x="457200" y="258659"/>
            <a:ext cx="8229600" cy="590349"/>
          </a:xfrm>
        </p:spPr>
        <p:txBody>
          <a:bodyPr lIns="0" tIns="18000" rIns="0" bIns="18000" anchor="ctr" anchorCtr="0">
            <a:spAutoFit/>
          </a:bodyPr>
          <a:lstStyle/>
          <a:p>
            <a:r>
              <a:rPr lang="en-US" dirty="0"/>
              <a:t>LiDAR Systems</a:t>
            </a:r>
          </a:p>
        </p:txBody>
      </p:sp>
      <p:sp>
        <p:nvSpPr>
          <p:cNvPr id="3" name="Content Placeholder 2">
            <a:extLst>
              <a:ext uri="{FF2B5EF4-FFF2-40B4-BE49-F238E27FC236}">
                <a16:creationId xmlns:a16="http://schemas.microsoft.com/office/drawing/2014/main" id="{25B5CD0F-B899-D349-9B24-0943382D4D1B}"/>
              </a:ext>
            </a:extLst>
          </p:cNvPr>
          <p:cNvSpPr>
            <a:spLocks noGrp="1"/>
          </p:cNvSpPr>
          <p:nvPr>
            <p:ph sz="quarter" idx="13"/>
          </p:nvPr>
        </p:nvSpPr>
        <p:spPr>
          <a:xfrm>
            <a:off x="470079" y="1179444"/>
            <a:ext cx="8229600" cy="4499112"/>
          </a:xfrm>
        </p:spPr>
        <p:txBody>
          <a:bodyPr lIns="0" tIns="18000" rIns="0" bIns="18000" anchor="ctr" anchorCtr="0">
            <a:spAutoFit/>
          </a:bodyPr>
          <a:lstStyle/>
          <a:p>
            <a:pPr marL="285750" indent="-285750"/>
            <a:r>
              <a:rPr lang="en-US" sz="2400" dirty="0"/>
              <a:t>Definition</a:t>
            </a:r>
          </a:p>
          <a:p>
            <a:pPr marL="772668" lvl="1" indent="-285750"/>
            <a:r>
              <a:rPr lang="en-US" sz="2400" dirty="0"/>
              <a:t>Li</a:t>
            </a:r>
            <a:r>
              <a:rPr lang="en-US" sz="2400" spc="-300" dirty="0"/>
              <a:t>D A </a:t>
            </a:r>
            <a:r>
              <a:rPr lang="en-US" sz="2400" dirty="0"/>
              <a:t>R means </a:t>
            </a:r>
            <a:r>
              <a:rPr lang="en-US" sz="2400" b="1" dirty="0"/>
              <a:t>Light Detection and Ranging </a:t>
            </a:r>
            <a:r>
              <a:rPr lang="en-US" sz="2400" dirty="0"/>
              <a:t>or </a:t>
            </a:r>
            <a:r>
              <a:rPr lang="en-US" sz="2400" i="1" dirty="0"/>
              <a:t>Light Imaging, Detection, And Ranging</a:t>
            </a:r>
            <a:r>
              <a:rPr lang="en-US" sz="2400" dirty="0"/>
              <a:t>. </a:t>
            </a:r>
          </a:p>
          <a:p>
            <a:pPr marL="772668" lvl="1" indent="-285750"/>
            <a:r>
              <a:rPr lang="en-US" sz="2400" dirty="0"/>
              <a:t>Li</a:t>
            </a:r>
            <a:r>
              <a:rPr lang="en-US" sz="2400" spc="-300" dirty="0"/>
              <a:t>D A </a:t>
            </a:r>
            <a:r>
              <a:rPr lang="en-US" sz="2400" dirty="0"/>
              <a:t>R systems are able to create 3-D images. </a:t>
            </a:r>
          </a:p>
          <a:p>
            <a:pPr marL="285750" indent="-285750"/>
            <a:r>
              <a:rPr lang="en-US" sz="2400" dirty="0"/>
              <a:t>Parts and Operation</a:t>
            </a:r>
          </a:p>
          <a:p>
            <a:pPr marL="772668" lvl="1" indent="-285750"/>
            <a:r>
              <a:rPr lang="en-US" sz="2400" dirty="0"/>
              <a:t>Li</a:t>
            </a:r>
            <a:r>
              <a:rPr lang="en-US" sz="2400" spc="-300" dirty="0"/>
              <a:t>D A </a:t>
            </a:r>
            <a:r>
              <a:rPr lang="en-US" sz="2400" dirty="0"/>
              <a:t>R is usually seen on prototype autonomous vehicles that use a rotating object on the roof. </a:t>
            </a:r>
          </a:p>
          <a:p>
            <a:pPr marL="285750" indent="-285750"/>
            <a:r>
              <a:rPr lang="en-US" sz="2400" dirty="0"/>
              <a:t>Diagnosis and Calibration</a:t>
            </a:r>
          </a:p>
          <a:p>
            <a:pPr marL="772668" lvl="1" indent="-285750"/>
            <a:r>
              <a:rPr lang="en-US" sz="2400" dirty="0"/>
              <a:t>Li</a:t>
            </a:r>
            <a:r>
              <a:rPr lang="en-US" sz="2400" spc="-300" dirty="0"/>
              <a:t>D A </a:t>
            </a:r>
            <a:r>
              <a:rPr lang="en-US" sz="2400" dirty="0"/>
              <a:t>R systems are capable of self-diagnosis. </a:t>
            </a:r>
          </a:p>
          <a:p>
            <a:pPr marL="772668" lvl="1" indent="-285750"/>
            <a:r>
              <a:rPr lang="en-US" sz="2400" dirty="0"/>
              <a:t>Calibration is performed using targets. </a:t>
            </a:r>
          </a:p>
        </p:txBody>
      </p:sp>
    </p:spTree>
    <p:extLst>
      <p:ext uri="{BB962C8B-B14F-4D97-AF65-F5344CB8AC3E}">
        <p14:creationId xmlns:p14="http://schemas.microsoft.com/office/powerpoint/2010/main" val="2640232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D86DE-2BB4-1148-AA52-E6A607F1FAB8}"/>
              </a:ext>
            </a:extLst>
          </p:cNvPr>
          <p:cNvSpPr>
            <a:spLocks noGrp="1"/>
          </p:cNvSpPr>
          <p:nvPr>
            <p:ph type="title"/>
          </p:nvPr>
        </p:nvSpPr>
        <p:spPr>
          <a:xfrm>
            <a:off x="457200" y="245780"/>
            <a:ext cx="8229600" cy="590349"/>
          </a:xfrm>
        </p:spPr>
        <p:txBody>
          <a:bodyPr lIns="0" tIns="18000" rIns="0" bIns="18000" anchor="ctr" anchorCtr="0">
            <a:spAutoFit/>
          </a:bodyPr>
          <a:lstStyle/>
          <a:p>
            <a:r>
              <a:rPr lang="en-US" dirty="0"/>
              <a:t>Figure 18.16</a:t>
            </a:r>
          </a:p>
        </p:txBody>
      </p:sp>
      <p:pic>
        <p:nvPicPr>
          <p:cNvPr id="6" name="Picture Placeholder 5" descr="A car with a LIDAR system, emitting light pulses, and forming a 3 D image of other objects ahead: a man walking with his son, a man walking, 2 other men walking separately, a man cycling, and three cars. &#10;">
            <a:extLst>
              <a:ext uri="{FF2B5EF4-FFF2-40B4-BE49-F238E27FC236}">
                <a16:creationId xmlns:a16="http://schemas.microsoft.com/office/drawing/2014/main" id="{DAFCD940-8E1B-EB48-87C7-F8420F0D19BB}"/>
              </a:ext>
            </a:extLst>
          </p:cNvPr>
          <p:cNvPicPr>
            <a:picLocks noGrp="1" noChangeAspect="1"/>
          </p:cNvPicPr>
          <p:nvPr>
            <p:ph type="pic" sz="quarter" idx="14"/>
          </p:nvPr>
        </p:nvPicPr>
        <p:blipFill>
          <a:blip r:embed="rId2"/>
          <a:stretch>
            <a:fillRect/>
          </a:stretch>
        </p:blipFill>
        <p:spPr>
          <a:xfrm>
            <a:off x="1147827" y="1307070"/>
            <a:ext cx="6858000" cy="3879273"/>
          </a:xfrm>
          <a:prstGeom prst="rect">
            <a:avLst/>
          </a:prstGeom>
        </p:spPr>
      </p:pic>
      <p:sp>
        <p:nvSpPr>
          <p:cNvPr id="5" name="Content Placeholder 4">
            <a:extLst>
              <a:ext uri="{FF2B5EF4-FFF2-40B4-BE49-F238E27FC236}">
                <a16:creationId xmlns:a16="http://schemas.microsoft.com/office/drawing/2014/main" id="{7A2349B0-CDD1-49A7-BA7F-1BC5ED95D3AB}"/>
              </a:ext>
            </a:extLst>
          </p:cNvPr>
          <p:cNvSpPr>
            <a:spLocks noGrp="1"/>
          </p:cNvSpPr>
          <p:nvPr>
            <p:ph sz="quarter" idx="13"/>
          </p:nvPr>
        </p:nvSpPr>
        <p:spPr>
          <a:xfrm>
            <a:off x="457200" y="5457857"/>
            <a:ext cx="8229600" cy="775015"/>
          </a:xfrm>
        </p:spPr>
        <p:txBody>
          <a:bodyPr lIns="0" tIns="18000" rIns="0" bIns="18000" anchor="ctr" anchorCtr="0">
            <a:spAutoFit/>
          </a:bodyPr>
          <a:lstStyle/>
          <a:p>
            <a:pPr marL="0" indent="0">
              <a:buNone/>
            </a:pPr>
            <a:r>
              <a:rPr lang="en-US" sz="2400" dirty="0"/>
              <a:t>LiDAR is a detection system that uses light from a laser to create a picture of the surrounding area. </a:t>
            </a:r>
          </a:p>
        </p:txBody>
      </p:sp>
    </p:spTree>
    <p:extLst>
      <p:ext uri="{BB962C8B-B14F-4D97-AF65-F5344CB8AC3E}">
        <p14:creationId xmlns:p14="http://schemas.microsoft.com/office/powerpoint/2010/main" val="11804143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Radar and Other Sensors</a:t>
            </a:r>
            <a:br>
              <a:rPr lang="en-US" sz="2800" dirty="0"/>
            </a:br>
            <a:r>
              <a:rPr lang="en-US" sz="1200" dirty="0"/>
              <a:t>(The animation will automatically start in a few seconds)</a:t>
            </a:r>
          </a:p>
        </p:txBody>
      </p:sp>
      <p:sp>
        <p:nvSpPr>
          <p:cNvPr id="7" name="Rectangle 6">
            <a:extLst>
              <a:ext uri="{FF2B5EF4-FFF2-40B4-BE49-F238E27FC236}">
                <a16:creationId xmlns:a16="http://schemas.microsoft.com/office/drawing/2014/main" id="{C2960B85-4B48-F4B7-FBE1-2AE6E37C74A3}"/>
              </a:ext>
            </a:extLst>
          </p:cNvPr>
          <p:cNvSpPr/>
          <p:nvPr/>
        </p:nvSpPr>
        <p:spPr>
          <a:xfrm>
            <a:off x="340468" y="1481138"/>
            <a:ext cx="8443609" cy="464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22703FD-1636-5143-BA25-9FAF2501868A}"/>
              </a:ext>
            </a:extLst>
          </p:cNvPr>
          <p:cNvSpPr/>
          <p:nvPr/>
        </p:nvSpPr>
        <p:spPr>
          <a:xfrm>
            <a:off x="350195" y="5647481"/>
            <a:ext cx="8443609" cy="464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0931369-3668-4DED-6625-2FD5147D3294}"/>
              </a:ext>
            </a:extLst>
          </p:cNvPr>
          <p:cNvSpPr/>
          <p:nvPr/>
        </p:nvSpPr>
        <p:spPr>
          <a:xfrm>
            <a:off x="1916349" y="1391055"/>
            <a:ext cx="5301574" cy="1848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43A6A90-7CB2-52B9-5A86-BCCED7EB9764}"/>
              </a:ext>
            </a:extLst>
          </p:cNvPr>
          <p:cNvSpPr/>
          <p:nvPr/>
        </p:nvSpPr>
        <p:spPr>
          <a:xfrm>
            <a:off x="1848255" y="6040877"/>
            <a:ext cx="5369668" cy="2394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2DFD9E5-2E32-23C2-AD7C-031E451CB81B}"/>
              </a:ext>
            </a:extLst>
          </p:cNvPr>
          <p:cNvSpPr/>
          <p:nvPr/>
        </p:nvSpPr>
        <p:spPr>
          <a:xfrm>
            <a:off x="359923" y="1391055"/>
            <a:ext cx="8424154" cy="464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2E31315-CC96-8472-DF6B-C4A42296BEF7}"/>
              </a:ext>
            </a:extLst>
          </p:cNvPr>
          <p:cNvSpPr/>
          <p:nvPr/>
        </p:nvSpPr>
        <p:spPr>
          <a:xfrm>
            <a:off x="454025" y="5731725"/>
            <a:ext cx="8424154" cy="464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Radar_and_Other_Sensors">
            <a:hlinkClick r:id="" action="ppaction://media"/>
            <a:extLst>
              <a:ext uri="{FF2B5EF4-FFF2-40B4-BE49-F238E27FC236}">
                <a16:creationId xmlns:a16="http://schemas.microsoft.com/office/drawing/2014/main" id="{7D691A33-2312-AD9A-44D6-E0D521F29B2B}"/>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27818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D18AE-F8CB-1E40-BDC1-27766898B286}"/>
              </a:ext>
            </a:extLst>
          </p:cNvPr>
          <p:cNvSpPr>
            <a:spLocks noGrp="1"/>
          </p:cNvSpPr>
          <p:nvPr>
            <p:ph type="title"/>
          </p:nvPr>
        </p:nvSpPr>
        <p:spPr>
          <a:xfrm>
            <a:off x="457200" y="258658"/>
            <a:ext cx="8229600" cy="590349"/>
          </a:xfrm>
        </p:spPr>
        <p:txBody>
          <a:bodyPr lIns="0" tIns="18000" rIns="0" bIns="18000" anchor="ctr" anchorCtr="0">
            <a:spAutoFit/>
          </a:bodyPr>
          <a:lstStyle/>
          <a:p>
            <a:r>
              <a:rPr lang="en-US" dirty="0"/>
              <a:t>Driver Assist Diagnosis</a:t>
            </a:r>
          </a:p>
        </p:txBody>
      </p:sp>
      <p:sp>
        <p:nvSpPr>
          <p:cNvPr id="3" name="Content Placeholder 2">
            <a:extLst>
              <a:ext uri="{FF2B5EF4-FFF2-40B4-BE49-F238E27FC236}">
                <a16:creationId xmlns:a16="http://schemas.microsoft.com/office/drawing/2014/main" id="{C45D661A-0CB1-474F-B7C5-D5D5ED616634}"/>
              </a:ext>
            </a:extLst>
          </p:cNvPr>
          <p:cNvSpPr>
            <a:spLocks noGrp="1"/>
          </p:cNvSpPr>
          <p:nvPr>
            <p:ph sz="quarter" idx="13"/>
          </p:nvPr>
        </p:nvSpPr>
        <p:spPr>
          <a:xfrm>
            <a:off x="446088" y="1079088"/>
            <a:ext cx="8229600" cy="3083340"/>
          </a:xfrm>
        </p:spPr>
        <p:txBody>
          <a:bodyPr lIns="0" tIns="18000" rIns="0" bIns="18000" anchor="ctr" anchorCtr="0">
            <a:spAutoFit/>
          </a:bodyPr>
          <a:lstStyle/>
          <a:p>
            <a:pPr marL="342900" indent="-342900"/>
            <a:r>
              <a:rPr lang="en-US" sz="2400" dirty="0"/>
              <a:t>VIN Decoder</a:t>
            </a:r>
          </a:p>
          <a:p>
            <a:pPr marL="829818" lvl="1" indent="-342900"/>
            <a:r>
              <a:rPr lang="en-US" sz="2400" dirty="0"/>
              <a:t>To identify what </a:t>
            </a:r>
            <a:r>
              <a:rPr lang="en-US" sz="2400" spc="-300" dirty="0"/>
              <a:t>A D A </a:t>
            </a:r>
            <a:r>
              <a:rPr lang="en-US" sz="2400" dirty="0"/>
              <a:t>S a vehicle is equipped with, use the vehicle identification number (</a:t>
            </a:r>
            <a:r>
              <a:rPr lang="en-US" sz="2400" spc="-300" dirty="0"/>
              <a:t>V I </a:t>
            </a:r>
            <a:r>
              <a:rPr lang="en-US" sz="2400" dirty="0"/>
              <a:t>N), or the regular production order (</a:t>
            </a:r>
            <a:r>
              <a:rPr lang="en-US" sz="2400" spc="-300" dirty="0"/>
              <a:t>R P </a:t>
            </a:r>
            <a:r>
              <a:rPr lang="en-US" sz="2400" dirty="0"/>
              <a:t>O) code (</a:t>
            </a:r>
            <a:r>
              <a:rPr lang="en-US" sz="2400" spc="-300" dirty="0"/>
              <a:t>G </a:t>
            </a:r>
            <a:r>
              <a:rPr lang="en-US" sz="2400" dirty="0"/>
              <a:t>M vehicles). </a:t>
            </a:r>
          </a:p>
          <a:p>
            <a:pPr marL="342900" indent="-342900"/>
            <a:r>
              <a:rPr lang="en-US" sz="2400" dirty="0"/>
              <a:t>Diagnostic Steps</a:t>
            </a:r>
          </a:p>
          <a:p>
            <a:pPr marL="829818" lvl="1" indent="-342900"/>
            <a:r>
              <a:rPr lang="en-US" sz="2400" dirty="0"/>
              <a:t>The steps are similar to troubleshooting any other system or fault. </a:t>
            </a:r>
          </a:p>
        </p:txBody>
      </p:sp>
    </p:spTree>
    <p:extLst>
      <p:ext uri="{BB962C8B-B14F-4D97-AF65-F5344CB8AC3E}">
        <p14:creationId xmlns:p14="http://schemas.microsoft.com/office/powerpoint/2010/main" val="6314849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19B34-6A6B-5044-A5DF-2E18E3FFB938}"/>
              </a:ext>
            </a:extLst>
          </p:cNvPr>
          <p:cNvSpPr>
            <a:spLocks noGrp="1"/>
          </p:cNvSpPr>
          <p:nvPr>
            <p:ph type="title"/>
          </p:nvPr>
        </p:nvSpPr>
        <p:spPr>
          <a:xfrm>
            <a:off x="457200" y="242737"/>
            <a:ext cx="8229600" cy="1021237"/>
          </a:xfrm>
        </p:spPr>
        <p:txBody>
          <a:bodyPr lIns="0" tIns="18000" rIns="0" bIns="18000" anchor="ctr" anchorCtr="0">
            <a:spAutoFit/>
          </a:bodyPr>
          <a:lstStyle/>
          <a:p>
            <a:r>
              <a:rPr lang="en-US" dirty="0"/>
              <a:t>Camera and Radar Sensor Calibration </a:t>
            </a:r>
            <a:r>
              <a:rPr lang="en-US" sz="2800" dirty="0"/>
              <a:t>(1 of 3)</a:t>
            </a:r>
          </a:p>
        </p:txBody>
      </p:sp>
      <p:sp>
        <p:nvSpPr>
          <p:cNvPr id="3" name="Content Placeholder 2">
            <a:extLst>
              <a:ext uri="{FF2B5EF4-FFF2-40B4-BE49-F238E27FC236}">
                <a16:creationId xmlns:a16="http://schemas.microsoft.com/office/drawing/2014/main" id="{AF3FBEC3-DE69-1549-B170-09AA094F6F31}"/>
              </a:ext>
            </a:extLst>
          </p:cNvPr>
          <p:cNvSpPr>
            <a:spLocks noGrp="1"/>
          </p:cNvSpPr>
          <p:nvPr>
            <p:ph sz="quarter" idx="13"/>
          </p:nvPr>
        </p:nvSpPr>
        <p:spPr>
          <a:xfrm>
            <a:off x="457200" y="1537564"/>
            <a:ext cx="8229600" cy="2036899"/>
          </a:xfrm>
        </p:spPr>
        <p:txBody>
          <a:bodyPr lIns="0" tIns="18000" rIns="0" bIns="18000" anchor="ctr" anchorCtr="0">
            <a:spAutoFit/>
          </a:bodyPr>
          <a:lstStyle/>
          <a:p>
            <a:pPr marL="342900" indent="-342900"/>
            <a:r>
              <a:rPr lang="en-US" sz="2400" dirty="0"/>
              <a:t>Camera Calibration</a:t>
            </a:r>
          </a:p>
          <a:p>
            <a:pPr marL="829818" lvl="1" indent="-342900"/>
            <a:r>
              <a:rPr lang="en-US" sz="2400" dirty="0"/>
              <a:t>Calibration of the camera is required when one or more cameras are replaced or a mounting component, such as a windshield, bumper cover, mirror, or door. </a:t>
            </a:r>
          </a:p>
          <a:p>
            <a:pPr marL="829818" lvl="1" indent="-342900"/>
            <a:r>
              <a:rPr lang="en-US" sz="2400" dirty="0"/>
              <a:t>The calibration is an in-shop, static process. </a:t>
            </a:r>
          </a:p>
        </p:txBody>
      </p:sp>
    </p:spTree>
    <p:extLst>
      <p:ext uri="{BB962C8B-B14F-4D97-AF65-F5344CB8AC3E}">
        <p14:creationId xmlns:p14="http://schemas.microsoft.com/office/powerpoint/2010/main" val="7376622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77A64-0A07-704C-BF09-1AC98B24A6F2}"/>
              </a:ext>
            </a:extLst>
          </p:cNvPr>
          <p:cNvSpPr>
            <a:spLocks noGrp="1"/>
          </p:cNvSpPr>
          <p:nvPr>
            <p:ph type="title"/>
          </p:nvPr>
        </p:nvSpPr>
        <p:spPr>
          <a:xfrm>
            <a:off x="457200" y="261790"/>
            <a:ext cx="8229600" cy="590349"/>
          </a:xfrm>
        </p:spPr>
        <p:txBody>
          <a:bodyPr lIns="0" tIns="18000" rIns="0" bIns="18000" anchor="ctr" anchorCtr="0">
            <a:spAutoFit/>
          </a:bodyPr>
          <a:lstStyle/>
          <a:p>
            <a:r>
              <a:rPr lang="en-US" dirty="0"/>
              <a:t>Figure 18.17</a:t>
            </a:r>
          </a:p>
        </p:txBody>
      </p:sp>
      <p:pic>
        <p:nvPicPr>
          <p:cNvPr id="6" name="Picture Placeholder 5" descr="A top view of a car with a typical camera calibration along with movement area. &#10;Long description is available in notes, press F6.">
            <a:extLst>
              <a:ext uri="{FF2B5EF4-FFF2-40B4-BE49-F238E27FC236}">
                <a16:creationId xmlns:a16="http://schemas.microsoft.com/office/drawing/2014/main" id="{63E2C886-6975-E14A-9ADA-FD77AB28B7EE}"/>
              </a:ext>
            </a:extLst>
          </p:cNvPr>
          <p:cNvPicPr>
            <a:picLocks noGrp="1" noChangeAspect="1"/>
          </p:cNvPicPr>
          <p:nvPr>
            <p:ph type="pic" sz="quarter" idx="14"/>
          </p:nvPr>
        </p:nvPicPr>
        <p:blipFill>
          <a:blip r:embed="rId3"/>
          <a:stretch>
            <a:fillRect/>
          </a:stretch>
        </p:blipFill>
        <p:spPr>
          <a:xfrm>
            <a:off x="2004319" y="1076734"/>
            <a:ext cx="5145420" cy="3032410"/>
          </a:xfrm>
          <a:prstGeom prst="rect">
            <a:avLst/>
          </a:prstGeom>
        </p:spPr>
      </p:pic>
      <p:sp>
        <p:nvSpPr>
          <p:cNvPr id="5" name="Content Placeholder 4">
            <a:extLst>
              <a:ext uri="{FF2B5EF4-FFF2-40B4-BE49-F238E27FC236}">
                <a16:creationId xmlns:a16="http://schemas.microsoft.com/office/drawing/2014/main" id="{39AD23CB-5F2E-4290-B9A7-3168C9DB6631}"/>
              </a:ext>
            </a:extLst>
          </p:cNvPr>
          <p:cNvSpPr>
            <a:spLocks noGrp="1"/>
          </p:cNvSpPr>
          <p:nvPr>
            <p:ph sz="quarter" idx="13"/>
          </p:nvPr>
        </p:nvSpPr>
        <p:spPr>
          <a:xfrm>
            <a:off x="446088" y="4344688"/>
            <a:ext cx="8229600" cy="1883011"/>
          </a:xfrm>
        </p:spPr>
        <p:txBody>
          <a:bodyPr lIns="0" tIns="18000" rIns="0" bIns="18000" anchor="ctr" anchorCtr="0">
            <a:spAutoFit/>
          </a:bodyPr>
          <a:lstStyle/>
          <a:p>
            <a:pPr marL="0" indent="0">
              <a:buNone/>
            </a:pPr>
            <a:r>
              <a:rPr lang="en-US" sz="2400" dirty="0"/>
              <a:t>A typical camera calibration shop requirement to be used to calibrate the cameras on a vehicle equipped with advance driver assist systems. The area around the vehicle must be open and free from objects or windows that could affect the camera calibration. </a:t>
            </a:r>
          </a:p>
        </p:txBody>
      </p:sp>
    </p:spTree>
    <p:extLst>
      <p:ext uri="{BB962C8B-B14F-4D97-AF65-F5344CB8AC3E}">
        <p14:creationId xmlns:p14="http://schemas.microsoft.com/office/powerpoint/2010/main" val="3593172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4EC93-D1D0-AE45-9A0E-B55B062692BC}"/>
              </a:ext>
            </a:extLst>
          </p:cNvPr>
          <p:cNvSpPr>
            <a:spLocks noGrp="1"/>
          </p:cNvSpPr>
          <p:nvPr>
            <p:ph type="title"/>
          </p:nvPr>
        </p:nvSpPr>
        <p:spPr>
          <a:xfrm>
            <a:off x="457200" y="260322"/>
            <a:ext cx="7462157" cy="1021237"/>
          </a:xfrm>
        </p:spPr>
        <p:txBody>
          <a:bodyPr wrap="square" lIns="0" tIns="18000" rIns="0" bIns="18000" anchor="ctr" anchorCtr="0">
            <a:spAutoFit/>
          </a:bodyPr>
          <a:lstStyle/>
          <a:p>
            <a:r>
              <a:rPr lang="en-US" dirty="0"/>
              <a:t>Advanced Driver Assist Systems</a:t>
            </a:r>
            <a:r>
              <a:rPr lang="en-US" baseline="0" dirty="0"/>
              <a:t> </a:t>
            </a:r>
            <a:r>
              <a:rPr lang="en-US" sz="2800" dirty="0"/>
              <a:t>(2 of 2)</a:t>
            </a:r>
          </a:p>
        </p:txBody>
      </p:sp>
      <p:sp>
        <p:nvSpPr>
          <p:cNvPr id="3" name="Content Placeholder 2">
            <a:extLst>
              <a:ext uri="{FF2B5EF4-FFF2-40B4-BE49-F238E27FC236}">
                <a16:creationId xmlns:a16="http://schemas.microsoft.com/office/drawing/2014/main" id="{4B1A1EAB-BF50-0645-8DCD-C5428C0DF4A7}"/>
              </a:ext>
            </a:extLst>
          </p:cNvPr>
          <p:cNvSpPr>
            <a:spLocks noGrp="1"/>
          </p:cNvSpPr>
          <p:nvPr>
            <p:ph sz="quarter" idx="13"/>
          </p:nvPr>
        </p:nvSpPr>
        <p:spPr>
          <a:xfrm>
            <a:off x="470079" y="1707936"/>
            <a:ext cx="7875432" cy="3745059"/>
          </a:xfrm>
        </p:spPr>
        <p:txBody>
          <a:bodyPr wrap="square" lIns="0" tIns="18000" rIns="0" bIns="18000" anchor="ctr" anchorCtr="0">
            <a:spAutoFit/>
          </a:bodyPr>
          <a:lstStyle/>
          <a:p>
            <a:pPr marL="342900" indent="-342900"/>
            <a:r>
              <a:rPr lang="en-US" sz="2400" dirty="0"/>
              <a:t>Purpose</a:t>
            </a:r>
          </a:p>
          <a:p>
            <a:pPr marL="829818" lvl="1" indent="-342900"/>
            <a:r>
              <a:rPr lang="en-US" sz="2400" dirty="0"/>
              <a:t>The purpose of </a:t>
            </a:r>
            <a:r>
              <a:rPr lang="en-US" sz="2400" b="1" dirty="0"/>
              <a:t>advanced driver assist systems (</a:t>
            </a:r>
            <a:r>
              <a:rPr lang="en-US" sz="2400" b="1" spc="-300" dirty="0"/>
              <a:t>A D A </a:t>
            </a:r>
            <a:r>
              <a:rPr lang="en-US" sz="2400" b="1" dirty="0"/>
              <a:t>Ss) </a:t>
            </a:r>
            <a:r>
              <a:rPr lang="en-US" sz="2400" dirty="0"/>
              <a:t>is to provide the driver with systems that help the driver by doing the following: </a:t>
            </a:r>
          </a:p>
          <a:p>
            <a:pPr marL="1229868" lvl="2" indent="-342900"/>
            <a:r>
              <a:rPr lang="en-US" sz="2400" dirty="0"/>
              <a:t>Alert the driver of a potential issue. </a:t>
            </a:r>
          </a:p>
          <a:p>
            <a:pPr marL="1229868" lvl="2" indent="-342900"/>
            <a:r>
              <a:rPr lang="en-US" sz="2400" dirty="0"/>
              <a:t>Help the driver maintain proper driving habits. </a:t>
            </a:r>
          </a:p>
          <a:p>
            <a:pPr marL="1229868" lvl="2" indent="-342900"/>
            <a:r>
              <a:rPr lang="en-US" sz="2400" dirty="0"/>
              <a:t>Help the driver avoid a collision. </a:t>
            </a:r>
          </a:p>
          <a:p>
            <a:pPr marL="1229868" lvl="2" indent="-342900"/>
            <a:r>
              <a:rPr lang="en-US" sz="2400" dirty="0"/>
              <a:t>Make the parking safer through parking assist systems. </a:t>
            </a:r>
          </a:p>
        </p:txBody>
      </p:sp>
    </p:spTree>
    <p:extLst>
      <p:ext uri="{BB962C8B-B14F-4D97-AF65-F5344CB8AC3E}">
        <p14:creationId xmlns:p14="http://schemas.microsoft.com/office/powerpoint/2010/main" val="32473202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19B34-6A6B-5044-A5DF-2E18E3FFB938}"/>
              </a:ext>
            </a:extLst>
          </p:cNvPr>
          <p:cNvSpPr>
            <a:spLocks noGrp="1"/>
          </p:cNvSpPr>
          <p:nvPr>
            <p:ph type="title"/>
          </p:nvPr>
        </p:nvSpPr>
        <p:spPr>
          <a:xfrm>
            <a:off x="457200" y="271627"/>
            <a:ext cx="8229600" cy="1021237"/>
          </a:xfrm>
        </p:spPr>
        <p:txBody>
          <a:bodyPr lIns="0" tIns="18000" rIns="0" bIns="18000" anchor="ctr" anchorCtr="0">
            <a:spAutoFit/>
          </a:bodyPr>
          <a:lstStyle/>
          <a:p>
            <a:r>
              <a:rPr lang="en-US" dirty="0"/>
              <a:t>Camera and Radar Sensor Calibration </a:t>
            </a:r>
            <a:r>
              <a:rPr lang="en-US" sz="2800" dirty="0"/>
              <a:t>(2 of 3)</a:t>
            </a:r>
          </a:p>
        </p:txBody>
      </p:sp>
      <p:sp>
        <p:nvSpPr>
          <p:cNvPr id="3" name="Content Placeholder 2">
            <a:extLst>
              <a:ext uri="{FF2B5EF4-FFF2-40B4-BE49-F238E27FC236}">
                <a16:creationId xmlns:a16="http://schemas.microsoft.com/office/drawing/2014/main" id="{AF3FBEC3-DE69-1549-B170-09AA094F6F31}"/>
              </a:ext>
            </a:extLst>
          </p:cNvPr>
          <p:cNvSpPr>
            <a:spLocks noGrp="1"/>
          </p:cNvSpPr>
          <p:nvPr>
            <p:ph sz="quarter" idx="13"/>
          </p:nvPr>
        </p:nvSpPr>
        <p:spPr>
          <a:xfrm>
            <a:off x="477838" y="1575706"/>
            <a:ext cx="8229600" cy="3706587"/>
          </a:xfrm>
        </p:spPr>
        <p:txBody>
          <a:bodyPr lIns="0" tIns="18000" rIns="0" bIns="18000" anchor="ctr" anchorCtr="0">
            <a:spAutoFit/>
          </a:bodyPr>
          <a:lstStyle/>
          <a:p>
            <a:pPr marL="342900" indent="-342900"/>
            <a:r>
              <a:rPr lang="en-US" sz="2400" dirty="0"/>
              <a:t>Typical Procedure</a:t>
            </a:r>
          </a:p>
          <a:p>
            <a:pPr marL="829818" lvl="1" indent="-342900"/>
            <a:r>
              <a:rPr lang="en-US" sz="2400" dirty="0"/>
              <a:t>Some camera systems require a specific target so that the camera can be calibrated. </a:t>
            </a:r>
          </a:p>
          <a:p>
            <a:pPr marL="829818" lvl="1" indent="-342900"/>
            <a:r>
              <a:rPr lang="en-US" sz="2400" dirty="0"/>
              <a:t>Some vehicles that do not require a special target will often use lines that are taped to the floor around the vehicle to use as a target. </a:t>
            </a:r>
          </a:p>
          <a:p>
            <a:pPr marL="829818" lvl="1" indent="-342900"/>
            <a:r>
              <a:rPr lang="en-US" sz="2400" dirty="0"/>
              <a:t>Some systems also require that the vehicle be driven at slow speeds under specific operating conditions to complete the learning. </a:t>
            </a:r>
          </a:p>
        </p:txBody>
      </p:sp>
    </p:spTree>
    <p:extLst>
      <p:ext uri="{BB962C8B-B14F-4D97-AF65-F5344CB8AC3E}">
        <p14:creationId xmlns:p14="http://schemas.microsoft.com/office/powerpoint/2010/main" val="26408576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F248D-1666-7B4E-B51E-B0BA70EC0A68}"/>
              </a:ext>
            </a:extLst>
          </p:cNvPr>
          <p:cNvSpPr>
            <a:spLocks noGrp="1"/>
          </p:cNvSpPr>
          <p:nvPr>
            <p:ph type="title"/>
          </p:nvPr>
        </p:nvSpPr>
        <p:spPr>
          <a:xfrm>
            <a:off x="457200" y="258659"/>
            <a:ext cx="8229600" cy="590349"/>
          </a:xfrm>
        </p:spPr>
        <p:txBody>
          <a:bodyPr lIns="0" tIns="18000" rIns="0" bIns="18000" anchor="ctr" anchorCtr="0">
            <a:spAutoFit/>
          </a:bodyPr>
          <a:lstStyle/>
          <a:p>
            <a:r>
              <a:rPr lang="en-US" dirty="0"/>
              <a:t>Figure 18.18</a:t>
            </a:r>
          </a:p>
        </p:txBody>
      </p:sp>
      <p:pic>
        <p:nvPicPr>
          <p:cNvPr id="6" name="Picture Placeholder 5" descr="Three target boards are set up on the shop floor of an automobile manufacturing company to calibrate the camera on a vehicle.&#10;">
            <a:extLst>
              <a:ext uri="{FF2B5EF4-FFF2-40B4-BE49-F238E27FC236}">
                <a16:creationId xmlns:a16="http://schemas.microsoft.com/office/drawing/2014/main" id="{3951EAF7-F93F-F64D-9D2F-31174E6C27DC}"/>
              </a:ext>
            </a:extLst>
          </p:cNvPr>
          <p:cNvPicPr>
            <a:picLocks noGrp="1" noChangeAspect="1"/>
          </p:cNvPicPr>
          <p:nvPr>
            <p:ph type="pic" sz="quarter" idx="14"/>
          </p:nvPr>
        </p:nvPicPr>
        <p:blipFill>
          <a:blip r:embed="rId2"/>
          <a:stretch>
            <a:fillRect/>
          </a:stretch>
        </p:blipFill>
        <p:spPr>
          <a:xfrm>
            <a:off x="2463213" y="1292225"/>
            <a:ext cx="4225348" cy="3171031"/>
          </a:xfrm>
          <a:prstGeom prst="rect">
            <a:avLst/>
          </a:prstGeom>
        </p:spPr>
      </p:pic>
      <p:sp>
        <p:nvSpPr>
          <p:cNvPr id="5" name="Content Placeholder 4">
            <a:extLst>
              <a:ext uri="{FF2B5EF4-FFF2-40B4-BE49-F238E27FC236}">
                <a16:creationId xmlns:a16="http://schemas.microsoft.com/office/drawing/2014/main" id="{4BDBA39A-1683-4311-96D5-E15F15F8E3E1}"/>
              </a:ext>
            </a:extLst>
          </p:cNvPr>
          <p:cNvSpPr>
            <a:spLocks noGrp="1"/>
          </p:cNvSpPr>
          <p:nvPr>
            <p:ph sz="quarter" idx="13"/>
          </p:nvPr>
        </p:nvSpPr>
        <p:spPr>
          <a:xfrm>
            <a:off x="446088" y="4713258"/>
            <a:ext cx="8229600" cy="1513679"/>
          </a:xfrm>
        </p:spPr>
        <p:txBody>
          <a:bodyPr lIns="0" tIns="18000" rIns="0" bIns="18000" anchor="ctr" anchorCtr="0">
            <a:spAutoFit/>
          </a:bodyPr>
          <a:lstStyle/>
          <a:p>
            <a:pPr marL="0" indent="0">
              <a:buNone/>
            </a:pPr>
            <a:r>
              <a:rPr lang="en-US" sz="2400" dirty="0"/>
              <a:t>A typical target setup required to calibrate the camera on a vehicle equipped with an advanced driver assist system. Always follow the specified calibration procedure for the vehicle being serviced. </a:t>
            </a:r>
          </a:p>
        </p:txBody>
      </p:sp>
    </p:spTree>
    <p:extLst>
      <p:ext uri="{BB962C8B-B14F-4D97-AF65-F5344CB8AC3E}">
        <p14:creationId xmlns:p14="http://schemas.microsoft.com/office/powerpoint/2010/main" val="21517803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19B34-6A6B-5044-A5DF-2E18E3FFB938}"/>
              </a:ext>
            </a:extLst>
          </p:cNvPr>
          <p:cNvSpPr>
            <a:spLocks noGrp="1"/>
          </p:cNvSpPr>
          <p:nvPr>
            <p:ph type="title"/>
          </p:nvPr>
        </p:nvSpPr>
        <p:spPr>
          <a:xfrm>
            <a:off x="457200" y="242737"/>
            <a:ext cx="8229600" cy="1021237"/>
          </a:xfrm>
        </p:spPr>
        <p:txBody>
          <a:bodyPr lIns="0" tIns="18000" rIns="0" bIns="18000" anchor="ctr" anchorCtr="0">
            <a:spAutoFit/>
          </a:bodyPr>
          <a:lstStyle/>
          <a:p>
            <a:r>
              <a:rPr lang="en-US" dirty="0"/>
              <a:t>Camera and Radar Sensor Calibration </a:t>
            </a:r>
            <a:r>
              <a:rPr lang="en-US" sz="2800" dirty="0"/>
              <a:t>(3 of 3)</a:t>
            </a:r>
          </a:p>
        </p:txBody>
      </p:sp>
      <p:sp>
        <p:nvSpPr>
          <p:cNvPr id="3" name="Content Placeholder 2">
            <a:extLst>
              <a:ext uri="{FF2B5EF4-FFF2-40B4-BE49-F238E27FC236}">
                <a16:creationId xmlns:a16="http://schemas.microsoft.com/office/drawing/2014/main" id="{AF3FBEC3-DE69-1549-B170-09AA094F6F31}"/>
              </a:ext>
            </a:extLst>
          </p:cNvPr>
          <p:cNvSpPr>
            <a:spLocks noGrp="1"/>
          </p:cNvSpPr>
          <p:nvPr>
            <p:ph sz="quarter" idx="13"/>
          </p:nvPr>
        </p:nvSpPr>
        <p:spPr>
          <a:xfrm>
            <a:off x="446088" y="1796886"/>
            <a:ext cx="8229600" cy="3337255"/>
          </a:xfrm>
        </p:spPr>
        <p:txBody>
          <a:bodyPr lIns="0" tIns="18000" rIns="0" bIns="18000" anchor="ctr" anchorCtr="0">
            <a:spAutoFit/>
          </a:bodyPr>
          <a:lstStyle/>
          <a:p>
            <a:pPr marL="342900" indent="-342900"/>
            <a:r>
              <a:rPr lang="en-US" sz="2400" dirty="0"/>
              <a:t>Radar Calibration</a:t>
            </a:r>
          </a:p>
          <a:p>
            <a:pPr marL="829818" lvl="1" indent="-342900"/>
            <a:r>
              <a:rPr lang="en-US" sz="2400" dirty="0"/>
              <a:t>Calibration of the radar is required anytime the unit is replaced or reinstalled. </a:t>
            </a:r>
          </a:p>
          <a:p>
            <a:pPr marL="829818" lvl="1" indent="-342900"/>
            <a:r>
              <a:rPr lang="en-US" sz="2400" dirty="0"/>
              <a:t>In many cases, the calibration procedure must be performed anytime a grille or fascia is removed or replaced. </a:t>
            </a:r>
          </a:p>
          <a:p>
            <a:pPr marL="829818" lvl="1" indent="-342900"/>
            <a:r>
              <a:rPr lang="en-US" sz="2400" dirty="0"/>
              <a:t>The static process involves the use of a scan tool and an aiming procedure. </a:t>
            </a:r>
          </a:p>
        </p:txBody>
      </p:sp>
    </p:spTree>
    <p:extLst>
      <p:ext uri="{BB962C8B-B14F-4D97-AF65-F5344CB8AC3E}">
        <p14:creationId xmlns:p14="http://schemas.microsoft.com/office/powerpoint/2010/main" val="36312029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10E8F-1C24-084F-A0CC-A25927EDEC4D}"/>
              </a:ext>
            </a:extLst>
          </p:cNvPr>
          <p:cNvSpPr>
            <a:spLocks noGrp="1"/>
          </p:cNvSpPr>
          <p:nvPr>
            <p:ph type="title"/>
          </p:nvPr>
        </p:nvSpPr>
        <p:spPr>
          <a:xfrm>
            <a:off x="457200" y="245780"/>
            <a:ext cx="8229600" cy="590349"/>
          </a:xfrm>
        </p:spPr>
        <p:txBody>
          <a:bodyPr lIns="0" tIns="18000" rIns="0" bIns="18000" anchor="ctr" anchorCtr="0">
            <a:spAutoFit/>
          </a:bodyPr>
          <a:lstStyle/>
          <a:p>
            <a:r>
              <a:rPr lang="en-US" dirty="0"/>
              <a:t>Figure 18.19</a:t>
            </a:r>
          </a:p>
        </p:txBody>
      </p:sp>
      <p:pic>
        <p:nvPicPr>
          <p:cNvPr id="6" name="Picture Placeholder 5" descr="A worker determing the exact center of the front of the vehicle by using a tool. &#10;">
            <a:extLst>
              <a:ext uri="{FF2B5EF4-FFF2-40B4-BE49-F238E27FC236}">
                <a16:creationId xmlns:a16="http://schemas.microsoft.com/office/drawing/2014/main" id="{726F588F-8FC7-7841-A5B5-853C11277DF9}"/>
              </a:ext>
            </a:extLst>
          </p:cNvPr>
          <p:cNvPicPr>
            <a:picLocks noGrp="1" noChangeAspect="1"/>
          </p:cNvPicPr>
          <p:nvPr>
            <p:ph type="pic" sz="quarter" idx="14"/>
          </p:nvPr>
        </p:nvPicPr>
        <p:blipFill>
          <a:blip r:embed="rId2"/>
          <a:stretch>
            <a:fillRect/>
          </a:stretch>
        </p:blipFill>
        <p:spPr>
          <a:xfrm>
            <a:off x="2463212" y="1092499"/>
            <a:ext cx="4225348" cy="3171031"/>
          </a:xfrm>
          <a:prstGeom prst="rect">
            <a:avLst/>
          </a:prstGeom>
        </p:spPr>
      </p:pic>
      <p:sp>
        <p:nvSpPr>
          <p:cNvPr id="5" name="Content Placeholder 4">
            <a:extLst>
              <a:ext uri="{FF2B5EF4-FFF2-40B4-BE49-F238E27FC236}">
                <a16:creationId xmlns:a16="http://schemas.microsoft.com/office/drawing/2014/main" id="{4EA401D0-0C76-4818-8C51-2B0AA17D44D5}"/>
              </a:ext>
            </a:extLst>
          </p:cNvPr>
          <p:cNvSpPr>
            <a:spLocks noGrp="1"/>
          </p:cNvSpPr>
          <p:nvPr>
            <p:ph sz="quarter" idx="13"/>
          </p:nvPr>
        </p:nvSpPr>
        <p:spPr>
          <a:xfrm>
            <a:off x="477838" y="4420680"/>
            <a:ext cx="8229600" cy="1883011"/>
          </a:xfrm>
        </p:spPr>
        <p:txBody>
          <a:bodyPr lIns="0" tIns="18000" rIns="0" bIns="18000" anchor="ctr" anchorCtr="0">
            <a:spAutoFit/>
          </a:bodyPr>
          <a:lstStyle/>
          <a:p>
            <a:pPr marL="0" indent="0">
              <a:buNone/>
            </a:pPr>
            <a:r>
              <a:rPr lang="en-US" sz="2400" dirty="0"/>
              <a:t>Before the radar sensor can be calibrated, the target must be installed at a very precise location at the front of the vehicle. The measurements involved include finding the exact center of the vehicle often using a special tool as shown. </a:t>
            </a:r>
          </a:p>
        </p:txBody>
      </p:sp>
    </p:spTree>
    <p:extLst>
      <p:ext uri="{BB962C8B-B14F-4D97-AF65-F5344CB8AC3E}">
        <p14:creationId xmlns:p14="http://schemas.microsoft.com/office/powerpoint/2010/main" val="337974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1EE0E-4B07-D241-813D-8D7E29B9E8A2}"/>
              </a:ext>
            </a:extLst>
          </p:cNvPr>
          <p:cNvSpPr>
            <a:spLocks noGrp="1"/>
          </p:cNvSpPr>
          <p:nvPr>
            <p:ph type="title"/>
          </p:nvPr>
        </p:nvSpPr>
        <p:spPr>
          <a:xfrm>
            <a:off x="457200" y="258659"/>
            <a:ext cx="8229600" cy="590349"/>
          </a:xfrm>
        </p:spPr>
        <p:txBody>
          <a:bodyPr lIns="0" tIns="18000" rIns="0" bIns="18000" anchor="ctr" anchorCtr="0">
            <a:spAutoFit/>
          </a:bodyPr>
          <a:lstStyle/>
          <a:p>
            <a:r>
              <a:rPr lang="en-US" dirty="0"/>
              <a:t>Figure 18.20</a:t>
            </a:r>
          </a:p>
        </p:txBody>
      </p:sp>
      <p:pic>
        <p:nvPicPr>
          <p:cNvPr id="6" name="Picture Placeholder 5" descr="A radar target of a specified height in position. &#10;">
            <a:extLst>
              <a:ext uri="{FF2B5EF4-FFF2-40B4-BE49-F238E27FC236}">
                <a16:creationId xmlns:a16="http://schemas.microsoft.com/office/drawing/2014/main" id="{5ED946CA-4678-4840-8B50-7AEA15F87025}"/>
              </a:ext>
            </a:extLst>
          </p:cNvPr>
          <p:cNvPicPr>
            <a:picLocks noGrp="1" noChangeAspect="1"/>
          </p:cNvPicPr>
          <p:nvPr>
            <p:ph type="pic" sz="quarter" idx="14"/>
          </p:nvPr>
        </p:nvPicPr>
        <p:blipFill>
          <a:blip r:embed="rId2"/>
          <a:stretch>
            <a:fillRect/>
          </a:stretch>
        </p:blipFill>
        <p:spPr>
          <a:xfrm>
            <a:off x="3301380" y="1151547"/>
            <a:ext cx="2519015" cy="3192224"/>
          </a:xfrm>
          <a:prstGeom prst="rect">
            <a:avLst/>
          </a:prstGeom>
        </p:spPr>
      </p:pic>
      <p:sp>
        <p:nvSpPr>
          <p:cNvPr id="5" name="Content Placeholder 4">
            <a:extLst>
              <a:ext uri="{FF2B5EF4-FFF2-40B4-BE49-F238E27FC236}">
                <a16:creationId xmlns:a16="http://schemas.microsoft.com/office/drawing/2014/main" id="{FAF029E2-C3E3-4F34-B2AC-3A6530FEDDF8}"/>
              </a:ext>
            </a:extLst>
          </p:cNvPr>
          <p:cNvSpPr>
            <a:spLocks noGrp="1"/>
          </p:cNvSpPr>
          <p:nvPr>
            <p:ph sz="quarter" idx="13"/>
          </p:nvPr>
        </p:nvSpPr>
        <p:spPr>
          <a:xfrm>
            <a:off x="446088" y="4580422"/>
            <a:ext cx="8229600" cy="1513679"/>
          </a:xfrm>
        </p:spPr>
        <p:txBody>
          <a:bodyPr lIns="0" tIns="18000" rIns="0" bIns="18000" anchor="ctr" anchorCtr="0">
            <a:spAutoFit/>
          </a:bodyPr>
          <a:lstStyle/>
          <a:p>
            <a:pPr marL="0" indent="0">
              <a:buNone/>
            </a:pPr>
            <a:r>
              <a:rPr lang="en-US" sz="2400" dirty="0"/>
              <a:t>A typical radar target being placed in the specified position after careful measurements from the centerline of the vehicle and the exact distance from the front and at the specified height. </a:t>
            </a:r>
          </a:p>
        </p:txBody>
      </p:sp>
    </p:spTree>
    <p:extLst>
      <p:ext uri="{BB962C8B-B14F-4D97-AF65-F5344CB8AC3E}">
        <p14:creationId xmlns:p14="http://schemas.microsoft.com/office/powerpoint/2010/main" val="18636463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7B76E-4952-704C-A678-C08933CDA6AD}"/>
              </a:ext>
            </a:extLst>
          </p:cNvPr>
          <p:cNvSpPr>
            <a:spLocks noGrp="1"/>
          </p:cNvSpPr>
          <p:nvPr>
            <p:ph type="title"/>
          </p:nvPr>
        </p:nvSpPr>
        <p:spPr>
          <a:xfrm>
            <a:off x="457200" y="245780"/>
            <a:ext cx="8229600" cy="590349"/>
          </a:xfrm>
        </p:spPr>
        <p:txBody>
          <a:bodyPr lIns="0" tIns="18000" rIns="0" bIns="18000" anchor="ctr" anchorCtr="0">
            <a:spAutoFit/>
          </a:bodyPr>
          <a:lstStyle/>
          <a:p>
            <a:r>
              <a:rPr lang="en-US" dirty="0"/>
              <a:t>Autonomous Vehicle Operation</a:t>
            </a:r>
          </a:p>
        </p:txBody>
      </p:sp>
      <p:sp>
        <p:nvSpPr>
          <p:cNvPr id="3" name="Content Placeholder 2">
            <a:extLst>
              <a:ext uri="{FF2B5EF4-FFF2-40B4-BE49-F238E27FC236}">
                <a16:creationId xmlns:a16="http://schemas.microsoft.com/office/drawing/2014/main" id="{839E2531-5C14-9A43-B51E-A9429081D79E}"/>
              </a:ext>
            </a:extLst>
          </p:cNvPr>
          <p:cNvSpPr>
            <a:spLocks noGrp="1"/>
          </p:cNvSpPr>
          <p:nvPr>
            <p:ph sz="quarter" idx="13"/>
          </p:nvPr>
        </p:nvSpPr>
        <p:spPr>
          <a:xfrm>
            <a:off x="457200" y="1182328"/>
            <a:ext cx="8229600" cy="3760448"/>
          </a:xfrm>
        </p:spPr>
        <p:txBody>
          <a:bodyPr lIns="0" tIns="18000" rIns="0" bIns="18000" anchor="ctr" anchorCtr="0">
            <a:spAutoFit/>
          </a:bodyPr>
          <a:lstStyle/>
          <a:p>
            <a:pPr marL="342900" indent="-342900"/>
            <a:r>
              <a:rPr lang="en-US" sz="2400" dirty="0"/>
              <a:t>Definition</a:t>
            </a:r>
          </a:p>
          <a:p>
            <a:pPr marL="829818" lvl="1" indent="-342900"/>
            <a:r>
              <a:rPr lang="en-US" sz="2400" dirty="0"/>
              <a:t>Automotive Engineers (</a:t>
            </a:r>
            <a:r>
              <a:rPr lang="en-US" sz="2400" spc="-300" dirty="0"/>
              <a:t>S A </a:t>
            </a:r>
            <a:r>
              <a:rPr lang="en-US" sz="2400" dirty="0"/>
              <a:t>E) defines an autonomous vehicle (</a:t>
            </a:r>
            <a:r>
              <a:rPr lang="en-US" sz="2400" spc="-300" dirty="0"/>
              <a:t>A </a:t>
            </a:r>
            <a:r>
              <a:rPr lang="en-US" sz="2400" dirty="0"/>
              <a:t>V) as a vehicle that uses an automated driving system that monitors the driving environment and makes navigation decisions without driver input. </a:t>
            </a:r>
          </a:p>
          <a:p>
            <a:pPr marL="342900" indent="-342900"/>
            <a:r>
              <a:rPr lang="en-US" sz="2400" dirty="0"/>
              <a:t>History</a:t>
            </a:r>
          </a:p>
          <a:p>
            <a:pPr marL="342900" indent="-342900"/>
            <a:r>
              <a:rPr lang="en-US" sz="2400" dirty="0"/>
              <a:t>Benefits</a:t>
            </a:r>
          </a:p>
          <a:p>
            <a:pPr marL="342900" indent="-342900"/>
            <a:r>
              <a:rPr lang="en-US" sz="2400" dirty="0"/>
              <a:t>Concerns</a:t>
            </a:r>
          </a:p>
        </p:txBody>
      </p:sp>
    </p:spTree>
    <p:extLst>
      <p:ext uri="{BB962C8B-B14F-4D97-AF65-F5344CB8AC3E}">
        <p14:creationId xmlns:p14="http://schemas.microsoft.com/office/powerpoint/2010/main" val="39788972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18D7-DC51-D445-9587-3A8CB2FFBF1F}"/>
              </a:ext>
            </a:extLst>
          </p:cNvPr>
          <p:cNvSpPr>
            <a:spLocks noGrp="1"/>
          </p:cNvSpPr>
          <p:nvPr>
            <p:ph type="title"/>
          </p:nvPr>
        </p:nvSpPr>
        <p:spPr>
          <a:xfrm>
            <a:off x="457200" y="258658"/>
            <a:ext cx="8229600" cy="590349"/>
          </a:xfrm>
        </p:spPr>
        <p:txBody>
          <a:bodyPr lIns="0" tIns="18000" rIns="0" bIns="18000" anchor="ctr" anchorCtr="0">
            <a:spAutoFit/>
          </a:bodyPr>
          <a:lstStyle/>
          <a:p>
            <a:r>
              <a:rPr lang="en-US" dirty="0"/>
              <a:t>Levels of Automation</a:t>
            </a:r>
          </a:p>
        </p:txBody>
      </p:sp>
      <p:sp>
        <p:nvSpPr>
          <p:cNvPr id="3" name="Content Placeholder 2">
            <a:extLst>
              <a:ext uri="{FF2B5EF4-FFF2-40B4-BE49-F238E27FC236}">
                <a16:creationId xmlns:a16="http://schemas.microsoft.com/office/drawing/2014/main" id="{82353FC6-517A-7843-BD54-3EA5F6D9D271}"/>
              </a:ext>
            </a:extLst>
          </p:cNvPr>
          <p:cNvSpPr>
            <a:spLocks noGrp="1"/>
          </p:cNvSpPr>
          <p:nvPr>
            <p:ph sz="quarter" idx="13"/>
          </p:nvPr>
        </p:nvSpPr>
        <p:spPr>
          <a:xfrm>
            <a:off x="470079" y="1238859"/>
            <a:ext cx="8229600" cy="1590623"/>
          </a:xfrm>
        </p:spPr>
        <p:txBody>
          <a:bodyPr lIns="0" tIns="18000" rIns="0" bIns="18000" anchor="ctr" anchorCtr="0">
            <a:spAutoFit/>
          </a:bodyPr>
          <a:lstStyle/>
          <a:p>
            <a:pPr marL="342900" indent="-342900"/>
            <a:r>
              <a:rPr lang="en-US" sz="2400" spc="-300" dirty="0"/>
              <a:t>S A </a:t>
            </a:r>
            <a:r>
              <a:rPr lang="en-US" sz="2400" dirty="0"/>
              <a:t>E Definitions</a:t>
            </a:r>
          </a:p>
          <a:p>
            <a:pPr marL="829818" lvl="1" indent="-342900"/>
            <a:r>
              <a:rPr lang="en-US" sz="2400" spc="-300" dirty="0"/>
              <a:t>S A </a:t>
            </a:r>
            <a:r>
              <a:rPr lang="en-US" sz="2400" dirty="0"/>
              <a:t>E International, who establishes standards for the automotive industry, has created a standard (J3016) that classifies the vehicle capabilities into five levels. </a:t>
            </a:r>
          </a:p>
        </p:txBody>
      </p:sp>
    </p:spTree>
    <p:extLst>
      <p:ext uri="{BB962C8B-B14F-4D97-AF65-F5344CB8AC3E}">
        <p14:creationId xmlns:p14="http://schemas.microsoft.com/office/powerpoint/2010/main" val="11821428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BEF2C-C67C-2D42-8C97-6027DC96841B}"/>
              </a:ext>
            </a:extLst>
          </p:cNvPr>
          <p:cNvSpPr>
            <a:spLocks noGrp="1"/>
          </p:cNvSpPr>
          <p:nvPr>
            <p:ph type="title"/>
          </p:nvPr>
        </p:nvSpPr>
        <p:spPr>
          <a:xfrm>
            <a:off x="470079" y="248910"/>
            <a:ext cx="8229600" cy="664491"/>
          </a:xfrm>
        </p:spPr>
        <p:txBody>
          <a:bodyPr lIns="0" tIns="18000" rIns="0" anchor="ctr" anchorCtr="0">
            <a:spAutoFit/>
          </a:bodyPr>
          <a:lstStyle/>
          <a:p>
            <a:r>
              <a:rPr lang="en-US" dirty="0"/>
              <a:t>Chart 18.1</a:t>
            </a:r>
          </a:p>
        </p:txBody>
      </p:sp>
      <p:pic>
        <p:nvPicPr>
          <p:cNvPr id="6" name="Picture Placeholder 5" descr="A chart shows the SAE levels, 0 to 5, along with their respective capabilities as follows. &#10;Long description is available in notes, press F6.">
            <a:extLst>
              <a:ext uri="{FF2B5EF4-FFF2-40B4-BE49-F238E27FC236}">
                <a16:creationId xmlns:a16="http://schemas.microsoft.com/office/drawing/2014/main" id="{A1C1D5C8-2EE2-A14A-BBD9-85256ABF0AD3}"/>
              </a:ext>
            </a:extLst>
          </p:cNvPr>
          <p:cNvPicPr>
            <a:picLocks noGrp="1" noChangeAspect="1"/>
          </p:cNvPicPr>
          <p:nvPr>
            <p:ph type="pic" sz="quarter" idx="14"/>
          </p:nvPr>
        </p:nvPicPr>
        <p:blipFill>
          <a:blip r:embed="rId3"/>
          <a:stretch>
            <a:fillRect/>
          </a:stretch>
        </p:blipFill>
        <p:spPr>
          <a:xfrm>
            <a:off x="2877498" y="1055581"/>
            <a:ext cx="3430280" cy="4209888"/>
          </a:xfrm>
          <a:prstGeom prst="rect">
            <a:avLst/>
          </a:prstGeom>
        </p:spPr>
      </p:pic>
      <p:sp>
        <p:nvSpPr>
          <p:cNvPr id="5" name="Content Placeholder 4">
            <a:extLst>
              <a:ext uri="{FF2B5EF4-FFF2-40B4-BE49-F238E27FC236}">
                <a16:creationId xmlns:a16="http://schemas.microsoft.com/office/drawing/2014/main" id="{48487A48-E241-4818-BB45-625AA3FEEB3B}"/>
              </a:ext>
            </a:extLst>
          </p:cNvPr>
          <p:cNvSpPr>
            <a:spLocks noGrp="1"/>
          </p:cNvSpPr>
          <p:nvPr>
            <p:ph sz="quarter" idx="13"/>
          </p:nvPr>
        </p:nvSpPr>
        <p:spPr>
          <a:xfrm>
            <a:off x="477838" y="5655882"/>
            <a:ext cx="8229600" cy="479825"/>
          </a:xfrm>
        </p:spPr>
        <p:txBody>
          <a:bodyPr lIns="0" tIns="18000" rIns="0" anchor="ctr" anchorCtr="0">
            <a:spAutoFit/>
          </a:bodyPr>
          <a:lstStyle/>
          <a:p>
            <a:pPr marL="0" indent="0">
              <a:buNone/>
            </a:pPr>
            <a:r>
              <a:rPr lang="en-US" sz="2400" dirty="0"/>
              <a:t>The </a:t>
            </a:r>
            <a:r>
              <a:rPr lang="en-US" sz="2400" spc="-300" dirty="0"/>
              <a:t>S A </a:t>
            </a:r>
            <a:r>
              <a:rPr lang="en-US" sz="2400" dirty="0"/>
              <a:t>E J3016 levels of automated vehicle capabilities. </a:t>
            </a:r>
          </a:p>
        </p:txBody>
      </p:sp>
    </p:spTree>
    <p:extLst>
      <p:ext uri="{BB962C8B-B14F-4D97-AF65-F5344CB8AC3E}">
        <p14:creationId xmlns:p14="http://schemas.microsoft.com/office/powerpoint/2010/main" val="26273665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210EB-798C-5B4E-B5D7-51B89EBD3E21}"/>
              </a:ext>
            </a:extLst>
          </p:cNvPr>
          <p:cNvSpPr>
            <a:spLocks noGrp="1"/>
          </p:cNvSpPr>
          <p:nvPr>
            <p:ph type="title"/>
          </p:nvPr>
        </p:nvSpPr>
        <p:spPr>
          <a:xfrm>
            <a:off x="457200" y="245778"/>
            <a:ext cx="8229600" cy="590349"/>
          </a:xfrm>
        </p:spPr>
        <p:txBody>
          <a:bodyPr lIns="0" tIns="18000" rIns="0" bIns="18000" anchor="ctr" anchorCtr="0">
            <a:spAutoFit/>
          </a:bodyPr>
          <a:lstStyle/>
          <a:p>
            <a:r>
              <a:rPr lang="en-US" dirty="0"/>
              <a:t>Figure 18.21</a:t>
            </a:r>
          </a:p>
        </p:txBody>
      </p:sp>
      <p:pic>
        <p:nvPicPr>
          <p:cNvPr id="6" name="Picture Placeholder 5" descr="A chart shows who drives, monitors, or intervenes according to the Level system of the car. &#10;Long description is available in notes, press F6.">
            <a:extLst>
              <a:ext uri="{FF2B5EF4-FFF2-40B4-BE49-F238E27FC236}">
                <a16:creationId xmlns:a16="http://schemas.microsoft.com/office/drawing/2014/main" id="{21D6C60F-6EC4-E34D-9552-1DB96BE2A00A}"/>
              </a:ext>
            </a:extLst>
          </p:cNvPr>
          <p:cNvPicPr>
            <a:picLocks noGrp="1" noChangeAspect="1"/>
          </p:cNvPicPr>
          <p:nvPr>
            <p:ph type="pic" sz="quarter" idx="14"/>
          </p:nvPr>
        </p:nvPicPr>
        <p:blipFill>
          <a:blip r:embed="rId3"/>
          <a:stretch>
            <a:fillRect/>
          </a:stretch>
        </p:blipFill>
        <p:spPr>
          <a:xfrm>
            <a:off x="1159409" y="1292225"/>
            <a:ext cx="6832023" cy="3541568"/>
          </a:xfrm>
          <a:prstGeom prst="rect">
            <a:avLst/>
          </a:prstGeom>
        </p:spPr>
      </p:pic>
      <p:sp>
        <p:nvSpPr>
          <p:cNvPr id="5" name="Content Placeholder 4">
            <a:extLst>
              <a:ext uri="{FF2B5EF4-FFF2-40B4-BE49-F238E27FC236}">
                <a16:creationId xmlns:a16="http://schemas.microsoft.com/office/drawing/2014/main" id="{A3350FA6-C5F3-472E-9233-3BC3D035574B}"/>
              </a:ext>
            </a:extLst>
          </p:cNvPr>
          <p:cNvSpPr>
            <a:spLocks noGrp="1"/>
          </p:cNvSpPr>
          <p:nvPr>
            <p:ph sz="quarter" idx="13"/>
          </p:nvPr>
        </p:nvSpPr>
        <p:spPr>
          <a:xfrm>
            <a:off x="446088" y="4957395"/>
            <a:ext cx="8229600" cy="1144347"/>
          </a:xfrm>
        </p:spPr>
        <p:txBody>
          <a:bodyPr lIns="0" tIns="18000" rIns="0" bIns="18000" anchor="ctr" anchorCtr="0">
            <a:spAutoFit/>
          </a:bodyPr>
          <a:lstStyle/>
          <a:p>
            <a:pPr marL="0" indent="0">
              <a:buNone/>
            </a:pPr>
            <a:r>
              <a:rPr lang="en-US" sz="2400" dirty="0"/>
              <a:t>A graphic example of who is driving and monitoring the conditions, and who can intervene if a situation requires evasive action. </a:t>
            </a:r>
          </a:p>
        </p:txBody>
      </p:sp>
    </p:spTree>
    <p:extLst>
      <p:ext uri="{BB962C8B-B14F-4D97-AF65-F5344CB8AC3E}">
        <p14:creationId xmlns:p14="http://schemas.microsoft.com/office/powerpoint/2010/main" val="2994051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27F4-B83E-E24E-AD33-E260BCD1E4BF}"/>
              </a:ext>
            </a:extLst>
          </p:cNvPr>
          <p:cNvSpPr>
            <a:spLocks noGrp="1"/>
          </p:cNvSpPr>
          <p:nvPr>
            <p:ph type="title"/>
          </p:nvPr>
        </p:nvSpPr>
        <p:spPr>
          <a:xfrm>
            <a:off x="457200" y="258661"/>
            <a:ext cx="8229600" cy="590349"/>
          </a:xfrm>
        </p:spPr>
        <p:txBody>
          <a:bodyPr lIns="0" tIns="18000" rIns="0" bIns="18000" anchor="ctr" anchorCtr="0">
            <a:spAutoFit/>
          </a:bodyPr>
          <a:lstStyle/>
          <a:p>
            <a:r>
              <a:rPr lang="en-US" dirty="0"/>
              <a:t>Artificial Intelligence (</a:t>
            </a:r>
            <a:r>
              <a:rPr lang="en-US" spc="-500" dirty="0"/>
              <a:t>A </a:t>
            </a:r>
            <a:r>
              <a:rPr lang="en-US" dirty="0"/>
              <a:t>I)</a:t>
            </a:r>
          </a:p>
        </p:txBody>
      </p:sp>
      <p:sp>
        <p:nvSpPr>
          <p:cNvPr id="3" name="Content Placeholder 2">
            <a:extLst>
              <a:ext uri="{FF2B5EF4-FFF2-40B4-BE49-F238E27FC236}">
                <a16:creationId xmlns:a16="http://schemas.microsoft.com/office/drawing/2014/main" id="{349A23BE-5779-EB4D-8589-37FBAD17EF0F}"/>
              </a:ext>
            </a:extLst>
          </p:cNvPr>
          <p:cNvSpPr>
            <a:spLocks noGrp="1"/>
          </p:cNvSpPr>
          <p:nvPr>
            <p:ph sz="quarter" idx="13"/>
          </p:nvPr>
        </p:nvSpPr>
        <p:spPr>
          <a:xfrm>
            <a:off x="457200" y="1125440"/>
            <a:ext cx="8229600" cy="2075371"/>
          </a:xfrm>
        </p:spPr>
        <p:txBody>
          <a:bodyPr lIns="0" tIns="18000" rIns="0" bIns="18000" anchor="ctr" anchorCtr="0">
            <a:spAutoFit/>
          </a:bodyPr>
          <a:lstStyle/>
          <a:p>
            <a:pPr marL="285750" indent="-285750"/>
            <a:r>
              <a:rPr lang="en-US" sz="2400" dirty="0"/>
              <a:t>The automotive industry is working to develop </a:t>
            </a:r>
            <a:r>
              <a:rPr lang="en-US" sz="2400" b="1" dirty="0"/>
              <a:t>artificial intelligence (</a:t>
            </a:r>
            <a:r>
              <a:rPr lang="en-US" sz="2400" b="1" spc="-300" dirty="0"/>
              <a:t>A </a:t>
            </a:r>
            <a:r>
              <a:rPr lang="en-US" sz="2400" b="1" dirty="0"/>
              <a:t>I) </a:t>
            </a:r>
            <a:r>
              <a:rPr lang="en-US" sz="2400" dirty="0"/>
              <a:t>systems for the transportation industry, including automated and autonomous driving systems. </a:t>
            </a:r>
          </a:p>
          <a:p>
            <a:pPr marL="285750" indent="-285750"/>
            <a:r>
              <a:rPr lang="en-US" sz="2400" dirty="0"/>
              <a:t>It enables vehicles to understand their environment and to process sensor and camera data. </a:t>
            </a:r>
          </a:p>
        </p:txBody>
      </p:sp>
    </p:spTree>
    <p:extLst>
      <p:ext uri="{BB962C8B-B14F-4D97-AF65-F5344CB8AC3E}">
        <p14:creationId xmlns:p14="http://schemas.microsoft.com/office/powerpoint/2010/main" val="2852999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A3A2B-4510-EF4A-BB0B-1B8D7687C6FF}"/>
              </a:ext>
            </a:extLst>
          </p:cNvPr>
          <p:cNvSpPr>
            <a:spLocks noGrp="1"/>
          </p:cNvSpPr>
          <p:nvPr>
            <p:ph type="title"/>
          </p:nvPr>
        </p:nvSpPr>
        <p:spPr>
          <a:xfrm>
            <a:off x="457200" y="258657"/>
            <a:ext cx="8229600" cy="590349"/>
          </a:xfrm>
        </p:spPr>
        <p:txBody>
          <a:bodyPr lIns="0" tIns="18000" rIns="0" bIns="18000" anchor="ctr" anchorCtr="0">
            <a:spAutoFit/>
          </a:bodyPr>
          <a:lstStyle/>
          <a:p>
            <a:r>
              <a:rPr lang="en-US" dirty="0"/>
              <a:t>Human–Machine Interface (</a:t>
            </a:r>
            <a:r>
              <a:rPr lang="en-US" spc="-500" dirty="0"/>
              <a:t>H M </a:t>
            </a:r>
            <a:r>
              <a:rPr lang="en-US" dirty="0"/>
              <a:t>I)</a:t>
            </a:r>
          </a:p>
        </p:txBody>
      </p:sp>
      <p:sp>
        <p:nvSpPr>
          <p:cNvPr id="3" name="Content Placeholder 2">
            <a:extLst>
              <a:ext uri="{FF2B5EF4-FFF2-40B4-BE49-F238E27FC236}">
                <a16:creationId xmlns:a16="http://schemas.microsoft.com/office/drawing/2014/main" id="{1F5A066C-8C96-754C-8FA8-3CA0443B81A2}"/>
              </a:ext>
            </a:extLst>
          </p:cNvPr>
          <p:cNvSpPr>
            <a:spLocks noGrp="1"/>
          </p:cNvSpPr>
          <p:nvPr>
            <p:ph sz="quarter" idx="13"/>
          </p:nvPr>
        </p:nvSpPr>
        <p:spPr>
          <a:xfrm>
            <a:off x="470079" y="1112151"/>
            <a:ext cx="8229600" cy="4422168"/>
          </a:xfrm>
        </p:spPr>
        <p:txBody>
          <a:bodyPr lIns="0" tIns="18000" rIns="0" bIns="18000" anchor="ctr" anchorCtr="0">
            <a:spAutoFit/>
          </a:bodyPr>
          <a:lstStyle/>
          <a:p>
            <a:pPr marL="342900" indent="-342900"/>
            <a:r>
              <a:rPr lang="en-US" sz="2400" dirty="0"/>
              <a:t>Definition</a:t>
            </a:r>
          </a:p>
          <a:p>
            <a:pPr marL="829818" lvl="1" indent="-342900"/>
            <a:r>
              <a:rPr lang="en-US" sz="2400" dirty="0"/>
              <a:t>The </a:t>
            </a:r>
            <a:r>
              <a:rPr lang="en-US" sz="2400" b="1" dirty="0"/>
              <a:t>human–machine interface (</a:t>
            </a:r>
            <a:r>
              <a:rPr lang="en-US" sz="2400" b="1" spc="-300" dirty="0"/>
              <a:t>H M </a:t>
            </a:r>
            <a:r>
              <a:rPr lang="en-US" sz="2400" b="1" dirty="0"/>
              <a:t>I) </a:t>
            </a:r>
            <a:r>
              <a:rPr lang="en-US" sz="2400" dirty="0"/>
              <a:t>was very basic in the past. </a:t>
            </a:r>
          </a:p>
          <a:p>
            <a:pPr marL="342900" indent="-342900"/>
            <a:r>
              <a:rPr lang="en-US" sz="2400" dirty="0"/>
              <a:t>Methods of Communication</a:t>
            </a:r>
          </a:p>
          <a:p>
            <a:pPr marL="829818" lvl="1" indent="-342900"/>
            <a:r>
              <a:rPr lang="en-US" sz="2400" dirty="0"/>
              <a:t>Vehicles with advanced technology need to communicate to the driver or occupants using the following: </a:t>
            </a:r>
          </a:p>
          <a:p>
            <a:pPr marL="1229868" lvl="2" indent="-342900"/>
            <a:r>
              <a:rPr lang="en-US" sz="2400" dirty="0"/>
              <a:t>Visual displays </a:t>
            </a:r>
          </a:p>
          <a:p>
            <a:pPr marL="1229868" lvl="2" indent="-342900"/>
            <a:r>
              <a:rPr lang="en-US" sz="2400" dirty="0"/>
              <a:t>Sounds </a:t>
            </a:r>
          </a:p>
          <a:p>
            <a:pPr marL="1229868" lvl="2" indent="-342900"/>
            <a:r>
              <a:rPr lang="en-US" sz="2400" dirty="0"/>
              <a:t>Tactile </a:t>
            </a:r>
          </a:p>
        </p:txBody>
      </p:sp>
    </p:spTree>
    <p:extLst>
      <p:ext uri="{BB962C8B-B14F-4D97-AF65-F5344CB8AC3E}">
        <p14:creationId xmlns:p14="http://schemas.microsoft.com/office/powerpoint/2010/main" val="30919043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94E81-B385-2445-AEEB-9867FAD30445}"/>
              </a:ext>
            </a:extLst>
          </p:cNvPr>
          <p:cNvSpPr>
            <a:spLocks noGrp="1"/>
          </p:cNvSpPr>
          <p:nvPr>
            <p:ph type="title"/>
          </p:nvPr>
        </p:nvSpPr>
        <p:spPr>
          <a:xfrm>
            <a:off x="457200" y="245577"/>
            <a:ext cx="8229600" cy="1144347"/>
          </a:xfrm>
        </p:spPr>
        <p:txBody>
          <a:bodyPr lIns="0" tIns="18000" rIns="0" bIns="18000" anchor="ctr" anchorCtr="0">
            <a:spAutoFit/>
          </a:bodyPr>
          <a:lstStyle/>
          <a:p>
            <a:r>
              <a:rPr lang="en-US" dirty="0"/>
              <a:t>Dedicated Short-Range Communication (</a:t>
            </a:r>
            <a:r>
              <a:rPr lang="en-US" spc="-500" dirty="0"/>
              <a:t>D S R </a:t>
            </a:r>
            <a:r>
              <a:rPr lang="en-US" dirty="0"/>
              <a:t>C)</a:t>
            </a:r>
          </a:p>
        </p:txBody>
      </p:sp>
      <p:sp>
        <p:nvSpPr>
          <p:cNvPr id="3" name="Content Placeholder 2">
            <a:extLst>
              <a:ext uri="{FF2B5EF4-FFF2-40B4-BE49-F238E27FC236}">
                <a16:creationId xmlns:a16="http://schemas.microsoft.com/office/drawing/2014/main" id="{DEADDF15-62A5-8040-B46B-A32223EB32F3}"/>
              </a:ext>
            </a:extLst>
          </p:cNvPr>
          <p:cNvSpPr>
            <a:spLocks noGrp="1"/>
          </p:cNvSpPr>
          <p:nvPr>
            <p:ph sz="quarter" idx="13"/>
          </p:nvPr>
        </p:nvSpPr>
        <p:spPr>
          <a:xfrm>
            <a:off x="477838" y="1640180"/>
            <a:ext cx="8229600" cy="4460640"/>
          </a:xfrm>
        </p:spPr>
        <p:txBody>
          <a:bodyPr lIns="0" tIns="18000" rIns="0" bIns="18000" anchor="ctr" anchorCtr="0">
            <a:spAutoFit/>
          </a:bodyPr>
          <a:lstStyle/>
          <a:p>
            <a:pPr marL="342900" indent="-342900"/>
            <a:r>
              <a:rPr lang="en-US" sz="2400" dirty="0"/>
              <a:t>Purpose and Function</a:t>
            </a:r>
          </a:p>
          <a:p>
            <a:pPr marL="829818" lvl="1" indent="-342900"/>
            <a:r>
              <a:rPr lang="en-US" sz="2400" dirty="0"/>
              <a:t>Dedicated short-range communication (</a:t>
            </a:r>
            <a:r>
              <a:rPr lang="en-US" sz="2400" spc="-300" dirty="0"/>
              <a:t>D S R </a:t>
            </a:r>
            <a:r>
              <a:rPr lang="en-US" sz="2400" dirty="0"/>
              <a:t>C) is used for vehicle-to-vehicle communication, as well as the vehicle to the infrastructure. </a:t>
            </a:r>
          </a:p>
          <a:p>
            <a:pPr marL="342900" indent="-342900"/>
            <a:r>
              <a:rPr lang="en-US" sz="2400" dirty="0"/>
              <a:t>Parts and Operation</a:t>
            </a:r>
          </a:p>
          <a:p>
            <a:pPr marL="829818" lvl="1" indent="-342900"/>
            <a:r>
              <a:rPr lang="en-US" sz="2400" spc="-300" dirty="0"/>
              <a:t>D S R </a:t>
            </a:r>
            <a:r>
              <a:rPr lang="en-US" sz="2400" dirty="0"/>
              <a:t>C is supported by a network of roadside equipment and onboard equipment. </a:t>
            </a:r>
          </a:p>
          <a:p>
            <a:pPr marL="342900" indent="-342900"/>
            <a:r>
              <a:rPr lang="en-US" sz="2400" dirty="0"/>
              <a:t>Diagnosis and Calibration</a:t>
            </a:r>
          </a:p>
          <a:p>
            <a:pPr marL="829818" lvl="1" indent="-342900"/>
            <a:r>
              <a:rPr lang="en-US" sz="2400" dirty="0"/>
              <a:t>Diagnosis of the </a:t>
            </a:r>
            <a:r>
              <a:rPr lang="en-US" sz="2400" spc="-300" dirty="0"/>
              <a:t>D S R </a:t>
            </a:r>
            <a:r>
              <a:rPr lang="en-US" sz="2400" dirty="0"/>
              <a:t>C systems involves testing hardware, as well as signal strength. </a:t>
            </a:r>
          </a:p>
        </p:txBody>
      </p:sp>
    </p:spTree>
    <p:extLst>
      <p:ext uri="{BB962C8B-B14F-4D97-AF65-F5344CB8AC3E}">
        <p14:creationId xmlns:p14="http://schemas.microsoft.com/office/powerpoint/2010/main" val="37839414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DE4CF-B169-3446-8B9A-A8739C5A680A}"/>
              </a:ext>
            </a:extLst>
          </p:cNvPr>
          <p:cNvSpPr>
            <a:spLocks noGrp="1"/>
          </p:cNvSpPr>
          <p:nvPr>
            <p:ph type="title"/>
          </p:nvPr>
        </p:nvSpPr>
        <p:spPr>
          <a:xfrm>
            <a:off x="457200" y="258661"/>
            <a:ext cx="8229600" cy="590349"/>
          </a:xfrm>
        </p:spPr>
        <p:txBody>
          <a:bodyPr lIns="0" tIns="18000" rIns="0" bIns="18000" anchor="ctr" anchorCtr="0">
            <a:spAutoFit/>
          </a:bodyPr>
          <a:lstStyle/>
          <a:p>
            <a:r>
              <a:rPr lang="en-US" dirty="0"/>
              <a:t>Figure 18.23</a:t>
            </a:r>
          </a:p>
        </p:txBody>
      </p:sp>
      <p:pic>
        <p:nvPicPr>
          <p:cNvPr id="6" name="Picture Placeholder 5" descr="DSRC communicates between two or more vehicles on the road, or between a vehicle and a person standing on the pavement. This is supported by a network of roadside objects/road signs etc used by the DSRC system through transmitters and receivers. ">
            <a:extLst>
              <a:ext uri="{FF2B5EF4-FFF2-40B4-BE49-F238E27FC236}">
                <a16:creationId xmlns:a16="http://schemas.microsoft.com/office/drawing/2014/main" id="{A441CB02-B3E7-3B4A-84E1-54F236A5EAC4}"/>
              </a:ext>
            </a:extLst>
          </p:cNvPr>
          <p:cNvPicPr>
            <a:picLocks noGrp="1" noChangeAspect="1"/>
          </p:cNvPicPr>
          <p:nvPr>
            <p:ph type="pic" sz="quarter" idx="14"/>
          </p:nvPr>
        </p:nvPicPr>
        <p:blipFill>
          <a:blip r:embed="rId2"/>
          <a:stretch>
            <a:fillRect/>
          </a:stretch>
        </p:blipFill>
        <p:spPr>
          <a:xfrm>
            <a:off x="1518660" y="1292225"/>
            <a:ext cx="6147955" cy="3498273"/>
          </a:xfrm>
          <a:prstGeom prst="rect">
            <a:avLst/>
          </a:prstGeom>
        </p:spPr>
      </p:pic>
      <p:sp>
        <p:nvSpPr>
          <p:cNvPr id="5" name="Content Placeholder 4">
            <a:extLst>
              <a:ext uri="{FF2B5EF4-FFF2-40B4-BE49-F238E27FC236}">
                <a16:creationId xmlns:a16="http://schemas.microsoft.com/office/drawing/2014/main" id="{F27433DA-891A-4AE7-9B3E-4D57661C5CB5}"/>
              </a:ext>
            </a:extLst>
          </p:cNvPr>
          <p:cNvSpPr>
            <a:spLocks noGrp="1"/>
          </p:cNvSpPr>
          <p:nvPr>
            <p:ph sz="quarter" idx="13"/>
          </p:nvPr>
        </p:nvSpPr>
        <p:spPr>
          <a:xfrm>
            <a:off x="477838" y="5031256"/>
            <a:ext cx="8229600" cy="1144347"/>
          </a:xfrm>
        </p:spPr>
        <p:txBody>
          <a:bodyPr lIns="0" tIns="18000" rIns="0" bIns="18000" anchor="ctr" anchorCtr="0">
            <a:spAutoFit/>
          </a:bodyPr>
          <a:lstStyle/>
          <a:p>
            <a:pPr marL="0" indent="0">
              <a:buNone/>
            </a:pPr>
            <a:r>
              <a:rPr lang="en-US" sz="2400" dirty="0"/>
              <a:t>Dedicated short-range communication (</a:t>
            </a:r>
            <a:r>
              <a:rPr lang="en-US" sz="2400" spc="-300" dirty="0"/>
              <a:t>D S R </a:t>
            </a:r>
            <a:r>
              <a:rPr lang="en-US" sz="2400" dirty="0"/>
              <a:t>C) is used for vehicle-to-vehicle communication to help prevent accidents and makes it safer for everyone. </a:t>
            </a:r>
          </a:p>
        </p:txBody>
      </p:sp>
    </p:spTree>
    <p:extLst>
      <p:ext uri="{BB962C8B-B14F-4D97-AF65-F5344CB8AC3E}">
        <p14:creationId xmlns:p14="http://schemas.microsoft.com/office/powerpoint/2010/main" val="31500766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Autonomous Vehicles</a:t>
            </a:r>
            <a:br>
              <a:rPr lang="en-US" sz="2800" dirty="0"/>
            </a:br>
            <a:r>
              <a:rPr lang="en-US" sz="1200" dirty="0"/>
              <a:t>(The animation will automatically start in a few seconds)</a:t>
            </a:r>
          </a:p>
        </p:txBody>
      </p:sp>
      <p:sp>
        <p:nvSpPr>
          <p:cNvPr id="7" name="Rectangle 6">
            <a:extLst>
              <a:ext uri="{FF2B5EF4-FFF2-40B4-BE49-F238E27FC236}">
                <a16:creationId xmlns:a16="http://schemas.microsoft.com/office/drawing/2014/main" id="{C2960B85-4B48-F4B7-FBE1-2AE6E37C74A3}"/>
              </a:ext>
            </a:extLst>
          </p:cNvPr>
          <p:cNvSpPr/>
          <p:nvPr/>
        </p:nvSpPr>
        <p:spPr>
          <a:xfrm>
            <a:off x="340468" y="1481138"/>
            <a:ext cx="8443609" cy="464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22703FD-1636-5143-BA25-9FAF2501868A}"/>
              </a:ext>
            </a:extLst>
          </p:cNvPr>
          <p:cNvSpPr/>
          <p:nvPr/>
        </p:nvSpPr>
        <p:spPr>
          <a:xfrm>
            <a:off x="350195" y="5647481"/>
            <a:ext cx="8443609" cy="464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0931369-3668-4DED-6625-2FD5147D3294}"/>
              </a:ext>
            </a:extLst>
          </p:cNvPr>
          <p:cNvSpPr/>
          <p:nvPr/>
        </p:nvSpPr>
        <p:spPr>
          <a:xfrm>
            <a:off x="1916349" y="1391055"/>
            <a:ext cx="5301574" cy="1848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43A6A90-7CB2-52B9-5A86-BCCED7EB9764}"/>
              </a:ext>
            </a:extLst>
          </p:cNvPr>
          <p:cNvSpPr/>
          <p:nvPr/>
        </p:nvSpPr>
        <p:spPr>
          <a:xfrm>
            <a:off x="1848255" y="6040877"/>
            <a:ext cx="5369668" cy="2394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2DFD9E5-2E32-23C2-AD7C-031E451CB81B}"/>
              </a:ext>
            </a:extLst>
          </p:cNvPr>
          <p:cNvSpPr/>
          <p:nvPr/>
        </p:nvSpPr>
        <p:spPr>
          <a:xfrm>
            <a:off x="359923" y="1391055"/>
            <a:ext cx="8424154" cy="464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2E31315-CC96-8472-DF6B-C4A42296BEF7}"/>
              </a:ext>
            </a:extLst>
          </p:cNvPr>
          <p:cNvSpPr/>
          <p:nvPr/>
        </p:nvSpPr>
        <p:spPr>
          <a:xfrm>
            <a:off x="454025" y="5731725"/>
            <a:ext cx="8424154" cy="464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Automonous Vehicles">
            <a:hlinkClick r:id="" action="ppaction://media"/>
            <a:extLst>
              <a:ext uri="{FF2B5EF4-FFF2-40B4-BE49-F238E27FC236}">
                <a16:creationId xmlns:a16="http://schemas.microsoft.com/office/drawing/2014/main" id="{AA0FF5F6-0FE7-5694-2114-DB78D1E8AACE}"/>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67602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0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56FAE7-345A-4FE5-9B65-CDC87FE48B18}"/>
              </a:ext>
            </a:extLst>
          </p:cNvPr>
          <p:cNvSpPr>
            <a:spLocks noGrp="1"/>
          </p:cNvSpPr>
          <p:nvPr>
            <p:ph type="title"/>
          </p:nvPr>
        </p:nvSpPr>
        <p:spPr>
          <a:xfrm>
            <a:off x="457200" y="150912"/>
            <a:ext cx="8229600" cy="836571"/>
          </a:xfrm>
        </p:spPr>
        <p:txBody>
          <a:bodyPr lIns="0" tIns="18000" rIns="0" bIns="18000" anchor="ctr">
            <a:spAutoFit/>
          </a:bodyPr>
          <a:lstStyle/>
          <a:p>
            <a:r>
              <a:rPr kumimoji="0" lang="en-US" sz="3600" b="1" i="0" u="none" strike="noStrike" kern="0" cap="none" spc="0" normalizeH="0" baseline="0" noProof="0" dirty="0">
                <a:ln>
                  <a:noFill/>
                </a:ln>
                <a:solidFill>
                  <a:srgbClr val="007FA3"/>
                </a:solidFill>
                <a:effectLst/>
                <a:uLnTx/>
                <a:uFillTx/>
                <a:latin typeface="Arial"/>
                <a:cs typeface="Times New Roman"/>
                <a:sym typeface="Times New Roman"/>
              </a:rPr>
              <a:t>Animation and Video Resources</a:t>
            </a:r>
            <a:br>
              <a:rPr kumimoji="0" lang="en-US" sz="3600" b="1" i="0" u="none" strike="noStrike" kern="0" cap="none" spc="0" normalizeH="0" baseline="0" noProof="0" dirty="0">
                <a:ln>
                  <a:noFill/>
                </a:ln>
                <a:solidFill>
                  <a:srgbClr val="007FA3"/>
                </a:solidFill>
                <a:effectLst/>
                <a:uLnTx/>
                <a:uFillTx/>
                <a:latin typeface="Arial"/>
                <a:cs typeface="Times New Roman"/>
                <a:sym typeface="Times New Roman"/>
              </a:rPr>
            </a:br>
            <a:r>
              <a:rPr kumimoji="0" lang="en-US" sz="1600" b="1" i="0" u="none" strike="noStrike" kern="0" cap="none" spc="0" normalizeH="0" baseline="0" noProof="0" dirty="0">
                <a:ln>
                  <a:noFill/>
                </a:ln>
                <a:solidFill>
                  <a:srgbClr val="007FA3"/>
                </a:solidFill>
                <a:effectLst/>
                <a:uLnTx/>
                <a:uFillTx/>
                <a:latin typeface="Arial"/>
                <a:cs typeface="Times New Roman"/>
                <a:sym typeface="Times New Roman"/>
              </a:rPr>
              <a:t>The below listed resources are hyperlinked to the James Halderman website</a:t>
            </a:r>
            <a:endParaRPr lang="en-IN" sz="2800" dirty="0"/>
          </a:p>
        </p:txBody>
      </p:sp>
      <p:sp>
        <p:nvSpPr>
          <p:cNvPr id="6" name="Content Placeholder 5">
            <a:extLst>
              <a:ext uri="{FF2B5EF4-FFF2-40B4-BE49-F238E27FC236}">
                <a16:creationId xmlns:a16="http://schemas.microsoft.com/office/drawing/2014/main" id="{4138F3F7-4197-4CA5-8C73-5FA3B80E4376}"/>
              </a:ext>
            </a:extLst>
          </p:cNvPr>
          <p:cNvSpPr>
            <a:spLocks noGrp="1"/>
          </p:cNvSpPr>
          <p:nvPr>
            <p:ph sz="quarter" idx="13"/>
          </p:nvPr>
        </p:nvSpPr>
        <p:spPr>
          <a:xfrm>
            <a:off x="454025" y="1992027"/>
            <a:ext cx="8232775" cy="2190788"/>
          </a:xfrm>
        </p:spPr>
        <p:txBody>
          <a:bodyPr lIns="0" tIns="18000" rIns="0" bIns="18000" anchor="ctr">
            <a:spAutoFit/>
          </a:bodyPr>
          <a:lstStyle/>
          <a:p>
            <a:pPr marL="0" indent="0">
              <a:spcBef>
                <a:spcPts val="600"/>
              </a:spcBef>
              <a:buNone/>
            </a:pPr>
            <a:r>
              <a:rPr lang="en-US" dirty="0">
                <a:latin typeface="Arial" panose="020B0604020202020204" pitchFamily="34" charset="0"/>
                <a:cs typeface="Arial" panose="020B0604020202020204" pitchFamily="34" charset="0"/>
                <a:hlinkClick r:id="rId3"/>
              </a:rPr>
              <a:t>(A6) Electrical/Electronic Systems Animations</a:t>
            </a:r>
            <a:endParaRPr lang="en-US" dirty="0">
              <a:latin typeface="Arial" panose="020B0604020202020204" pitchFamily="34" charset="0"/>
              <a:cs typeface="Arial" panose="020B0604020202020204" pitchFamily="34" charset="0"/>
              <a:hlinkClick r:id="rId4"/>
            </a:endParaRPr>
          </a:p>
          <a:p>
            <a:pPr marL="0" indent="0">
              <a:spcBef>
                <a:spcPts val="600"/>
              </a:spcBef>
              <a:buNone/>
            </a:pPr>
            <a:r>
              <a:rPr lang="en-US" dirty="0">
                <a:latin typeface="Arial" panose="020B0604020202020204" pitchFamily="34" charset="0"/>
                <a:cs typeface="Arial" panose="020B0604020202020204" pitchFamily="34" charset="0"/>
                <a:hlinkClick r:id="rId4"/>
              </a:rPr>
              <a:t>(L3) Light Duty Hybrid Electric Animations</a:t>
            </a:r>
            <a:endParaRPr lang="en-US" dirty="0">
              <a:latin typeface="Arial" panose="020B0604020202020204" pitchFamily="34" charset="0"/>
              <a:cs typeface="Arial" panose="020B0604020202020204" pitchFamily="34" charset="0"/>
            </a:endParaRPr>
          </a:p>
          <a:p>
            <a:pPr marL="0" indent="0">
              <a:spcBef>
                <a:spcPts val="600"/>
              </a:spcBef>
              <a:buNone/>
            </a:pPr>
            <a:endParaRPr lang="en-US" dirty="0">
              <a:latin typeface="Arial" panose="020B0604020202020204" pitchFamily="34" charset="0"/>
              <a:cs typeface="Arial" panose="020B0604020202020204" pitchFamily="34" charset="0"/>
            </a:endParaRPr>
          </a:p>
          <a:p>
            <a:pPr marL="0" indent="0">
              <a:spcBef>
                <a:spcPts val="600"/>
              </a:spcBef>
              <a:buNone/>
            </a:pPr>
            <a:r>
              <a:rPr lang="en-US" dirty="0">
                <a:latin typeface="Arial" panose="020B0604020202020204" pitchFamily="34" charset="0"/>
                <a:cs typeface="Arial" panose="020B0604020202020204" pitchFamily="34" charset="0"/>
                <a:hlinkClick r:id="rId5"/>
              </a:rPr>
              <a:t>(A6) Electrical/Electronic Systems Videos</a:t>
            </a:r>
            <a:endParaRPr lang="en-US" dirty="0">
              <a:latin typeface="Arial" panose="020B0604020202020204" pitchFamily="34" charset="0"/>
              <a:cs typeface="Arial" panose="020B0604020202020204" pitchFamily="34" charset="0"/>
              <a:hlinkClick r:id="rId4"/>
            </a:endParaRPr>
          </a:p>
          <a:p>
            <a:pPr marL="0" indent="0">
              <a:spcBef>
                <a:spcPts val="600"/>
              </a:spcBef>
              <a:buNone/>
            </a:pPr>
            <a:r>
              <a:rPr lang="en-US" dirty="0">
                <a:latin typeface="Arial" panose="020B0604020202020204" pitchFamily="34" charset="0"/>
                <a:cs typeface="Arial" panose="020B0604020202020204" pitchFamily="34" charset="0"/>
                <a:hlinkClick r:id="rId4"/>
              </a:rPr>
              <a:t>(L3) Light Duty Hybrid Electric Videos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01475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7851"/>
            <a:ext cx="8229600" cy="590349"/>
          </a:xfrm>
        </p:spPr>
        <p:txBody>
          <a:bodyPr lIns="0" tIns="18000" rIns="0" bIns="18000"/>
          <a:lstStyle/>
          <a:p>
            <a:r>
              <a:rPr lang="en-US" dirty="0"/>
              <a:t>Copyright</a:t>
            </a:r>
            <a:endParaRPr lang="en-IN" dirty="0"/>
          </a:p>
        </p:txBody>
      </p:sp>
      <p:pic>
        <p:nvPicPr>
          <p:cNvPr id="5" name="Picture Placeholder 4" descr="Warning"/>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496688" y="2220299"/>
            <a:ext cx="1280160" cy="1432560"/>
          </a:xfrm>
        </p:spPr>
      </p:pic>
      <p:sp>
        <p:nvSpPr>
          <p:cNvPr id="3" name="Content Placeholder 2"/>
          <p:cNvSpPr>
            <a:spLocks noGrp="1"/>
          </p:cNvSpPr>
          <p:nvPr>
            <p:ph sz="quarter" idx="10"/>
          </p:nvPr>
        </p:nvSpPr>
        <p:spPr>
          <a:xfrm>
            <a:off x="1955650" y="1461071"/>
            <a:ext cx="6499327" cy="3075585"/>
          </a:xfrm>
        </p:spPr>
        <p:style>
          <a:lnRef idx="2">
            <a:schemeClr val="dk1"/>
          </a:lnRef>
          <a:fillRef idx="1">
            <a:schemeClr val="lt1"/>
          </a:fillRef>
          <a:effectRef idx="0">
            <a:schemeClr val="dk1"/>
          </a:effectRef>
          <a:fontRef idx="minor">
            <a:schemeClr val="dk1"/>
          </a:fontRef>
        </p:style>
        <p:txBody>
          <a:bodyPr lIns="183600" tIns="183600" rIns="183600" bIns="183600" anchor="ctr" anchorCtr="0">
            <a:spAutoFit/>
          </a:bodyPr>
          <a:lstStyle/>
          <a:p>
            <a:pPr marL="432" indent="0">
              <a:buNone/>
            </a:pPr>
            <a:r>
              <a:rPr lang="en-US" sz="1600" b="1" dirty="0">
                <a:latin typeface="Arial" panose="020B0604020202020204" pitchFamily="34" charset="0"/>
                <a:cs typeface="Arial" panose="020B0604020202020204" pitchFamily="34" charset="0"/>
              </a:rPr>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endParaRPr lang="en-IN"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8171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B5DD9-BF9C-274E-B345-3C67C36A4867}"/>
              </a:ext>
            </a:extLst>
          </p:cNvPr>
          <p:cNvSpPr>
            <a:spLocks noGrp="1"/>
          </p:cNvSpPr>
          <p:nvPr>
            <p:ph type="title"/>
          </p:nvPr>
        </p:nvSpPr>
        <p:spPr>
          <a:xfrm>
            <a:off x="457200" y="258659"/>
            <a:ext cx="8229600" cy="590349"/>
          </a:xfrm>
        </p:spPr>
        <p:txBody>
          <a:bodyPr lIns="0" tIns="18000" rIns="0" bIns="18000" anchor="ctr" anchorCtr="0">
            <a:spAutoFit/>
          </a:bodyPr>
          <a:lstStyle/>
          <a:p>
            <a:r>
              <a:rPr lang="en-US" dirty="0"/>
              <a:t>Blind Spot Monitor </a:t>
            </a:r>
            <a:r>
              <a:rPr lang="en-US" sz="2800" dirty="0"/>
              <a:t>(1 of 2)</a:t>
            </a:r>
          </a:p>
        </p:txBody>
      </p:sp>
      <p:sp>
        <p:nvSpPr>
          <p:cNvPr id="3" name="Content Placeholder 2">
            <a:extLst>
              <a:ext uri="{FF2B5EF4-FFF2-40B4-BE49-F238E27FC236}">
                <a16:creationId xmlns:a16="http://schemas.microsoft.com/office/drawing/2014/main" id="{ACBD2B80-144A-D245-8CD8-3E683C4824F8}"/>
              </a:ext>
            </a:extLst>
          </p:cNvPr>
          <p:cNvSpPr>
            <a:spLocks noGrp="1"/>
          </p:cNvSpPr>
          <p:nvPr>
            <p:ph sz="quarter" idx="13"/>
          </p:nvPr>
        </p:nvSpPr>
        <p:spPr>
          <a:xfrm>
            <a:off x="457200" y="1281052"/>
            <a:ext cx="8229600" cy="4483723"/>
          </a:xfrm>
        </p:spPr>
        <p:txBody>
          <a:bodyPr lIns="0" tIns="18000" rIns="0" bIns="18000" anchor="ctr" anchorCtr="0">
            <a:spAutoFit/>
          </a:bodyPr>
          <a:lstStyle/>
          <a:p>
            <a:pPr marL="285750" indent="-285750"/>
            <a:r>
              <a:rPr lang="en-US" sz="2400" dirty="0"/>
              <a:t>Function and Terminology</a:t>
            </a:r>
          </a:p>
          <a:p>
            <a:pPr marL="772668" lvl="1" indent="-285750"/>
            <a:r>
              <a:rPr lang="en-US" sz="2400" dirty="0"/>
              <a:t>The </a:t>
            </a:r>
            <a:r>
              <a:rPr lang="en-US" sz="2400" b="1" dirty="0"/>
              <a:t>blind spot monitor (</a:t>
            </a:r>
            <a:r>
              <a:rPr lang="en-US" sz="2400" b="1" spc="-300" dirty="0"/>
              <a:t>B S </a:t>
            </a:r>
            <a:r>
              <a:rPr lang="en-US" sz="2400" b="1" dirty="0"/>
              <a:t>M) </a:t>
            </a:r>
            <a:r>
              <a:rPr lang="en-US" sz="2400" dirty="0"/>
              <a:t>is a vehicle-based sensor device that detects other vehicles located to the side and rear of the vehicle. </a:t>
            </a:r>
          </a:p>
          <a:p>
            <a:pPr marL="772668" lvl="1" indent="-285750"/>
            <a:r>
              <a:rPr lang="en-US" sz="2400" dirty="0"/>
              <a:t>Warnings can be any of the following: </a:t>
            </a:r>
          </a:p>
          <a:p>
            <a:pPr marL="1172718" lvl="2" indent="-285750"/>
            <a:r>
              <a:rPr lang="en-US" sz="2400" dirty="0"/>
              <a:t>Visual—Usually a warning light in one or both of the out-side rearview mirrors.</a:t>
            </a:r>
          </a:p>
          <a:p>
            <a:pPr marL="1172718" lvl="2" indent="-285750"/>
            <a:r>
              <a:rPr lang="en-US" sz="2400" dirty="0"/>
              <a:t>Audible—Usually a beep or buzzer sound. </a:t>
            </a:r>
          </a:p>
          <a:p>
            <a:pPr marL="1172718" lvl="2" indent="-285750"/>
            <a:r>
              <a:rPr lang="en-US" sz="2400" dirty="0"/>
              <a:t>Vibrating (tactile)—A vibration is often created in the steering wheel or the driver’s seat called a </a:t>
            </a:r>
            <a:r>
              <a:rPr lang="en-US" sz="2400" b="1" dirty="0"/>
              <a:t>haptic actuator</a:t>
            </a:r>
            <a:r>
              <a:rPr lang="en-US" sz="2400" dirty="0"/>
              <a:t>.</a:t>
            </a:r>
          </a:p>
        </p:txBody>
      </p:sp>
    </p:spTree>
    <p:extLst>
      <p:ext uri="{BB962C8B-B14F-4D97-AF65-F5344CB8AC3E}">
        <p14:creationId xmlns:p14="http://schemas.microsoft.com/office/powerpoint/2010/main" val="1282988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B5DD9-BF9C-274E-B345-3C67C36A4867}"/>
              </a:ext>
            </a:extLst>
          </p:cNvPr>
          <p:cNvSpPr>
            <a:spLocks noGrp="1"/>
          </p:cNvSpPr>
          <p:nvPr>
            <p:ph type="title"/>
          </p:nvPr>
        </p:nvSpPr>
        <p:spPr>
          <a:xfrm>
            <a:off x="457200" y="258657"/>
            <a:ext cx="8229600" cy="590349"/>
          </a:xfrm>
        </p:spPr>
        <p:txBody>
          <a:bodyPr lIns="0" tIns="18000" rIns="0" bIns="18000" anchor="ctr" anchorCtr="0">
            <a:spAutoFit/>
          </a:bodyPr>
          <a:lstStyle/>
          <a:p>
            <a:r>
              <a:rPr lang="en-US" dirty="0"/>
              <a:t>Blind Spot Monitor </a:t>
            </a:r>
            <a:r>
              <a:rPr lang="en-US" sz="2800" dirty="0"/>
              <a:t>(2 of 2)</a:t>
            </a:r>
          </a:p>
        </p:txBody>
      </p:sp>
      <p:sp>
        <p:nvSpPr>
          <p:cNvPr id="3" name="Content Placeholder 2">
            <a:extLst>
              <a:ext uri="{FF2B5EF4-FFF2-40B4-BE49-F238E27FC236}">
                <a16:creationId xmlns:a16="http://schemas.microsoft.com/office/drawing/2014/main" id="{ACBD2B80-144A-D245-8CD8-3E683C4824F8}"/>
              </a:ext>
            </a:extLst>
          </p:cNvPr>
          <p:cNvSpPr>
            <a:spLocks noGrp="1"/>
          </p:cNvSpPr>
          <p:nvPr>
            <p:ph sz="quarter" idx="13"/>
          </p:nvPr>
        </p:nvSpPr>
        <p:spPr>
          <a:xfrm>
            <a:off x="457200" y="1138319"/>
            <a:ext cx="8229600" cy="2852507"/>
          </a:xfrm>
        </p:spPr>
        <p:txBody>
          <a:bodyPr lIns="0" tIns="18000" rIns="0" bIns="18000" anchor="ctr" anchorCtr="0">
            <a:spAutoFit/>
          </a:bodyPr>
          <a:lstStyle/>
          <a:p>
            <a:pPr marL="285750" indent="-285750"/>
            <a:r>
              <a:rPr lang="en-US" sz="2400" dirty="0"/>
              <a:t>Parts and Operation</a:t>
            </a:r>
          </a:p>
          <a:p>
            <a:pPr marL="772668" lvl="1" indent="-285750"/>
            <a:r>
              <a:rPr lang="en-US" sz="2400" dirty="0"/>
              <a:t>Most systems are designed to detect objects that are as small as a motorcycle with rider. </a:t>
            </a:r>
          </a:p>
          <a:p>
            <a:pPr marL="772668" lvl="1" indent="-285750"/>
            <a:r>
              <a:rPr lang="en-US" sz="2400" dirty="0"/>
              <a:t>The detection zone extends out from the sides and behind the vehicle about 10 feet (3 m). </a:t>
            </a:r>
          </a:p>
          <a:p>
            <a:pPr marL="772668" lvl="1" indent="-285750"/>
            <a:r>
              <a:rPr lang="en-US" sz="2400" dirty="0"/>
              <a:t>It is capable of detecting objects that are about 2 to 6 feet (0.6 to 1.8 m) tall (above the ground). </a:t>
            </a:r>
          </a:p>
        </p:txBody>
      </p:sp>
    </p:spTree>
    <p:extLst>
      <p:ext uri="{BB962C8B-B14F-4D97-AF65-F5344CB8AC3E}">
        <p14:creationId xmlns:p14="http://schemas.microsoft.com/office/powerpoint/2010/main" val="2815225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D79C1-AAAC-7D4A-8F3F-29C6DB8A6FC2}"/>
              </a:ext>
            </a:extLst>
          </p:cNvPr>
          <p:cNvSpPr>
            <a:spLocks noGrp="1"/>
          </p:cNvSpPr>
          <p:nvPr>
            <p:ph type="title"/>
          </p:nvPr>
        </p:nvSpPr>
        <p:spPr>
          <a:xfrm>
            <a:off x="457200" y="245778"/>
            <a:ext cx="8229600" cy="590349"/>
          </a:xfrm>
        </p:spPr>
        <p:txBody>
          <a:bodyPr lIns="0" tIns="18000" rIns="0" bIns="18000" anchor="ctr" anchorCtr="0">
            <a:spAutoFit/>
          </a:bodyPr>
          <a:lstStyle/>
          <a:p>
            <a:r>
              <a:rPr lang="en-US" dirty="0"/>
              <a:t>Figure 18.1</a:t>
            </a:r>
          </a:p>
        </p:txBody>
      </p:sp>
      <p:pic>
        <p:nvPicPr>
          <p:cNvPr id="6" name="Picture Placeholder 5" descr="A warning light shows an icon of a vehicle hovering at the blind spot that flashes either in the side mirrors or the &quot;A&quot; pillar. &#10;">
            <a:extLst>
              <a:ext uri="{FF2B5EF4-FFF2-40B4-BE49-F238E27FC236}">
                <a16:creationId xmlns:a16="http://schemas.microsoft.com/office/drawing/2014/main" id="{23855E0E-8069-BF4D-A6E9-453C9AE7C216}"/>
              </a:ext>
            </a:extLst>
          </p:cNvPr>
          <p:cNvPicPr>
            <a:picLocks noGrp="1" noChangeAspect="1"/>
          </p:cNvPicPr>
          <p:nvPr>
            <p:ph type="pic" sz="quarter" idx="14"/>
          </p:nvPr>
        </p:nvPicPr>
        <p:blipFill>
          <a:blip r:embed="rId2"/>
          <a:stretch>
            <a:fillRect/>
          </a:stretch>
        </p:blipFill>
        <p:spPr>
          <a:xfrm>
            <a:off x="2851989" y="1079898"/>
            <a:ext cx="3440021" cy="3290455"/>
          </a:xfrm>
          <a:prstGeom prst="rect">
            <a:avLst/>
          </a:prstGeom>
        </p:spPr>
      </p:pic>
      <p:sp>
        <p:nvSpPr>
          <p:cNvPr id="5" name="Content Placeholder 4">
            <a:extLst>
              <a:ext uri="{FF2B5EF4-FFF2-40B4-BE49-F238E27FC236}">
                <a16:creationId xmlns:a16="http://schemas.microsoft.com/office/drawing/2014/main" id="{7F51D14E-B316-4A41-8456-85E834137393}"/>
              </a:ext>
            </a:extLst>
          </p:cNvPr>
          <p:cNvSpPr>
            <a:spLocks noGrp="1"/>
          </p:cNvSpPr>
          <p:nvPr>
            <p:ph sz="quarter" idx="13"/>
          </p:nvPr>
        </p:nvSpPr>
        <p:spPr>
          <a:xfrm>
            <a:off x="477838" y="4614125"/>
            <a:ext cx="8229600" cy="1513679"/>
          </a:xfrm>
        </p:spPr>
        <p:txBody>
          <a:bodyPr lIns="0" tIns="18000" rIns="0" bIns="18000" anchor="ctr" anchorCtr="0">
            <a:spAutoFit/>
          </a:bodyPr>
          <a:lstStyle/>
          <a:p>
            <a:pPr marL="0" indent="0">
              <a:buNone/>
            </a:pPr>
            <a:r>
              <a:rPr lang="en-US" sz="2400" dirty="0"/>
              <a:t>Blind spot monitoring systems usually use a warning system in the side-view mirror or in the “A” pillar near the side-view mirror to warn the driver that there is a vehicle in the potential blind spot. </a:t>
            </a:r>
          </a:p>
        </p:txBody>
      </p:sp>
    </p:spTree>
    <p:extLst>
      <p:ext uri="{BB962C8B-B14F-4D97-AF65-F5344CB8AC3E}">
        <p14:creationId xmlns:p14="http://schemas.microsoft.com/office/powerpoint/2010/main" val="3985003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F790C-B185-A54B-8599-4F13E3A69218}"/>
              </a:ext>
            </a:extLst>
          </p:cNvPr>
          <p:cNvSpPr>
            <a:spLocks noGrp="1"/>
          </p:cNvSpPr>
          <p:nvPr>
            <p:ph type="title"/>
          </p:nvPr>
        </p:nvSpPr>
        <p:spPr>
          <a:xfrm>
            <a:off x="457200" y="258660"/>
            <a:ext cx="8229600" cy="590349"/>
          </a:xfrm>
        </p:spPr>
        <p:txBody>
          <a:bodyPr lIns="0" tIns="18000" rIns="0" bIns="18000" anchor="ctr" anchorCtr="0">
            <a:spAutoFit/>
          </a:bodyPr>
          <a:lstStyle/>
          <a:p>
            <a:r>
              <a:rPr lang="en-US" dirty="0"/>
              <a:t>Figure 18.2</a:t>
            </a:r>
          </a:p>
        </p:txBody>
      </p:sp>
      <p:pic>
        <p:nvPicPr>
          <p:cNvPr id="6" name="Picture Placeholder 5" descr="A haptic actuator that creates a vibration. &#10;">
            <a:extLst>
              <a:ext uri="{FF2B5EF4-FFF2-40B4-BE49-F238E27FC236}">
                <a16:creationId xmlns:a16="http://schemas.microsoft.com/office/drawing/2014/main" id="{B3103F4D-4B39-E046-891E-5EE0E63FA603}"/>
              </a:ext>
            </a:extLst>
          </p:cNvPr>
          <p:cNvPicPr>
            <a:picLocks noGrp="1" noChangeAspect="1"/>
          </p:cNvPicPr>
          <p:nvPr>
            <p:ph type="pic" sz="quarter" idx="14"/>
          </p:nvPr>
        </p:nvPicPr>
        <p:blipFill>
          <a:blip r:embed="rId2"/>
          <a:stretch>
            <a:fillRect/>
          </a:stretch>
        </p:blipFill>
        <p:spPr>
          <a:xfrm>
            <a:off x="2171700" y="1292225"/>
            <a:ext cx="4800600" cy="3133725"/>
          </a:xfrm>
          <a:prstGeom prst="rect">
            <a:avLst/>
          </a:prstGeom>
        </p:spPr>
      </p:pic>
      <p:sp>
        <p:nvSpPr>
          <p:cNvPr id="5" name="Content Placeholder 4">
            <a:extLst>
              <a:ext uri="{FF2B5EF4-FFF2-40B4-BE49-F238E27FC236}">
                <a16:creationId xmlns:a16="http://schemas.microsoft.com/office/drawing/2014/main" id="{E2E88954-D6E1-40C6-877A-C200090174D6}"/>
              </a:ext>
            </a:extLst>
          </p:cNvPr>
          <p:cNvSpPr>
            <a:spLocks noGrp="1"/>
          </p:cNvSpPr>
          <p:nvPr>
            <p:ph sz="quarter" idx="13"/>
          </p:nvPr>
        </p:nvSpPr>
        <p:spPr>
          <a:xfrm>
            <a:off x="477838" y="4726609"/>
            <a:ext cx="8229600" cy="1513679"/>
          </a:xfrm>
        </p:spPr>
        <p:txBody>
          <a:bodyPr lIns="0" tIns="18000" rIns="0" bIns="18000" anchor="ctr" anchorCtr="0">
            <a:spAutoFit/>
          </a:bodyPr>
          <a:lstStyle/>
          <a:p>
            <a:pPr marL="0" indent="0">
              <a:buNone/>
            </a:pPr>
            <a:r>
              <a:rPr lang="en-US" sz="2400" dirty="0"/>
              <a:t>An actuator that causes the seat or the steering wheel to shake is a called a haptic actuator. The vibration is created by using a </a:t>
            </a:r>
            <a:r>
              <a:rPr lang="en-US" sz="2400" spc="-300" dirty="0"/>
              <a:t>D </a:t>
            </a:r>
            <a:r>
              <a:rPr lang="en-US" sz="2400" dirty="0"/>
              <a:t>C motor with a weight that is out of balance. When the motor rotates, a vibration is created. </a:t>
            </a:r>
          </a:p>
        </p:txBody>
      </p:sp>
    </p:spTree>
    <p:extLst>
      <p:ext uri="{BB962C8B-B14F-4D97-AF65-F5344CB8AC3E}">
        <p14:creationId xmlns:p14="http://schemas.microsoft.com/office/powerpoint/2010/main" val="2249728522"/>
      </p:ext>
    </p:extLst>
  </p:cSld>
  <p:clrMapOvr>
    <a:masterClrMapping/>
  </p:clrMapOvr>
</p:sld>
</file>

<file path=ppt/theme/theme1.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804</TotalTime>
  <Words>3281</Words>
  <Application>Microsoft Office PowerPoint</Application>
  <PresentationFormat>On-screen Show (4:3)</PresentationFormat>
  <Paragraphs>227</Paragraphs>
  <Slides>54</Slides>
  <Notes>9</Notes>
  <HiddenSlides>0</HiddenSlides>
  <MMClips>7</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54</vt:i4>
      </vt:variant>
    </vt:vector>
  </HeadingPairs>
  <TitlesOfParts>
    <vt:vector size="61" baseType="lpstr">
      <vt:lpstr>Arial</vt:lpstr>
      <vt:lpstr>Calibri</vt:lpstr>
      <vt:lpstr>Tahoma</vt:lpstr>
      <vt:lpstr>Times New Roman</vt:lpstr>
      <vt:lpstr>Verdana</vt:lpstr>
      <vt:lpstr>USHE_slide options</vt:lpstr>
      <vt:lpstr>USHE</vt:lpstr>
      <vt:lpstr>Electric and Hybrid Electric Vehicles</vt:lpstr>
      <vt:lpstr>Learning Objectives</vt:lpstr>
      <vt:lpstr>Advanced Driver Assist Systems (1 of 2)</vt:lpstr>
      <vt:lpstr>Advanced Driver Assist Systems (2 of 2)</vt:lpstr>
      <vt:lpstr>Human–Machine Interface (H M I)</vt:lpstr>
      <vt:lpstr>Blind Spot Monitor (1 of 2)</vt:lpstr>
      <vt:lpstr>Blind Spot Monitor (2 of 2)</vt:lpstr>
      <vt:lpstr>Figure 18.1</vt:lpstr>
      <vt:lpstr>Figure 18.2</vt:lpstr>
      <vt:lpstr>Parking-Assist System (1 of 2)</vt:lpstr>
      <vt:lpstr>Figure 18.3</vt:lpstr>
      <vt:lpstr>Figure 18.4</vt:lpstr>
      <vt:lpstr>Parking-Assist System (2 of 2)</vt:lpstr>
      <vt:lpstr>Figure 18.5</vt:lpstr>
      <vt:lpstr>Lane Departure Warning</vt:lpstr>
      <vt:lpstr>Figure 18.6</vt:lpstr>
      <vt:lpstr>Animation:  ADAS Lane Departure Warning (The animation will automatically start in a few seconds)</vt:lpstr>
      <vt:lpstr>Lane Keep Assist</vt:lpstr>
      <vt:lpstr>Figure 18.7</vt:lpstr>
      <vt:lpstr>Adaptive Cruise Control (1 of 2)</vt:lpstr>
      <vt:lpstr>Figure 18.9</vt:lpstr>
      <vt:lpstr>Animation:  Radar Cruise Control (The animation will automatically start in a few seconds)</vt:lpstr>
      <vt:lpstr>Animation:  ADAS Adaptive Cruise Control (The animation will automatically start in a few seconds)</vt:lpstr>
      <vt:lpstr>Adaptive Cruise Control (2 of 2)</vt:lpstr>
      <vt:lpstr>Rear Cross-Traffic Warning (R C T W)</vt:lpstr>
      <vt:lpstr>Figure 18.11</vt:lpstr>
      <vt:lpstr>Figure 18.12</vt:lpstr>
      <vt:lpstr>Automatic Emergency Braking</vt:lpstr>
      <vt:lpstr>Figure 18.13</vt:lpstr>
      <vt:lpstr>Animation:  Automatic Emergency Braking, AEB (The animation will automatically start in a few seconds)</vt:lpstr>
      <vt:lpstr>Animation:  Radar and Ultrasonic Signals (The animation will automatically start in a few seconds)</vt:lpstr>
      <vt:lpstr>Pre-Collision System</vt:lpstr>
      <vt:lpstr>Cameras</vt:lpstr>
      <vt:lpstr>LiDAR Systems</vt:lpstr>
      <vt:lpstr>Figure 18.16</vt:lpstr>
      <vt:lpstr>Animation:  Radar and Other Sensors (The animation will automatically start in a few seconds)</vt:lpstr>
      <vt:lpstr>Driver Assist Diagnosis</vt:lpstr>
      <vt:lpstr>Camera and Radar Sensor Calibration (1 of 3)</vt:lpstr>
      <vt:lpstr>Figure 18.17</vt:lpstr>
      <vt:lpstr>Camera and Radar Sensor Calibration (2 of 3)</vt:lpstr>
      <vt:lpstr>Figure 18.18</vt:lpstr>
      <vt:lpstr>Camera and Radar Sensor Calibration (3 of 3)</vt:lpstr>
      <vt:lpstr>Figure 18.19</vt:lpstr>
      <vt:lpstr>Figure 18.20</vt:lpstr>
      <vt:lpstr>Autonomous Vehicle Operation</vt:lpstr>
      <vt:lpstr>Levels of Automation</vt:lpstr>
      <vt:lpstr>Chart 18.1</vt:lpstr>
      <vt:lpstr>Figure 18.21</vt:lpstr>
      <vt:lpstr>Artificial Intelligence (A I)</vt:lpstr>
      <vt:lpstr>Dedicated Short-Range Communication (D S R C)</vt:lpstr>
      <vt:lpstr>Figure 18.23</vt:lpstr>
      <vt:lpstr>Animation:  Autonomous Vehicles (The animation will automatically start in a few seconds)</vt:lpstr>
      <vt:lpstr>Animation and Video Resources The below listed resources are hyperlinked to the James Halderman website</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 and Hybrid Electric Vehicles, First Edition, Chapter 18</dc:title>
  <dc:subject>Business</dc:subject>
  <dc:creator>Halderman and Ward</dc:creator>
  <dc:description>Additional information may be found in the Notes Pane of each slide by pressing F6.</dc:description>
  <cp:lastModifiedBy>Glen Plants</cp:lastModifiedBy>
  <cp:revision>157</cp:revision>
  <dcterms:created xsi:type="dcterms:W3CDTF">2021-12-10T19:34:11Z</dcterms:created>
  <dcterms:modified xsi:type="dcterms:W3CDTF">2022-05-27T13:44:43Z</dcterms:modified>
</cp:coreProperties>
</file>