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Lst>
  <p:notesMasterIdLst>
    <p:notesMasterId r:id="rId59"/>
  </p:notesMasterIdLst>
  <p:sldIdLst>
    <p:sldId id="360" r:id="rId3"/>
    <p:sldId id="361" r:id="rId4"/>
    <p:sldId id="362" r:id="rId5"/>
    <p:sldId id="363" r:id="rId6"/>
    <p:sldId id="364" r:id="rId7"/>
    <p:sldId id="365" r:id="rId8"/>
    <p:sldId id="366" r:id="rId9"/>
    <p:sldId id="367" r:id="rId10"/>
    <p:sldId id="368" r:id="rId11"/>
    <p:sldId id="369" r:id="rId12"/>
    <p:sldId id="370" r:id="rId13"/>
    <p:sldId id="371" r:id="rId14"/>
    <p:sldId id="372" r:id="rId15"/>
    <p:sldId id="392" r:id="rId16"/>
    <p:sldId id="393" r:id="rId17"/>
    <p:sldId id="394" r:id="rId18"/>
    <p:sldId id="395" r:id="rId19"/>
    <p:sldId id="396" r:id="rId20"/>
    <p:sldId id="1007" r:id="rId21"/>
    <p:sldId id="373" r:id="rId22"/>
    <p:sldId id="374" r:id="rId23"/>
    <p:sldId id="375" r:id="rId24"/>
    <p:sldId id="376" r:id="rId25"/>
    <p:sldId id="377" r:id="rId26"/>
    <p:sldId id="378" r:id="rId27"/>
    <p:sldId id="397" r:id="rId28"/>
    <p:sldId id="398" r:id="rId29"/>
    <p:sldId id="379" r:id="rId30"/>
    <p:sldId id="380" r:id="rId31"/>
    <p:sldId id="1008" r:id="rId32"/>
    <p:sldId id="381" r:id="rId33"/>
    <p:sldId id="382" r:id="rId34"/>
    <p:sldId id="383" r:id="rId35"/>
    <p:sldId id="1009" r:id="rId36"/>
    <p:sldId id="1010" r:id="rId37"/>
    <p:sldId id="1011" r:id="rId38"/>
    <p:sldId id="1012" r:id="rId39"/>
    <p:sldId id="384" r:id="rId40"/>
    <p:sldId id="385" r:id="rId41"/>
    <p:sldId id="386" r:id="rId42"/>
    <p:sldId id="387" r:id="rId43"/>
    <p:sldId id="399" r:id="rId44"/>
    <p:sldId id="388" r:id="rId45"/>
    <p:sldId id="390" r:id="rId46"/>
    <p:sldId id="391" r:id="rId47"/>
    <p:sldId id="400" r:id="rId48"/>
    <p:sldId id="389" r:id="rId49"/>
    <p:sldId id="401" r:id="rId50"/>
    <p:sldId id="402" r:id="rId51"/>
    <p:sldId id="403" r:id="rId52"/>
    <p:sldId id="1013" r:id="rId53"/>
    <p:sldId id="358" r:id="rId54"/>
    <p:sldId id="404" r:id="rId55"/>
    <p:sldId id="405" r:id="rId56"/>
    <p:sldId id="463" r:id="rId57"/>
    <p:sldId id="461"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guide id="3" orient="horz" pos="436" userDrawn="1">
          <p15:clr>
            <a:srgbClr val="A4A3A4"/>
          </p15:clr>
        </p15:guide>
        <p15:guide id="4" orient="horz" pos="799" userDrawn="1">
          <p15:clr>
            <a:srgbClr val="A4A3A4"/>
          </p15:clr>
        </p15:guide>
        <p15:guide id="5" pos="272" userDrawn="1">
          <p15:clr>
            <a:srgbClr val="A4A3A4"/>
          </p15:clr>
        </p15:guide>
        <p15:guide id="6" pos="5465" userDrawn="1">
          <p15:clr>
            <a:srgbClr val="A4A3A4"/>
          </p15:clr>
        </p15:guide>
        <p15:guide id="7" orient="horz" pos="4042" userDrawn="1">
          <p15:clr>
            <a:srgbClr val="A4A3A4"/>
          </p15:clr>
        </p15:guide>
        <p15:guide id="8" orient="horz" pos="21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6" autoAdjust="0"/>
    <p:restoredTop sz="75875" autoAdjust="0"/>
  </p:normalViewPr>
  <p:slideViewPr>
    <p:cSldViewPr snapToGrid="0" snapToObjects="1">
      <p:cViewPr varScale="1">
        <p:scale>
          <a:sx n="87" d="100"/>
          <a:sy n="87" d="100"/>
        </p:scale>
        <p:origin x="2070" y="78"/>
      </p:cViewPr>
      <p:guideLst>
        <p:guide pos="2880"/>
        <p:guide orient="horz" pos="2160"/>
        <p:guide orient="horz" pos="436"/>
        <p:guide orient="horz" pos="799"/>
        <p:guide pos="272"/>
        <p:guide pos="5465"/>
        <p:guide orient="horz" pos="4042"/>
        <p:guide orient="horz" pos="2137"/>
      </p:guideLst>
    </p:cSldViewPr>
  </p:slideViewPr>
  <p:outlineViewPr>
    <p:cViewPr>
      <p:scale>
        <a:sx n="33" d="100"/>
        <a:sy n="33" d="100"/>
      </p:scale>
      <p:origin x="0" y="-256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5/9/2022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a:ea typeface="Arial"/>
                <a:cs typeface="Arial"/>
                <a:sym typeface="Arial"/>
              </a:rPr>
              <a:t>1) MathType Plugin</a:t>
            </a:r>
          </a:p>
          <a:p>
            <a:r>
              <a:rPr lang="en-US" sz="1200" b="0" i="0" u="none" strike="noStrike" kern="1200" cap="none" dirty="0">
                <a:solidFill>
                  <a:schemeClr val="dk1"/>
                </a:solidFill>
                <a:effectLst/>
                <a:latin typeface="Arial"/>
                <a:ea typeface="Arial"/>
                <a:cs typeface="Arial"/>
                <a:sym typeface="Arial"/>
              </a:rPr>
              <a:t>2) Math Player (free versions available)</a:t>
            </a:r>
          </a:p>
          <a:p>
            <a:r>
              <a:rPr lang="en-US" sz="1200" b="0" i="0" u="none" strike="noStrike" kern="1200" cap="none" dirty="0">
                <a:solidFill>
                  <a:schemeClr val="dk1"/>
                </a:solidFill>
                <a:effectLst/>
                <a:latin typeface="Arial"/>
                <a:ea typeface="Arial"/>
                <a:cs typeface="Arial"/>
                <a:sym typeface="Arial"/>
              </a:rPr>
              <a:t>3) NVDA Reader (free versions available)</a:t>
            </a:r>
          </a:p>
        </p:txBody>
      </p:sp>
      <p:sp>
        <p:nvSpPr>
          <p:cNvPr id="4" name="Slide Number Placeholder 3"/>
          <p:cNvSpPr>
            <a:spLocks noGrp="1"/>
          </p:cNvSpPr>
          <p:nvPr>
            <p:ph type="sldNum" sz="quarter" idx="5"/>
          </p:nvPr>
        </p:nvSpPr>
        <p:spPr/>
        <p:txBody>
          <a:bodyPr/>
          <a:lstStyle/>
          <a:p>
            <a:fld id="{7179AAC6-676E-7845-9C93-8C327C91EE50}" type="slidenum">
              <a:rPr lang="en-US" smtClean="0"/>
              <a:t>1</a:t>
            </a:fld>
            <a:endParaRPr lang="en-US" dirty="0"/>
          </a:p>
        </p:txBody>
      </p:sp>
    </p:spTree>
    <p:extLst>
      <p:ext uri="{BB962C8B-B14F-4D97-AF65-F5344CB8AC3E}">
        <p14:creationId xmlns:p14="http://schemas.microsoft.com/office/powerpoint/2010/main" val="316219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56</a:t>
            </a:fld>
            <a:endParaRPr lang="en-US" dirty="0"/>
          </a:p>
        </p:txBody>
      </p:sp>
    </p:spTree>
    <p:extLst>
      <p:ext uri="{BB962C8B-B14F-4D97-AF65-F5344CB8AC3E}">
        <p14:creationId xmlns:p14="http://schemas.microsoft.com/office/powerpoint/2010/main" val="137298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736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7796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Long Description:</a:t>
            </a:r>
          </a:p>
          <a:p>
            <a:r>
              <a:rPr lang="en-IN" sz="1200" b="0" i="0" u="none" strike="noStrike" kern="1200" dirty="0">
                <a:solidFill>
                  <a:schemeClr val="tx1"/>
                </a:solidFill>
                <a:effectLst/>
                <a:latin typeface="+mn-lt"/>
                <a:ea typeface="+mn-ea"/>
                <a:cs typeface="+mn-cs"/>
              </a:rPr>
              <a:t>The piston ring shows an upper oil ring side rail gap at the top left, a lower oil ring side rail gap at the bottom right, top (number 1) compression ring gap or oil ring expander gap at the bottom left, and second (number 2) compression ring gap at the top right.</a:t>
            </a:r>
            <a:r>
              <a:rPr lang="en-IN" dirty="0"/>
              <a:t> </a:t>
            </a:r>
          </a:p>
        </p:txBody>
      </p:sp>
      <p:sp>
        <p:nvSpPr>
          <p:cNvPr id="4" name="Slide Number Placeholder 3"/>
          <p:cNvSpPr>
            <a:spLocks noGrp="1"/>
          </p:cNvSpPr>
          <p:nvPr>
            <p:ph type="sldNum" sz="quarter" idx="10"/>
          </p:nvPr>
        </p:nvSpPr>
        <p:spPr/>
        <p:txBody>
          <a:bodyPr/>
          <a:lstStyle/>
          <a:p>
            <a:fld id="{7179AAC6-676E-7845-9C93-8C327C91EE50}" type="slidenum">
              <a:rPr lang="en-US" smtClean="0"/>
              <a:t>26</a:t>
            </a:fld>
            <a:endParaRPr lang="en-US" dirty="0"/>
          </a:p>
        </p:txBody>
      </p:sp>
    </p:spTree>
    <p:extLst>
      <p:ext uri="{BB962C8B-B14F-4D97-AF65-F5344CB8AC3E}">
        <p14:creationId xmlns:p14="http://schemas.microsoft.com/office/powerpoint/2010/main" val="210893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Long Description:</a:t>
            </a:r>
          </a:p>
          <a:p>
            <a:r>
              <a:rPr lang="en-IN" sz="1200" b="0" i="0" u="none" strike="noStrike" kern="1200" dirty="0">
                <a:solidFill>
                  <a:schemeClr val="tx1"/>
                </a:solidFill>
                <a:effectLst/>
                <a:latin typeface="+mn-lt"/>
                <a:ea typeface="+mn-ea"/>
                <a:cs typeface="+mn-cs"/>
              </a:rPr>
              <a:t>The heads on the first row are labeled, "10, 6, 2, 3, and 7" from left to right. The heads on the second row are labeled, "9, 5, 1, 4, and 8" from left to right. The sequence of tightening is from 1 to 10, in increments of 1.</a:t>
            </a:r>
            <a:r>
              <a:rPr lang="en-IN" dirty="0"/>
              <a:t> </a:t>
            </a:r>
          </a:p>
        </p:txBody>
      </p:sp>
      <p:sp>
        <p:nvSpPr>
          <p:cNvPr id="4" name="Slide Number Placeholder 3"/>
          <p:cNvSpPr>
            <a:spLocks noGrp="1"/>
          </p:cNvSpPr>
          <p:nvPr>
            <p:ph type="sldNum" sz="quarter" idx="10"/>
          </p:nvPr>
        </p:nvSpPr>
        <p:spPr/>
        <p:txBody>
          <a:bodyPr/>
          <a:lstStyle/>
          <a:p>
            <a:fld id="{7179AAC6-676E-7845-9C93-8C327C91EE50}" type="slidenum">
              <a:rPr lang="en-US" smtClean="0"/>
              <a:t>32</a:t>
            </a:fld>
            <a:endParaRPr lang="en-US" dirty="0"/>
          </a:p>
        </p:txBody>
      </p:sp>
    </p:spTree>
    <p:extLst>
      <p:ext uri="{BB962C8B-B14F-4D97-AF65-F5344CB8AC3E}">
        <p14:creationId xmlns:p14="http://schemas.microsoft.com/office/powerpoint/2010/main" val="974019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Long Description:</a:t>
            </a:r>
          </a:p>
          <a:p>
            <a:r>
              <a:rPr lang="en-IN" sz="1200" b="0" i="0" u="none" strike="noStrike" kern="1200" dirty="0">
                <a:solidFill>
                  <a:schemeClr val="tx1"/>
                </a:solidFill>
                <a:effectLst/>
                <a:latin typeface="+mn-lt"/>
                <a:ea typeface="+mn-ea"/>
                <a:cs typeface="+mn-cs"/>
              </a:rPr>
              <a:t>The first sequence shows six rows. </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1: 17 and 15. </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2: 19.</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3: Blank, 11, 9, 3, 1, 5, 7, and 13.</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4: Blank, 12, 8, 6, 2, 4, 10, and 14.</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5: 20.</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6: 18 and 16.</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The second and fifth rows are shaded separately.</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The second sequence has three rows, where the first and the third rows are in zigzag shape.</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1: 14, 7, 13, 6, 11, 3, 9, 1, 8, 2, 10, 4, 12, and 6.</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2: 14.</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3: 14, 7, 13, 5, 11, 3, 9, 1, 8, 2, 10, 4, 12, and 6.</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The first heads of each row are grouped together.</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The third sequence has two rows.</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1: 10, 6, 1, 3, and 7.</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2: 8, 4, 2, 5, and 9.</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The fourth sequence has two rows.</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1: 10, 6, 2, 3, and 7.</a:t>
            </a:r>
            <a:br>
              <a:rPr lang="en-IN" sz="1200" b="0" i="0" u="none" strike="noStrike" kern="1200" dirty="0">
                <a:solidFill>
                  <a:schemeClr val="tx1"/>
                </a:solidFill>
                <a:effectLst/>
                <a:latin typeface="+mn-lt"/>
                <a:ea typeface="+mn-ea"/>
                <a:cs typeface="+mn-cs"/>
              </a:rPr>
            </a:br>
            <a:r>
              <a:rPr lang="en-IN" sz="1200" b="0" i="0" u="none" strike="noStrike" kern="1200" dirty="0">
                <a:solidFill>
                  <a:schemeClr val="tx1"/>
                </a:solidFill>
                <a:effectLst/>
                <a:latin typeface="+mn-lt"/>
                <a:ea typeface="+mn-ea"/>
                <a:cs typeface="+mn-cs"/>
              </a:rPr>
              <a:t>Row 2: 9, 5, 1, 4, and 8.</a:t>
            </a:r>
            <a:r>
              <a:rPr lang="en-IN" dirty="0"/>
              <a:t> </a:t>
            </a:r>
          </a:p>
        </p:txBody>
      </p:sp>
      <p:sp>
        <p:nvSpPr>
          <p:cNvPr id="4" name="Slide Number Placeholder 3"/>
          <p:cNvSpPr>
            <a:spLocks noGrp="1"/>
          </p:cNvSpPr>
          <p:nvPr>
            <p:ph type="sldNum" sz="quarter" idx="10"/>
          </p:nvPr>
        </p:nvSpPr>
        <p:spPr/>
        <p:txBody>
          <a:bodyPr/>
          <a:lstStyle/>
          <a:p>
            <a:fld id="{7179AAC6-676E-7845-9C93-8C327C91EE50}" type="slidenum">
              <a:rPr lang="en-US" smtClean="0"/>
              <a:t>33</a:t>
            </a:fld>
            <a:endParaRPr lang="en-US" dirty="0"/>
          </a:p>
        </p:txBody>
      </p:sp>
    </p:spTree>
    <p:extLst>
      <p:ext uri="{BB962C8B-B14F-4D97-AF65-F5344CB8AC3E}">
        <p14:creationId xmlns:p14="http://schemas.microsoft.com/office/powerpoint/2010/main" val="50709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Long Description:</a:t>
            </a:r>
          </a:p>
          <a:p>
            <a:r>
              <a:rPr lang="en-IN" sz="1200" b="0" i="0" u="none" strike="noStrike" kern="1200" dirty="0">
                <a:solidFill>
                  <a:schemeClr val="tx1"/>
                </a:solidFill>
                <a:effectLst/>
                <a:latin typeface="+mn-lt"/>
                <a:ea typeface="+mn-ea"/>
                <a:cs typeface="+mn-cs"/>
              </a:rPr>
              <a:t>The vertical axis is labeled "Bolt torque, torque to yield" and the vertical axis is labeled "Clamping load." Three vertical dashed lines are drawn intersecting the curve. The first line from the left is labeled initial torque and the horizontal distance with the second line is 90 degrees. The horizontal distance between the first and the third line is 180 degrees. </a:t>
            </a:r>
            <a:endParaRPr lang="en-IN" dirty="0"/>
          </a:p>
        </p:txBody>
      </p:sp>
      <p:sp>
        <p:nvSpPr>
          <p:cNvPr id="4" name="Slide Number Placeholder 3"/>
          <p:cNvSpPr>
            <a:spLocks noGrp="1"/>
          </p:cNvSpPr>
          <p:nvPr>
            <p:ph type="sldNum" sz="quarter" idx="10"/>
          </p:nvPr>
        </p:nvSpPr>
        <p:spPr/>
        <p:txBody>
          <a:bodyPr/>
          <a:lstStyle/>
          <a:p>
            <a:fld id="{7179AAC6-676E-7845-9C93-8C327C91EE50}" type="slidenum">
              <a:rPr lang="en-US" smtClean="0"/>
              <a:t>39</a:t>
            </a:fld>
            <a:endParaRPr lang="en-US" dirty="0"/>
          </a:p>
        </p:txBody>
      </p:sp>
    </p:spTree>
    <p:extLst>
      <p:ext uri="{BB962C8B-B14F-4D97-AF65-F5344CB8AC3E}">
        <p14:creationId xmlns:p14="http://schemas.microsoft.com/office/powerpoint/2010/main" val="3614876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Long Description:</a:t>
            </a:r>
          </a:p>
          <a:p>
            <a:r>
              <a:rPr lang="en-IN" sz="1200" b="0" i="0" u="none" strike="noStrike" kern="1200" dirty="0">
                <a:solidFill>
                  <a:schemeClr val="tx1"/>
                </a:solidFill>
                <a:effectLst/>
                <a:latin typeface="+mn-lt"/>
                <a:ea typeface="+mn-ea"/>
                <a:cs typeface="+mn-cs"/>
              </a:rPr>
              <a:t>The horizontal axis is labeled R P M of 1000 times and it ranges from 20 to 75, in increments of 5. The left vertical axis is labeled S A E horsepower and the right vertical axis is labeled S A E torque in F T dash L B S. Both range from 50 to 175 in increments of 25. The first increasing curve with increasing and decreasing steepness is labeled "Horsepower curve" and it starts near the ordered pair 18 comma 60 and ends near the ordered pair 70 comma 170. The second decreasing curve with increasing and decreasing steepness is labeled "Torque curve" and it starts near the ordered pair 18 comma 140 and ends near the ordered pair 72 comma 125. Both the curves intersect near the ordered pair 52 comma 155. The maximum power is 170.9 and the maximum torque is 159.0. All data are approximate.</a:t>
            </a:r>
            <a:r>
              <a:rPr lang="en-IN" dirty="0"/>
              <a:t> </a:t>
            </a:r>
          </a:p>
        </p:txBody>
      </p:sp>
      <p:sp>
        <p:nvSpPr>
          <p:cNvPr id="4" name="Slide Number Placeholder 3"/>
          <p:cNvSpPr>
            <a:spLocks noGrp="1"/>
          </p:cNvSpPr>
          <p:nvPr>
            <p:ph type="sldNum" sz="quarter" idx="10"/>
          </p:nvPr>
        </p:nvSpPr>
        <p:spPr/>
        <p:txBody>
          <a:bodyPr/>
          <a:lstStyle/>
          <a:p>
            <a:fld id="{7179AAC6-676E-7845-9C93-8C327C91EE50}" type="slidenum">
              <a:rPr lang="en-US" smtClean="0"/>
              <a:t>50</a:t>
            </a:fld>
            <a:endParaRPr lang="en-US" dirty="0"/>
          </a:p>
        </p:txBody>
      </p:sp>
    </p:spTree>
    <p:extLst>
      <p:ext uri="{BB962C8B-B14F-4D97-AF65-F5344CB8AC3E}">
        <p14:creationId xmlns:p14="http://schemas.microsoft.com/office/powerpoint/2010/main" val="286037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55</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32141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2"/>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588" b="1" i="0" u="none" strike="noStrike" cap="none">
                <a:solidFill>
                  <a:srgbClr val="007FA3"/>
                </a:solidFill>
                <a:latin typeface="+mj-lt"/>
                <a:ea typeface="Times New Roman"/>
                <a:cs typeface="Times New Roman"/>
                <a:sym typeface="Times New Roman"/>
              </a:defRPr>
            </a:lvl1pPr>
            <a:lvl2pPr lvl="1" indent="0">
              <a:spcBef>
                <a:spcPts val="0"/>
              </a:spcBef>
              <a:buNone/>
              <a:defRPr sz="1794"/>
            </a:lvl2pPr>
            <a:lvl3pPr lvl="2" indent="0">
              <a:spcBef>
                <a:spcPts val="0"/>
              </a:spcBef>
              <a:buNone/>
              <a:defRPr sz="1794"/>
            </a:lvl3pPr>
            <a:lvl4pPr lvl="3" indent="0">
              <a:spcBef>
                <a:spcPts val="0"/>
              </a:spcBef>
              <a:buNone/>
              <a:defRPr sz="1794"/>
            </a:lvl4pPr>
            <a:lvl5pPr lvl="4" indent="0">
              <a:spcBef>
                <a:spcPts val="0"/>
              </a:spcBef>
              <a:buNone/>
              <a:defRPr sz="1794"/>
            </a:lvl5pPr>
            <a:lvl6pPr lvl="5" indent="0">
              <a:spcBef>
                <a:spcPts val="0"/>
              </a:spcBef>
              <a:buNone/>
              <a:defRPr sz="1794"/>
            </a:lvl6pPr>
            <a:lvl7pPr lvl="6" indent="0">
              <a:spcBef>
                <a:spcPts val="0"/>
              </a:spcBef>
              <a:buNone/>
              <a:defRPr sz="1794"/>
            </a:lvl7pPr>
            <a:lvl8pPr lvl="7" indent="0">
              <a:spcBef>
                <a:spcPts val="0"/>
              </a:spcBef>
              <a:buNone/>
              <a:defRPr sz="1794"/>
            </a:lvl8pPr>
            <a:lvl9pPr lvl="8" indent="0">
              <a:spcBef>
                <a:spcPts val="0"/>
              </a:spcBef>
              <a:buNone/>
              <a:defRPr sz="1794"/>
            </a:lvl9pPr>
          </a:lstStyle>
          <a:p>
            <a:endParaRPr dirty="0"/>
          </a:p>
        </p:txBody>
      </p:sp>
      <p:sp>
        <p:nvSpPr>
          <p:cNvPr id="34" name="Shape 34"/>
          <p:cNvSpPr txBox="1">
            <a:spLocks noGrp="1"/>
          </p:cNvSpPr>
          <p:nvPr>
            <p:ph type="ftr" idx="11"/>
          </p:nvPr>
        </p:nvSpPr>
        <p:spPr>
          <a:xfrm>
            <a:off x="93970" y="6172201"/>
            <a:ext cx="8595359" cy="235462"/>
          </a:xfrm>
          <a:prstGeom prst="rect">
            <a:avLst/>
          </a:prstGeom>
          <a:noFill/>
          <a:ln>
            <a:noFill/>
          </a:ln>
        </p:spPr>
        <p:txBody>
          <a:bodyPr lIns="91425" tIns="91425" rIns="91425" bIns="91425" anchor="b" anchorCtr="0"/>
          <a:lstStyle>
            <a:lvl1pPr marL="0" marR="0" lvl="0" indent="0" algn="l" rtl="0">
              <a:spcBef>
                <a:spcPts val="0"/>
              </a:spcBef>
              <a:buNone/>
              <a:defRPr sz="1096" b="0" i="0" u="none" strike="noStrike" cap="none">
                <a:solidFill>
                  <a:schemeClr val="dk1"/>
                </a:solidFill>
                <a:latin typeface="Arial"/>
                <a:ea typeface="Arial"/>
                <a:cs typeface="Arial"/>
                <a:sym typeface="Arial"/>
              </a:defRPr>
            </a:lvl1pPr>
            <a:lvl2pPr marL="455751" marR="0" lvl="1" indent="0" algn="l" rtl="0">
              <a:spcBef>
                <a:spcPts val="0"/>
              </a:spcBef>
              <a:buNone/>
              <a:defRPr sz="1794" b="0" i="0" u="none" strike="noStrike" cap="none">
                <a:solidFill>
                  <a:schemeClr val="dk1"/>
                </a:solidFill>
                <a:latin typeface="Arial"/>
                <a:ea typeface="Arial"/>
                <a:cs typeface="Arial"/>
                <a:sym typeface="Arial"/>
              </a:defRPr>
            </a:lvl2pPr>
            <a:lvl3pPr marL="911502" marR="0" lvl="2" indent="0" algn="l" rtl="0">
              <a:spcBef>
                <a:spcPts val="0"/>
              </a:spcBef>
              <a:buNone/>
              <a:defRPr sz="1794" b="0" i="0" u="none" strike="noStrike" cap="none">
                <a:solidFill>
                  <a:schemeClr val="dk1"/>
                </a:solidFill>
                <a:latin typeface="Arial"/>
                <a:ea typeface="Arial"/>
                <a:cs typeface="Arial"/>
                <a:sym typeface="Arial"/>
              </a:defRPr>
            </a:lvl3pPr>
            <a:lvl4pPr marL="1367254" marR="0" lvl="3" indent="0" algn="l" rtl="0">
              <a:spcBef>
                <a:spcPts val="0"/>
              </a:spcBef>
              <a:buNone/>
              <a:defRPr sz="1794" b="0" i="0" u="none" strike="noStrike" cap="none">
                <a:solidFill>
                  <a:schemeClr val="dk1"/>
                </a:solidFill>
                <a:latin typeface="Arial"/>
                <a:ea typeface="Arial"/>
                <a:cs typeface="Arial"/>
                <a:sym typeface="Arial"/>
              </a:defRPr>
            </a:lvl4pPr>
            <a:lvl5pPr marL="1823005" marR="0" lvl="4" indent="0" algn="l" rtl="0">
              <a:spcBef>
                <a:spcPts val="0"/>
              </a:spcBef>
              <a:buNone/>
              <a:defRPr sz="1794" b="0" i="0" u="none" strike="noStrike" cap="none">
                <a:solidFill>
                  <a:schemeClr val="dk1"/>
                </a:solidFill>
                <a:latin typeface="Arial"/>
                <a:ea typeface="Arial"/>
                <a:cs typeface="Arial"/>
                <a:sym typeface="Arial"/>
              </a:defRPr>
            </a:lvl5pPr>
            <a:lvl6pPr marL="2278756" marR="0" lvl="5" indent="0" algn="l" rtl="0">
              <a:spcBef>
                <a:spcPts val="0"/>
              </a:spcBef>
              <a:buNone/>
              <a:defRPr sz="1794" b="0" i="0" u="none" strike="noStrike" cap="none">
                <a:solidFill>
                  <a:schemeClr val="dk1"/>
                </a:solidFill>
                <a:latin typeface="Arial"/>
                <a:ea typeface="Arial"/>
                <a:cs typeface="Arial"/>
                <a:sym typeface="Arial"/>
              </a:defRPr>
            </a:lvl6pPr>
            <a:lvl7pPr marL="2734507" marR="0" lvl="6" indent="0" algn="l" rtl="0">
              <a:spcBef>
                <a:spcPts val="0"/>
              </a:spcBef>
              <a:buNone/>
              <a:defRPr sz="1794" b="0" i="0" u="none" strike="noStrike" cap="none">
                <a:solidFill>
                  <a:schemeClr val="dk1"/>
                </a:solidFill>
                <a:latin typeface="Arial"/>
                <a:ea typeface="Arial"/>
                <a:cs typeface="Arial"/>
                <a:sym typeface="Arial"/>
              </a:defRPr>
            </a:lvl7pPr>
            <a:lvl8pPr marL="3190259" marR="0" lvl="7" indent="0" algn="l" rtl="0">
              <a:spcBef>
                <a:spcPts val="0"/>
              </a:spcBef>
              <a:buNone/>
              <a:defRPr sz="1794" b="0" i="0" u="none" strike="noStrike" cap="none">
                <a:solidFill>
                  <a:schemeClr val="dk1"/>
                </a:solidFill>
                <a:latin typeface="Arial"/>
                <a:ea typeface="Arial"/>
                <a:cs typeface="Arial"/>
                <a:sym typeface="Arial"/>
              </a:defRPr>
            </a:lvl8pPr>
            <a:lvl9pPr marL="3646010" marR="0" lvl="8" indent="0" algn="l" rtl="0">
              <a:spcBef>
                <a:spcPts val="0"/>
              </a:spcBef>
              <a:buNone/>
              <a:defRPr sz="1794"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3"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897" b="0" i="0" u="none" strike="noStrike" cap="none">
                <a:solidFill>
                  <a:schemeClr val="lt1"/>
                </a:solidFill>
                <a:latin typeface="Arial"/>
                <a:ea typeface="Arial"/>
                <a:cs typeface="Arial"/>
                <a:sym typeface="Arial"/>
              </a:defRPr>
            </a:lvl1pPr>
            <a:lvl2pPr marL="455751" marR="0" lvl="1" indent="0" algn="l" rtl="0">
              <a:spcBef>
                <a:spcPts val="0"/>
              </a:spcBef>
              <a:buNone/>
              <a:defRPr sz="1794" b="0" i="0" u="none" strike="noStrike" cap="none">
                <a:solidFill>
                  <a:schemeClr val="dk1"/>
                </a:solidFill>
                <a:latin typeface="Arial"/>
                <a:ea typeface="Arial"/>
                <a:cs typeface="Arial"/>
                <a:sym typeface="Arial"/>
              </a:defRPr>
            </a:lvl2pPr>
            <a:lvl3pPr marL="911502" marR="0" lvl="2" indent="0" algn="l" rtl="0">
              <a:spcBef>
                <a:spcPts val="0"/>
              </a:spcBef>
              <a:buNone/>
              <a:defRPr sz="1794" b="0" i="0" u="none" strike="noStrike" cap="none">
                <a:solidFill>
                  <a:schemeClr val="dk1"/>
                </a:solidFill>
                <a:latin typeface="Arial"/>
                <a:ea typeface="Arial"/>
                <a:cs typeface="Arial"/>
                <a:sym typeface="Arial"/>
              </a:defRPr>
            </a:lvl3pPr>
            <a:lvl4pPr marL="1367254" marR="0" lvl="3" indent="0" algn="l" rtl="0">
              <a:spcBef>
                <a:spcPts val="0"/>
              </a:spcBef>
              <a:buNone/>
              <a:defRPr sz="1794" b="0" i="0" u="none" strike="noStrike" cap="none">
                <a:solidFill>
                  <a:schemeClr val="dk1"/>
                </a:solidFill>
                <a:latin typeface="Arial"/>
                <a:ea typeface="Arial"/>
                <a:cs typeface="Arial"/>
                <a:sym typeface="Arial"/>
              </a:defRPr>
            </a:lvl4pPr>
            <a:lvl5pPr marL="1823005" marR="0" lvl="4" indent="0" algn="l" rtl="0">
              <a:spcBef>
                <a:spcPts val="0"/>
              </a:spcBef>
              <a:buNone/>
              <a:defRPr sz="1794" b="0" i="0" u="none" strike="noStrike" cap="none">
                <a:solidFill>
                  <a:schemeClr val="dk1"/>
                </a:solidFill>
                <a:latin typeface="Arial"/>
                <a:ea typeface="Arial"/>
                <a:cs typeface="Arial"/>
                <a:sym typeface="Arial"/>
              </a:defRPr>
            </a:lvl5pPr>
            <a:lvl6pPr marL="2278756" marR="0" lvl="5" indent="0" algn="l" rtl="0">
              <a:spcBef>
                <a:spcPts val="0"/>
              </a:spcBef>
              <a:buNone/>
              <a:defRPr sz="1794" b="0" i="0" u="none" strike="noStrike" cap="none">
                <a:solidFill>
                  <a:schemeClr val="dk1"/>
                </a:solidFill>
                <a:latin typeface="Arial"/>
                <a:ea typeface="Arial"/>
                <a:cs typeface="Arial"/>
                <a:sym typeface="Arial"/>
              </a:defRPr>
            </a:lvl6pPr>
            <a:lvl7pPr marL="2734507" marR="0" lvl="6" indent="0" algn="l" rtl="0">
              <a:spcBef>
                <a:spcPts val="0"/>
              </a:spcBef>
              <a:buNone/>
              <a:defRPr sz="1794" b="0" i="0" u="none" strike="noStrike" cap="none">
                <a:solidFill>
                  <a:schemeClr val="dk1"/>
                </a:solidFill>
                <a:latin typeface="Arial"/>
                <a:ea typeface="Arial"/>
                <a:cs typeface="Arial"/>
                <a:sym typeface="Arial"/>
              </a:defRPr>
            </a:lvl7pPr>
            <a:lvl8pPr marL="3190259" marR="0" lvl="7" indent="0" algn="l" rtl="0">
              <a:spcBef>
                <a:spcPts val="0"/>
              </a:spcBef>
              <a:buNone/>
              <a:defRPr sz="1794" b="0" i="0" u="none" strike="noStrike" cap="none">
                <a:solidFill>
                  <a:schemeClr val="dk1"/>
                </a:solidFill>
                <a:latin typeface="Arial"/>
                <a:ea typeface="Arial"/>
                <a:cs typeface="Arial"/>
                <a:sym typeface="Arial"/>
              </a:defRPr>
            </a:lvl8pPr>
            <a:lvl9pPr marL="3646010" marR="0" lvl="8" indent="0" algn="l" rtl="0">
              <a:spcBef>
                <a:spcPts val="0"/>
              </a:spcBef>
              <a:buNone/>
              <a:defRPr sz="1794"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2" y="113071"/>
            <a:ext cx="551783" cy="182879"/>
          </a:xfrm>
          <a:prstGeom prst="rect">
            <a:avLst/>
          </a:prstGeom>
          <a:noFill/>
          <a:ln>
            <a:noFill/>
          </a:ln>
        </p:spPr>
        <p:txBody>
          <a:bodyPr lIns="91425" tIns="45700" rIns="91425" bIns="45700" anchor="ctr" anchorCtr="0">
            <a:noAutofit/>
          </a:bodyPr>
          <a:lstStyle/>
          <a:p>
            <a:pPr>
              <a:buSzPct val="25000"/>
            </a:pPr>
            <a:fld id="{00000000-1234-1234-1234-123412341234}" type="slidenum">
              <a:rPr lang="en-US" sz="897" smtClean="0">
                <a:solidFill>
                  <a:schemeClr val="lt1"/>
                </a:solidFill>
                <a:ea typeface="Arial"/>
                <a:cs typeface="Arial"/>
                <a:sym typeface="Arial"/>
              </a:rPr>
              <a:pPr>
                <a:buSzPct val="25000"/>
              </a:pPr>
              <a:t>‹#›</a:t>
            </a:fld>
            <a:endParaRPr lang="en-US" sz="897"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5354321"/>
            <a:ext cx="8229600" cy="636281"/>
          </a:xfrm>
        </p:spPr>
        <p:txBody>
          <a:bodyPr lIns="0" tIns="0" rIns="0" bIns="0"/>
          <a:lstStyle>
            <a:lvl1pPr indent="-254790">
              <a:defRPr sz="2392">
                <a:latin typeface="+mn-lt"/>
              </a:defRPr>
            </a:lvl1pPr>
            <a:lvl2pPr indent="-283498">
              <a:defRPr sz="2392">
                <a:latin typeface="+mn-lt"/>
              </a:defRPr>
            </a:lvl2pPr>
            <a:lvl3pPr indent="-229670">
              <a:defRPr sz="2392">
                <a:latin typeface="+mn-lt"/>
              </a:defRPr>
            </a:lvl3pPr>
            <a:lvl4pPr indent="-229670">
              <a:defRPr sz="2392">
                <a:latin typeface="+mn-lt"/>
              </a:defRPr>
            </a:lvl4pPr>
            <a:lvl5pPr indent="-229670">
              <a:defRPr sz="2392">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09601" y="1616075"/>
            <a:ext cx="7996238" cy="3290888"/>
          </a:xfrm>
        </p:spPr>
        <p:txBody>
          <a:bodyPr/>
          <a:lstStyle/>
          <a:p>
            <a:endParaRPr lang="en-US" dirty="0"/>
          </a:p>
        </p:txBody>
      </p:sp>
    </p:spTree>
    <p:extLst>
      <p:ext uri="{BB962C8B-B14F-4D97-AF65-F5344CB8AC3E}">
        <p14:creationId xmlns:p14="http://schemas.microsoft.com/office/powerpoint/2010/main" val="1859770901"/>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p:cNvSpPr>
            <a:spLocks noGrp="1"/>
          </p:cNvSpPr>
          <p:nvPr>
            <p:ph type="pic" sz="quarter" idx="18"/>
          </p:nvPr>
        </p:nvSpPr>
        <p:spPr>
          <a:xfrm>
            <a:off x="457200" y="2330381"/>
            <a:ext cx="3929063" cy="3786187"/>
          </a:xfrm>
        </p:spPr>
        <p:txBody>
          <a:bodyPr/>
          <a:lstStyle/>
          <a:p>
            <a:endParaRPr lang="en-IN" dirty="0"/>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5">
            <a:alphaModFix/>
          </a:blip>
          <a:srcRect/>
          <a:stretch/>
        </p:blipFill>
        <p:spPr>
          <a:xfrm>
            <a:off x="443972" y="6429708"/>
            <a:ext cx="917999" cy="289143"/>
          </a:xfrm>
          <a:prstGeom prst="rect">
            <a:avLst/>
          </a:prstGeom>
          <a:noFill/>
          <a:ln>
            <a:noFill/>
          </a:ln>
        </p:spPr>
      </p:pic>
      <p:sp>
        <p:nvSpPr>
          <p:cNvPr id="16" name="Copyright"/>
          <p:cNvSpPr txBox="1"/>
          <p:nvPr/>
        </p:nvSpPr>
        <p:spPr>
          <a:xfrm>
            <a:off x="1600200" y="6470288"/>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73" r:id="rId1"/>
    <p:sldLayoutId id="2147483679" r:id="rId2"/>
    <p:sldLayoutId id="214748369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jameshalderman.com/a1_anim_lib_pag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jameshalderman.com/a8_vid_lib_page/" TargetMode="External"/><Relationship Id="rId4" Type="http://schemas.openxmlformats.org/officeDocument/2006/relationships/hyperlink" Target="https://jameshalderman.com/a1_vid_lib_pag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DBB-89DF-6C45-9E32-2B436F1B3D33}"/>
              </a:ext>
            </a:extLst>
          </p:cNvPr>
          <p:cNvSpPr>
            <a:spLocks noGrp="1"/>
          </p:cNvSpPr>
          <p:nvPr>
            <p:ph type="title"/>
          </p:nvPr>
        </p:nvSpPr>
        <p:spPr>
          <a:xfrm>
            <a:off x="457200" y="205541"/>
            <a:ext cx="8229600" cy="1180106"/>
          </a:xfrm>
        </p:spPr>
        <p:txBody>
          <a:bodyPr lIns="0" tIns="18000" rIns="0" bIns="18000" anchor="ctr">
            <a:spAutoFit/>
          </a:bodyPr>
          <a:lstStyle/>
          <a:p>
            <a:r>
              <a:rPr lang="en-US" dirty="0"/>
              <a:t>Automotive Engines Theory and Servicing</a:t>
            </a:r>
          </a:p>
        </p:txBody>
      </p:sp>
      <p:sp>
        <p:nvSpPr>
          <p:cNvPr id="3" name="Text Placeholder 2">
            <a:extLst>
              <a:ext uri="{FF2B5EF4-FFF2-40B4-BE49-F238E27FC236}">
                <a16:creationId xmlns:a16="http://schemas.microsoft.com/office/drawing/2014/main" id="{6F18AA30-1FCC-5947-A6EA-AF08C522D5DB}"/>
              </a:ext>
            </a:extLst>
          </p:cNvPr>
          <p:cNvSpPr>
            <a:spLocks noGrp="1"/>
          </p:cNvSpPr>
          <p:nvPr>
            <p:ph type="body" idx="1"/>
          </p:nvPr>
        </p:nvSpPr>
        <p:spPr>
          <a:xfrm>
            <a:off x="457200" y="1547256"/>
            <a:ext cx="8229600" cy="344128"/>
          </a:xfrm>
        </p:spPr>
        <p:txBody>
          <a:bodyPr lIns="0" tIns="18000" rIns="0" bIns="18000" anchor="ctr">
            <a:spAutoFit/>
          </a:bodyPr>
          <a:lstStyle/>
          <a:p>
            <a:r>
              <a:rPr lang="en-US" dirty="0"/>
              <a:t>Tenth Edition</a:t>
            </a:r>
          </a:p>
        </p:txBody>
      </p:sp>
      <p:pic>
        <p:nvPicPr>
          <p:cNvPr id="15" name="Picture Placeholder 14" descr="Front Cover: Automotive Engines Theory and Servicing Tenth Edition by James D. Halderman">
            <a:extLst>
              <a:ext uri="{FF2B5EF4-FFF2-40B4-BE49-F238E27FC236}">
                <a16:creationId xmlns:a16="http://schemas.microsoft.com/office/drawing/2014/main" id="{6A305050-C5BD-46D7-846E-46A7B0C421AB}"/>
              </a:ext>
            </a:extLst>
          </p:cNvPr>
          <p:cNvPicPr>
            <a:picLocks noGrp="1" noChangeAspect="1"/>
          </p:cNvPicPr>
          <p:nvPr>
            <p:ph type="pic" sz="quarter" idx="18"/>
          </p:nvPr>
        </p:nvPicPr>
        <p:blipFill>
          <a:blip r:embed="rId3"/>
          <a:stretch>
            <a:fillRect/>
          </a:stretch>
        </p:blipFill>
        <p:spPr>
          <a:xfrm>
            <a:off x="468313" y="2035344"/>
            <a:ext cx="3224784" cy="4120896"/>
          </a:xfrm>
        </p:spPr>
      </p:pic>
      <p:sp>
        <p:nvSpPr>
          <p:cNvPr id="5" name="Content Placeholder 4">
            <a:extLst>
              <a:ext uri="{FF2B5EF4-FFF2-40B4-BE49-F238E27FC236}">
                <a16:creationId xmlns:a16="http://schemas.microsoft.com/office/drawing/2014/main" id="{74387168-07D5-2245-8843-6C805C2294A1}"/>
              </a:ext>
            </a:extLst>
          </p:cNvPr>
          <p:cNvSpPr>
            <a:spLocks noGrp="1"/>
          </p:cNvSpPr>
          <p:nvPr>
            <p:ph sz="quarter" idx="14"/>
          </p:nvPr>
        </p:nvSpPr>
        <p:spPr>
          <a:xfrm>
            <a:off x="4589253" y="2907972"/>
            <a:ext cx="3657600" cy="498016"/>
          </a:xfrm>
        </p:spPr>
        <p:txBody>
          <a:bodyPr lIns="0" tIns="18000" rIns="0" bIns="18000" anchor="ctr">
            <a:spAutoFit/>
          </a:bodyPr>
          <a:lstStyle/>
          <a:p>
            <a:pPr indent="-101600"/>
            <a:r>
              <a:rPr lang="en-IN" sz="3000" dirty="0">
                <a:latin typeface="Arial" panose="020B0604020202020204" pitchFamily="34" charset="0"/>
                <a:cs typeface="Arial" panose="020B0604020202020204" pitchFamily="34" charset="0"/>
              </a:rPr>
              <a:t>Chapter 34</a:t>
            </a:r>
          </a:p>
        </p:txBody>
      </p:sp>
      <p:sp>
        <p:nvSpPr>
          <p:cNvPr id="6" name="Content Placeholder 5">
            <a:extLst>
              <a:ext uri="{FF2B5EF4-FFF2-40B4-BE49-F238E27FC236}">
                <a16:creationId xmlns:a16="http://schemas.microsoft.com/office/drawing/2014/main" id="{8CF21B6B-F532-F74C-B6C5-D6852C23C722}"/>
              </a:ext>
            </a:extLst>
          </p:cNvPr>
          <p:cNvSpPr>
            <a:spLocks noGrp="1"/>
          </p:cNvSpPr>
          <p:nvPr>
            <p:ph sz="quarter" idx="15"/>
          </p:nvPr>
        </p:nvSpPr>
        <p:spPr>
          <a:xfrm>
            <a:off x="4580625" y="3757257"/>
            <a:ext cx="4088921" cy="374906"/>
          </a:xfrm>
        </p:spPr>
        <p:txBody>
          <a:bodyPr wrap="square" lIns="0" tIns="18000" rIns="0" bIns="18000" anchor="ctr">
            <a:spAutoFit/>
          </a:bodyPr>
          <a:lstStyle/>
          <a:p>
            <a:pPr indent="-101600"/>
            <a:r>
              <a:rPr lang="en-US" sz="2200" dirty="0"/>
              <a:t>Engine Assembly and Testing</a:t>
            </a:r>
          </a:p>
        </p:txBody>
      </p:sp>
      <p:sp>
        <p:nvSpPr>
          <p:cNvPr id="8" name="Content Placeholder 7">
            <a:extLst>
              <a:ext uri="{FF2B5EF4-FFF2-40B4-BE49-F238E27FC236}">
                <a16:creationId xmlns:a16="http://schemas.microsoft.com/office/drawing/2014/main" id="{987B3432-B816-D946-9C27-FBB03AF73EDD}"/>
              </a:ext>
            </a:extLst>
          </p:cNvPr>
          <p:cNvSpPr>
            <a:spLocks noGrp="1"/>
          </p:cNvSpPr>
          <p:nvPr>
            <p:ph sz="quarter" idx="17"/>
          </p:nvPr>
        </p:nvSpPr>
        <p:spPr>
          <a:xfrm>
            <a:off x="2079835" y="6459356"/>
            <a:ext cx="6589712" cy="228600"/>
          </a:xfrm>
        </p:spPr>
        <p:txBody>
          <a:bodyPr lIns="0" tIns="18000" rIns="0" bIns="18000" anchor="ctr">
            <a:spAutoFit/>
          </a:bodyPr>
          <a:lstStyle/>
          <a:p>
            <a:r>
              <a:rPr lang="en-US" altLang="en-US" dirty="0">
                <a:latin typeface="Verdana"/>
                <a:cs typeface="Verdana" panose="020B0604030504040204" pitchFamily="34" charset="0"/>
              </a:rPr>
              <a:t>Copyright © 2023 Pearson Education, Inc. All Rights Reserved</a:t>
            </a:r>
          </a:p>
        </p:txBody>
      </p:sp>
      <p:pic>
        <p:nvPicPr>
          <p:cNvPr id="10" name="Picture Placeholder 9" descr="Pearson Logo">
            <a:extLst>
              <a:ext uri="{FF2B5EF4-FFF2-40B4-BE49-F238E27FC236}">
                <a16:creationId xmlns:a16="http://schemas.microsoft.com/office/drawing/2014/main" id="{D93F9755-71AC-4623-A7AF-8D9B84596A7C}"/>
              </a:ext>
            </a:extLst>
          </p:cNvPr>
          <p:cNvPicPr>
            <a:picLocks noGrp="1" noChangeAspect="1"/>
          </p:cNvPicPr>
          <p:nvPr>
            <p:ph type="pic" sz="quarter" idx="16"/>
          </p:nvPr>
        </p:nvPicPr>
        <p:blipFill>
          <a:blip r:embed="rId4"/>
          <a:stretch>
            <a:fillRect/>
          </a:stretch>
        </p:blipFill>
        <p:spPr>
          <a:xfrm>
            <a:off x="437062" y="6425541"/>
            <a:ext cx="930752" cy="283857"/>
          </a:xfrm>
          <a:prstGeom prst="rect">
            <a:avLst/>
          </a:prstGeom>
        </p:spPr>
      </p:pic>
    </p:spTree>
    <p:extLst>
      <p:ext uri="{BB962C8B-B14F-4D97-AF65-F5344CB8AC3E}">
        <p14:creationId xmlns:p14="http://schemas.microsoft.com/office/powerpoint/2010/main" val="160727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7658-5763-EC46-A103-12FFD05B6230}"/>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Trial Assembly</a:t>
            </a:r>
          </a:p>
        </p:txBody>
      </p:sp>
      <p:sp>
        <p:nvSpPr>
          <p:cNvPr id="3" name="Content Placeholder 2">
            <a:extLst>
              <a:ext uri="{FF2B5EF4-FFF2-40B4-BE49-F238E27FC236}">
                <a16:creationId xmlns:a16="http://schemas.microsoft.com/office/drawing/2014/main" id="{AF11DD25-5547-7747-A668-8818D5D98AD5}"/>
              </a:ext>
            </a:extLst>
          </p:cNvPr>
          <p:cNvSpPr>
            <a:spLocks noGrp="1"/>
          </p:cNvSpPr>
          <p:nvPr>
            <p:ph sz="quarter" idx="13"/>
          </p:nvPr>
        </p:nvSpPr>
        <p:spPr>
          <a:xfrm>
            <a:off x="457200" y="1279525"/>
            <a:ext cx="8232775" cy="1298235"/>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Short Block</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Valve Train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Check the Angle Between Heads</a:t>
            </a:r>
          </a:p>
        </p:txBody>
      </p:sp>
    </p:spTree>
    <p:extLst>
      <p:ext uri="{BB962C8B-B14F-4D97-AF65-F5344CB8AC3E}">
        <p14:creationId xmlns:p14="http://schemas.microsoft.com/office/powerpoint/2010/main" val="116003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56A9-C5E3-784D-BB7A-E89464382E3C}"/>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34.8</a:t>
            </a:r>
          </a:p>
        </p:txBody>
      </p:sp>
      <p:pic>
        <p:nvPicPr>
          <p:cNvPr id="6" name="Picture Placeholder 5" descr="A trial assembly of an engine block shows the grinding of the block needs clearance along with a crankshaft.">
            <a:extLst>
              <a:ext uri="{FF2B5EF4-FFF2-40B4-BE49-F238E27FC236}">
                <a16:creationId xmlns:a16="http://schemas.microsoft.com/office/drawing/2014/main" id="{03D1AE73-7C67-604B-9C77-AA98301D3648}"/>
              </a:ext>
            </a:extLst>
          </p:cNvPr>
          <p:cNvPicPr>
            <a:picLocks noGrp="1" noChangeAspect="1"/>
          </p:cNvPicPr>
          <p:nvPr>
            <p:ph type="pic" sz="quarter" idx="13"/>
          </p:nvPr>
        </p:nvPicPr>
        <p:blipFill>
          <a:blip r:embed="rId2"/>
          <a:stretch>
            <a:fillRect/>
          </a:stretch>
        </p:blipFill>
        <p:spPr>
          <a:xfrm>
            <a:off x="2287905" y="1278868"/>
            <a:ext cx="4568190" cy="3422650"/>
          </a:xfrm>
        </p:spPr>
      </p:pic>
      <p:sp>
        <p:nvSpPr>
          <p:cNvPr id="4" name="Text Placeholder 3">
            <a:extLst>
              <a:ext uri="{FF2B5EF4-FFF2-40B4-BE49-F238E27FC236}">
                <a16:creationId xmlns:a16="http://schemas.microsoft.com/office/drawing/2014/main" id="{6D7C7BD6-9444-3741-9236-60FF037C1384}"/>
              </a:ext>
            </a:extLst>
          </p:cNvPr>
          <p:cNvSpPr>
            <a:spLocks noGrp="1"/>
          </p:cNvSpPr>
          <p:nvPr>
            <p:ph type="body" idx="1"/>
          </p:nvPr>
        </p:nvSpPr>
        <p:spPr>
          <a:xfrm>
            <a:off x="457200" y="4824060"/>
            <a:ext cx="8229600" cy="1513679"/>
          </a:xfrm>
        </p:spPr>
        <p:txBody>
          <a:bodyPr lIns="0" tIns="18000" rIns="0" bIns="18000" anchor="ctr" anchorCtr="0">
            <a:spAutoFit/>
          </a:bodyPr>
          <a:lstStyle/>
          <a:p>
            <a:r>
              <a:rPr lang="en-US" dirty="0"/>
              <a:t>A trial assembly showed that some grinding of the block will be needed to provide clearance for the counterweight of the crankshaft. Also, notice that the engine has been equipped with studs for the four-bolt main bearing caps.</a:t>
            </a:r>
          </a:p>
        </p:txBody>
      </p:sp>
    </p:spTree>
    <p:extLst>
      <p:ext uri="{BB962C8B-B14F-4D97-AF65-F5344CB8AC3E}">
        <p14:creationId xmlns:p14="http://schemas.microsoft.com/office/powerpoint/2010/main" val="147545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3879-B427-5B40-81D4-87D0E64D7042}"/>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Final Short Block Assembly </a:t>
            </a:r>
            <a:r>
              <a:rPr lang="en-US" sz="2800" dirty="0"/>
              <a:t>(1 of 2)</a:t>
            </a:r>
            <a:endParaRPr lang="en-US" dirty="0"/>
          </a:p>
        </p:txBody>
      </p:sp>
      <p:sp>
        <p:nvSpPr>
          <p:cNvPr id="3" name="Content Placeholder 2">
            <a:extLst>
              <a:ext uri="{FF2B5EF4-FFF2-40B4-BE49-F238E27FC236}">
                <a16:creationId xmlns:a16="http://schemas.microsoft.com/office/drawing/2014/main" id="{EC54D6A7-217E-7B47-97E1-28BDF99DB763}"/>
              </a:ext>
            </a:extLst>
          </p:cNvPr>
          <p:cNvSpPr>
            <a:spLocks noGrp="1"/>
          </p:cNvSpPr>
          <p:nvPr>
            <p:ph sz="quarter" idx="13"/>
          </p:nvPr>
        </p:nvSpPr>
        <p:spPr>
          <a:xfrm>
            <a:off x="457200" y="1279525"/>
            <a:ext cx="8232775" cy="2637064"/>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Block Preparation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Installing Cups and Plugs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Cam Bearings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Measuring Main Bearing Clearance</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Correcting Bearing Clearance</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Lip Seal Installation</a:t>
            </a:r>
          </a:p>
        </p:txBody>
      </p:sp>
    </p:spTree>
    <p:extLst>
      <p:ext uri="{BB962C8B-B14F-4D97-AF65-F5344CB8AC3E}">
        <p14:creationId xmlns:p14="http://schemas.microsoft.com/office/powerpoint/2010/main" val="413689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3879-B427-5B40-81D4-87D0E64D7042}"/>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Final Short Block Assembly </a:t>
            </a:r>
            <a:r>
              <a:rPr lang="en-US" sz="2800" dirty="0"/>
              <a:t>(2 of 2)</a:t>
            </a:r>
          </a:p>
        </p:txBody>
      </p:sp>
      <p:sp>
        <p:nvSpPr>
          <p:cNvPr id="3" name="Content Placeholder 2">
            <a:extLst>
              <a:ext uri="{FF2B5EF4-FFF2-40B4-BE49-F238E27FC236}">
                <a16:creationId xmlns:a16="http://schemas.microsoft.com/office/drawing/2014/main" id="{EC54D6A7-217E-7B47-97E1-28BDF99DB763}"/>
              </a:ext>
            </a:extLst>
          </p:cNvPr>
          <p:cNvSpPr>
            <a:spLocks noGrp="1"/>
          </p:cNvSpPr>
          <p:nvPr>
            <p:ph sz="quarter" idx="13"/>
          </p:nvPr>
        </p:nvSpPr>
        <p:spPr>
          <a:xfrm>
            <a:off x="457200" y="1279525"/>
            <a:ext cx="8232775" cy="2190788"/>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Rope Seal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Crankshaft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Thrust Bearing Clearance</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Main Bearing Tightening Procedure</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Crankshaft Rotating Torque</a:t>
            </a:r>
          </a:p>
        </p:txBody>
      </p:sp>
    </p:spTree>
    <p:extLst>
      <p:ext uri="{BB962C8B-B14F-4D97-AF65-F5344CB8AC3E}">
        <p14:creationId xmlns:p14="http://schemas.microsoft.com/office/powerpoint/2010/main" val="273946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4E46-4F1E-3A4D-A388-559F5530364A}"/>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34.13</a:t>
            </a:r>
          </a:p>
        </p:txBody>
      </p:sp>
      <p:pic>
        <p:nvPicPr>
          <p:cNvPr id="6" name="Picture Placeholder 5" descr="A technician holds a large washing brush and cleans a cylinder block by using soap or detergent and water.">
            <a:extLst>
              <a:ext uri="{FF2B5EF4-FFF2-40B4-BE49-F238E27FC236}">
                <a16:creationId xmlns:a16="http://schemas.microsoft.com/office/drawing/2014/main" id="{86A42A20-1C77-9A46-BC84-3BD4CFDFDE8A}"/>
              </a:ext>
            </a:extLst>
          </p:cNvPr>
          <p:cNvPicPr>
            <a:picLocks noGrp="1" noChangeAspect="1"/>
          </p:cNvPicPr>
          <p:nvPr>
            <p:ph type="pic" sz="quarter" idx="13"/>
          </p:nvPr>
        </p:nvPicPr>
        <p:blipFill>
          <a:blip r:embed="rId2"/>
          <a:stretch>
            <a:fillRect/>
          </a:stretch>
        </p:blipFill>
        <p:spPr>
          <a:xfrm>
            <a:off x="2367562" y="1277350"/>
            <a:ext cx="4408875" cy="3308757"/>
          </a:xfrm>
        </p:spPr>
      </p:pic>
      <p:sp>
        <p:nvSpPr>
          <p:cNvPr id="4" name="Text Placeholder 3">
            <a:extLst>
              <a:ext uri="{FF2B5EF4-FFF2-40B4-BE49-F238E27FC236}">
                <a16:creationId xmlns:a16="http://schemas.microsoft.com/office/drawing/2014/main" id="{B3568E13-010E-AB4B-AB85-03779C4DBE80}"/>
              </a:ext>
            </a:extLst>
          </p:cNvPr>
          <p:cNvSpPr>
            <a:spLocks noGrp="1"/>
          </p:cNvSpPr>
          <p:nvPr>
            <p:ph type="body" idx="1"/>
          </p:nvPr>
        </p:nvSpPr>
        <p:spPr>
          <a:xfrm>
            <a:off x="457200" y="4776762"/>
            <a:ext cx="8229600" cy="1513679"/>
          </a:xfrm>
        </p:spPr>
        <p:txBody>
          <a:bodyPr lIns="0" tIns="18000" rIns="0" bIns="18000" anchor="ctr" anchorCtr="0">
            <a:spAutoFit/>
          </a:bodyPr>
          <a:lstStyle/>
          <a:p>
            <a:r>
              <a:rPr lang="en-US" dirty="0"/>
              <a:t>The best way to thoroughly clean cylinders is to use soap (detergent), water, and a large washing brush. This method floats the machining particles out of the block and washes them away.</a:t>
            </a:r>
          </a:p>
        </p:txBody>
      </p:sp>
    </p:spTree>
    <p:extLst>
      <p:ext uri="{BB962C8B-B14F-4D97-AF65-F5344CB8AC3E}">
        <p14:creationId xmlns:p14="http://schemas.microsoft.com/office/powerpoint/2010/main" val="3872766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C3BF9-FA1B-5D48-B692-0FC6DD8500A9}"/>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34.17</a:t>
            </a:r>
          </a:p>
        </p:txBody>
      </p:sp>
      <p:pic>
        <p:nvPicPr>
          <p:cNvPr id="6" name="Picture Placeholder 5" descr="An engine block shows a back-up nut, a bearing, an expanding collet, an expanding mandrel, a two-piece puller screw, a pulling plate, a thrust bearing, and a pulling nut.">
            <a:extLst>
              <a:ext uri="{FF2B5EF4-FFF2-40B4-BE49-F238E27FC236}">
                <a16:creationId xmlns:a16="http://schemas.microsoft.com/office/drawing/2014/main" id="{4E4381FE-A0A2-2044-9D85-5FAE577519E8}"/>
              </a:ext>
            </a:extLst>
          </p:cNvPr>
          <p:cNvPicPr>
            <a:picLocks noGrp="1" noChangeAspect="1"/>
          </p:cNvPicPr>
          <p:nvPr>
            <p:ph type="pic" sz="quarter" idx="13"/>
          </p:nvPr>
        </p:nvPicPr>
        <p:blipFill>
          <a:blip r:embed="rId2"/>
          <a:stretch>
            <a:fillRect/>
          </a:stretch>
        </p:blipFill>
        <p:spPr>
          <a:xfrm>
            <a:off x="931370" y="1277394"/>
            <a:ext cx="7281261" cy="3886831"/>
          </a:xfrm>
        </p:spPr>
      </p:pic>
      <p:sp>
        <p:nvSpPr>
          <p:cNvPr id="4" name="Text Placeholder 3">
            <a:extLst>
              <a:ext uri="{FF2B5EF4-FFF2-40B4-BE49-F238E27FC236}">
                <a16:creationId xmlns:a16="http://schemas.microsoft.com/office/drawing/2014/main" id="{668ABDF3-0989-8743-9758-CE1D6A8A3DC7}"/>
              </a:ext>
            </a:extLst>
          </p:cNvPr>
          <p:cNvSpPr>
            <a:spLocks noGrp="1"/>
          </p:cNvSpPr>
          <p:nvPr>
            <p:ph type="body" idx="1"/>
          </p:nvPr>
        </p:nvSpPr>
        <p:spPr>
          <a:xfrm>
            <a:off x="457200" y="5663655"/>
            <a:ext cx="8229600" cy="405683"/>
          </a:xfrm>
        </p:spPr>
        <p:txBody>
          <a:bodyPr lIns="0" tIns="18000" rIns="0" bIns="18000" anchor="ctr" anchorCtr="0">
            <a:spAutoFit/>
          </a:bodyPr>
          <a:lstStyle/>
          <a:p>
            <a:r>
              <a:rPr lang="en-US" dirty="0"/>
              <a:t>A screw-type puller being used to install a new cam bearing. </a:t>
            </a:r>
          </a:p>
        </p:txBody>
      </p:sp>
    </p:spTree>
    <p:extLst>
      <p:ext uri="{BB962C8B-B14F-4D97-AF65-F5344CB8AC3E}">
        <p14:creationId xmlns:p14="http://schemas.microsoft.com/office/powerpoint/2010/main" val="362444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A00A-5F7D-E940-B1AD-07B12A2179AE}"/>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34.18</a:t>
            </a:r>
          </a:p>
        </p:txBody>
      </p:sp>
      <p:pic>
        <p:nvPicPr>
          <p:cNvPr id="6" name="Picture Placeholder 5" descr="A set of upper thrust bearings and another set of lower thrust bearings are depicted having a central bearing with two bearings on both sides. ">
            <a:extLst>
              <a:ext uri="{FF2B5EF4-FFF2-40B4-BE49-F238E27FC236}">
                <a16:creationId xmlns:a16="http://schemas.microsoft.com/office/drawing/2014/main" id="{67F85E6E-3FBD-754B-8181-27546C0C1461}"/>
              </a:ext>
            </a:extLst>
          </p:cNvPr>
          <p:cNvPicPr>
            <a:picLocks noGrp="1" noChangeAspect="1"/>
          </p:cNvPicPr>
          <p:nvPr>
            <p:ph type="pic" sz="quarter" idx="13"/>
          </p:nvPr>
        </p:nvPicPr>
        <p:blipFill>
          <a:blip r:embed="rId2"/>
          <a:stretch>
            <a:fillRect/>
          </a:stretch>
        </p:blipFill>
        <p:spPr>
          <a:xfrm>
            <a:off x="2524472" y="1277508"/>
            <a:ext cx="4095056" cy="3791355"/>
          </a:xfrm>
        </p:spPr>
      </p:pic>
      <p:sp>
        <p:nvSpPr>
          <p:cNvPr id="4" name="Text Placeholder 3">
            <a:extLst>
              <a:ext uri="{FF2B5EF4-FFF2-40B4-BE49-F238E27FC236}">
                <a16:creationId xmlns:a16="http://schemas.microsoft.com/office/drawing/2014/main" id="{945172C2-374F-5D46-B30D-D7496FA5B570}"/>
              </a:ext>
            </a:extLst>
          </p:cNvPr>
          <p:cNvSpPr>
            <a:spLocks noGrp="1"/>
          </p:cNvSpPr>
          <p:nvPr>
            <p:ph type="body" idx="1"/>
          </p:nvPr>
        </p:nvSpPr>
        <p:spPr>
          <a:xfrm>
            <a:off x="457200" y="5161860"/>
            <a:ext cx="8229600" cy="1144347"/>
          </a:xfrm>
        </p:spPr>
        <p:txBody>
          <a:bodyPr lIns="0" tIns="18000" rIns="0" bIns="18000" anchor="ctr" anchorCtr="0">
            <a:spAutoFit/>
          </a:bodyPr>
          <a:lstStyle/>
          <a:p>
            <a:r>
              <a:rPr lang="en-US" dirty="0"/>
              <a:t>Typical main bearing set. Note that the upper halves are grooved for better oil flow and the lower halves are plain for better load support.</a:t>
            </a:r>
          </a:p>
        </p:txBody>
      </p:sp>
    </p:spTree>
    <p:extLst>
      <p:ext uri="{BB962C8B-B14F-4D97-AF65-F5344CB8AC3E}">
        <p14:creationId xmlns:p14="http://schemas.microsoft.com/office/powerpoint/2010/main" val="43644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6B39-EC9E-0A43-9BEA-89153A5E117C}"/>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34.19</a:t>
            </a:r>
          </a:p>
        </p:txBody>
      </p:sp>
      <p:pic>
        <p:nvPicPr>
          <p:cNvPr id="6" name="Picture Placeholder 5" descr="A technician holds a plastic gauging strip along with a main bearing.">
            <a:extLst>
              <a:ext uri="{FF2B5EF4-FFF2-40B4-BE49-F238E27FC236}">
                <a16:creationId xmlns:a16="http://schemas.microsoft.com/office/drawing/2014/main" id="{6335E846-01D1-CB48-B02F-832D40B7118E}"/>
              </a:ext>
            </a:extLst>
          </p:cNvPr>
          <p:cNvPicPr>
            <a:picLocks noGrp="1" noChangeAspect="1"/>
          </p:cNvPicPr>
          <p:nvPr>
            <p:ph type="pic" sz="quarter" idx="13"/>
          </p:nvPr>
        </p:nvPicPr>
        <p:blipFill rotWithShape="1">
          <a:blip r:embed="rId2"/>
          <a:srcRect b="23232"/>
          <a:stretch/>
        </p:blipFill>
        <p:spPr>
          <a:xfrm>
            <a:off x="2684312" y="1307665"/>
            <a:ext cx="3775376" cy="3864390"/>
          </a:xfrm>
        </p:spPr>
      </p:pic>
      <p:sp>
        <p:nvSpPr>
          <p:cNvPr id="4" name="Text Placeholder 3">
            <a:extLst>
              <a:ext uri="{FF2B5EF4-FFF2-40B4-BE49-F238E27FC236}">
                <a16:creationId xmlns:a16="http://schemas.microsoft.com/office/drawing/2014/main" id="{934ABA94-5127-A04F-83F4-F6AAACD42BCA}"/>
              </a:ext>
            </a:extLst>
          </p:cNvPr>
          <p:cNvSpPr>
            <a:spLocks noGrp="1"/>
          </p:cNvSpPr>
          <p:nvPr>
            <p:ph type="body" idx="1"/>
          </p:nvPr>
        </p:nvSpPr>
        <p:spPr>
          <a:xfrm>
            <a:off x="457200" y="5294323"/>
            <a:ext cx="8229600" cy="775015"/>
          </a:xfrm>
        </p:spPr>
        <p:txBody>
          <a:bodyPr lIns="0" tIns="18000" rIns="0" bIns="18000" anchor="ctr" anchorCtr="0">
            <a:spAutoFit/>
          </a:bodyPr>
          <a:lstStyle/>
          <a:p>
            <a:r>
              <a:rPr lang="en-US" dirty="0"/>
              <a:t>The width of the plastic gauging strip determines the oil clearance of the main bearing.</a:t>
            </a:r>
          </a:p>
        </p:txBody>
      </p:sp>
    </p:spTree>
    <p:extLst>
      <p:ext uri="{BB962C8B-B14F-4D97-AF65-F5344CB8AC3E}">
        <p14:creationId xmlns:p14="http://schemas.microsoft.com/office/powerpoint/2010/main" val="1494224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70A1-392E-234D-9CD8-E899864303EB}"/>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34.24</a:t>
            </a:r>
          </a:p>
        </p:txBody>
      </p:sp>
      <p:pic>
        <p:nvPicPr>
          <p:cNvPr id="6" name="Picture Placeholder 5" descr="A dial indicator checks a crankshaft end play.">
            <a:extLst>
              <a:ext uri="{FF2B5EF4-FFF2-40B4-BE49-F238E27FC236}">
                <a16:creationId xmlns:a16="http://schemas.microsoft.com/office/drawing/2014/main" id="{4DBBA352-FD79-5447-AFB2-C1B61F1BD660}"/>
              </a:ext>
            </a:extLst>
          </p:cNvPr>
          <p:cNvPicPr>
            <a:picLocks noGrp="1" noChangeAspect="1"/>
          </p:cNvPicPr>
          <p:nvPr>
            <p:ph type="pic" sz="quarter" idx="13"/>
          </p:nvPr>
        </p:nvPicPr>
        <p:blipFill>
          <a:blip r:embed="rId2"/>
          <a:stretch>
            <a:fillRect/>
          </a:stretch>
        </p:blipFill>
        <p:spPr>
          <a:xfrm>
            <a:off x="2130858" y="1273955"/>
            <a:ext cx="4882284" cy="3664036"/>
          </a:xfrm>
        </p:spPr>
      </p:pic>
      <p:sp>
        <p:nvSpPr>
          <p:cNvPr id="4" name="Text Placeholder 3">
            <a:extLst>
              <a:ext uri="{FF2B5EF4-FFF2-40B4-BE49-F238E27FC236}">
                <a16:creationId xmlns:a16="http://schemas.microsoft.com/office/drawing/2014/main" id="{DF93B8D4-A431-3A4C-B351-B3FF725CDEC3}"/>
              </a:ext>
            </a:extLst>
          </p:cNvPr>
          <p:cNvSpPr>
            <a:spLocks noGrp="1"/>
          </p:cNvSpPr>
          <p:nvPr>
            <p:ph type="body" idx="1"/>
          </p:nvPr>
        </p:nvSpPr>
        <p:spPr>
          <a:xfrm>
            <a:off x="457200" y="5050971"/>
            <a:ext cx="8229600" cy="1176408"/>
          </a:xfrm>
        </p:spPr>
        <p:txBody>
          <a:bodyPr lIns="0" tIns="18000" rIns="0" bIns="18000" anchor="ctr" anchorCtr="0">
            <a:spAutoFit/>
          </a:bodyPr>
          <a:lstStyle/>
          <a:p>
            <a:r>
              <a:rPr lang="en-US" dirty="0"/>
              <a:t>A dial indicator is being used to check the crankshaft end play, known as thrust bearing clearance. Always follow the manufacturer’s recommended testing procedures.</a:t>
            </a:r>
          </a:p>
        </p:txBody>
      </p:sp>
    </p:spTree>
    <p:extLst>
      <p:ext uri="{BB962C8B-B14F-4D97-AF65-F5344CB8AC3E}">
        <p14:creationId xmlns:p14="http://schemas.microsoft.com/office/powerpoint/2010/main" val="4157533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Dial Indicator</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Dial_Indicator_with_Gear">
            <a:hlinkClick r:id="" action="ppaction://media"/>
            <a:extLst>
              <a:ext uri="{FF2B5EF4-FFF2-40B4-BE49-F238E27FC236}">
                <a16:creationId xmlns:a16="http://schemas.microsoft.com/office/drawing/2014/main" id="{AA988E4E-778B-1C27-6ABB-0623BACA54A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53197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Learning Objectives </a:t>
            </a:r>
            <a:r>
              <a:rPr lang="en-US" sz="2800" dirty="0"/>
              <a:t>(1 of 2)</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279525"/>
            <a:ext cx="8232775" cy="2267732"/>
          </a:xfrm>
        </p:spPr>
        <p:txBody>
          <a:bodyPr lIns="0" tIns="18000" rIns="0" bIns="18000" anchor="ctr" anchorCtr="0">
            <a:spAutoFit/>
          </a:bodyPr>
          <a:lstStyle/>
          <a:p>
            <a:pPr marL="742950" indent="-771525">
              <a:buNone/>
            </a:pPr>
            <a:r>
              <a:rPr lang="en-US" b="1" dirty="0">
                <a:solidFill>
                  <a:srgbClr val="007FA3"/>
                </a:solidFill>
                <a:latin typeface="Arial" panose="020B0604020202020204" pitchFamily="34" charset="0"/>
                <a:cs typeface="Arial" panose="020B0604020202020204" pitchFamily="34" charset="0"/>
              </a:rPr>
              <a:t>34.1</a:t>
            </a:r>
            <a:r>
              <a:rPr lang="en-US" dirty="0">
                <a:latin typeface="Arial" panose="020B0604020202020204" pitchFamily="34" charset="0"/>
                <a:cs typeface="Arial" panose="020B0604020202020204" pitchFamily="34" charset="0"/>
              </a:rPr>
              <a:t> Explain short block preparation and cylinder head preparation. </a:t>
            </a:r>
          </a:p>
          <a:p>
            <a:pPr marL="0" indent="-29718">
              <a:buNone/>
            </a:pPr>
            <a:r>
              <a:rPr lang="en-US" b="1" dirty="0">
                <a:solidFill>
                  <a:srgbClr val="007FA3"/>
                </a:solidFill>
                <a:latin typeface="Arial" panose="020B0604020202020204" pitchFamily="34" charset="0"/>
                <a:cs typeface="Arial" panose="020B0604020202020204" pitchFamily="34" charset="0"/>
              </a:rPr>
              <a:t>34.2 </a:t>
            </a:r>
            <a:r>
              <a:rPr lang="en-US" dirty="0">
                <a:latin typeface="Arial" panose="020B0604020202020204" pitchFamily="34" charset="0"/>
                <a:cs typeface="Arial" panose="020B0604020202020204" pitchFamily="34" charset="0"/>
              </a:rPr>
              <a:t>Discuss trial assembly and final short block assembly. </a:t>
            </a:r>
          </a:p>
          <a:p>
            <a:pPr marL="742950" indent="-771525">
              <a:buNone/>
            </a:pPr>
            <a:r>
              <a:rPr lang="en-US" b="1" dirty="0">
                <a:solidFill>
                  <a:srgbClr val="007FA3"/>
                </a:solidFill>
                <a:latin typeface="Arial" panose="020B0604020202020204" pitchFamily="34" charset="0"/>
                <a:cs typeface="Arial" panose="020B0604020202020204" pitchFamily="34" charset="0"/>
              </a:rPr>
              <a:t>34.3</a:t>
            </a:r>
            <a:r>
              <a:rPr lang="en-US" dirty="0">
                <a:latin typeface="Arial" panose="020B0604020202020204" pitchFamily="34" charset="0"/>
                <a:cs typeface="Arial" panose="020B0604020202020204" pitchFamily="34" charset="0"/>
              </a:rPr>
              <a:t> Describe camshaft installation and piston/rod installation. </a:t>
            </a:r>
          </a:p>
        </p:txBody>
      </p:sp>
    </p:spTree>
    <p:extLst>
      <p:ext uri="{BB962C8B-B14F-4D97-AF65-F5344CB8AC3E}">
        <p14:creationId xmlns:p14="http://schemas.microsoft.com/office/powerpoint/2010/main" val="61205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4055-C002-A34B-97F5-7A6BB46D6D67}"/>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Installing the Camshaft</a:t>
            </a:r>
          </a:p>
        </p:txBody>
      </p:sp>
      <p:sp>
        <p:nvSpPr>
          <p:cNvPr id="3" name="Content Placeholder 2">
            <a:extLst>
              <a:ext uri="{FF2B5EF4-FFF2-40B4-BE49-F238E27FC236}">
                <a16:creationId xmlns:a16="http://schemas.microsoft.com/office/drawing/2014/main" id="{A5F3F898-F910-714C-BF33-E2A1D3F3EA4A}"/>
              </a:ext>
            </a:extLst>
          </p:cNvPr>
          <p:cNvSpPr>
            <a:spLocks noGrp="1"/>
          </p:cNvSpPr>
          <p:nvPr>
            <p:ph sz="quarter" idx="13"/>
          </p:nvPr>
        </p:nvSpPr>
        <p:spPr>
          <a:xfrm>
            <a:off x="457200" y="1279525"/>
            <a:ext cx="8232775" cy="3198756"/>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Prelubrication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Camshaft Precautions</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New valve lifters</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Reuse camshaft if possible</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Never use:</a:t>
            </a:r>
          </a:p>
          <a:p>
            <a:pPr marL="1229868" lvl="2"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A hydraulic lifter camshaft with solid lifters</a:t>
            </a:r>
          </a:p>
          <a:p>
            <a:pPr marL="1229868" lvl="2"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pc="-300" dirty="0">
                <a:latin typeface="Arial"/>
              </a:rPr>
              <a:t>O </a:t>
            </a:r>
            <a:r>
              <a:rPr lang="en-US" dirty="0">
                <a:latin typeface="Arial"/>
              </a:rPr>
              <a:t>R hydraulic lifters with a solid lifter camshaft.</a:t>
            </a:r>
          </a:p>
        </p:txBody>
      </p:sp>
    </p:spTree>
    <p:extLst>
      <p:ext uri="{BB962C8B-B14F-4D97-AF65-F5344CB8AC3E}">
        <p14:creationId xmlns:p14="http://schemas.microsoft.com/office/powerpoint/2010/main" val="1643048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B2D5-830D-B24C-AA64-CCAF3D6D3D4E}"/>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34.26</a:t>
            </a:r>
          </a:p>
        </p:txBody>
      </p:sp>
      <p:pic>
        <p:nvPicPr>
          <p:cNvPr id="6" name="Picture Placeholder 5" descr="A technician holding a camshaft in both hands to install it on an engine.">
            <a:extLst>
              <a:ext uri="{FF2B5EF4-FFF2-40B4-BE49-F238E27FC236}">
                <a16:creationId xmlns:a16="http://schemas.microsoft.com/office/drawing/2014/main" id="{31DF584D-5B9E-EA43-A8E9-DC2AB390C51F}"/>
              </a:ext>
            </a:extLst>
          </p:cNvPr>
          <p:cNvPicPr>
            <a:picLocks noGrp="1" noChangeAspect="1"/>
          </p:cNvPicPr>
          <p:nvPr>
            <p:ph type="pic" sz="quarter" idx="13"/>
          </p:nvPr>
        </p:nvPicPr>
        <p:blipFill>
          <a:blip r:embed="rId2"/>
          <a:stretch>
            <a:fillRect/>
          </a:stretch>
        </p:blipFill>
        <p:spPr>
          <a:xfrm>
            <a:off x="2147700" y="1277422"/>
            <a:ext cx="4848600" cy="3639125"/>
          </a:xfrm>
        </p:spPr>
      </p:pic>
      <p:sp>
        <p:nvSpPr>
          <p:cNvPr id="4" name="Text Placeholder 3">
            <a:extLst>
              <a:ext uri="{FF2B5EF4-FFF2-40B4-BE49-F238E27FC236}">
                <a16:creationId xmlns:a16="http://schemas.microsoft.com/office/drawing/2014/main" id="{FB9CCA71-5C77-924A-9841-AAA7B83B0C72}"/>
              </a:ext>
            </a:extLst>
          </p:cNvPr>
          <p:cNvSpPr>
            <a:spLocks noGrp="1"/>
          </p:cNvSpPr>
          <p:nvPr>
            <p:ph type="body" idx="1"/>
          </p:nvPr>
        </p:nvSpPr>
        <p:spPr>
          <a:xfrm>
            <a:off x="457200" y="5165536"/>
            <a:ext cx="8229600" cy="1144347"/>
          </a:xfrm>
        </p:spPr>
        <p:txBody>
          <a:bodyPr lIns="0" tIns="18000" rIns="0" bIns="18000" anchor="ctr" anchorCtr="0">
            <a:spAutoFit/>
          </a:bodyPr>
          <a:lstStyle/>
          <a:p>
            <a:r>
              <a:rPr lang="en-US" dirty="0"/>
              <a:t>Installing a camshaft is easier if the engine is vertical so gravity can help, and this method reduces the possibility of damaging the cam bearings.</a:t>
            </a:r>
          </a:p>
        </p:txBody>
      </p:sp>
    </p:spTree>
    <p:extLst>
      <p:ext uri="{BB962C8B-B14F-4D97-AF65-F5344CB8AC3E}">
        <p14:creationId xmlns:p14="http://schemas.microsoft.com/office/powerpoint/2010/main" val="1516368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2F20D-7CF7-8043-9A89-305FF6A3F9D5}"/>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Piston/Rod Installation</a:t>
            </a:r>
          </a:p>
        </p:txBody>
      </p:sp>
      <p:sp>
        <p:nvSpPr>
          <p:cNvPr id="3" name="Content Placeholder 2">
            <a:extLst>
              <a:ext uri="{FF2B5EF4-FFF2-40B4-BE49-F238E27FC236}">
                <a16:creationId xmlns:a16="http://schemas.microsoft.com/office/drawing/2014/main" id="{5625AC86-D157-A844-9F4A-C31F7C874B6E}"/>
              </a:ext>
            </a:extLst>
          </p:cNvPr>
          <p:cNvSpPr>
            <a:spLocks noGrp="1"/>
          </p:cNvSpPr>
          <p:nvPr>
            <p:ph sz="quarter" idx="13"/>
          </p:nvPr>
        </p:nvSpPr>
        <p:spPr>
          <a:xfrm>
            <a:off x="457200" y="1279525"/>
            <a:ext cx="8232775" cy="2190788"/>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Checking Piston Rings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Piston Markings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Connecting Rod Bearing Clearance</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Piston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Connecting Rod Side Clearance</a:t>
            </a:r>
          </a:p>
        </p:txBody>
      </p:sp>
    </p:spTree>
    <p:extLst>
      <p:ext uri="{BB962C8B-B14F-4D97-AF65-F5344CB8AC3E}">
        <p14:creationId xmlns:p14="http://schemas.microsoft.com/office/powerpoint/2010/main" val="2909413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8FDD-1B9E-594F-B706-29915F125D33}"/>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34.28</a:t>
            </a:r>
          </a:p>
        </p:txBody>
      </p:sp>
      <p:pic>
        <p:nvPicPr>
          <p:cNvPr id="6" name="Picture Placeholder 5" descr="Chart 34-2 lists several piston measurements. ">
            <a:extLst>
              <a:ext uri="{FF2B5EF4-FFF2-40B4-BE49-F238E27FC236}">
                <a16:creationId xmlns:a16="http://schemas.microsoft.com/office/drawing/2014/main" id="{5716F7ED-E969-F34F-B459-1BE1957B4101}"/>
              </a:ext>
            </a:extLst>
          </p:cNvPr>
          <p:cNvPicPr>
            <a:picLocks noGrp="1" noChangeAspect="1"/>
          </p:cNvPicPr>
          <p:nvPr>
            <p:ph type="pic" sz="quarter" idx="13"/>
          </p:nvPr>
        </p:nvPicPr>
        <p:blipFill>
          <a:blip r:embed="rId2"/>
          <a:stretch>
            <a:fillRect/>
          </a:stretch>
        </p:blipFill>
        <p:spPr>
          <a:xfrm>
            <a:off x="2059496" y="1290728"/>
            <a:ext cx="5025009" cy="3764915"/>
          </a:xfrm>
        </p:spPr>
      </p:pic>
      <p:sp>
        <p:nvSpPr>
          <p:cNvPr id="4" name="Text Placeholder 3">
            <a:extLst>
              <a:ext uri="{FF2B5EF4-FFF2-40B4-BE49-F238E27FC236}">
                <a16:creationId xmlns:a16="http://schemas.microsoft.com/office/drawing/2014/main" id="{5F35D1F9-DC79-8140-9C08-D316621300A7}"/>
              </a:ext>
            </a:extLst>
          </p:cNvPr>
          <p:cNvSpPr>
            <a:spLocks noGrp="1"/>
          </p:cNvSpPr>
          <p:nvPr>
            <p:ph type="body" idx="1"/>
          </p:nvPr>
        </p:nvSpPr>
        <p:spPr>
          <a:xfrm>
            <a:off x="457200" y="5663655"/>
            <a:ext cx="8229600" cy="405683"/>
          </a:xfrm>
        </p:spPr>
        <p:txBody>
          <a:bodyPr lIns="0" tIns="18000" rIns="0" bIns="18000" anchor="ctr" anchorCtr="0">
            <a:spAutoFit/>
          </a:bodyPr>
          <a:lstStyle/>
          <a:p>
            <a:r>
              <a:rPr lang="en-US" dirty="0"/>
              <a:t>A feeler gauge is used to check piston ring gap.</a:t>
            </a:r>
          </a:p>
        </p:txBody>
      </p:sp>
    </p:spTree>
    <p:extLst>
      <p:ext uri="{BB962C8B-B14F-4D97-AF65-F5344CB8AC3E}">
        <p14:creationId xmlns:p14="http://schemas.microsoft.com/office/powerpoint/2010/main" val="1788814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D5148-0E56-F346-A7BD-3C74AF6CC543}"/>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34.29</a:t>
            </a:r>
          </a:p>
        </p:txBody>
      </p:sp>
      <p:pic>
        <p:nvPicPr>
          <p:cNvPr id="6" name="Picture Placeholder 5" descr="A feeler gauge is used to measure a piston gap.">
            <a:extLst>
              <a:ext uri="{FF2B5EF4-FFF2-40B4-BE49-F238E27FC236}">
                <a16:creationId xmlns:a16="http://schemas.microsoft.com/office/drawing/2014/main" id="{40DF163B-2F9C-714E-84A6-BEDBB5C18105}"/>
              </a:ext>
            </a:extLst>
          </p:cNvPr>
          <p:cNvPicPr>
            <a:picLocks noGrp="1" noChangeAspect="1"/>
          </p:cNvPicPr>
          <p:nvPr>
            <p:ph type="pic" sz="quarter" idx="13"/>
          </p:nvPr>
        </p:nvPicPr>
        <p:blipFill>
          <a:blip r:embed="rId2"/>
          <a:stretch>
            <a:fillRect/>
          </a:stretch>
        </p:blipFill>
        <p:spPr>
          <a:xfrm>
            <a:off x="1980567" y="1276826"/>
            <a:ext cx="5182867" cy="3890011"/>
          </a:xfrm>
        </p:spPr>
      </p:pic>
      <p:sp>
        <p:nvSpPr>
          <p:cNvPr id="4" name="Text Placeholder 3">
            <a:extLst>
              <a:ext uri="{FF2B5EF4-FFF2-40B4-BE49-F238E27FC236}">
                <a16:creationId xmlns:a16="http://schemas.microsoft.com/office/drawing/2014/main" id="{75594099-9C6C-4F4A-9CBE-CCF971C0E146}"/>
              </a:ext>
            </a:extLst>
          </p:cNvPr>
          <p:cNvSpPr>
            <a:spLocks noGrp="1"/>
          </p:cNvSpPr>
          <p:nvPr>
            <p:ph type="body" idx="1"/>
          </p:nvPr>
        </p:nvSpPr>
        <p:spPr>
          <a:xfrm>
            <a:off x="457200" y="5294323"/>
            <a:ext cx="8229600" cy="775015"/>
          </a:xfrm>
        </p:spPr>
        <p:txBody>
          <a:bodyPr lIns="0" tIns="18000" rIns="0" bIns="18000" anchor="ctr" anchorCtr="0">
            <a:spAutoFit/>
          </a:bodyPr>
          <a:lstStyle/>
          <a:p>
            <a:r>
              <a:rPr lang="en-US" dirty="0"/>
              <a:t>The notch on a piston should always face toward the front of the engine.</a:t>
            </a:r>
          </a:p>
        </p:txBody>
      </p:sp>
    </p:spTree>
    <p:extLst>
      <p:ext uri="{BB962C8B-B14F-4D97-AF65-F5344CB8AC3E}">
        <p14:creationId xmlns:p14="http://schemas.microsoft.com/office/powerpoint/2010/main" val="1461352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CF19-01BA-B549-B1BB-508FC527A3CE}"/>
              </a:ext>
            </a:extLst>
          </p:cNvPr>
          <p:cNvSpPr>
            <a:spLocks noGrp="1"/>
          </p:cNvSpPr>
          <p:nvPr>
            <p:ph type="title"/>
          </p:nvPr>
        </p:nvSpPr>
        <p:spPr>
          <a:xfrm>
            <a:off x="457200" y="209750"/>
            <a:ext cx="8229600" cy="590349"/>
          </a:xfrm>
        </p:spPr>
        <p:txBody>
          <a:bodyPr lIns="0" tIns="18000" rIns="0" bIns="18000" anchor="ctr" anchorCtr="0">
            <a:spAutoFit/>
          </a:bodyPr>
          <a:lstStyle/>
          <a:p>
            <a:r>
              <a:rPr lang="en-US" dirty="0"/>
              <a:t>Figure 34.30</a:t>
            </a:r>
          </a:p>
        </p:txBody>
      </p:sp>
      <p:pic>
        <p:nvPicPr>
          <p:cNvPr id="6" name="Picture Placeholder 5" descr="A piston labeled &quot;4.0385&quot; shows a notch, which faces toward the front of an engine.">
            <a:extLst>
              <a:ext uri="{FF2B5EF4-FFF2-40B4-BE49-F238E27FC236}">
                <a16:creationId xmlns:a16="http://schemas.microsoft.com/office/drawing/2014/main" id="{CC7BDFA4-BED9-7344-A5C9-31A2F2E84482}"/>
              </a:ext>
            </a:extLst>
          </p:cNvPr>
          <p:cNvPicPr>
            <a:picLocks noGrp="1" noChangeAspect="1"/>
          </p:cNvPicPr>
          <p:nvPr>
            <p:ph type="pic" sz="quarter" idx="13"/>
          </p:nvPr>
        </p:nvPicPr>
        <p:blipFill>
          <a:blip r:embed="rId2"/>
          <a:stretch>
            <a:fillRect/>
          </a:stretch>
        </p:blipFill>
        <p:spPr>
          <a:xfrm>
            <a:off x="1806663" y="1273687"/>
            <a:ext cx="5530675" cy="3589444"/>
          </a:xfrm>
        </p:spPr>
      </p:pic>
      <p:sp>
        <p:nvSpPr>
          <p:cNvPr id="4" name="Text Placeholder 3">
            <a:extLst>
              <a:ext uri="{FF2B5EF4-FFF2-40B4-BE49-F238E27FC236}">
                <a16:creationId xmlns:a16="http://schemas.microsoft.com/office/drawing/2014/main" id="{80D55DDF-D31E-4648-AA4C-9E28881D7FB2}"/>
              </a:ext>
            </a:extLst>
          </p:cNvPr>
          <p:cNvSpPr>
            <a:spLocks noGrp="1"/>
          </p:cNvSpPr>
          <p:nvPr>
            <p:ph type="body" idx="1"/>
          </p:nvPr>
        </p:nvSpPr>
        <p:spPr>
          <a:xfrm>
            <a:off x="457200" y="5114563"/>
            <a:ext cx="8229600" cy="1144347"/>
          </a:xfrm>
        </p:spPr>
        <p:txBody>
          <a:bodyPr lIns="0" tIns="18000" rIns="0" bIns="18000" anchor="ctr" anchorCtr="0">
            <a:spAutoFit/>
          </a:bodyPr>
          <a:lstStyle/>
          <a:p>
            <a:r>
              <a:rPr lang="en-US" dirty="0"/>
              <a:t>On V-type engines that use paired rod journals, the side of the rod with the large chamfer should face toward the crank throw (outward).</a:t>
            </a:r>
          </a:p>
        </p:txBody>
      </p:sp>
    </p:spTree>
    <p:extLst>
      <p:ext uri="{BB962C8B-B14F-4D97-AF65-F5344CB8AC3E}">
        <p14:creationId xmlns:p14="http://schemas.microsoft.com/office/powerpoint/2010/main" val="309755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91AA-146B-2C41-B3CB-13A9AFC805E7}"/>
              </a:ext>
            </a:extLst>
          </p:cNvPr>
          <p:cNvSpPr>
            <a:spLocks noGrp="1"/>
          </p:cNvSpPr>
          <p:nvPr>
            <p:ph type="title"/>
          </p:nvPr>
        </p:nvSpPr>
        <p:spPr>
          <a:xfrm>
            <a:off x="457200" y="232154"/>
            <a:ext cx="8229600" cy="590349"/>
          </a:xfrm>
        </p:spPr>
        <p:txBody>
          <a:bodyPr lIns="0" tIns="18000" rIns="0" bIns="18000" anchor="ctr" anchorCtr="0">
            <a:spAutoFit/>
          </a:bodyPr>
          <a:lstStyle/>
          <a:p>
            <a:r>
              <a:rPr lang="en-US" dirty="0"/>
              <a:t>Figure 34.32</a:t>
            </a:r>
          </a:p>
        </p:txBody>
      </p:sp>
      <p:pic>
        <p:nvPicPr>
          <p:cNvPr id="6" name="Picture Placeholder 5" descr="An inside micrometer is connected to a connecting rod bearing along with its connecting rod.&#10;Long description is available in notes, press F6">
            <a:extLst>
              <a:ext uri="{FF2B5EF4-FFF2-40B4-BE49-F238E27FC236}">
                <a16:creationId xmlns:a16="http://schemas.microsoft.com/office/drawing/2014/main" id="{8277C700-2FFA-5F4A-95E0-4A582056C23B}"/>
              </a:ext>
            </a:extLst>
          </p:cNvPr>
          <p:cNvPicPr>
            <a:picLocks noGrp="1" noChangeAspect="1"/>
          </p:cNvPicPr>
          <p:nvPr>
            <p:ph type="pic" sz="quarter" idx="13"/>
          </p:nvPr>
        </p:nvPicPr>
        <p:blipFill>
          <a:blip r:embed="rId3"/>
          <a:stretch>
            <a:fillRect/>
          </a:stretch>
        </p:blipFill>
        <p:spPr>
          <a:xfrm>
            <a:off x="2266338" y="1538870"/>
            <a:ext cx="4611324" cy="3186171"/>
          </a:xfrm>
        </p:spPr>
      </p:pic>
      <p:sp>
        <p:nvSpPr>
          <p:cNvPr id="4" name="Text Placeholder 3">
            <a:extLst>
              <a:ext uri="{FF2B5EF4-FFF2-40B4-BE49-F238E27FC236}">
                <a16:creationId xmlns:a16="http://schemas.microsoft.com/office/drawing/2014/main" id="{5B748BAA-CA14-BB4C-9E38-DC491749EB56}"/>
              </a:ext>
            </a:extLst>
          </p:cNvPr>
          <p:cNvSpPr>
            <a:spLocks noGrp="1"/>
          </p:cNvSpPr>
          <p:nvPr>
            <p:ph type="body" idx="1"/>
          </p:nvPr>
        </p:nvSpPr>
        <p:spPr>
          <a:xfrm>
            <a:off x="457200" y="5003092"/>
            <a:ext cx="8229600" cy="1144347"/>
          </a:xfrm>
        </p:spPr>
        <p:txBody>
          <a:bodyPr lIns="0" tIns="18000" rIns="0" bIns="18000" anchor="ctr" anchorCtr="0">
            <a:spAutoFit/>
          </a:bodyPr>
          <a:lstStyle/>
          <a:p>
            <a:r>
              <a:rPr lang="en-US" dirty="0"/>
              <a:t>One method of piston ring installation showing the location of ring gaps. Always follow the manufacturer’s recommended method for the location of ring gaps and for ring gap spacing.</a:t>
            </a:r>
          </a:p>
        </p:txBody>
      </p:sp>
    </p:spTree>
    <p:extLst>
      <p:ext uri="{BB962C8B-B14F-4D97-AF65-F5344CB8AC3E}">
        <p14:creationId xmlns:p14="http://schemas.microsoft.com/office/powerpoint/2010/main" val="3220369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291E-E437-D146-8ABC-F5778B94A50C}"/>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34.37</a:t>
            </a:r>
          </a:p>
        </p:txBody>
      </p:sp>
      <p:pic>
        <p:nvPicPr>
          <p:cNvPr id="6" name="Picture Placeholder 5" descr="Two rods are threaded on both sides of a crankshaft journal to align the rod and protect the threads to hold the bearing shell in place.">
            <a:extLst>
              <a:ext uri="{FF2B5EF4-FFF2-40B4-BE49-F238E27FC236}">
                <a16:creationId xmlns:a16="http://schemas.microsoft.com/office/drawing/2014/main" id="{C8521BA0-4E61-CF4C-8080-BDDB2B03B32E}"/>
              </a:ext>
            </a:extLst>
          </p:cNvPr>
          <p:cNvPicPr>
            <a:picLocks noGrp="1" noChangeAspect="1"/>
          </p:cNvPicPr>
          <p:nvPr>
            <p:ph type="pic" sz="quarter" idx="13"/>
          </p:nvPr>
        </p:nvPicPr>
        <p:blipFill>
          <a:blip r:embed="rId2"/>
          <a:stretch>
            <a:fillRect/>
          </a:stretch>
        </p:blipFill>
        <p:spPr>
          <a:xfrm>
            <a:off x="2732895" y="1276930"/>
            <a:ext cx="3678210" cy="3678210"/>
          </a:xfrm>
        </p:spPr>
      </p:pic>
      <p:sp>
        <p:nvSpPr>
          <p:cNvPr id="4" name="Text Placeholder 3">
            <a:extLst>
              <a:ext uri="{FF2B5EF4-FFF2-40B4-BE49-F238E27FC236}">
                <a16:creationId xmlns:a16="http://schemas.microsoft.com/office/drawing/2014/main" id="{2B646041-3126-564D-A385-47A9A7459B23}"/>
              </a:ext>
            </a:extLst>
          </p:cNvPr>
          <p:cNvSpPr>
            <a:spLocks noGrp="1"/>
          </p:cNvSpPr>
          <p:nvPr>
            <p:ph type="body" idx="1"/>
          </p:nvPr>
        </p:nvSpPr>
        <p:spPr>
          <a:xfrm>
            <a:off x="457200" y="5050971"/>
            <a:ext cx="8229600" cy="1176408"/>
          </a:xfrm>
        </p:spPr>
        <p:txBody>
          <a:bodyPr lIns="0" tIns="18000" rIns="0" bIns="18000" anchor="ctr" anchorCtr="0">
            <a:spAutoFit/>
          </a:bodyPr>
          <a:lstStyle/>
          <a:p>
            <a:r>
              <a:rPr lang="en-US" dirty="0"/>
              <a:t>Installing a piston using a ring compressor to hold the rings into the ring grooves of the piston and then using a hammer handle to drive the piston into the bore.</a:t>
            </a:r>
          </a:p>
        </p:txBody>
      </p:sp>
    </p:spTree>
    <p:extLst>
      <p:ext uri="{BB962C8B-B14F-4D97-AF65-F5344CB8AC3E}">
        <p14:creationId xmlns:p14="http://schemas.microsoft.com/office/powerpoint/2010/main" val="605801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1317-9A2A-6A4E-89E9-C331FF903B38}"/>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Cylinder Head Installation</a:t>
            </a:r>
          </a:p>
        </p:txBody>
      </p:sp>
      <p:sp>
        <p:nvSpPr>
          <p:cNvPr id="3" name="Content Placeholder 2">
            <a:extLst>
              <a:ext uri="{FF2B5EF4-FFF2-40B4-BE49-F238E27FC236}">
                <a16:creationId xmlns:a16="http://schemas.microsoft.com/office/drawing/2014/main" id="{86F265DB-104F-5342-99F2-E8B78A6CF5DC}"/>
              </a:ext>
            </a:extLst>
          </p:cNvPr>
          <p:cNvSpPr>
            <a:spLocks noGrp="1"/>
          </p:cNvSpPr>
          <p:nvPr>
            <p:ph sz="quarter" idx="13"/>
          </p:nvPr>
        </p:nvSpPr>
        <p:spPr>
          <a:xfrm>
            <a:off x="457200" y="1279525"/>
            <a:ext cx="8232775" cy="2190788"/>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Installing the Camshaft for </a:t>
            </a:r>
            <a:r>
              <a:rPr lang="en-US" spc="-300" dirty="0">
                <a:latin typeface="Arial"/>
              </a:rPr>
              <a:t>O H C</a:t>
            </a:r>
            <a:r>
              <a:rPr lang="en-US" dirty="0">
                <a:latin typeface="Arial"/>
              </a:rPr>
              <a:t> Engines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Head Bolt Torque Sequence</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Clamping Force</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Fastener Consideration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Thread Lubricant</a:t>
            </a:r>
          </a:p>
        </p:txBody>
      </p:sp>
    </p:spTree>
    <p:extLst>
      <p:ext uri="{BB962C8B-B14F-4D97-AF65-F5344CB8AC3E}">
        <p14:creationId xmlns:p14="http://schemas.microsoft.com/office/powerpoint/2010/main" val="277973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82D7-D338-B444-8F53-991E04D153C3}"/>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34.39a</a:t>
            </a:r>
          </a:p>
        </p:txBody>
      </p:sp>
      <p:pic>
        <p:nvPicPr>
          <p:cNvPr id="6" name="Picture Placeholder 5" descr="A technician holds a feeler gauge and measures the connecting rod side clearance.">
            <a:extLst>
              <a:ext uri="{FF2B5EF4-FFF2-40B4-BE49-F238E27FC236}">
                <a16:creationId xmlns:a16="http://schemas.microsoft.com/office/drawing/2014/main" id="{27CE6606-9632-A748-ACAD-B71D2A119795}"/>
              </a:ext>
            </a:extLst>
          </p:cNvPr>
          <p:cNvPicPr>
            <a:picLocks noGrp="1" noChangeAspect="1"/>
          </p:cNvPicPr>
          <p:nvPr>
            <p:ph type="pic" sz="quarter" idx="13"/>
          </p:nvPr>
        </p:nvPicPr>
        <p:blipFill>
          <a:blip r:embed="rId2"/>
          <a:stretch>
            <a:fillRect/>
          </a:stretch>
        </p:blipFill>
        <p:spPr>
          <a:xfrm>
            <a:off x="2231592" y="1271737"/>
            <a:ext cx="4680814" cy="3199115"/>
          </a:xfrm>
        </p:spPr>
      </p:pic>
      <p:sp>
        <p:nvSpPr>
          <p:cNvPr id="4" name="Text Placeholder 3">
            <a:extLst>
              <a:ext uri="{FF2B5EF4-FFF2-40B4-BE49-F238E27FC236}">
                <a16:creationId xmlns:a16="http://schemas.microsoft.com/office/drawing/2014/main" id="{067FD05C-EA7B-A044-88E7-275923089DE2}"/>
              </a:ext>
            </a:extLst>
          </p:cNvPr>
          <p:cNvSpPr>
            <a:spLocks noGrp="1"/>
          </p:cNvSpPr>
          <p:nvPr>
            <p:ph type="body" idx="1"/>
          </p:nvPr>
        </p:nvSpPr>
        <p:spPr>
          <a:xfrm>
            <a:off x="457200" y="4713891"/>
            <a:ext cx="8229600" cy="1560786"/>
          </a:xfrm>
        </p:spPr>
        <p:txBody>
          <a:bodyPr lIns="0" tIns="18000" rIns="0" bIns="18000" anchor="ctr" anchorCtr="0">
            <a:spAutoFit/>
          </a:bodyPr>
          <a:lstStyle/>
          <a:p>
            <a:r>
              <a:rPr lang="en-US" dirty="0"/>
              <a:t>Valve clearance allows the metal parts to expand and maintain proper operation, both when the engine is cold and at normal operating temperature. (a) Adjustment is achieved by turning the adjusting screw.</a:t>
            </a:r>
          </a:p>
        </p:txBody>
      </p:sp>
    </p:spTree>
    <p:extLst>
      <p:ext uri="{BB962C8B-B14F-4D97-AF65-F5344CB8AC3E}">
        <p14:creationId xmlns:p14="http://schemas.microsoft.com/office/powerpoint/2010/main" val="1030479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Learning Objectives </a:t>
            </a:r>
            <a:r>
              <a:rPr lang="en-US" sz="2800" dirty="0"/>
              <a:t>(2 of 2)</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279525"/>
            <a:ext cx="8232775" cy="2460092"/>
          </a:xfrm>
        </p:spPr>
        <p:txBody>
          <a:bodyPr lIns="0" tIns="18000" rIns="0" bIns="18000" anchor="ctr" anchorCtr="0">
            <a:spAutoFit/>
          </a:bodyPr>
          <a:lstStyle/>
          <a:p>
            <a:pPr marL="0" indent="-29718">
              <a:buNone/>
            </a:pPr>
            <a:r>
              <a:rPr lang="en-US" b="1" dirty="0">
                <a:solidFill>
                  <a:srgbClr val="007FA3"/>
                </a:solidFill>
                <a:latin typeface="Arial" panose="020B0604020202020204" pitchFamily="34" charset="0"/>
                <a:cs typeface="Arial" panose="020B0604020202020204" pitchFamily="34" charset="0"/>
              </a:rPr>
              <a:t>34.4</a:t>
            </a:r>
            <a:r>
              <a:rPr lang="en-US" dirty="0">
                <a:latin typeface="Arial" panose="020B0604020202020204" pitchFamily="34" charset="0"/>
                <a:cs typeface="Arial" panose="020B0604020202020204" pitchFamily="34" charset="0"/>
              </a:rPr>
              <a:t> Explain the cylinder head installation procedure. </a:t>
            </a:r>
          </a:p>
          <a:p>
            <a:pPr marL="0" indent="-29718">
              <a:buNone/>
            </a:pPr>
            <a:r>
              <a:rPr lang="en-US" b="1" dirty="0">
                <a:solidFill>
                  <a:srgbClr val="007FA3"/>
                </a:solidFill>
                <a:latin typeface="Arial" panose="020B0604020202020204" pitchFamily="34" charset="0"/>
                <a:cs typeface="Arial" panose="020B0604020202020204" pitchFamily="34" charset="0"/>
              </a:rPr>
              <a:t>34.5</a:t>
            </a:r>
            <a:r>
              <a:rPr lang="en-US" dirty="0">
                <a:latin typeface="Arial" panose="020B0604020202020204" pitchFamily="34" charset="0"/>
                <a:cs typeface="Arial" panose="020B0604020202020204" pitchFamily="34" charset="0"/>
              </a:rPr>
              <a:t> Discuss torque-to-yield head bolts. </a:t>
            </a:r>
          </a:p>
          <a:p>
            <a:pPr marL="742950" indent="-771525">
              <a:buNone/>
            </a:pPr>
            <a:r>
              <a:rPr lang="en-US" b="1" dirty="0">
                <a:solidFill>
                  <a:srgbClr val="007FA3"/>
                </a:solidFill>
                <a:latin typeface="Arial" panose="020B0604020202020204" pitchFamily="34" charset="0"/>
                <a:cs typeface="Arial" panose="020B0604020202020204" pitchFamily="34" charset="0"/>
              </a:rPr>
              <a:t>34.6</a:t>
            </a:r>
            <a:r>
              <a:rPr lang="en-US" dirty="0">
                <a:latin typeface="Arial" panose="020B0604020202020204" pitchFamily="34" charset="0"/>
                <a:cs typeface="Arial" panose="020B0604020202020204" pitchFamily="34" charset="0"/>
              </a:rPr>
              <a:t> Explain valve train assembly and final assembly of an engine.</a:t>
            </a:r>
          </a:p>
          <a:p>
            <a:pPr marL="0" indent="-29718">
              <a:buNone/>
            </a:pPr>
            <a:r>
              <a:rPr lang="en-US" b="1" dirty="0">
                <a:solidFill>
                  <a:srgbClr val="007FA3"/>
                </a:solidFill>
                <a:latin typeface="Arial" panose="020B0604020202020204" pitchFamily="34" charset="0"/>
                <a:cs typeface="Arial" panose="020B0604020202020204" pitchFamily="34" charset="0"/>
              </a:rPr>
              <a:t>34.7</a:t>
            </a:r>
            <a:r>
              <a:rPr lang="en-US" dirty="0">
                <a:latin typeface="Arial" panose="020B0604020202020204" pitchFamily="34" charset="0"/>
                <a:cs typeface="Arial" panose="020B0604020202020204" pitchFamily="34" charset="0"/>
              </a:rPr>
              <a:t> Explain dynamometer testing.</a:t>
            </a:r>
          </a:p>
        </p:txBody>
      </p:sp>
    </p:spTree>
    <p:extLst>
      <p:ext uri="{BB962C8B-B14F-4D97-AF65-F5344CB8AC3E}">
        <p14:creationId xmlns:p14="http://schemas.microsoft.com/office/powerpoint/2010/main" val="830637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Adjust Valve Clearance</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adjust_valve_clearance">
            <a:hlinkClick r:id="" action="ppaction://media"/>
            <a:extLst>
              <a:ext uri="{FF2B5EF4-FFF2-40B4-BE49-F238E27FC236}">
                <a16:creationId xmlns:a16="http://schemas.microsoft.com/office/drawing/2014/main" id="{A9863096-67D7-24D8-F098-BC0B5C4268D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63677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09637-ED5B-994C-8ADC-FAA1C82FB3A5}"/>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34.39b</a:t>
            </a:r>
          </a:p>
        </p:txBody>
      </p:sp>
      <p:pic>
        <p:nvPicPr>
          <p:cNvPr id="6" name="Picture Placeholder 5" descr="A head bolt torque shows an adjusting screw, a valve clearance, and a valve stem, where adjustment is achieved by turning the adjusting screw.">
            <a:extLst>
              <a:ext uri="{FF2B5EF4-FFF2-40B4-BE49-F238E27FC236}">
                <a16:creationId xmlns:a16="http://schemas.microsoft.com/office/drawing/2014/main" id="{9774372C-CAC9-3646-8691-B255BC294FAC}"/>
              </a:ext>
            </a:extLst>
          </p:cNvPr>
          <p:cNvPicPr>
            <a:picLocks noGrp="1" noChangeAspect="1"/>
          </p:cNvPicPr>
          <p:nvPr>
            <p:ph type="pic" sz="quarter" idx="13"/>
          </p:nvPr>
        </p:nvPicPr>
        <p:blipFill>
          <a:blip r:embed="rId2"/>
          <a:stretch>
            <a:fillRect/>
          </a:stretch>
        </p:blipFill>
        <p:spPr>
          <a:xfrm>
            <a:off x="2000891" y="1273630"/>
            <a:ext cx="5142217" cy="3570510"/>
          </a:xfrm>
        </p:spPr>
      </p:pic>
      <p:sp>
        <p:nvSpPr>
          <p:cNvPr id="4" name="Text Placeholder 3">
            <a:extLst>
              <a:ext uri="{FF2B5EF4-FFF2-40B4-BE49-F238E27FC236}">
                <a16:creationId xmlns:a16="http://schemas.microsoft.com/office/drawing/2014/main" id="{AE82F05A-664D-6E41-9077-8B5FF252F3F8}"/>
              </a:ext>
            </a:extLst>
          </p:cNvPr>
          <p:cNvSpPr>
            <a:spLocks noGrp="1"/>
          </p:cNvSpPr>
          <p:nvPr>
            <p:ph type="body" idx="1"/>
          </p:nvPr>
        </p:nvSpPr>
        <p:spPr>
          <a:xfrm>
            <a:off x="457200" y="5294323"/>
            <a:ext cx="8229600" cy="775015"/>
          </a:xfrm>
        </p:spPr>
        <p:txBody>
          <a:bodyPr lIns="0" tIns="18000" rIns="0" bIns="18000" anchor="ctr" anchorCtr="0">
            <a:spAutoFit/>
          </a:bodyPr>
          <a:lstStyle/>
          <a:p>
            <a:r>
              <a:rPr lang="en-US" dirty="0"/>
              <a:t>(b) Adjustment is achieved by changing the thickness of the adjusting shim.</a:t>
            </a:r>
          </a:p>
        </p:txBody>
      </p:sp>
    </p:spTree>
    <p:extLst>
      <p:ext uri="{BB962C8B-B14F-4D97-AF65-F5344CB8AC3E}">
        <p14:creationId xmlns:p14="http://schemas.microsoft.com/office/powerpoint/2010/main" val="1669389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92C3-577D-374B-8998-500F0AD3D148}"/>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34.41</a:t>
            </a:r>
          </a:p>
        </p:txBody>
      </p:sp>
      <p:pic>
        <p:nvPicPr>
          <p:cNvPr id="6" name="Picture Placeholder 5" descr="An engine shows an overhead camshaft engine, where a special tool is used to compress the valve spring, and a magnetic finger is used to remove the adjusting shim. A micrometer below shows its valve lash is adjusting the shim.Long description is available in notes, press F6">
            <a:extLst>
              <a:ext uri="{FF2B5EF4-FFF2-40B4-BE49-F238E27FC236}">
                <a16:creationId xmlns:a16="http://schemas.microsoft.com/office/drawing/2014/main" id="{03A382B7-C703-434F-8845-CFAAF04BF85F}"/>
              </a:ext>
            </a:extLst>
          </p:cNvPr>
          <p:cNvPicPr>
            <a:picLocks noGrp="1" noChangeAspect="1"/>
          </p:cNvPicPr>
          <p:nvPr>
            <p:ph type="pic" sz="quarter" idx="13"/>
          </p:nvPr>
        </p:nvPicPr>
        <p:blipFill>
          <a:blip r:embed="rId3"/>
          <a:stretch>
            <a:fillRect/>
          </a:stretch>
        </p:blipFill>
        <p:spPr>
          <a:xfrm>
            <a:off x="1372044" y="1608045"/>
            <a:ext cx="6418961" cy="3606529"/>
          </a:xfrm>
        </p:spPr>
      </p:pic>
      <p:sp>
        <p:nvSpPr>
          <p:cNvPr id="4" name="Text Placeholder 3">
            <a:extLst>
              <a:ext uri="{FF2B5EF4-FFF2-40B4-BE49-F238E27FC236}">
                <a16:creationId xmlns:a16="http://schemas.microsoft.com/office/drawing/2014/main" id="{734407B2-CC5C-B846-8C42-5FD5B70208EA}"/>
              </a:ext>
            </a:extLst>
          </p:cNvPr>
          <p:cNvSpPr>
            <a:spLocks noGrp="1"/>
          </p:cNvSpPr>
          <p:nvPr>
            <p:ph type="body" idx="1"/>
          </p:nvPr>
        </p:nvSpPr>
        <p:spPr>
          <a:xfrm>
            <a:off x="457200" y="5663655"/>
            <a:ext cx="8229600" cy="405683"/>
          </a:xfrm>
        </p:spPr>
        <p:txBody>
          <a:bodyPr lIns="0" tIns="18000" rIns="0" bIns="18000" anchor="ctr" anchorCtr="0">
            <a:spAutoFit/>
          </a:bodyPr>
          <a:lstStyle/>
          <a:p>
            <a:r>
              <a:rPr lang="en-US" dirty="0"/>
              <a:t>Typical cylinder head tightening sequence.</a:t>
            </a:r>
          </a:p>
        </p:txBody>
      </p:sp>
    </p:spTree>
    <p:extLst>
      <p:ext uri="{BB962C8B-B14F-4D97-AF65-F5344CB8AC3E}">
        <p14:creationId xmlns:p14="http://schemas.microsoft.com/office/powerpoint/2010/main" val="1300773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68DA7-5726-C844-B67B-A0C87E1890E4}"/>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34.42</a:t>
            </a:r>
          </a:p>
        </p:txBody>
      </p:sp>
      <p:pic>
        <p:nvPicPr>
          <p:cNvPr id="6" name="Picture Placeholder 5" descr="Cylinder heads are shown in two rows each having five heads.&#10;Long description is available in notes, press F6.">
            <a:extLst>
              <a:ext uri="{FF2B5EF4-FFF2-40B4-BE49-F238E27FC236}">
                <a16:creationId xmlns:a16="http://schemas.microsoft.com/office/drawing/2014/main" id="{B5633A87-30C2-9646-A9BC-94956C5EB93C}"/>
              </a:ext>
            </a:extLst>
          </p:cNvPr>
          <p:cNvPicPr>
            <a:picLocks noGrp="1" noChangeAspect="1"/>
          </p:cNvPicPr>
          <p:nvPr>
            <p:ph type="pic" sz="quarter" idx="13"/>
          </p:nvPr>
        </p:nvPicPr>
        <p:blipFill>
          <a:blip r:embed="rId3"/>
          <a:stretch>
            <a:fillRect/>
          </a:stretch>
        </p:blipFill>
        <p:spPr>
          <a:xfrm>
            <a:off x="457200" y="1560285"/>
            <a:ext cx="8229600" cy="3225800"/>
          </a:xfrm>
        </p:spPr>
      </p:pic>
      <p:sp>
        <p:nvSpPr>
          <p:cNvPr id="4" name="Text Placeholder 3">
            <a:extLst>
              <a:ext uri="{FF2B5EF4-FFF2-40B4-BE49-F238E27FC236}">
                <a16:creationId xmlns:a16="http://schemas.microsoft.com/office/drawing/2014/main" id="{8AF4A9D2-7856-8946-9F74-2D53B8C074A6}"/>
              </a:ext>
            </a:extLst>
          </p:cNvPr>
          <p:cNvSpPr>
            <a:spLocks noGrp="1"/>
          </p:cNvSpPr>
          <p:nvPr>
            <p:ph type="body" idx="1"/>
          </p:nvPr>
        </p:nvSpPr>
        <p:spPr>
          <a:xfrm>
            <a:off x="457200" y="5663655"/>
            <a:ext cx="8229600" cy="405683"/>
          </a:xfrm>
        </p:spPr>
        <p:txBody>
          <a:bodyPr lIns="0" tIns="18000" rIns="0" bIns="18000" anchor="ctr" anchorCtr="0">
            <a:spAutoFit/>
          </a:bodyPr>
          <a:lstStyle/>
          <a:p>
            <a:r>
              <a:rPr lang="en-US" dirty="0"/>
              <a:t>Examples of cylinder head bolt torque sequences.</a:t>
            </a:r>
          </a:p>
        </p:txBody>
      </p:sp>
    </p:spTree>
    <p:extLst>
      <p:ext uri="{BB962C8B-B14F-4D97-AF65-F5344CB8AC3E}">
        <p14:creationId xmlns:p14="http://schemas.microsoft.com/office/powerpoint/2010/main" val="4273366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Torquing Cylinder Head Bolts, Step 1</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torque_head_bolts_step_1">
            <a:hlinkClick r:id="" action="ppaction://media"/>
            <a:extLst>
              <a:ext uri="{FF2B5EF4-FFF2-40B4-BE49-F238E27FC236}">
                <a16:creationId xmlns:a16="http://schemas.microsoft.com/office/drawing/2014/main" id="{55976765-9583-5D04-2B8B-71423DDA1DF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579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Torquing Cylinder Head Bolts, Step 2</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torque_head_bolts_step_2">
            <a:hlinkClick r:id="" action="ppaction://media"/>
            <a:extLst>
              <a:ext uri="{FF2B5EF4-FFF2-40B4-BE49-F238E27FC236}">
                <a16:creationId xmlns:a16="http://schemas.microsoft.com/office/drawing/2014/main" id="{CAD0C9D0-B39D-3011-3811-EAF4D99064C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40917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Torquing Cylinder Head Bolts, Step 3</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torque_head_bolts_final_step">
            <a:hlinkClick r:id="" action="ppaction://media"/>
            <a:extLst>
              <a:ext uri="{FF2B5EF4-FFF2-40B4-BE49-F238E27FC236}">
                <a16:creationId xmlns:a16="http://schemas.microsoft.com/office/drawing/2014/main" id="{FD36938A-8227-A5A8-71CB-3DDD5718A2D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78859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Torque To Angle</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torque_head_bolts_angle_gauge">
            <a:hlinkClick r:id="" action="ppaction://media"/>
            <a:extLst>
              <a:ext uri="{FF2B5EF4-FFF2-40B4-BE49-F238E27FC236}">
                <a16:creationId xmlns:a16="http://schemas.microsoft.com/office/drawing/2014/main" id="{3BF3B5E3-FC60-8A8A-42E3-89699F6ADD8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55647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ED7E-3213-4F4E-98A2-80D06FF33B5A}"/>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Torque-to-Yield Head Bolts</a:t>
            </a:r>
          </a:p>
        </p:txBody>
      </p:sp>
      <p:sp>
        <p:nvSpPr>
          <p:cNvPr id="3" name="Content Placeholder 2">
            <a:extLst>
              <a:ext uri="{FF2B5EF4-FFF2-40B4-BE49-F238E27FC236}">
                <a16:creationId xmlns:a16="http://schemas.microsoft.com/office/drawing/2014/main" id="{2F03B502-7F03-8345-A582-BB00C8A03FF1}"/>
              </a:ext>
            </a:extLst>
          </p:cNvPr>
          <p:cNvSpPr>
            <a:spLocks noGrp="1"/>
          </p:cNvSpPr>
          <p:nvPr>
            <p:ph sz="quarter" idx="13"/>
          </p:nvPr>
        </p:nvSpPr>
        <p:spPr>
          <a:xfrm>
            <a:off x="457200" y="1279525"/>
            <a:ext cx="8232775" cy="3822003"/>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Definition and Terminology</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Bolt Construction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Torque-to-yield Procedure</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Torque Angle Method</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The first step is to torque the bolts by an even amount called the initial torque. </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Final clamping load is achieved by turning the bolt a specified number of degrees. </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Bolt stretch provides the proper clamping force.</a:t>
            </a:r>
          </a:p>
        </p:txBody>
      </p:sp>
    </p:spTree>
    <p:extLst>
      <p:ext uri="{BB962C8B-B14F-4D97-AF65-F5344CB8AC3E}">
        <p14:creationId xmlns:p14="http://schemas.microsoft.com/office/powerpoint/2010/main" val="4208241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7141-E354-404B-BA78-66E316E71807}"/>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34.44</a:t>
            </a:r>
          </a:p>
        </p:txBody>
      </p:sp>
      <p:pic>
        <p:nvPicPr>
          <p:cNvPr id="6" name="Picture Placeholder 5" descr="A head gasket marking reads, &quot;FRONT.&quot;&#10;Long description is available in notes, press F6">
            <a:extLst>
              <a:ext uri="{FF2B5EF4-FFF2-40B4-BE49-F238E27FC236}">
                <a16:creationId xmlns:a16="http://schemas.microsoft.com/office/drawing/2014/main" id="{F27D39D2-A040-DD48-B1DF-323FEC545160}"/>
              </a:ext>
            </a:extLst>
          </p:cNvPr>
          <p:cNvPicPr>
            <a:picLocks noGrp="1" noChangeAspect="1"/>
          </p:cNvPicPr>
          <p:nvPr>
            <p:ph type="pic" sz="quarter" idx="13"/>
          </p:nvPr>
        </p:nvPicPr>
        <p:blipFill>
          <a:blip r:embed="rId3"/>
          <a:stretch>
            <a:fillRect/>
          </a:stretch>
        </p:blipFill>
        <p:spPr>
          <a:xfrm>
            <a:off x="2287905" y="1503770"/>
            <a:ext cx="4568190" cy="3338830"/>
          </a:xfrm>
        </p:spPr>
      </p:pic>
      <p:sp>
        <p:nvSpPr>
          <p:cNvPr id="4" name="Text Placeholder 3">
            <a:extLst>
              <a:ext uri="{FF2B5EF4-FFF2-40B4-BE49-F238E27FC236}">
                <a16:creationId xmlns:a16="http://schemas.microsoft.com/office/drawing/2014/main" id="{7AEEDBCD-E906-244A-A5E0-F4CCDFC4A562}"/>
              </a:ext>
            </a:extLst>
          </p:cNvPr>
          <p:cNvSpPr>
            <a:spLocks noGrp="1"/>
          </p:cNvSpPr>
          <p:nvPr>
            <p:ph type="body" idx="1"/>
          </p:nvPr>
        </p:nvSpPr>
        <p:spPr>
          <a:xfrm>
            <a:off x="457200" y="5146094"/>
            <a:ext cx="8229600" cy="1144347"/>
          </a:xfrm>
        </p:spPr>
        <p:txBody>
          <a:bodyPr lIns="0" tIns="18000" rIns="0" bIns="18000" anchor="ctr" anchorCtr="0">
            <a:spAutoFit/>
          </a:bodyPr>
          <a:lstStyle/>
          <a:p>
            <a:r>
              <a:rPr lang="en-US" dirty="0"/>
              <a:t>Due to variations in clamping force with turning force (torque) of head bolts, some engines are specifying the torque-to-yield procedure.</a:t>
            </a:r>
          </a:p>
        </p:txBody>
      </p:sp>
    </p:spTree>
    <p:extLst>
      <p:ext uri="{BB962C8B-B14F-4D97-AF65-F5344CB8AC3E}">
        <p14:creationId xmlns:p14="http://schemas.microsoft.com/office/powerpoint/2010/main" val="1272483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E971-7E1A-3F45-8272-BE11CBE7C874}"/>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Details, Details, Details</a:t>
            </a:r>
          </a:p>
        </p:txBody>
      </p:sp>
      <p:sp>
        <p:nvSpPr>
          <p:cNvPr id="3" name="Content Placeholder 2">
            <a:extLst>
              <a:ext uri="{FF2B5EF4-FFF2-40B4-BE49-F238E27FC236}">
                <a16:creationId xmlns:a16="http://schemas.microsoft.com/office/drawing/2014/main" id="{BC8B6122-DB7F-1342-99C0-4F2ED2347A39}"/>
              </a:ext>
            </a:extLst>
          </p:cNvPr>
          <p:cNvSpPr>
            <a:spLocks noGrp="1"/>
          </p:cNvSpPr>
          <p:nvPr>
            <p:ph sz="quarter" idx="13"/>
          </p:nvPr>
        </p:nvSpPr>
        <p:spPr>
          <a:xfrm>
            <a:off x="457200" y="1279525"/>
            <a:ext cx="8232775" cy="3745059"/>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Read</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Read all instructions that are included with all new parts and gaskets.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Understand</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Be sure to fully understand everything that is stated in the instructions.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Follow</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Be sure to follow all of the instructions. Do not pick the easy procedures and skip others.</a:t>
            </a:r>
          </a:p>
        </p:txBody>
      </p:sp>
    </p:spTree>
    <p:extLst>
      <p:ext uri="{BB962C8B-B14F-4D97-AF65-F5344CB8AC3E}">
        <p14:creationId xmlns:p14="http://schemas.microsoft.com/office/powerpoint/2010/main" val="3128321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14D2-7632-DD4E-AF9B-5EB8B01C01F3}"/>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Valve Train Assembly</a:t>
            </a:r>
          </a:p>
        </p:txBody>
      </p:sp>
      <p:sp>
        <p:nvSpPr>
          <p:cNvPr id="3" name="Content Placeholder 2">
            <a:extLst>
              <a:ext uri="{FF2B5EF4-FFF2-40B4-BE49-F238E27FC236}">
                <a16:creationId xmlns:a16="http://schemas.microsoft.com/office/drawing/2014/main" id="{803BEAF3-9C49-F543-B2A6-CCBB900432FF}"/>
              </a:ext>
            </a:extLst>
          </p:cNvPr>
          <p:cNvSpPr>
            <a:spLocks noGrp="1"/>
          </p:cNvSpPr>
          <p:nvPr>
            <p:ph sz="quarter" idx="13"/>
          </p:nvPr>
        </p:nvSpPr>
        <p:spPr>
          <a:xfrm>
            <a:off x="457200" y="1279525"/>
            <a:ext cx="8232775" cy="3083340"/>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Timing Drives for </a:t>
            </a:r>
            <a:r>
              <a:rPr lang="en-US" spc="-300" dirty="0">
                <a:latin typeface="Arial"/>
              </a:rPr>
              <a:t>O H C</a:t>
            </a:r>
            <a:r>
              <a:rPr lang="en-US" dirty="0">
                <a:latin typeface="Arial"/>
              </a:rPr>
              <a:t> Engines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Hydraulic Valve Lifter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Bleeding Hydraulic Lifters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Timing Chains and Gears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spc="-300" dirty="0">
                <a:latin typeface="Arial"/>
              </a:rPr>
              <a:t>O H V </a:t>
            </a:r>
            <a:r>
              <a:rPr lang="en-US" dirty="0">
                <a:latin typeface="Arial"/>
              </a:rPr>
              <a:t>Engine Lifter and Pushrod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Hydraulic Lifter Adjustment</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Solid Lifter Adjustment</a:t>
            </a:r>
          </a:p>
        </p:txBody>
      </p:sp>
    </p:spTree>
    <p:extLst>
      <p:ext uri="{BB962C8B-B14F-4D97-AF65-F5344CB8AC3E}">
        <p14:creationId xmlns:p14="http://schemas.microsoft.com/office/powerpoint/2010/main" val="2433891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83AD-2F30-374F-A7E8-4530638D8B63}"/>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34.48</a:t>
            </a:r>
          </a:p>
        </p:txBody>
      </p:sp>
      <p:pic>
        <p:nvPicPr>
          <p:cNvPr id="6" name="Picture Placeholder 5" descr="An engine shows a camshaft sprocket, a water pump pulley, a tensioner, and a crankshaft sprocket. The right side is labeled tension side. The timing belt also drives the water pump and both camshafts are timed on this engine.">
            <a:extLst>
              <a:ext uri="{FF2B5EF4-FFF2-40B4-BE49-F238E27FC236}">
                <a16:creationId xmlns:a16="http://schemas.microsoft.com/office/drawing/2014/main" id="{D59B4BC3-CDAB-5B44-916B-DC7A19F860A1}"/>
              </a:ext>
            </a:extLst>
          </p:cNvPr>
          <p:cNvPicPr>
            <a:picLocks noGrp="1" noChangeAspect="1"/>
          </p:cNvPicPr>
          <p:nvPr>
            <p:ph type="pic" sz="quarter" idx="13"/>
          </p:nvPr>
        </p:nvPicPr>
        <p:blipFill>
          <a:blip r:embed="rId2"/>
          <a:stretch>
            <a:fillRect/>
          </a:stretch>
        </p:blipFill>
        <p:spPr>
          <a:xfrm>
            <a:off x="1862938" y="1268376"/>
            <a:ext cx="5418125" cy="3809619"/>
          </a:xfrm>
        </p:spPr>
      </p:pic>
      <p:sp>
        <p:nvSpPr>
          <p:cNvPr id="4" name="Text Placeholder 3">
            <a:extLst>
              <a:ext uri="{FF2B5EF4-FFF2-40B4-BE49-F238E27FC236}">
                <a16:creationId xmlns:a16="http://schemas.microsoft.com/office/drawing/2014/main" id="{180AC900-55EB-B145-AC9D-BA748337F015}"/>
              </a:ext>
            </a:extLst>
          </p:cNvPr>
          <p:cNvSpPr>
            <a:spLocks noGrp="1"/>
          </p:cNvSpPr>
          <p:nvPr>
            <p:ph type="body" idx="1"/>
          </p:nvPr>
        </p:nvSpPr>
        <p:spPr>
          <a:xfrm>
            <a:off x="457200" y="5294323"/>
            <a:ext cx="8229600" cy="775015"/>
          </a:xfrm>
        </p:spPr>
        <p:txBody>
          <a:bodyPr lIns="0" tIns="18000" rIns="0" bIns="18000" anchor="ctr" anchorCtr="0">
            <a:spAutoFit/>
          </a:bodyPr>
          <a:lstStyle/>
          <a:p>
            <a:r>
              <a:rPr lang="en-US" dirty="0"/>
              <a:t>Both camshafts have to be timed on this engine and the timing belt also drives the water pump.</a:t>
            </a:r>
          </a:p>
        </p:txBody>
      </p:sp>
    </p:spTree>
    <p:extLst>
      <p:ext uri="{BB962C8B-B14F-4D97-AF65-F5344CB8AC3E}">
        <p14:creationId xmlns:p14="http://schemas.microsoft.com/office/powerpoint/2010/main" val="1030332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9C85-C776-934B-B898-349589B2A5D5}"/>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34.51</a:t>
            </a:r>
          </a:p>
        </p:txBody>
      </p:sp>
      <p:pic>
        <p:nvPicPr>
          <p:cNvPr id="6" name="Picture Placeholder 5" descr="A timing chain is attached between two wheels and a plated link and a punch mark are shown on the right of both the wheels.">
            <a:extLst>
              <a:ext uri="{FF2B5EF4-FFF2-40B4-BE49-F238E27FC236}">
                <a16:creationId xmlns:a16="http://schemas.microsoft.com/office/drawing/2014/main" id="{2D6FD69B-3F2E-3C44-AD6F-5DA060191C0D}"/>
              </a:ext>
            </a:extLst>
          </p:cNvPr>
          <p:cNvPicPr>
            <a:picLocks noGrp="1" noChangeAspect="1"/>
          </p:cNvPicPr>
          <p:nvPr>
            <p:ph type="pic" sz="quarter" idx="13"/>
          </p:nvPr>
        </p:nvPicPr>
        <p:blipFill>
          <a:blip r:embed="rId2"/>
          <a:stretch>
            <a:fillRect/>
          </a:stretch>
        </p:blipFill>
        <p:spPr>
          <a:xfrm>
            <a:off x="3310876" y="1272208"/>
            <a:ext cx="2522246" cy="3725753"/>
          </a:xfrm>
        </p:spPr>
      </p:pic>
      <p:sp>
        <p:nvSpPr>
          <p:cNvPr id="4" name="Text Placeholder 3">
            <a:extLst>
              <a:ext uri="{FF2B5EF4-FFF2-40B4-BE49-F238E27FC236}">
                <a16:creationId xmlns:a16="http://schemas.microsoft.com/office/drawing/2014/main" id="{69A2996D-6337-8648-9022-ECACF433BDB7}"/>
              </a:ext>
            </a:extLst>
          </p:cNvPr>
          <p:cNvSpPr>
            <a:spLocks noGrp="1"/>
          </p:cNvSpPr>
          <p:nvPr>
            <p:ph type="body" idx="1"/>
          </p:nvPr>
        </p:nvSpPr>
        <p:spPr>
          <a:xfrm>
            <a:off x="457200" y="5146094"/>
            <a:ext cx="8229600" cy="1144347"/>
          </a:xfrm>
        </p:spPr>
        <p:txBody>
          <a:bodyPr lIns="0" tIns="18000" rIns="0" bIns="18000" anchor="ctr" anchorCtr="0">
            <a:spAutoFit/>
          </a:bodyPr>
          <a:lstStyle/>
          <a:p>
            <a:r>
              <a:rPr lang="en-US" dirty="0"/>
              <a:t>Timing chain and gears can be installed after the crankshaft and camshaft have been installed and the timing</a:t>
            </a:r>
          </a:p>
          <a:p>
            <a:r>
              <a:rPr lang="en-US" dirty="0"/>
              <a:t>marks are aligned with cylinder 1 at top dead center (</a:t>
            </a:r>
            <a:r>
              <a:rPr lang="en-US" spc="-300" dirty="0"/>
              <a:t>T D C</a:t>
            </a:r>
            <a:r>
              <a:rPr lang="en-US" dirty="0"/>
              <a:t>).</a:t>
            </a:r>
          </a:p>
        </p:txBody>
      </p:sp>
    </p:spTree>
    <p:extLst>
      <p:ext uri="{BB962C8B-B14F-4D97-AF65-F5344CB8AC3E}">
        <p14:creationId xmlns:p14="http://schemas.microsoft.com/office/powerpoint/2010/main" val="560023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0EE4-2654-4D48-A2D1-806CCDC16F09}"/>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Final Assembly </a:t>
            </a:r>
            <a:r>
              <a:rPr lang="en-US" sz="2800" dirty="0"/>
              <a:t>(1 of 2)</a:t>
            </a:r>
          </a:p>
        </p:txBody>
      </p:sp>
      <p:sp>
        <p:nvSpPr>
          <p:cNvPr id="3" name="Content Placeholder 2">
            <a:extLst>
              <a:ext uri="{FF2B5EF4-FFF2-40B4-BE49-F238E27FC236}">
                <a16:creationId xmlns:a16="http://schemas.microsoft.com/office/drawing/2014/main" id="{8CF57743-7F7B-A14F-87BE-4AAE600A5C47}"/>
              </a:ext>
            </a:extLst>
          </p:cNvPr>
          <p:cNvSpPr>
            <a:spLocks noGrp="1"/>
          </p:cNvSpPr>
          <p:nvPr>
            <p:ph sz="quarter" idx="13"/>
          </p:nvPr>
        </p:nvSpPr>
        <p:spPr>
          <a:xfrm>
            <a:off x="457200" y="1279525"/>
            <a:ext cx="8232775" cy="2190788"/>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Manifold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Timing Cover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Vibration Damper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Oil Pump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Oil Pan Installation</a:t>
            </a:r>
          </a:p>
        </p:txBody>
      </p:sp>
    </p:spTree>
    <p:extLst>
      <p:ext uri="{BB962C8B-B14F-4D97-AF65-F5344CB8AC3E}">
        <p14:creationId xmlns:p14="http://schemas.microsoft.com/office/powerpoint/2010/main" val="1098219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BB77-AE6E-C744-AAEE-11BCC7DB6479}"/>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34.54</a:t>
            </a:r>
          </a:p>
        </p:txBody>
      </p:sp>
      <p:pic>
        <p:nvPicPr>
          <p:cNvPr id="6" name="Picture Placeholder 5" descr="An engine shows an intake manifold gasket along with two end seals and a full shield cover.">
            <a:extLst>
              <a:ext uri="{FF2B5EF4-FFF2-40B4-BE49-F238E27FC236}">
                <a16:creationId xmlns:a16="http://schemas.microsoft.com/office/drawing/2014/main" id="{061E0EAD-8ED4-EE43-8EFA-9D1F1BFCAE9F}"/>
              </a:ext>
            </a:extLst>
          </p:cNvPr>
          <p:cNvPicPr>
            <a:picLocks noGrp="1" noChangeAspect="1"/>
          </p:cNvPicPr>
          <p:nvPr>
            <p:ph type="pic" sz="quarter" idx="13"/>
          </p:nvPr>
        </p:nvPicPr>
        <p:blipFill>
          <a:blip r:embed="rId2"/>
          <a:stretch>
            <a:fillRect/>
          </a:stretch>
        </p:blipFill>
        <p:spPr>
          <a:xfrm>
            <a:off x="2747715" y="1272817"/>
            <a:ext cx="3648570" cy="3743585"/>
          </a:xfrm>
        </p:spPr>
      </p:pic>
      <p:sp>
        <p:nvSpPr>
          <p:cNvPr id="4" name="Text Placeholder 3">
            <a:extLst>
              <a:ext uri="{FF2B5EF4-FFF2-40B4-BE49-F238E27FC236}">
                <a16:creationId xmlns:a16="http://schemas.microsoft.com/office/drawing/2014/main" id="{A51A7FA9-D9BB-954F-B2E1-C126D15588A3}"/>
              </a:ext>
            </a:extLst>
          </p:cNvPr>
          <p:cNvSpPr>
            <a:spLocks noGrp="1"/>
          </p:cNvSpPr>
          <p:nvPr>
            <p:ph type="body" idx="1"/>
          </p:nvPr>
        </p:nvSpPr>
        <p:spPr>
          <a:xfrm>
            <a:off x="457200" y="5130329"/>
            <a:ext cx="8229600" cy="1144347"/>
          </a:xfrm>
        </p:spPr>
        <p:txBody>
          <a:bodyPr lIns="0" tIns="18000" rIns="0" bIns="18000" anchor="ctr" anchorCtr="0">
            <a:spAutoFit/>
          </a:bodyPr>
          <a:lstStyle/>
          <a:p>
            <a:r>
              <a:rPr lang="en-US" dirty="0"/>
              <a:t>This intake manifold gasket includes end seals and a full shield cover for the valley to keep hot engine oil from heating the intake manifold.</a:t>
            </a:r>
          </a:p>
        </p:txBody>
      </p:sp>
    </p:spTree>
    <p:extLst>
      <p:ext uri="{BB962C8B-B14F-4D97-AF65-F5344CB8AC3E}">
        <p14:creationId xmlns:p14="http://schemas.microsoft.com/office/powerpoint/2010/main" val="1723833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921C-78AD-0B44-807A-8C4A3B4DC74E}"/>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34.55</a:t>
            </a:r>
          </a:p>
        </p:txBody>
      </p:sp>
      <p:pic>
        <p:nvPicPr>
          <p:cNvPr id="6" name="Picture Placeholder 5" descr="An engine shows an exhaust manifold gasket along with an exhaust pipe seal.">
            <a:extLst>
              <a:ext uri="{FF2B5EF4-FFF2-40B4-BE49-F238E27FC236}">
                <a16:creationId xmlns:a16="http://schemas.microsoft.com/office/drawing/2014/main" id="{0FD0A408-C643-A24F-A91A-7971CC3E00FB}"/>
              </a:ext>
            </a:extLst>
          </p:cNvPr>
          <p:cNvPicPr>
            <a:picLocks noGrp="1" noChangeAspect="1"/>
          </p:cNvPicPr>
          <p:nvPr>
            <p:ph type="pic" sz="quarter" idx="13"/>
          </p:nvPr>
        </p:nvPicPr>
        <p:blipFill>
          <a:blip r:embed="rId2"/>
          <a:stretch>
            <a:fillRect/>
          </a:stretch>
        </p:blipFill>
        <p:spPr>
          <a:xfrm>
            <a:off x="1314778" y="1275836"/>
            <a:ext cx="6514444" cy="3794696"/>
          </a:xfrm>
        </p:spPr>
      </p:pic>
      <p:sp>
        <p:nvSpPr>
          <p:cNvPr id="4" name="Text Placeholder 3">
            <a:extLst>
              <a:ext uri="{FF2B5EF4-FFF2-40B4-BE49-F238E27FC236}">
                <a16:creationId xmlns:a16="http://schemas.microsoft.com/office/drawing/2014/main" id="{16C20E95-913C-4B40-B82A-DC0D7FF85929}"/>
              </a:ext>
            </a:extLst>
          </p:cNvPr>
          <p:cNvSpPr>
            <a:spLocks noGrp="1"/>
          </p:cNvSpPr>
          <p:nvPr>
            <p:ph type="body" idx="1"/>
          </p:nvPr>
        </p:nvSpPr>
        <p:spPr>
          <a:xfrm>
            <a:off x="457200" y="5294323"/>
            <a:ext cx="8229600" cy="775015"/>
          </a:xfrm>
        </p:spPr>
        <p:txBody>
          <a:bodyPr lIns="0" tIns="18000" rIns="0" bIns="18000" anchor="ctr" anchorCtr="0">
            <a:spAutoFit/>
          </a:bodyPr>
          <a:lstStyle/>
          <a:p>
            <a:r>
              <a:rPr lang="en-US" dirty="0"/>
              <a:t>An exhaust manifold gasket is used on some engines. It seals the exhaust manifold to the cylinder head.</a:t>
            </a:r>
          </a:p>
        </p:txBody>
      </p:sp>
    </p:spTree>
    <p:extLst>
      <p:ext uri="{BB962C8B-B14F-4D97-AF65-F5344CB8AC3E}">
        <p14:creationId xmlns:p14="http://schemas.microsoft.com/office/powerpoint/2010/main" val="639321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11BB-19D3-0342-AC5D-CCBF2A96D955}"/>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34.57</a:t>
            </a:r>
          </a:p>
        </p:txBody>
      </p:sp>
      <p:pic>
        <p:nvPicPr>
          <p:cNvPr id="6" name="Picture Placeholder 5" descr="A technician holds a beam-type torque wrench to tighten an oil pump pickup assembly.">
            <a:extLst>
              <a:ext uri="{FF2B5EF4-FFF2-40B4-BE49-F238E27FC236}">
                <a16:creationId xmlns:a16="http://schemas.microsoft.com/office/drawing/2014/main" id="{03F0AF7A-EAA5-EC47-B7D9-2C551ECD0ECD}"/>
              </a:ext>
            </a:extLst>
          </p:cNvPr>
          <p:cNvPicPr>
            <a:picLocks noGrp="1" noChangeAspect="1"/>
          </p:cNvPicPr>
          <p:nvPr>
            <p:ph type="pic" sz="quarter" idx="13"/>
          </p:nvPr>
        </p:nvPicPr>
        <p:blipFill>
          <a:blip r:embed="rId2"/>
          <a:stretch>
            <a:fillRect/>
          </a:stretch>
        </p:blipFill>
        <p:spPr>
          <a:xfrm>
            <a:off x="2409300" y="1280558"/>
            <a:ext cx="4325400" cy="3880502"/>
          </a:xfrm>
        </p:spPr>
      </p:pic>
      <p:sp>
        <p:nvSpPr>
          <p:cNvPr id="4" name="Text Placeholder 3">
            <a:extLst>
              <a:ext uri="{FF2B5EF4-FFF2-40B4-BE49-F238E27FC236}">
                <a16:creationId xmlns:a16="http://schemas.microsoft.com/office/drawing/2014/main" id="{255AA847-0B76-A642-BA46-51580C45B4FC}"/>
              </a:ext>
            </a:extLst>
          </p:cNvPr>
          <p:cNvSpPr>
            <a:spLocks noGrp="1"/>
          </p:cNvSpPr>
          <p:nvPr>
            <p:ph type="body" idx="1"/>
          </p:nvPr>
        </p:nvSpPr>
        <p:spPr>
          <a:xfrm>
            <a:off x="457200" y="5294323"/>
            <a:ext cx="8229600" cy="775015"/>
          </a:xfrm>
        </p:spPr>
        <p:txBody>
          <a:bodyPr lIns="0" tIns="18000" rIns="0" bIns="18000" anchor="ctr" anchorCtr="0">
            <a:spAutoFit/>
          </a:bodyPr>
          <a:lstStyle/>
          <a:p>
            <a:r>
              <a:rPr lang="en-US" dirty="0"/>
              <a:t>A beam-type torque wrench being used to tighten the oil pump pickup assembly to factory specification.</a:t>
            </a:r>
          </a:p>
        </p:txBody>
      </p:sp>
    </p:spTree>
    <p:extLst>
      <p:ext uri="{BB962C8B-B14F-4D97-AF65-F5344CB8AC3E}">
        <p14:creationId xmlns:p14="http://schemas.microsoft.com/office/powerpoint/2010/main" val="1429754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0EE4-2654-4D48-A2D1-806CCDC16F09}"/>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Final Assembly </a:t>
            </a:r>
            <a:r>
              <a:rPr lang="en-US" sz="2800" dirty="0"/>
              <a:t>(2 of 2)</a:t>
            </a:r>
          </a:p>
        </p:txBody>
      </p:sp>
      <p:sp>
        <p:nvSpPr>
          <p:cNvPr id="3" name="Content Placeholder 2">
            <a:extLst>
              <a:ext uri="{FF2B5EF4-FFF2-40B4-BE49-F238E27FC236}">
                <a16:creationId xmlns:a16="http://schemas.microsoft.com/office/drawing/2014/main" id="{8CF57743-7F7B-A14F-87BE-4AAE600A5C47}"/>
              </a:ext>
            </a:extLst>
          </p:cNvPr>
          <p:cNvSpPr>
            <a:spLocks noGrp="1"/>
          </p:cNvSpPr>
          <p:nvPr>
            <p:ph sz="quarter" idx="13"/>
          </p:nvPr>
        </p:nvSpPr>
        <p:spPr>
          <a:xfrm>
            <a:off x="457200" y="1279525"/>
            <a:ext cx="8232775" cy="1744511"/>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Water Pump Installation</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Engine Painting</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Prelubricating the Engine</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Setting Ignition Timing</a:t>
            </a:r>
          </a:p>
        </p:txBody>
      </p:sp>
    </p:spTree>
    <p:extLst>
      <p:ext uri="{BB962C8B-B14F-4D97-AF65-F5344CB8AC3E}">
        <p14:creationId xmlns:p14="http://schemas.microsoft.com/office/powerpoint/2010/main" val="254862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AB33-14B1-FA44-9199-FDB2104ED265}"/>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Dynamometer Testing</a:t>
            </a:r>
          </a:p>
        </p:txBody>
      </p:sp>
      <p:sp>
        <p:nvSpPr>
          <p:cNvPr id="3" name="Content Placeholder 2">
            <a:extLst>
              <a:ext uri="{FF2B5EF4-FFF2-40B4-BE49-F238E27FC236}">
                <a16:creationId xmlns:a16="http://schemas.microsoft.com/office/drawing/2014/main" id="{21EB0854-CC53-B140-8652-B7185D83D064}"/>
              </a:ext>
            </a:extLst>
          </p:cNvPr>
          <p:cNvSpPr>
            <a:spLocks noGrp="1"/>
          </p:cNvSpPr>
          <p:nvPr>
            <p:ph sz="quarter" idx="13"/>
          </p:nvPr>
        </p:nvSpPr>
        <p:spPr>
          <a:xfrm>
            <a:off x="457200" y="1279525"/>
            <a:ext cx="8232775" cy="3083340"/>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Purposes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Types of Dynamometers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Terminology</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Measured Values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Calculated Numbers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Standards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Final Notes</a:t>
            </a:r>
          </a:p>
        </p:txBody>
      </p:sp>
    </p:spTree>
    <p:extLst>
      <p:ext uri="{BB962C8B-B14F-4D97-AF65-F5344CB8AC3E}">
        <p14:creationId xmlns:p14="http://schemas.microsoft.com/office/powerpoint/2010/main" val="2251476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76D8-17A3-E548-B355-86FD7F102AA7}"/>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34.63</a:t>
            </a:r>
          </a:p>
        </p:txBody>
      </p:sp>
      <p:pic>
        <p:nvPicPr>
          <p:cNvPr id="6" name="Picture Placeholder 5" descr="A dynamometer that measures engine torque shows a water absorption unit.">
            <a:extLst>
              <a:ext uri="{FF2B5EF4-FFF2-40B4-BE49-F238E27FC236}">
                <a16:creationId xmlns:a16="http://schemas.microsoft.com/office/drawing/2014/main" id="{457EF747-6FCF-D149-8DCA-4B126E409322}"/>
              </a:ext>
            </a:extLst>
          </p:cNvPr>
          <p:cNvPicPr>
            <a:picLocks noGrp="1" noChangeAspect="1"/>
          </p:cNvPicPr>
          <p:nvPr>
            <p:ph type="pic" sz="quarter" idx="13"/>
          </p:nvPr>
        </p:nvPicPr>
        <p:blipFill>
          <a:blip r:embed="rId2"/>
          <a:stretch>
            <a:fillRect/>
          </a:stretch>
        </p:blipFill>
        <p:spPr>
          <a:xfrm>
            <a:off x="2549964" y="1280094"/>
            <a:ext cx="4044073" cy="3473240"/>
          </a:xfrm>
        </p:spPr>
      </p:pic>
      <p:sp>
        <p:nvSpPr>
          <p:cNvPr id="4" name="Text Placeholder 3">
            <a:extLst>
              <a:ext uri="{FF2B5EF4-FFF2-40B4-BE49-F238E27FC236}">
                <a16:creationId xmlns:a16="http://schemas.microsoft.com/office/drawing/2014/main" id="{7206FFDC-DB04-9A42-AECA-587C2A9931FC}"/>
              </a:ext>
            </a:extLst>
          </p:cNvPr>
          <p:cNvSpPr>
            <a:spLocks noGrp="1"/>
          </p:cNvSpPr>
          <p:nvPr>
            <p:ph type="body" idx="1"/>
          </p:nvPr>
        </p:nvSpPr>
        <p:spPr>
          <a:xfrm>
            <a:off x="457200" y="4824060"/>
            <a:ext cx="8229600" cy="1513679"/>
          </a:xfrm>
        </p:spPr>
        <p:txBody>
          <a:bodyPr lIns="0" tIns="18000" rIns="0" bIns="18000" anchor="ctr" anchorCtr="0">
            <a:spAutoFit/>
          </a:bodyPr>
          <a:lstStyle/>
          <a:p>
            <a:r>
              <a:rPr lang="en-US" dirty="0"/>
              <a:t>A dynamometer measures engine torque by applying a resistive force to the engine and measuring the force applied. Water is being used as the resistive load on this</a:t>
            </a:r>
          </a:p>
          <a:p>
            <a:r>
              <a:rPr lang="en-US" dirty="0"/>
              <a:t>dynamometer.</a:t>
            </a:r>
          </a:p>
        </p:txBody>
      </p:sp>
    </p:spTree>
    <p:extLst>
      <p:ext uri="{BB962C8B-B14F-4D97-AF65-F5344CB8AC3E}">
        <p14:creationId xmlns:p14="http://schemas.microsoft.com/office/powerpoint/2010/main" val="926398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54FC-19DE-1642-80CA-8A99478DCD45}"/>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34.1</a:t>
            </a:r>
          </a:p>
        </p:txBody>
      </p:sp>
      <p:pic>
        <p:nvPicPr>
          <p:cNvPr id="6" name="Picture Placeholder 5" descr="A 3-cylinder engine of Ford.">
            <a:extLst>
              <a:ext uri="{FF2B5EF4-FFF2-40B4-BE49-F238E27FC236}">
                <a16:creationId xmlns:a16="http://schemas.microsoft.com/office/drawing/2014/main" id="{2CCB0631-B5EC-1A44-9D37-B62634800ED3}"/>
              </a:ext>
            </a:extLst>
          </p:cNvPr>
          <p:cNvPicPr>
            <a:picLocks noGrp="1" noChangeAspect="1"/>
          </p:cNvPicPr>
          <p:nvPr>
            <p:ph type="pic" sz="quarter" idx="13"/>
          </p:nvPr>
        </p:nvPicPr>
        <p:blipFill>
          <a:blip r:embed="rId2"/>
          <a:stretch>
            <a:fillRect/>
          </a:stretch>
        </p:blipFill>
        <p:spPr>
          <a:xfrm>
            <a:off x="2225128" y="1428534"/>
            <a:ext cx="4693744" cy="3111932"/>
          </a:xfrm>
        </p:spPr>
      </p:pic>
      <p:sp>
        <p:nvSpPr>
          <p:cNvPr id="4" name="Text Placeholder 3">
            <a:extLst>
              <a:ext uri="{FF2B5EF4-FFF2-40B4-BE49-F238E27FC236}">
                <a16:creationId xmlns:a16="http://schemas.microsoft.com/office/drawing/2014/main" id="{A6E8DCA4-2507-DA40-88E2-3807BFC6F581}"/>
              </a:ext>
            </a:extLst>
          </p:cNvPr>
          <p:cNvSpPr>
            <a:spLocks noGrp="1"/>
          </p:cNvSpPr>
          <p:nvPr>
            <p:ph type="body" idx="1"/>
          </p:nvPr>
        </p:nvSpPr>
        <p:spPr>
          <a:xfrm>
            <a:off x="457200" y="5129454"/>
            <a:ext cx="8229600" cy="1144347"/>
          </a:xfrm>
        </p:spPr>
        <p:txBody>
          <a:bodyPr lIns="0" tIns="18000" rIns="0" bIns="18000" anchor="ctr" anchorCtr="0">
            <a:spAutoFit/>
          </a:bodyPr>
          <a:lstStyle/>
          <a:p>
            <a:r>
              <a:rPr lang="en-US" dirty="0"/>
              <a:t>A Ford 1.0 liter 3-cylinder engine is different than many small engines and may require detailed service information to be sure that all of the steps are taken for proper assembly.</a:t>
            </a:r>
          </a:p>
        </p:txBody>
      </p:sp>
    </p:spTree>
    <p:extLst>
      <p:ext uri="{BB962C8B-B14F-4D97-AF65-F5344CB8AC3E}">
        <p14:creationId xmlns:p14="http://schemas.microsoft.com/office/powerpoint/2010/main" val="4155734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F8BE-BE70-1B48-B036-A2AA233E21D9}"/>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34.66</a:t>
            </a:r>
          </a:p>
        </p:txBody>
      </p:sp>
      <p:pic>
        <p:nvPicPr>
          <p:cNvPr id="6" name="Picture Placeholder 5" descr="Two curves are drawn on a coordinate plane.&#10;Long description is available in notes, press F6">
            <a:extLst>
              <a:ext uri="{FF2B5EF4-FFF2-40B4-BE49-F238E27FC236}">
                <a16:creationId xmlns:a16="http://schemas.microsoft.com/office/drawing/2014/main" id="{FE3722CA-E96D-9C4A-BA51-69579A16EF38}"/>
              </a:ext>
            </a:extLst>
          </p:cNvPr>
          <p:cNvPicPr>
            <a:picLocks noGrp="1" noChangeAspect="1"/>
          </p:cNvPicPr>
          <p:nvPr>
            <p:ph type="pic" sz="quarter" idx="13"/>
          </p:nvPr>
        </p:nvPicPr>
        <p:blipFill>
          <a:blip r:embed="rId3"/>
          <a:stretch>
            <a:fillRect/>
          </a:stretch>
        </p:blipFill>
        <p:spPr>
          <a:xfrm>
            <a:off x="2370649" y="1282706"/>
            <a:ext cx="4402702" cy="3533307"/>
          </a:xfrm>
        </p:spPr>
      </p:pic>
      <p:sp>
        <p:nvSpPr>
          <p:cNvPr id="4" name="Text Placeholder 3">
            <a:extLst>
              <a:ext uri="{FF2B5EF4-FFF2-40B4-BE49-F238E27FC236}">
                <a16:creationId xmlns:a16="http://schemas.microsoft.com/office/drawing/2014/main" id="{C9ED8948-7AAE-E149-9E76-A199DACA1EB0}"/>
              </a:ext>
            </a:extLst>
          </p:cNvPr>
          <p:cNvSpPr>
            <a:spLocks noGrp="1"/>
          </p:cNvSpPr>
          <p:nvPr>
            <p:ph type="body" idx="1"/>
          </p:nvPr>
        </p:nvSpPr>
        <p:spPr>
          <a:xfrm>
            <a:off x="457200" y="5050971"/>
            <a:ext cx="8229600" cy="1176408"/>
          </a:xfrm>
        </p:spPr>
        <p:txBody>
          <a:bodyPr lIns="0" tIns="18000" rIns="0" bIns="18000" anchor="ctr" anchorCtr="0">
            <a:spAutoFit/>
          </a:bodyPr>
          <a:lstStyle/>
          <a:p>
            <a:r>
              <a:rPr lang="en-US" dirty="0"/>
              <a:t>Because horsepower is calculated from measured torque, the horsepower and torque curves should always cross at exactly 5252 </a:t>
            </a:r>
            <a:r>
              <a:rPr lang="en-US" spc="-300" dirty="0"/>
              <a:t>R P M</a:t>
            </a:r>
            <a:r>
              <a:rPr lang="en-US" dirty="0"/>
              <a:t>.</a:t>
            </a:r>
          </a:p>
        </p:txBody>
      </p:sp>
    </p:spTree>
    <p:extLst>
      <p:ext uri="{BB962C8B-B14F-4D97-AF65-F5344CB8AC3E}">
        <p14:creationId xmlns:p14="http://schemas.microsoft.com/office/powerpoint/2010/main" val="3691806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Math Formula: Horsepower</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203491" y="1312650"/>
            <a:ext cx="569646" cy="265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dirty="0"/>
          </a:p>
        </p:txBody>
      </p:sp>
      <p:pic>
        <p:nvPicPr>
          <p:cNvPr id="6" name="math_formula_horsepower">
            <a:hlinkClick r:id="" action="ppaction://media"/>
            <a:extLst>
              <a:ext uri="{FF2B5EF4-FFF2-40B4-BE49-F238E27FC236}">
                <a16:creationId xmlns:a16="http://schemas.microsoft.com/office/drawing/2014/main" id="{8C5C4A72-CC42-732D-3979-40CC29FFAB6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7876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5FB4-9F5A-4348-ABC7-883106404806}"/>
              </a:ext>
            </a:extLst>
          </p:cNvPr>
          <p:cNvSpPr>
            <a:spLocks noGrp="1"/>
          </p:cNvSpPr>
          <p:nvPr>
            <p:ph type="title"/>
          </p:nvPr>
        </p:nvSpPr>
        <p:spPr>
          <a:xfrm>
            <a:off x="457200" y="217476"/>
            <a:ext cx="8229600" cy="590349"/>
          </a:xfrm>
        </p:spPr>
        <p:txBody>
          <a:bodyPr lIns="0" tIns="18000" rIns="0" bIns="18000" anchor="ctr" anchorCtr="0">
            <a:spAutoFit/>
          </a:bodyPr>
          <a:lstStyle/>
          <a:p>
            <a:r>
              <a:rPr lang="en-US" dirty="0"/>
              <a:t>Summary </a:t>
            </a:r>
            <a:r>
              <a:rPr lang="en-US" sz="2800" dirty="0"/>
              <a:t>(1 of 3)</a:t>
            </a:r>
          </a:p>
        </p:txBody>
      </p:sp>
      <p:sp>
        <p:nvSpPr>
          <p:cNvPr id="3" name="Content Placeholder 2">
            <a:extLst>
              <a:ext uri="{FF2B5EF4-FFF2-40B4-BE49-F238E27FC236}">
                <a16:creationId xmlns:a16="http://schemas.microsoft.com/office/drawing/2014/main" id="{E6599FD4-EC76-B843-B5A5-DC46FAFDE46D}"/>
              </a:ext>
            </a:extLst>
          </p:cNvPr>
          <p:cNvSpPr>
            <a:spLocks noGrp="1"/>
          </p:cNvSpPr>
          <p:nvPr>
            <p:ph sz="quarter" idx="13"/>
          </p:nvPr>
        </p:nvSpPr>
        <p:spPr>
          <a:xfrm>
            <a:off x="457200" y="1279525"/>
            <a:ext cx="8232775" cy="3745059"/>
          </a:xfrm>
        </p:spPr>
        <p:txBody>
          <a:bodyPr lIns="0" tIns="18000" rIns="0" bIns="18000" anchor="ctr" anchorCtr="0">
            <a:spAutoFit/>
          </a:bodyPr>
          <a:lstStyle/>
          <a:p>
            <a:pPr marL="450850" indent="-450850">
              <a:buFont typeface="+mj-lt"/>
              <a:buAutoNum type="arabicPeriod"/>
            </a:pPr>
            <a:r>
              <a:rPr lang="en-US" dirty="0">
                <a:latin typeface="Arial" panose="020B0604020202020204" pitchFamily="34" charset="0"/>
                <a:cs typeface="Arial" panose="020B0604020202020204" pitchFamily="34" charset="0"/>
              </a:rPr>
              <a:t>Before assembling an engine, the technician should read, understand, and follow all instructions that came with the parts and gaskets to ensure proper assembly.</a:t>
            </a:r>
          </a:p>
          <a:p>
            <a:pPr marL="450850" indent="-450850">
              <a:buFont typeface="+mj-lt"/>
              <a:buAutoNum type="arabicPeriod"/>
            </a:pPr>
            <a:r>
              <a:rPr lang="en-US" dirty="0">
                <a:latin typeface="Arial" panose="020B0604020202020204" pitchFamily="34" charset="0"/>
                <a:cs typeface="Arial" panose="020B0604020202020204" pitchFamily="34" charset="0"/>
              </a:rPr>
              <a:t>Assembling the short block includes preparing the block and installing the crankshaft and the piston/rod assemblies.</a:t>
            </a:r>
          </a:p>
          <a:p>
            <a:pPr marL="450850" indent="-450850">
              <a:buFont typeface="+mj-lt"/>
              <a:buAutoNum type="arabicPeriod"/>
            </a:pPr>
            <a:r>
              <a:rPr lang="en-US" dirty="0">
                <a:latin typeface="Arial" panose="020B0604020202020204" pitchFamily="34" charset="0"/>
                <a:cs typeface="Arial" panose="020B0604020202020204" pitchFamily="34" charset="0"/>
              </a:rPr>
              <a:t>Cylinder head assembly includes checking valve spring tension as well as proper rocker arm and pushrod measurements.</a:t>
            </a:r>
          </a:p>
        </p:txBody>
      </p:sp>
    </p:spTree>
    <p:extLst>
      <p:ext uri="{BB962C8B-B14F-4D97-AF65-F5344CB8AC3E}">
        <p14:creationId xmlns:p14="http://schemas.microsoft.com/office/powerpoint/2010/main" val="3987743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5FB4-9F5A-4348-ABC7-883106404806}"/>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Summary </a:t>
            </a:r>
            <a:r>
              <a:rPr lang="en-US" sz="2800" dirty="0"/>
              <a:t>(2 of 3)</a:t>
            </a:r>
          </a:p>
        </p:txBody>
      </p:sp>
      <p:sp>
        <p:nvSpPr>
          <p:cNvPr id="3" name="Content Placeholder 2">
            <a:extLst>
              <a:ext uri="{FF2B5EF4-FFF2-40B4-BE49-F238E27FC236}">
                <a16:creationId xmlns:a16="http://schemas.microsoft.com/office/drawing/2014/main" id="{E6599FD4-EC76-B843-B5A5-DC46FAFDE46D}"/>
              </a:ext>
            </a:extLst>
          </p:cNvPr>
          <p:cNvSpPr>
            <a:spLocks noGrp="1"/>
          </p:cNvSpPr>
          <p:nvPr>
            <p:ph sz="quarter" idx="13"/>
          </p:nvPr>
        </p:nvSpPr>
        <p:spPr>
          <a:xfrm>
            <a:off x="457200" y="1279524"/>
            <a:ext cx="8232775" cy="3568088"/>
          </a:xfrm>
        </p:spPr>
        <p:txBody>
          <a:bodyPr lIns="0" tIns="18000" rIns="0" bIns="18000" anchor="ctr" anchorCtr="0">
            <a:spAutoFit/>
          </a:bodyPr>
          <a:lstStyle/>
          <a:p>
            <a:pPr marL="450850" indent="-450850">
              <a:buFont typeface="+mj-lt"/>
              <a:buAutoNum type="arabicPeriod" startAt="4"/>
            </a:pPr>
            <a:r>
              <a:rPr lang="en-US" dirty="0">
                <a:latin typeface="Arial" panose="020B0604020202020204" pitchFamily="34" charset="0"/>
                <a:cs typeface="Arial" panose="020B0604020202020204" pitchFamily="34" charset="0"/>
              </a:rPr>
              <a:t>A trial assembly should be performed before the final assembly.</a:t>
            </a:r>
          </a:p>
          <a:p>
            <a:pPr marL="450850" indent="-450850">
              <a:buFont typeface="+mj-lt"/>
              <a:buAutoNum type="arabicPeriod" startAt="4"/>
            </a:pPr>
            <a:r>
              <a:rPr lang="en-US" dirty="0">
                <a:latin typeface="Arial" panose="020B0604020202020204" pitchFamily="34" charset="0"/>
                <a:cs typeface="Arial" panose="020B0604020202020204" pitchFamily="34" charset="0"/>
              </a:rPr>
              <a:t>All bearing oil clearances should be checked using a micrometer and telescoping gauges or Plastigage.</a:t>
            </a:r>
          </a:p>
          <a:p>
            <a:pPr marL="450850" indent="-450850">
              <a:buFont typeface="+mj-lt"/>
              <a:buAutoNum type="arabicPeriod" startAt="4"/>
            </a:pPr>
            <a:r>
              <a:rPr lang="en-US" dirty="0">
                <a:latin typeface="Arial" panose="020B0604020202020204" pitchFamily="34" charset="0"/>
                <a:cs typeface="Arial" panose="020B0604020202020204" pitchFamily="34" charset="0"/>
              </a:rPr>
              <a:t>Piston ring end gap should be checked before the pistons are installed.</a:t>
            </a:r>
          </a:p>
          <a:p>
            <a:pPr marL="450850" indent="-450850">
              <a:buFont typeface="+mj-lt"/>
              <a:buAutoNum type="arabicPeriod" startAt="4"/>
            </a:pPr>
            <a:r>
              <a:rPr lang="en-US" dirty="0">
                <a:latin typeface="Arial" panose="020B0604020202020204" pitchFamily="34" charset="0"/>
                <a:cs typeface="Arial" panose="020B0604020202020204" pitchFamily="34" charset="0"/>
              </a:rPr>
              <a:t>Cylinder head bolts should be properly tightened and in the specified sequence.</a:t>
            </a:r>
          </a:p>
        </p:txBody>
      </p:sp>
    </p:spTree>
    <p:extLst>
      <p:ext uri="{BB962C8B-B14F-4D97-AF65-F5344CB8AC3E}">
        <p14:creationId xmlns:p14="http://schemas.microsoft.com/office/powerpoint/2010/main" val="4192031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5FB4-9F5A-4348-ABC7-883106404806}"/>
              </a:ext>
            </a:extLst>
          </p:cNvPr>
          <p:cNvSpPr>
            <a:spLocks noGrp="1"/>
          </p:cNvSpPr>
          <p:nvPr>
            <p:ph type="title"/>
          </p:nvPr>
        </p:nvSpPr>
        <p:spPr>
          <a:xfrm>
            <a:off x="457200" y="217476"/>
            <a:ext cx="8229600" cy="590349"/>
          </a:xfrm>
        </p:spPr>
        <p:txBody>
          <a:bodyPr lIns="0" tIns="18000" rIns="0" bIns="18000" anchor="ctr" anchorCtr="0">
            <a:spAutoFit/>
          </a:bodyPr>
          <a:lstStyle/>
          <a:p>
            <a:r>
              <a:rPr lang="en-US" dirty="0"/>
              <a:t>Summary </a:t>
            </a:r>
            <a:r>
              <a:rPr lang="en-US" sz="2800" dirty="0"/>
              <a:t>(3 of 3)</a:t>
            </a:r>
          </a:p>
        </p:txBody>
      </p:sp>
      <p:sp>
        <p:nvSpPr>
          <p:cNvPr id="3" name="Content Placeholder 2">
            <a:extLst>
              <a:ext uri="{FF2B5EF4-FFF2-40B4-BE49-F238E27FC236}">
                <a16:creationId xmlns:a16="http://schemas.microsoft.com/office/drawing/2014/main" id="{E6599FD4-EC76-B843-B5A5-DC46FAFDE46D}"/>
              </a:ext>
            </a:extLst>
          </p:cNvPr>
          <p:cNvSpPr>
            <a:spLocks noGrp="1"/>
          </p:cNvSpPr>
          <p:nvPr>
            <p:ph sz="quarter" idx="13"/>
          </p:nvPr>
        </p:nvSpPr>
        <p:spPr>
          <a:xfrm>
            <a:off x="457200" y="1279525"/>
            <a:ext cx="8232775" cy="1706039"/>
          </a:xfrm>
        </p:spPr>
        <p:txBody>
          <a:bodyPr lIns="0" tIns="18000" rIns="0" bIns="18000" anchor="ctr" anchorCtr="0">
            <a:spAutoFit/>
          </a:bodyPr>
          <a:lstStyle/>
          <a:p>
            <a:pPr marL="450850" indent="-450850">
              <a:buFont typeface="+mj-lt"/>
              <a:buAutoNum type="arabicPeriod" startAt="8"/>
            </a:pPr>
            <a:r>
              <a:rPr lang="en-US" dirty="0">
                <a:latin typeface="Arial" panose="020B0604020202020204" pitchFamily="34" charset="0"/>
                <a:cs typeface="Arial" panose="020B0604020202020204" pitchFamily="34" charset="0"/>
              </a:rPr>
              <a:t>Timing chain or belt and all covers are installed using the specified gaskets or sealers.</a:t>
            </a:r>
          </a:p>
          <a:p>
            <a:pPr marL="450850" indent="-450850">
              <a:buFont typeface="+mj-lt"/>
              <a:buAutoNum type="arabicPeriod" startAt="8"/>
            </a:pPr>
            <a:r>
              <a:rPr lang="en-US" dirty="0">
                <a:latin typeface="Arial" panose="020B0604020202020204" pitchFamily="34" charset="0"/>
                <a:cs typeface="Arial" panose="020B0604020202020204" pitchFamily="34" charset="0"/>
              </a:rPr>
              <a:t>Testing an engine on a dynamometer allows the engine to be tested before being installed in a vehicle.</a:t>
            </a:r>
          </a:p>
        </p:txBody>
      </p:sp>
    </p:spTree>
    <p:extLst>
      <p:ext uri="{BB962C8B-B14F-4D97-AF65-F5344CB8AC3E}">
        <p14:creationId xmlns:p14="http://schemas.microsoft.com/office/powerpoint/2010/main" val="3896414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70551" y="161564"/>
            <a:ext cx="8202898" cy="833825"/>
          </a:xfrm>
        </p:spPr>
        <p:txBody>
          <a:bodyPr vert="horz" lIns="0" tIns="17942" rIns="0" bIns="17942" rtlCol="0" anchor="ctr" anchorCtr="0">
            <a:spAutoFit/>
          </a:bodyPr>
          <a:lstStyle/>
          <a:p>
            <a:r>
              <a:rPr lang="en-US" kern="0" dirty="0">
                <a:latin typeface="Arial"/>
              </a:rPr>
              <a:t>Animation and Video Resources</a:t>
            </a:r>
            <a:br>
              <a:rPr lang="en-US" kern="0" dirty="0">
                <a:latin typeface="Arial"/>
              </a:rPr>
            </a:br>
            <a:r>
              <a:rPr lang="en-US" sz="1595" dirty="0">
                <a:latin typeface="Arial"/>
              </a:rPr>
              <a:t>The below listed resources are hyperlinked to the James Halderman website</a:t>
            </a:r>
            <a:endParaRPr lang="en-IN" sz="2791"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67387" y="1551182"/>
            <a:ext cx="8206063" cy="3074695"/>
          </a:xfrm>
        </p:spPr>
        <p:txBody>
          <a:bodyPr vert="horz" lIns="0" tIns="17942" rIns="0" bIns="17942" rtlCol="0" anchor="ctr" anchorCtr="0">
            <a:spAutoFit/>
          </a:bodyPr>
          <a:lstStyle/>
          <a:p>
            <a:pPr marL="0" indent="0">
              <a:spcBef>
                <a:spcPts val="598"/>
              </a:spcBef>
              <a:buNone/>
            </a:pPr>
            <a:r>
              <a:rPr lang="en-US" dirty="0">
                <a:latin typeface="Arial" panose="020B0604020202020204" pitchFamily="34" charset="0"/>
                <a:cs typeface="Arial" panose="020B0604020202020204" pitchFamily="34" charset="0"/>
                <a:hlinkClick r:id="rId3"/>
              </a:rPr>
              <a:t>(A1) Engine Repair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4"/>
              </a:rPr>
              <a:t>(A1) Engine Repair Videos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hlinkClick r:id="" action="ppaction://noaction"/>
            </a:endParaRPr>
          </a:p>
          <a:p>
            <a:pPr marL="0" indent="0">
              <a:spcBef>
                <a:spcPts val="598"/>
              </a:spcBef>
              <a:buNone/>
            </a:pPr>
            <a:r>
              <a:rPr lang="en-US" dirty="0">
                <a:latin typeface="Arial" panose="020B0604020202020204" pitchFamily="34" charset="0"/>
                <a:cs typeface="Arial" panose="020B0604020202020204" pitchFamily="34" charset="0"/>
                <a:hlinkClick r:id="" action="ppaction://noaction"/>
              </a:rPr>
              <a:t>(A8) Engine Performance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5"/>
              </a:rPr>
              <a:t>(A8) Engine Performance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42270" y="237547"/>
            <a:ext cx="8202898" cy="590232"/>
          </a:xfrm>
        </p:spPr>
        <p:txBody>
          <a:bodyPr vert="horz" lIns="0" tIns="17942" rIns="0" bIns="17942" rtlCol="0" anchor="ctr" anchorCtr="0">
            <a:spAutoFit/>
          </a:bodyPr>
          <a:lstStyle/>
          <a:p>
            <a:r>
              <a:rPr lang="en-US" sz="3600"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81628" y="2338862"/>
            <a:ext cx="1272386" cy="1433808"/>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898463" y="1600902"/>
            <a:ext cx="6774986" cy="3054919"/>
          </a:xfrm>
          <a:ln/>
        </p:spPr>
        <p:style>
          <a:lnRef idx="2">
            <a:schemeClr val="dk1"/>
          </a:lnRef>
          <a:fillRef idx="1">
            <a:schemeClr val="lt1"/>
          </a:fillRef>
          <a:effectRef idx="0">
            <a:schemeClr val="dk1"/>
          </a:effectRef>
          <a:fontRef idx="minor">
            <a:schemeClr val="dk1"/>
          </a:fontRef>
        </p:style>
        <p:txBody>
          <a:bodyPr vert="horz" lIns="171567" tIns="171567" rIns="171567" bIns="171567" rtlCol="0" anchor="ctr" anchorCtr="0">
            <a:spAutoFit/>
          </a:bodyPr>
          <a:lstStyle/>
          <a:p>
            <a:pPr marL="101278" indent="0">
              <a:buNone/>
            </a:pPr>
            <a:r>
              <a:rPr lang="en-US" sz="1600" b="1" dirty="0">
                <a:latin typeface="Arial" panose="020B0604020202020204" pitchFamily="34" charset="0"/>
                <a:cs typeface="Arial" panose="020B0604020202020204" pitchFamily="34" charset="0"/>
              </a:rPr>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46296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EF4F-FFC6-7742-A41A-D022370B3572}"/>
              </a:ext>
            </a:extLst>
          </p:cNvPr>
          <p:cNvSpPr>
            <a:spLocks noGrp="1"/>
          </p:cNvSpPr>
          <p:nvPr>
            <p:ph type="title"/>
          </p:nvPr>
        </p:nvSpPr>
        <p:spPr>
          <a:xfrm>
            <a:off x="457200" y="217476"/>
            <a:ext cx="8229600" cy="590349"/>
          </a:xfrm>
        </p:spPr>
        <p:txBody>
          <a:bodyPr lIns="0" tIns="18000" rIns="0" bIns="18000" anchor="ctr" anchorCtr="0">
            <a:spAutoFit/>
          </a:bodyPr>
          <a:lstStyle/>
          <a:p>
            <a:r>
              <a:rPr lang="en-US" dirty="0"/>
              <a:t>Short Block Preparation</a:t>
            </a:r>
          </a:p>
        </p:txBody>
      </p:sp>
      <p:sp>
        <p:nvSpPr>
          <p:cNvPr id="3" name="Content Placeholder 2">
            <a:extLst>
              <a:ext uri="{FF2B5EF4-FFF2-40B4-BE49-F238E27FC236}">
                <a16:creationId xmlns:a16="http://schemas.microsoft.com/office/drawing/2014/main" id="{8F359413-1DDF-AB4E-BA08-081AFEFC62FA}"/>
              </a:ext>
            </a:extLst>
          </p:cNvPr>
          <p:cNvSpPr>
            <a:spLocks noGrp="1"/>
          </p:cNvSpPr>
          <p:nvPr>
            <p:ph sz="quarter" idx="13"/>
          </p:nvPr>
        </p:nvSpPr>
        <p:spPr>
          <a:xfrm>
            <a:off x="457200" y="1279525"/>
            <a:ext cx="8232775" cy="2190788"/>
          </a:xfrm>
        </p:spPr>
        <p:txBody>
          <a:bodyPr lIns="0" tIns="18000" rIns="0" bIns="18000" anchor="ctr" anchorCtr="0">
            <a:spAutoFit/>
          </a:bodyPr>
          <a:lstStyle/>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Items to Check</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Surface Finish</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Checking Surfaces Before Assembly</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Preparing the Block for Studs</a:t>
            </a:r>
          </a:p>
          <a:p>
            <a:pPr marL="342900" lvl="1" indent="-342900">
              <a:buFont typeface="Arial" panose="020B0604020202020204" pitchFamily="34" charset="0"/>
              <a:buChar char="•"/>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a:rPr>
              <a:t>Preparing Threaded Holes</a:t>
            </a:r>
          </a:p>
        </p:txBody>
      </p:sp>
    </p:spTree>
    <p:extLst>
      <p:ext uri="{BB962C8B-B14F-4D97-AF65-F5344CB8AC3E}">
        <p14:creationId xmlns:p14="http://schemas.microsoft.com/office/powerpoint/2010/main" val="300789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3348-C9A1-E841-A0AC-E610A59F6BDB}"/>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34.2</a:t>
            </a:r>
          </a:p>
        </p:txBody>
      </p:sp>
      <p:pic>
        <p:nvPicPr>
          <p:cNvPr id="6" name="Picture Placeholder 5" descr="A technician holds an engine component for deburring its sharp edges.">
            <a:extLst>
              <a:ext uri="{FF2B5EF4-FFF2-40B4-BE49-F238E27FC236}">
                <a16:creationId xmlns:a16="http://schemas.microsoft.com/office/drawing/2014/main" id="{F61A9D5A-DA27-3243-9FE7-B8E5397BDB3F}"/>
              </a:ext>
            </a:extLst>
          </p:cNvPr>
          <p:cNvPicPr>
            <a:picLocks noGrp="1" noChangeAspect="1"/>
          </p:cNvPicPr>
          <p:nvPr>
            <p:ph type="pic" sz="quarter" idx="13"/>
          </p:nvPr>
        </p:nvPicPr>
        <p:blipFill>
          <a:blip r:embed="rId2"/>
          <a:stretch>
            <a:fillRect/>
          </a:stretch>
        </p:blipFill>
        <p:spPr>
          <a:xfrm>
            <a:off x="2287905" y="1271995"/>
            <a:ext cx="4568190" cy="3688080"/>
          </a:xfrm>
        </p:spPr>
      </p:pic>
      <p:sp>
        <p:nvSpPr>
          <p:cNvPr id="4" name="Text Placeholder 3">
            <a:extLst>
              <a:ext uri="{FF2B5EF4-FFF2-40B4-BE49-F238E27FC236}">
                <a16:creationId xmlns:a16="http://schemas.microsoft.com/office/drawing/2014/main" id="{3564CC5A-D828-D94C-84CF-2B2A7B402992}"/>
              </a:ext>
            </a:extLst>
          </p:cNvPr>
          <p:cNvSpPr>
            <a:spLocks noGrp="1"/>
          </p:cNvSpPr>
          <p:nvPr>
            <p:ph type="body" idx="1"/>
          </p:nvPr>
        </p:nvSpPr>
        <p:spPr>
          <a:xfrm>
            <a:off x="457200" y="5294323"/>
            <a:ext cx="8229600" cy="775015"/>
          </a:xfrm>
        </p:spPr>
        <p:txBody>
          <a:bodyPr lIns="0" tIns="18000" rIns="0" bIns="18000" anchor="ctr" anchorCtr="0">
            <a:spAutoFit/>
          </a:bodyPr>
          <a:lstStyle/>
          <a:p>
            <a:r>
              <a:rPr lang="en-US" dirty="0"/>
              <a:t>Deburring all sharp edges is an important step to achieve proper engine assembly.</a:t>
            </a:r>
          </a:p>
        </p:txBody>
      </p:sp>
    </p:spTree>
    <p:extLst>
      <p:ext uri="{BB962C8B-B14F-4D97-AF65-F5344CB8AC3E}">
        <p14:creationId xmlns:p14="http://schemas.microsoft.com/office/powerpoint/2010/main" val="270805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74D0-4FCC-1942-A45D-74D6C969392F}"/>
              </a:ext>
            </a:extLst>
          </p:cNvPr>
          <p:cNvSpPr>
            <a:spLocks noGrp="1"/>
          </p:cNvSpPr>
          <p:nvPr>
            <p:ph type="title"/>
          </p:nvPr>
        </p:nvSpPr>
        <p:spPr>
          <a:xfrm>
            <a:off x="457200" y="219275"/>
            <a:ext cx="8229600" cy="590349"/>
          </a:xfrm>
        </p:spPr>
        <p:txBody>
          <a:bodyPr lIns="0" tIns="18000" rIns="0" bIns="18000" anchor="ctr" anchorCtr="0">
            <a:spAutoFit/>
          </a:bodyPr>
          <a:lstStyle/>
          <a:p>
            <a:r>
              <a:rPr lang="en-US" dirty="0"/>
              <a:t>Figure 34.6</a:t>
            </a:r>
          </a:p>
        </p:txBody>
      </p:sp>
      <p:pic>
        <p:nvPicPr>
          <p:cNvPr id="6" name="Picture Placeholder 5" descr="A thread chaser is ready to clean the holes of a threaded block of an engine.">
            <a:extLst>
              <a:ext uri="{FF2B5EF4-FFF2-40B4-BE49-F238E27FC236}">
                <a16:creationId xmlns:a16="http://schemas.microsoft.com/office/drawing/2014/main" id="{06EDE365-CABB-F149-B8F1-CC31666D1881}"/>
              </a:ext>
            </a:extLst>
          </p:cNvPr>
          <p:cNvPicPr>
            <a:picLocks noGrp="1" noChangeAspect="1"/>
          </p:cNvPicPr>
          <p:nvPr>
            <p:ph type="pic" sz="quarter" idx="13"/>
          </p:nvPr>
        </p:nvPicPr>
        <p:blipFill>
          <a:blip r:embed="rId2"/>
          <a:stretch>
            <a:fillRect/>
          </a:stretch>
        </p:blipFill>
        <p:spPr>
          <a:xfrm>
            <a:off x="2075464" y="1289880"/>
            <a:ext cx="4993071" cy="3747558"/>
          </a:xfrm>
        </p:spPr>
      </p:pic>
      <p:sp>
        <p:nvSpPr>
          <p:cNvPr id="4" name="Text Placeholder 3">
            <a:extLst>
              <a:ext uri="{FF2B5EF4-FFF2-40B4-BE49-F238E27FC236}">
                <a16:creationId xmlns:a16="http://schemas.microsoft.com/office/drawing/2014/main" id="{EBC3BE9B-704D-044F-A877-1942C252A9DE}"/>
              </a:ext>
            </a:extLst>
          </p:cNvPr>
          <p:cNvSpPr>
            <a:spLocks noGrp="1"/>
          </p:cNvSpPr>
          <p:nvPr>
            <p:ph type="body" idx="1"/>
          </p:nvPr>
        </p:nvSpPr>
        <p:spPr>
          <a:xfrm>
            <a:off x="457200" y="5114563"/>
            <a:ext cx="8229600" cy="1144347"/>
          </a:xfrm>
        </p:spPr>
        <p:txBody>
          <a:bodyPr lIns="0" tIns="18000" rIns="0" bIns="18000" anchor="ctr" anchorCtr="0">
            <a:spAutoFit/>
          </a:bodyPr>
          <a:lstStyle/>
          <a:p>
            <a:r>
              <a:rPr lang="en-US" dirty="0"/>
              <a:t>A thread chaser (top) is the preferred tool to clean threaded holes because it cleans without removing metal compared to a tap (bottom).</a:t>
            </a:r>
          </a:p>
        </p:txBody>
      </p:sp>
    </p:spTree>
    <p:extLst>
      <p:ext uri="{BB962C8B-B14F-4D97-AF65-F5344CB8AC3E}">
        <p14:creationId xmlns:p14="http://schemas.microsoft.com/office/powerpoint/2010/main" val="270903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AA1D4-8E66-9041-B6A6-AD84B86FBEAC}"/>
              </a:ext>
            </a:extLst>
          </p:cNvPr>
          <p:cNvSpPr>
            <a:spLocks noGrp="1"/>
          </p:cNvSpPr>
          <p:nvPr>
            <p:ph type="title"/>
          </p:nvPr>
        </p:nvSpPr>
        <p:spPr>
          <a:xfrm>
            <a:off x="457200" y="227001"/>
            <a:ext cx="8229600" cy="590349"/>
          </a:xfrm>
        </p:spPr>
        <p:txBody>
          <a:bodyPr lIns="0" tIns="18000" rIns="0" bIns="18000" anchor="ctr" anchorCtr="0">
            <a:spAutoFit/>
          </a:bodyPr>
          <a:lstStyle/>
          <a:p>
            <a:r>
              <a:rPr lang="en-US" dirty="0"/>
              <a:t>Cylinder Head Preparation</a:t>
            </a:r>
          </a:p>
        </p:txBody>
      </p:sp>
      <p:sp>
        <p:nvSpPr>
          <p:cNvPr id="3" name="Content Placeholder 2">
            <a:extLst>
              <a:ext uri="{FF2B5EF4-FFF2-40B4-BE49-F238E27FC236}">
                <a16:creationId xmlns:a16="http://schemas.microsoft.com/office/drawing/2014/main" id="{E0E65566-B594-0D4E-A2A6-648FFA3296AE}"/>
              </a:ext>
            </a:extLst>
          </p:cNvPr>
          <p:cNvSpPr>
            <a:spLocks noGrp="1"/>
          </p:cNvSpPr>
          <p:nvPr>
            <p:ph sz="quarter" idx="13"/>
          </p:nvPr>
        </p:nvSpPr>
        <p:spPr>
          <a:xfrm>
            <a:off x="443948" y="1155557"/>
            <a:ext cx="8232775" cy="4599139"/>
          </a:xfrm>
        </p:spPr>
        <p:txBody>
          <a:bodyPr lIns="0" tIns="18000" rIns="0" bIns="18000" anchor="ctr" anchorCtr="0">
            <a:spAutoFit/>
          </a:bodyPr>
          <a:lstStyle/>
          <a:p>
            <a:pPr marL="342900" indent="-342900">
              <a:tabLst>
                <a:tab pos="0"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panose="020B0604020202020204" pitchFamily="34" charset="0"/>
                <a:cs typeface="Arial" panose="020B0604020202020204" pitchFamily="34" charset="0"/>
              </a:rPr>
              <a:t>Check the following details on the cylinder head(s).</a:t>
            </a:r>
          </a:p>
          <a:p>
            <a:pPr marL="829818" lvl="1" indent="-342900"/>
            <a:r>
              <a:rPr lang="en-US" dirty="0">
                <a:latin typeface="Arial" panose="020B0604020202020204" pitchFamily="34" charset="0"/>
                <a:cs typeface="Arial" panose="020B0604020202020204" pitchFamily="34" charset="0"/>
              </a:rPr>
              <a:t>The surface finish of the fire deck is as specified for the head gasket type to be used.</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panose="020B0604020202020204" pitchFamily="34" charset="0"/>
                <a:cs typeface="Arial" panose="020B0604020202020204" pitchFamily="34" charset="0"/>
              </a:rPr>
              <a:t>All valves should be checked for leakage by pouring mineral spirits into the intake and exhaust parts and look for leakage past the valves.</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panose="020B0604020202020204" pitchFamily="34" charset="0"/>
                <a:cs typeface="Arial" panose="020B0604020202020204" pitchFamily="34" charset="0"/>
              </a:rPr>
              <a:t>All valve springs should be checked for even spring pressure and installed height.</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panose="020B0604020202020204" pitchFamily="34" charset="0"/>
                <a:cs typeface="Arial" panose="020B0604020202020204" pitchFamily="34" charset="0"/>
              </a:rPr>
              <a:t>Check for proper pushrod length. </a:t>
            </a:r>
          </a:p>
          <a:p>
            <a:pPr marL="829818" lvl="1" indent="-342900">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dirty="0">
                <a:latin typeface="Arial" panose="020B0604020202020204" pitchFamily="34" charset="0"/>
                <a:cs typeface="Arial" panose="020B0604020202020204" pitchFamily="34" charset="0"/>
              </a:rPr>
              <a:t>If replacement rocker arms are used, be sure that the geometry and total lift will be okay.</a:t>
            </a:r>
          </a:p>
        </p:txBody>
      </p:sp>
    </p:spTree>
    <p:extLst>
      <p:ext uri="{BB962C8B-B14F-4D97-AF65-F5344CB8AC3E}">
        <p14:creationId xmlns:p14="http://schemas.microsoft.com/office/powerpoint/2010/main" val="2502034697"/>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641</TotalTime>
  <Words>2389</Words>
  <Application>Microsoft Office PowerPoint</Application>
  <PresentationFormat>On-screen Show (4:3)</PresentationFormat>
  <Paragraphs>215</Paragraphs>
  <Slides>56</Slides>
  <Notes>10</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Arial</vt:lpstr>
      <vt:lpstr>Arial (Headings)</vt:lpstr>
      <vt:lpstr>Calibri</vt:lpstr>
      <vt:lpstr>Tahoma</vt:lpstr>
      <vt:lpstr>Times New Roman</vt:lpstr>
      <vt:lpstr>Verdana</vt:lpstr>
      <vt:lpstr>USHE_slide options</vt:lpstr>
      <vt:lpstr>USHE</vt:lpstr>
      <vt:lpstr>Automotive Engines Theory and Servicing</vt:lpstr>
      <vt:lpstr>Learning Objectives (1 of 2)</vt:lpstr>
      <vt:lpstr>Learning Objectives (2 of 2)</vt:lpstr>
      <vt:lpstr>Details, Details, Details</vt:lpstr>
      <vt:lpstr>Figure 34.1</vt:lpstr>
      <vt:lpstr>Short Block Preparation</vt:lpstr>
      <vt:lpstr>Figure 34.2</vt:lpstr>
      <vt:lpstr>Figure 34.6</vt:lpstr>
      <vt:lpstr>Cylinder Head Preparation</vt:lpstr>
      <vt:lpstr>Trial Assembly</vt:lpstr>
      <vt:lpstr>Figure 34.8</vt:lpstr>
      <vt:lpstr>Final Short Block Assembly (1 of 2)</vt:lpstr>
      <vt:lpstr>Final Short Block Assembly (2 of 2)</vt:lpstr>
      <vt:lpstr>Figure 34.13</vt:lpstr>
      <vt:lpstr>Figure 34.17</vt:lpstr>
      <vt:lpstr>Figure 34.18</vt:lpstr>
      <vt:lpstr>Figure 34.19</vt:lpstr>
      <vt:lpstr>Figure 34.24</vt:lpstr>
      <vt:lpstr>Animation:  Dial Indicator (The animation will automatically start in a few seconds)</vt:lpstr>
      <vt:lpstr>Installing the Camshaft</vt:lpstr>
      <vt:lpstr>Figure 34.26</vt:lpstr>
      <vt:lpstr>Piston/Rod Installation</vt:lpstr>
      <vt:lpstr>Figure 34.28</vt:lpstr>
      <vt:lpstr>Figure 34.29</vt:lpstr>
      <vt:lpstr>Figure 34.30</vt:lpstr>
      <vt:lpstr>Figure 34.32</vt:lpstr>
      <vt:lpstr>Figure 34.37</vt:lpstr>
      <vt:lpstr>Cylinder Head Installation</vt:lpstr>
      <vt:lpstr>Figure 34.39a</vt:lpstr>
      <vt:lpstr>Animation:  Adjust Valve Clearance (The animation will automatically start in a few seconds)</vt:lpstr>
      <vt:lpstr>Figure 34.39b</vt:lpstr>
      <vt:lpstr>Figure 34.41</vt:lpstr>
      <vt:lpstr>Figure 34.42</vt:lpstr>
      <vt:lpstr>Animation:  Torquing Cylinder Head Bolts, Step 1 (The animation will automatically start in a few seconds)</vt:lpstr>
      <vt:lpstr>Animation:  Torquing Cylinder Head Bolts, Step 2 (The animation will automatically start in a few seconds)</vt:lpstr>
      <vt:lpstr>Animation:  Torquing Cylinder Head Bolts, Step 3 (The animation will automatically start in a few seconds)</vt:lpstr>
      <vt:lpstr>Animation:  Torque To Angle (The animation will automatically start in a few seconds)</vt:lpstr>
      <vt:lpstr>Torque-to-Yield Head Bolts</vt:lpstr>
      <vt:lpstr>Figure 34.44</vt:lpstr>
      <vt:lpstr>Valve Train Assembly</vt:lpstr>
      <vt:lpstr>Figure 34.48</vt:lpstr>
      <vt:lpstr>Figure 34.51</vt:lpstr>
      <vt:lpstr>Final Assembly (1 of 2)</vt:lpstr>
      <vt:lpstr>Figure 34.54</vt:lpstr>
      <vt:lpstr>Figure 34.55</vt:lpstr>
      <vt:lpstr>Figure 34.57</vt:lpstr>
      <vt:lpstr>Final Assembly (2 of 2)</vt:lpstr>
      <vt:lpstr>Dynamometer Testing</vt:lpstr>
      <vt:lpstr>Figure 34.63</vt:lpstr>
      <vt:lpstr>Figure 34.66</vt:lpstr>
      <vt:lpstr>Animation:  Math Formula: Horsepower (The animation will automatically start in a few seconds)</vt:lpstr>
      <vt:lpstr>Summary (1 of 3)</vt:lpstr>
      <vt:lpstr>Summary (2 of 3)</vt:lpstr>
      <vt:lpstr>Summary (3 of 3)</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Eleventh Edition, Chapter 34</dc:title>
  <dc:subject>Business</dc:subject>
  <dc:creator>James D. Halderman</dc:creator>
  <cp:keywords>Automotive</cp:keywords>
  <dc:description>Additional information may be found in the Notes Pane of each slide by pressing F6.</dc:description>
  <cp:lastModifiedBy>Glen Plants</cp:lastModifiedBy>
  <cp:revision>70</cp:revision>
  <dcterms:created xsi:type="dcterms:W3CDTF">2021-12-10T19:34:11Z</dcterms:created>
  <dcterms:modified xsi:type="dcterms:W3CDTF">2022-05-09T15:49:11Z</dcterms:modified>
</cp:coreProperties>
</file>