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 id="2147483691" r:id="rId3"/>
  </p:sldMasterIdLst>
  <p:notesMasterIdLst>
    <p:notesMasterId r:id="rId53"/>
  </p:notesMasterIdLst>
  <p:sldIdLst>
    <p:sldId id="426" r:id="rId4"/>
    <p:sldId id="361" r:id="rId5"/>
    <p:sldId id="384" r:id="rId6"/>
    <p:sldId id="385" r:id="rId7"/>
    <p:sldId id="386" r:id="rId8"/>
    <p:sldId id="387" r:id="rId9"/>
    <p:sldId id="418" r:id="rId10"/>
    <p:sldId id="425" r:id="rId11"/>
    <p:sldId id="388" r:id="rId12"/>
    <p:sldId id="389" r:id="rId13"/>
    <p:sldId id="390" r:id="rId14"/>
    <p:sldId id="391" r:id="rId15"/>
    <p:sldId id="392" r:id="rId16"/>
    <p:sldId id="393" r:id="rId17"/>
    <p:sldId id="394" r:id="rId18"/>
    <p:sldId id="395" r:id="rId19"/>
    <p:sldId id="419" r:id="rId20"/>
    <p:sldId id="396" r:id="rId21"/>
    <p:sldId id="420" r:id="rId22"/>
    <p:sldId id="421" r:id="rId23"/>
    <p:sldId id="397" r:id="rId24"/>
    <p:sldId id="398" r:id="rId25"/>
    <p:sldId id="399" r:id="rId26"/>
    <p:sldId id="400" r:id="rId27"/>
    <p:sldId id="1007" r:id="rId28"/>
    <p:sldId id="401" r:id="rId29"/>
    <p:sldId id="402" r:id="rId30"/>
    <p:sldId id="403" r:id="rId31"/>
    <p:sldId id="404" r:id="rId32"/>
    <p:sldId id="422" r:id="rId33"/>
    <p:sldId id="1152" r:id="rId34"/>
    <p:sldId id="405" r:id="rId35"/>
    <p:sldId id="407" r:id="rId36"/>
    <p:sldId id="423" r:id="rId37"/>
    <p:sldId id="424" r:id="rId38"/>
    <p:sldId id="406" r:id="rId39"/>
    <p:sldId id="1151" r:id="rId40"/>
    <p:sldId id="409" r:id="rId41"/>
    <p:sldId id="410" r:id="rId42"/>
    <p:sldId id="411" r:id="rId43"/>
    <p:sldId id="412" r:id="rId44"/>
    <p:sldId id="413" r:id="rId45"/>
    <p:sldId id="414" r:id="rId46"/>
    <p:sldId id="415" r:id="rId47"/>
    <p:sldId id="416" r:id="rId48"/>
    <p:sldId id="382" r:id="rId49"/>
    <p:sldId id="417" r:id="rId50"/>
    <p:sldId id="463" r:id="rId51"/>
    <p:sldId id="46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72" userDrawn="1">
          <p15:clr>
            <a:srgbClr val="A4A3A4"/>
          </p15:clr>
        </p15:guide>
        <p15:guide id="2" orient="horz" pos="913" userDrawn="1">
          <p15:clr>
            <a:srgbClr val="A4A3A4"/>
          </p15:clr>
        </p15:guide>
        <p15:guide id="3" orient="horz" pos="436" userDrawn="1">
          <p15:clr>
            <a:srgbClr val="A4A3A4"/>
          </p15:clr>
        </p15:guide>
        <p15:guide id="4" pos="54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35"/>
    <p:restoredTop sz="92000" autoAdjust="0"/>
  </p:normalViewPr>
  <p:slideViewPr>
    <p:cSldViewPr snapToGrid="0" snapToObjects="1">
      <p:cViewPr varScale="1">
        <p:scale>
          <a:sx n="105" d="100"/>
          <a:sy n="105" d="100"/>
        </p:scale>
        <p:origin x="1392" y="114"/>
      </p:cViewPr>
      <p:guideLst>
        <p:guide pos="272"/>
        <p:guide orient="horz" pos="913"/>
        <p:guide orient="horz" pos="436"/>
        <p:guide pos="54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422932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6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984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b="0" i="0" u="none" strike="noStrike" kern="1200" dirty="0">
                <a:solidFill>
                  <a:schemeClr val="tx1"/>
                </a:solidFill>
                <a:effectLst/>
                <a:latin typeface="+mn-lt"/>
                <a:ea typeface="+mn-ea"/>
                <a:cs typeface="+mn-cs"/>
              </a:rPr>
              <a:t>The crankshaft shows a flywheel flange, a rear main seal surface, a balancing hole, an oil passage, a connecting rod journal, two crank cheeks, two fillets, a main bearing journal, an oil passage, a counterweight, and a crank snot, from left to right, respectively.</a:t>
            </a:r>
            <a:r>
              <a:rPr lang="en-US" dirty="0"/>
              <a:t> </a:t>
            </a:r>
          </a:p>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a:t>
            </a:fld>
            <a:endParaRPr lang="en-US" dirty="0"/>
          </a:p>
        </p:txBody>
      </p:sp>
    </p:spTree>
    <p:extLst>
      <p:ext uri="{BB962C8B-B14F-4D97-AF65-F5344CB8AC3E}">
        <p14:creationId xmlns:p14="http://schemas.microsoft.com/office/powerpoint/2010/main" val="292440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48</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49</a:t>
            </a:fld>
            <a:endParaRPr lang="en-US" dirty="0"/>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440846"/>
            <a:ext cx="8229600" cy="646331"/>
          </a:xfrm>
          <a:prstGeom prst="rect">
            <a:avLst/>
          </a:prstGeom>
          <a:noFill/>
          <a:ln>
            <a:noFill/>
          </a:ln>
        </p:spPr>
        <p:txBody>
          <a:bodyPr lIns="0" tIns="45720" rIns="0" bIns="45720" anchor="ctr"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2796161"/>
            <a:ext cx="8232775" cy="2000548"/>
          </a:xfrm>
        </p:spPr>
        <p:txBody>
          <a:bodyPr lIns="0" tIns="45720" rIns="0" bIns="45720" anchor="ctr" anchorCtr="0">
            <a:spAutoFit/>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214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466825"/>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357313"/>
            <a:ext cx="8229600" cy="405683"/>
          </a:xfrm>
          <a:prstGeom prst="rect">
            <a:avLst/>
          </a:prstGeom>
          <a:noFill/>
          <a:ln>
            <a:noFill/>
          </a:ln>
        </p:spPr>
        <p:txBody>
          <a:bodyPr lIns="0" tIns="18000" rIns="0" bIns="18000" anchor="ctr" anchorCtr="0">
            <a:spAutoFit/>
          </a:bodyPr>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2"/>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588" b="1" i="0" u="none" strike="noStrike" cap="none">
                <a:solidFill>
                  <a:srgbClr val="007FA3"/>
                </a:solidFill>
                <a:latin typeface="+mj-lt"/>
                <a:ea typeface="Times New Roman"/>
                <a:cs typeface="Times New Roman"/>
                <a:sym typeface="Times New Roman"/>
              </a:defRPr>
            </a:lvl1pPr>
            <a:lvl2pPr lvl="1" indent="0">
              <a:spcBef>
                <a:spcPts val="0"/>
              </a:spcBef>
              <a:buNone/>
              <a:defRPr sz="1794"/>
            </a:lvl2pPr>
            <a:lvl3pPr lvl="2" indent="0">
              <a:spcBef>
                <a:spcPts val="0"/>
              </a:spcBef>
              <a:buNone/>
              <a:defRPr sz="1794"/>
            </a:lvl3pPr>
            <a:lvl4pPr lvl="3" indent="0">
              <a:spcBef>
                <a:spcPts val="0"/>
              </a:spcBef>
              <a:buNone/>
              <a:defRPr sz="1794"/>
            </a:lvl4pPr>
            <a:lvl5pPr lvl="4" indent="0">
              <a:spcBef>
                <a:spcPts val="0"/>
              </a:spcBef>
              <a:buNone/>
              <a:defRPr sz="1794"/>
            </a:lvl5pPr>
            <a:lvl6pPr lvl="5" indent="0">
              <a:spcBef>
                <a:spcPts val="0"/>
              </a:spcBef>
              <a:buNone/>
              <a:defRPr sz="1794"/>
            </a:lvl6pPr>
            <a:lvl7pPr lvl="6" indent="0">
              <a:spcBef>
                <a:spcPts val="0"/>
              </a:spcBef>
              <a:buNone/>
              <a:defRPr sz="1794"/>
            </a:lvl7pPr>
            <a:lvl8pPr lvl="7" indent="0">
              <a:spcBef>
                <a:spcPts val="0"/>
              </a:spcBef>
              <a:buNone/>
              <a:defRPr sz="1794"/>
            </a:lvl8pPr>
            <a:lvl9pPr lvl="8" indent="0">
              <a:spcBef>
                <a:spcPts val="0"/>
              </a:spcBef>
              <a:buNone/>
              <a:defRPr sz="1794"/>
            </a:lvl9pPr>
          </a:lstStyle>
          <a:p>
            <a:endParaRPr dirty="0"/>
          </a:p>
        </p:txBody>
      </p:sp>
      <p:sp>
        <p:nvSpPr>
          <p:cNvPr id="34" name="Shape 34"/>
          <p:cNvSpPr txBox="1">
            <a:spLocks noGrp="1"/>
          </p:cNvSpPr>
          <p:nvPr>
            <p:ph type="ftr" idx="11"/>
          </p:nvPr>
        </p:nvSpPr>
        <p:spPr>
          <a:xfrm>
            <a:off x="93970" y="6172201"/>
            <a:ext cx="8595359" cy="235462"/>
          </a:xfrm>
          <a:prstGeom prst="rect">
            <a:avLst/>
          </a:prstGeom>
          <a:noFill/>
          <a:ln>
            <a:noFill/>
          </a:ln>
        </p:spPr>
        <p:txBody>
          <a:bodyPr lIns="91425" tIns="91425" rIns="91425" bIns="91425" anchor="b" anchorCtr="0"/>
          <a:lstStyle>
            <a:lvl1pPr marL="0" marR="0" lvl="0" indent="0" algn="l" rtl="0">
              <a:spcBef>
                <a:spcPts val="0"/>
              </a:spcBef>
              <a:buNone/>
              <a:defRPr sz="1096" b="0" i="0" u="none" strike="noStrike" cap="none">
                <a:solidFill>
                  <a:schemeClr val="dk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3"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897" b="0" i="0" u="none" strike="noStrike" cap="none">
                <a:solidFill>
                  <a:schemeClr val="lt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2" y="113071"/>
            <a:ext cx="551783" cy="18287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897" smtClean="0">
                <a:solidFill>
                  <a:schemeClr val="lt1"/>
                </a:solidFill>
                <a:ea typeface="Arial"/>
                <a:cs typeface="Arial"/>
                <a:sym typeface="Arial"/>
              </a:rPr>
              <a:pPr>
                <a:buSzPct val="25000"/>
              </a:pPr>
              <a:t>‹#›</a:t>
            </a:fld>
            <a:endParaRPr lang="en-US" sz="897"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1"/>
            <a:ext cx="8229600" cy="636281"/>
          </a:xfrm>
        </p:spPr>
        <p:txBody>
          <a:bodyPr lIns="0" tIns="0" rIns="0" bIns="0"/>
          <a:lstStyle>
            <a:lvl1pPr indent="-254790">
              <a:defRPr sz="2392">
                <a:latin typeface="+mn-lt"/>
              </a:defRPr>
            </a:lvl1pPr>
            <a:lvl2pPr indent="-283498">
              <a:defRPr sz="2392">
                <a:latin typeface="+mn-lt"/>
              </a:defRPr>
            </a:lvl2pPr>
            <a:lvl3pPr indent="-229670">
              <a:defRPr sz="2392">
                <a:latin typeface="+mn-lt"/>
              </a:defRPr>
            </a:lvl3pPr>
            <a:lvl4pPr indent="-229670">
              <a:defRPr sz="2392">
                <a:latin typeface="+mn-lt"/>
              </a:defRPr>
            </a:lvl4pPr>
            <a:lvl5pPr indent="-229670">
              <a:defRPr sz="2392">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1" y="1616075"/>
            <a:ext cx="7996238" cy="3290888"/>
          </a:xfrm>
        </p:spPr>
        <p:txBody>
          <a:bodyPr/>
          <a:lstStyle/>
          <a:p>
            <a:endParaRPr lang="en-US" dirty="0"/>
          </a:p>
        </p:txBody>
      </p:sp>
    </p:spTree>
    <p:extLst>
      <p:ext uri="{BB962C8B-B14F-4D97-AF65-F5344CB8AC3E}">
        <p14:creationId xmlns:p14="http://schemas.microsoft.com/office/powerpoint/2010/main" val="3649103483"/>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57200" y="1600201"/>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C191F5AF-DE2D-4CE2-AE5E-E8B61083A25F}" type="datetime1">
              <a:rPr lang="en-US" smtClean="0"/>
              <a:t>5/9/2022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6" name="Content Placeholder 2">
            <a:extLst>
              <a:ext uri="{FF2B5EF4-FFF2-40B4-BE49-F238E27FC236}">
                <a16:creationId xmlns:a16="http://schemas.microsoft.com/office/drawing/2014/main" id="{B8C7A7E5-62E9-47FE-BE88-57DB3937508E}"/>
              </a:ext>
            </a:extLst>
          </p:cNvPr>
          <p:cNvSpPr>
            <a:spLocks noGrp="1"/>
          </p:cNvSpPr>
          <p:nvPr>
            <p:ph idx="13" hasCustomPrompt="1"/>
          </p:nvPr>
        </p:nvSpPr>
        <p:spPr>
          <a:xfrm>
            <a:off x="457200" y="2108870"/>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3604BFC0-4CFD-48E0-83BB-486B4F9C2F31}"/>
              </a:ext>
            </a:extLst>
          </p:cNvPr>
          <p:cNvSpPr>
            <a:spLocks noGrp="1"/>
          </p:cNvSpPr>
          <p:nvPr>
            <p:ph idx="14" hasCustomPrompt="1"/>
          </p:nvPr>
        </p:nvSpPr>
        <p:spPr>
          <a:xfrm>
            <a:off x="457200" y="2606859"/>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4D5748AE-5D05-43FC-8471-60784BE67393}"/>
              </a:ext>
            </a:extLst>
          </p:cNvPr>
          <p:cNvSpPr>
            <a:spLocks noGrp="1"/>
          </p:cNvSpPr>
          <p:nvPr>
            <p:ph idx="15" hasCustomPrompt="1"/>
          </p:nvPr>
        </p:nvSpPr>
        <p:spPr>
          <a:xfrm>
            <a:off x="457200" y="3104846"/>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181B3325-645D-45D2-B49B-0DACE8BE14F7}"/>
              </a:ext>
            </a:extLst>
          </p:cNvPr>
          <p:cNvSpPr>
            <a:spLocks noGrp="1"/>
          </p:cNvSpPr>
          <p:nvPr>
            <p:ph idx="16" hasCustomPrompt="1"/>
          </p:nvPr>
        </p:nvSpPr>
        <p:spPr>
          <a:xfrm>
            <a:off x="457200" y="3602834"/>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11D5AF47-A84C-431E-B61C-1EAC1EA6D672}"/>
              </a:ext>
            </a:extLst>
          </p:cNvPr>
          <p:cNvSpPr>
            <a:spLocks noGrp="1"/>
          </p:cNvSpPr>
          <p:nvPr>
            <p:ph idx="17" hasCustomPrompt="1"/>
          </p:nvPr>
        </p:nvSpPr>
        <p:spPr>
          <a:xfrm>
            <a:off x="457200" y="4191001"/>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E375BB2A-D0C4-4B55-AB5C-46F086BE9948}"/>
              </a:ext>
            </a:extLst>
          </p:cNvPr>
          <p:cNvSpPr>
            <a:spLocks noGrp="1"/>
          </p:cNvSpPr>
          <p:nvPr>
            <p:ph idx="18" hasCustomPrompt="1"/>
          </p:nvPr>
        </p:nvSpPr>
        <p:spPr>
          <a:xfrm>
            <a:off x="457200" y="4674551"/>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A9585A7-3C6C-49C8-BD60-805BF6DD167F}"/>
              </a:ext>
            </a:extLst>
          </p:cNvPr>
          <p:cNvSpPr>
            <a:spLocks noGrp="1"/>
          </p:cNvSpPr>
          <p:nvPr>
            <p:ph idx="19" hasCustomPrompt="1"/>
          </p:nvPr>
        </p:nvSpPr>
        <p:spPr>
          <a:xfrm>
            <a:off x="457200" y="5181601"/>
            <a:ext cx="8229600" cy="30059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E413238-93DD-45F1-8EA0-82461FAAB145}"/>
              </a:ext>
            </a:extLst>
          </p:cNvPr>
          <p:cNvSpPr>
            <a:spLocks noGrp="1"/>
          </p:cNvSpPr>
          <p:nvPr>
            <p:ph idx="20" hasCustomPrompt="1"/>
          </p:nvPr>
        </p:nvSpPr>
        <p:spPr>
          <a:xfrm>
            <a:off x="457200" y="5562600"/>
            <a:ext cx="8229600" cy="442245"/>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80DB6CBE-CEEA-4E53-BC22-97CE460ABB4F}"/>
              </a:ext>
            </a:extLst>
          </p:cNvPr>
          <p:cNvSpPr>
            <a:spLocks noGrp="1"/>
          </p:cNvSpPr>
          <p:nvPr>
            <p:ph idx="21" hasCustomPrompt="1"/>
          </p:nvPr>
        </p:nvSpPr>
        <p:spPr>
          <a:xfrm>
            <a:off x="457200" y="6040741"/>
            <a:ext cx="8229600" cy="28386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6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2"/>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588" b="1" i="0" u="none" strike="noStrike" cap="none">
                <a:solidFill>
                  <a:srgbClr val="007FA3"/>
                </a:solidFill>
                <a:latin typeface="+mj-lt"/>
                <a:ea typeface="Times New Roman"/>
                <a:cs typeface="Times New Roman"/>
                <a:sym typeface="Times New Roman"/>
              </a:defRPr>
            </a:lvl1pPr>
            <a:lvl2pPr lvl="1" indent="0">
              <a:spcBef>
                <a:spcPts val="0"/>
              </a:spcBef>
              <a:buNone/>
              <a:defRPr sz="1794"/>
            </a:lvl2pPr>
            <a:lvl3pPr lvl="2" indent="0">
              <a:spcBef>
                <a:spcPts val="0"/>
              </a:spcBef>
              <a:buNone/>
              <a:defRPr sz="1794"/>
            </a:lvl3pPr>
            <a:lvl4pPr lvl="3" indent="0">
              <a:spcBef>
                <a:spcPts val="0"/>
              </a:spcBef>
              <a:buNone/>
              <a:defRPr sz="1794"/>
            </a:lvl4pPr>
            <a:lvl5pPr lvl="4" indent="0">
              <a:spcBef>
                <a:spcPts val="0"/>
              </a:spcBef>
              <a:buNone/>
              <a:defRPr sz="1794"/>
            </a:lvl5pPr>
            <a:lvl6pPr lvl="5" indent="0">
              <a:spcBef>
                <a:spcPts val="0"/>
              </a:spcBef>
              <a:buNone/>
              <a:defRPr sz="1794"/>
            </a:lvl6pPr>
            <a:lvl7pPr lvl="6" indent="0">
              <a:spcBef>
                <a:spcPts val="0"/>
              </a:spcBef>
              <a:buNone/>
              <a:defRPr sz="1794"/>
            </a:lvl7pPr>
            <a:lvl8pPr lvl="7" indent="0">
              <a:spcBef>
                <a:spcPts val="0"/>
              </a:spcBef>
              <a:buNone/>
              <a:defRPr sz="1794"/>
            </a:lvl8pPr>
            <a:lvl9pPr lvl="8" indent="0">
              <a:spcBef>
                <a:spcPts val="0"/>
              </a:spcBef>
              <a:buNone/>
              <a:defRPr sz="1794"/>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1" y="1441450"/>
            <a:ext cx="8232775" cy="4709968"/>
          </a:xfrm>
        </p:spPr>
        <p:txBody>
          <a:bodyPr/>
          <a:lstStyle>
            <a:lvl1pPr>
              <a:defRPr sz="2392" baseline="0">
                <a:latin typeface="+mn-lt"/>
              </a:defRPr>
            </a:lvl1pPr>
            <a:lvl2pPr>
              <a:defRPr sz="2392" baseline="0">
                <a:latin typeface="+mn-lt"/>
              </a:defRPr>
            </a:lvl2pPr>
            <a:lvl3pPr>
              <a:defRPr sz="2392"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3"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897" b="0" i="0" u="none" strike="noStrike" cap="none">
                <a:solidFill>
                  <a:schemeClr val="lt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2" y="113071"/>
            <a:ext cx="551783" cy="18287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897" smtClean="0">
                <a:solidFill>
                  <a:schemeClr val="lt1"/>
                </a:solidFill>
                <a:ea typeface="Arial"/>
                <a:cs typeface="Arial"/>
                <a:sym typeface="Arial"/>
              </a:rPr>
              <a:pPr>
                <a:buSzPct val="25000"/>
              </a:pPr>
              <a:t>‹#›</a:t>
            </a:fld>
            <a:endParaRPr lang="en-US" sz="897" dirty="0">
              <a:solidFill>
                <a:schemeClr val="lt1"/>
              </a:solidFill>
              <a:ea typeface="Arial"/>
              <a:cs typeface="Arial"/>
              <a:sym typeface="Arial"/>
            </a:endParaRPr>
          </a:p>
        </p:txBody>
      </p:sp>
    </p:spTree>
    <p:extLst>
      <p:ext uri="{BB962C8B-B14F-4D97-AF65-F5344CB8AC3E}">
        <p14:creationId xmlns:p14="http://schemas.microsoft.com/office/powerpoint/2010/main" val="7904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074219CE-948A-4132-B45E-C90399F22DF2}"/>
              </a:ext>
            </a:extLst>
          </p:cNvPr>
          <p:cNvSpPr>
            <a:spLocks noGrp="1"/>
          </p:cNvSpPr>
          <p:nvPr>
            <p:ph type="pic" sz="quarter" idx="18"/>
          </p:nvPr>
        </p:nvSpPr>
        <p:spPr>
          <a:xfrm>
            <a:off x="457200" y="2252663"/>
            <a:ext cx="4114800" cy="3592512"/>
          </a:xfrm>
        </p:spPr>
        <p:txBody>
          <a:bodyPr/>
          <a:lstStyle/>
          <a:p>
            <a:endParaRPr lang="en-IN" dirty="0"/>
          </a:p>
        </p:txBody>
      </p:sp>
    </p:spTree>
    <p:extLst>
      <p:ext uri="{BB962C8B-B14F-4D97-AF65-F5344CB8AC3E}">
        <p14:creationId xmlns:p14="http://schemas.microsoft.com/office/powerpoint/2010/main" val="2146695208"/>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074219CE-948A-4132-B45E-C90399F22DF2}"/>
              </a:ext>
            </a:extLst>
          </p:cNvPr>
          <p:cNvSpPr>
            <a:spLocks noGrp="1"/>
          </p:cNvSpPr>
          <p:nvPr>
            <p:ph type="pic" sz="quarter" idx="18"/>
          </p:nvPr>
        </p:nvSpPr>
        <p:spPr>
          <a:xfrm>
            <a:off x="457200" y="2252663"/>
            <a:ext cx="4114800" cy="3592512"/>
          </a:xfrm>
        </p:spPr>
        <p:txBody>
          <a:bodyPr/>
          <a:lstStyle/>
          <a:p>
            <a:endParaRPr lang="en-IN" dirty="0"/>
          </a:p>
        </p:txBody>
      </p:sp>
    </p:spTree>
    <p:extLst>
      <p:ext uri="{BB962C8B-B14F-4D97-AF65-F5344CB8AC3E}">
        <p14:creationId xmlns:p14="http://schemas.microsoft.com/office/powerpoint/2010/main" val="203568188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7">
            <a:alphaModFix/>
          </a:blip>
          <a:srcRect/>
          <a:stretch/>
        </p:blipFill>
        <p:spPr>
          <a:xfrm>
            <a:off x="443972" y="6429708"/>
            <a:ext cx="917999" cy="289143"/>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93" r:id="rId3"/>
    <p:sldLayoutId id="2147483694" r:id="rId4"/>
    <p:sldLayoutId id="214748369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662750146"/>
      </p:ext>
    </p:extLst>
  </p:cSld>
  <p:clrMap bg1="lt1" tx1="dk1" bg2="dk2" tx2="lt2" accent1="accent1" accent2="accent2" accent3="accent3" accent4="accent4" accent5="accent5" accent6="accent6" hlink="hlink" folHlink="folHlink"/>
  <p:sldLayoutIdLst>
    <p:sldLayoutId id="21474836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jameshalderman.com/a1_anim_lib_pag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jameshalderman.com/a8_vid_lib_page/" TargetMode="External"/><Relationship Id="rId4" Type="http://schemas.openxmlformats.org/officeDocument/2006/relationships/hyperlink" Target="https://jameshalderman.com/a1_vid_lib_pag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51129"/>
            <a:ext cx="8229600" cy="1144347"/>
          </a:xfrm>
        </p:spPr>
        <p:txBody>
          <a:bodyPr lIns="0" tIns="18000" rIns="0" bIns="18000" anchor="ctr" anchorCtr="0">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74965"/>
            <a:ext cx="8229600" cy="344128"/>
          </a:xfrm>
        </p:spPr>
        <p:txBody>
          <a:bodyPr lIns="0" tIns="18000" rIns="0" bIns="18000" anchor="ctr" anchorCtr="0">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2A1A5946-957E-4D13-974A-91EC8B652898}"/>
              </a:ext>
            </a:extLst>
          </p:cNvPr>
          <p:cNvPicPr>
            <a:picLocks noGrp="1" noChangeAspect="1"/>
          </p:cNvPicPr>
          <p:nvPr>
            <p:ph type="pic" sz="quarter" idx="18"/>
          </p:nvPr>
        </p:nvPicPr>
        <p:blipFill>
          <a:blip r:embed="rId3"/>
          <a:stretch>
            <a:fillRect/>
          </a:stretch>
        </p:blipFill>
        <p:spPr>
          <a:xfrm>
            <a:off x="473165" y="2150003"/>
            <a:ext cx="3192855" cy="4080095"/>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72000" y="2852082"/>
            <a:ext cx="4114800" cy="498016"/>
          </a:xfrm>
        </p:spPr>
        <p:txBody>
          <a:bodyPr lIns="0" tIns="18000" rIns="0" bIns="18000" anchor="ctr" anchorCtr="0">
            <a:spAutoFit/>
          </a:bodyPr>
          <a:lstStyle/>
          <a:p>
            <a:pPr marL="0"/>
            <a:r>
              <a:rPr lang="en-US" dirty="0"/>
              <a:t>Chapter 31</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72000" y="3791262"/>
            <a:ext cx="4114800" cy="713460"/>
          </a:xfrm>
        </p:spPr>
        <p:txBody>
          <a:bodyPr lIns="0" tIns="18000" rIns="0" bIns="18000" anchor="ctr" anchorCtr="0">
            <a:spAutoFit/>
          </a:bodyPr>
          <a:lstStyle/>
          <a:p>
            <a:pPr marL="0"/>
            <a:r>
              <a:rPr lang="en-US" dirty="0"/>
              <a:t>Crankshafts, Balance Shafts, and Bearings</a:t>
            </a:r>
          </a:p>
        </p:txBody>
      </p:sp>
      <p:pic>
        <p:nvPicPr>
          <p:cNvPr id="10" name="Picture Placeholder 9" descr="Pearson logo">
            <a:extLst>
              <a:ext uri="{FF2B5EF4-FFF2-40B4-BE49-F238E27FC236}">
                <a16:creationId xmlns:a16="http://schemas.microsoft.com/office/drawing/2014/main" id="{A0B57463-4D54-4419-B406-5033C3FBC47B}"/>
              </a:ext>
            </a:extLst>
          </p:cNvPr>
          <p:cNvPicPr>
            <a:picLocks noGrp="1" noChangeAspect="1"/>
          </p:cNvPicPr>
          <p:nvPr>
            <p:ph type="pic" sz="quarter" idx="16"/>
          </p:nvPr>
        </p:nvPicPr>
        <p:blipFill>
          <a:blip r:embed="rId4"/>
          <a:stretch>
            <a:fillRect/>
          </a:stretch>
        </p:blipFill>
        <p:spPr>
          <a:xfrm>
            <a:off x="448105" y="6428938"/>
            <a:ext cx="898194" cy="273925"/>
          </a:xfrm>
          <a:prstGeom prst="rect">
            <a:avLst/>
          </a:prstGeo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81046" y="6420633"/>
            <a:ext cx="6589712" cy="221018"/>
          </a:xfrm>
        </p:spPr>
        <p:txBody>
          <a:bodyPr lIns="0" tIns="18000" rIns="0" bIns="18000">
            <a:spAutoFit/>
          </a:bodyPr>
          <a:lstStyle/>
          <a:p>
            <a:pPr marL="0" indent="0"/>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08683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EC330-7A1C-2349-A327-92D38A559CC3}"/>
              </a:ext>
            </a:extLst>
          </p:cNvPr>
          <p:cNvSpPr>
            <a:spLocks noGrp="1"/>
          </p:cNvSpPr>
          <p:nvPr>
            <p:ph type="title"/>
          </p:nvPr>
        </p:nvSpPr>
        <p:spPr>
          <a:xfrm>
            <a:off x="457200" y="228600"/>
            <a:ext cx="8229600" cy="644525"/>
          </a:xfrm>
        </p:spPr>
        <p:txBody>
          <a:bodyPr/>
          <a:lstStyle/>
          <a:p>
            <a:r>
              <a:rPr lang="en-US" dirty="0"/>
              <a:t>Figure 31.5</a:t>
            </a:r>
          </a:p>
        </p:txBody>
      </p:sp>
      <p:sp>
        <p:nvSpPr>
          <p:cNvPr id="4" name="Text Placeholder 3">
            <a:extLst>
              <a:ext uri="{FF2B5EF4-FFF2-40B4-BE49-F238E27FC236}">
                <a16:creationId xmlns:a16="http://schemas.microsoft.com/office/drawing/2014/main" id="{9D9FB8C0-1112-DB4F-BEE8-E6EE89780B07}"/>
              </a:ext>
            </a:extLst>
          </p:cNvPr>
          <p:cNvSpPr>
            <a:spLocks noGrp="1"/>
          </p:cNvSpPr>
          <p:nvPr>
            <p:ph type="body" idx="1"/>
          </p:nvPr>
        </p:nvSpPr>
        <p:spPr>
          <a:xfrm>
            <a:off x="457200" y="5526044"/>
            <a:ext cx="8229600" cy="405683"/>
          </a:xfrm>
        </p:spPr>
        <p:txBody>
          <a:bodyPr>
            <a:spAutoFit/>
          </a:bodyPr>
          <a:lstStyle/>
          <a:p>
            <a:r>
              <a:rPr lang="en-US" dirty="0"/>
              <a:t>Wide separation lines of a forged crankshaft.</a:t>
            </a:r>
          </a:p>
        </p:txBody>
      </p:sp>
      <p:pic>
        <p:nvPicPr>
          <p:cNvPr id="10" name="Picture Placeholder 9" descr="Several wide separation lines are shown on a forged crankshaft.&#10;">
            <a:extLst>
              <a:ext uri="{FF2B5EF4-FFF2-40B4-BE49-F238E27FC236}">
                <a16:creationId xmlns:a16="http://schemas.microsoft.com/office/drawing/2014/main" id="{ECCF9072-C694-5C4A-A446-D952788CB3E2}"/>
              </a:ext>
            </a:extLst>
          </p:cNvPr>
          <p:cNvPicPr>
            <a:picLocks noGrp="1" noChangeAspect="1"/>
          </p:cNvPicPr>
          <p:nvPr>
            <p:ph type="pic" sz="quarter" idx="13"/>
          </p:nvPr>
        </p:nvPicPr>
        <p:blipFill>
          <a:blip r:embed="rId2"/>
          <a:stretch>
            <a:fillRect/>
          </a:stretch>
        </p:blipFill>
        <p:spPr>
          <a:xfrm>
            <a:off x="2772228" y="1220117"/>
            <a:ext cx="3599543" cy="3721086"/>
          </a:xfrm>
        </p:spPr>
      </p:pic>
    </p:spTree>
    <p:extLst>
      <p:ext uri="{BB962C8B-B14F-4D97-AF65-F5344CB8AC3E}">
        <p14:creationId xmlns:p14="http://schemas.microsoft.com/office/powerpoint/2010/main" val="141491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B9E4-67BE-954D-9059-36B8EFA52226}"/>
              </a:ext>
            </a:extLst>
          </p:cNvPr>
          <p:cNvSpPr>
            <a:spLocks noGrp="1"/>
          </p:cNvSpPr>
          <p:nvPr>
            <p:ph type="title"/>
          </p:nvPr>
        </p:nvSpPr>
        <p:spPr>
          <a:xfrm>
            <a:off x="457200" y="249075"/>
            <a:ext cx="8229600" cy="590349"/>
          </a:xfrm>
        </p:spPr>
        <p:txBody>
          <a:bodyPr tIns="18000" bIns="18000"/>
          <a:lstStyle/>
          <a:p>
            <a:r>
              <a:rPr lang="en-US" dirty="0"/>
              <a:t>Crankshaft Oiling Holes</a:t>
            </a:r>
          </a:p>
        </p:txBody>
      </p:sp>
      <p:sp>
        <p:nvSpPr>
          <p:cNvPr id="3" name="Content Placeholder 2">
            <a:extLst>
              <a:ext uri="{FF2B5EF4-FFF2-40B4-BE49-F238E27FC236}">
                <a16:creationId xmlns:a16="http://schemas.microsoft.com/office/drawing/2014/main" id="{AF1987CA-DFA2-7144-A668-F30219A49966}"/>
              </a:ext>
            </a:extLst>
          </p:cNvPr>
          <p:cNvSpPr>
            <a:spLocks noGrp="1"/>
          </p:cNvSpPr>
          <p:nvPr>
            <p:ph sz="quarter" idx="13"/>
          </p:nvPr>
        </p:nvSpPr>
        <p:spPr>
          <a:xfrm>
            <a:off x="457200" y="1521262"/>
            <a:ext cx="8232775" cy="3624069"/>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The crankshaft is drilled to allow oil from the main bearing oil groove to be directed to the connecting rod bearings.</a:t>
            </a:r>
          </a:p>
          <a:p>
            <a:pPr marL="255588" indent="-255588"/>
            <a:r>
              <a:rPr lang="en-US" dirty="0">
                <a:latin typeface="Arial" panose="020B0604020202020204" pitchFamily="34" charset="0"/>
                <a:cs typeface="Arial" panose="020B0604020202020204" pitchFamily="34" charset="0"/>
              </a:rPr>
              <a:t>Some of the oil may be sprayed out through a spit or bleed hole in the connecting rod.</a:t>
            </a:r>
          </a:p>
          <a:p>
            <a:pPr marL="255588" indent="-255588"/>
            <a:r>
              <a:rPr lang="en-US" dirty="0">
                <a:latin typeface="Arial" panose="020B0604020202020204" pitchFamily="34" charset="0"/>
                <a:cs typeface="Arial" panose="020B0604020202020204" pitchFamily="34" charset="0"/>
              </a:rPr>
              <a:t>Some of the oil that is thrown from the crankshaft bearings will land on the camshaft to lubricate the lobes.</a:t>
            </a:r>
          </a:p>
          <a:p>
            <a:pPr marL="255588" indent="-255588"/>
            <a:r>
              <a:rPr lang="en-US" dirty="0">
                <a:latin typeface="Arial" panose="020B0604020202020204" pitchFamily="34" charset="0"/>
                <a:cs typeface="Arial" panose="020B0604020202020204" pitchFamily="34" charset="0"/>
              </a:rPr>
              <a:t>A part of the throw off, oil splashes on the cylinder wall to lubricate the piston and rings.</a:t>
            </a:r>
          </a:p>
        </p:txBody>
      </p:sp>
    </p:spTree>
    <p:extLst>
      <p:ext uri="{BB962C8B-B14F-4D97-AF65-F5344CB8AC3E}">
        <p14:creationId xmlns:p14="http://schemas.microsoft.com/office/powerpoint/2010/main" val="379502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E5FA-C059-3948-A033-F9ECE2E8EE27}"/>
              </a:ext>
            </a:extLst>
          </p:cNvPr>
          <p:cNvSpPr>
            <a:spLocks noGrp="1"/>
          </p:cNvSpPr>
          <p:nvPr>
            <p:ph type="title"/>
          </p:nvPr>
        </p:nvSpPr>
        <p:spPr>
          <a:xfrm>
            <a:off x="457200" y="255688"/>
            <a:ext cx="8229600" cy="590349"/>
          </a:xfrm>
        </p:spPr>
        <p:txBody>
          <a:bodyPr>
            <a:spAutoFit/>
          </a:bodyPr>
          <a:lstStyle/>
          <a:p>
            <a:r>
              <a:rPr lang="en-US" dirty="0"/>
              <a:t>Figure 31.8</a:t>
            </a:r>
          </a:p>
        </p:txBody>
      </p:sp>
      <p:pic>
        <p:nvPicPr>
          <p:cNvPr id="6" name="Picture Placeholder 5" descr="A crankshaft shows drilled oil passages between the main and rod-bearing journals.&#10;">
            <a:extLst>
              <a:ext uri="{FF2B5EF4-FFF2-40B4-BE49-F238E27FC236}">
                <a16:creationId xmlns:a16="http://schemas.microsoft.com/office/drawing/2014/main" id="{ED13F9E3-0360-234C-8E01-D386DB3B7223}"/>
              </a:ext>
            </a:extLst>
          </p:cNvPr>
          <p:cNvPicPr>
            <a:picLocks noGrp="1" noChangeAspect="1"/>
          </p:cNvPicPr>
          <p:nvPr>
            <p:ph type="pic" sz="quarter" idx="13"/>
          </p:nvPr>
        </p:nvPicPr>
        <p:blipFill>
          <a:blip r:embed="rId2"/>
          <a:stretch>
            <a:fillRect/>
          </a:stretch>
        </p:blipFill>
        <p:spPr>
          <a:xfrm>
            <a:off x="2255371" y="1210614"/>
            <a:ext cx="4633259" cy="3315542"/>
          </a:xfrm>
        </p:spPr>
      </p:pic>
      <p:sp>
        <p:nvSpPr>
          <p:cNvPr id="4" name="Text Placeholder 3">
            <a:extLst>
              <a:ext uri="{FF2B5EF4-FFF2-40B4-BE49-F238E27FC236}">
                <a16:creationId xmlns:a16="http://schemas.microsoft.com/office/drawing/2014/main" id="{0B10AD56-F197-A742-833F-D4A750746233}"/>
              </a:ext>
            </a:extLst>
          </p:cNvPr>
          <p:cNvSpPr>
            <a:spLocks noGrp="1"/>
          </p:cNvSpPr>
          <p:nvPr>
            <p:ph type="body" idx="1"/>
          </p:nvPr>
        </p:nvSpPr>
        <p:spPr>
          <a:xfrm>
            <a:off x="457200" y="5172647"/>
            <a:ext cx="8229600" cy="775015"/>
          </a:xfrm>
        </p:spPr>
        <p:txBody>
          <a:bodyPr>
            <a:spAutoFit/>
          </a:bodyPr>
          <a:lstStyle/>
          <a:p>
            <a:r>
              <a:rPr lang="en-US" dirty="0"/>
              <a:t>Crankshaft sawed in half, showing drilled oil passages between the main and rod bearing journals.</a:t>
            </a:r>
          </a:p>
        </p:txBody>
      </p:sp>
    </p:spTree>
    <p:extLst>
      <p:ext uri="{BB962C8B-B14F-4D97-AF65-F5344CB8AC3E}">
        <p14:creationId xmlns:p14="http://schemas.microsoft.com/office/powerpoint/2010/main" val="282669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ABFF-B270-7B4D-8840-9589100A25B2}"/>
              </a:ext>
            </a:extLst>
          </p:cNvPr>
          <p:cNvSpPr>
            <a:spLocks noGrp="1"/>
          </p:cNvSpPr>
          <p:nvPr>
            <p:ph type="title"/>
          </p:nvPr>
        </p:nvSpPr>
        <p:spPr>
          <a:xfrm>
            <a:off x="457200" y="249075"/>
            <a:ext cx="8229600" cy="590349"/>
          </a:xfrm>
        </p:spPr>
        <p:txBody>
          <a:bodyPr tIns="18000" bIns="18000">
            <a:spAutoFit/>
          </a:bodyPr>
          <a:lstStyle/>
          <a:p>
            <a:r>
              <a:rPr lang="en-US" dirty="0"/>
              <a:t>Engine Crankshaft Types</a:t>
            </a:r>
          </a:p>
        </p:txBody>
      </p:sp>
      <p:sp>
        <p:nvSpPr>
          <p:cNvPr id="3" name="Content Placeholder 2">
            <a:extLst>
              <a:ext uri="{FF2B5EF4-FFF2-40B4-BE49-F238E27FC236}">
                <a16:creationId xmlns:a16="http://schemas.microsoft.com/office/drawing/2014/main" id="{01F75BDA-F3B4-464B-A3E7-A3A67B1FB800}"/>
              </a:ext>
            </a:extLst>
          </p:cNvPr>
          <p:cNvSpPr>
            <a:spLocks noGrp="1"/>
          </p:cNvSpPr>
          <p:nvPr>
            <p:ph sz="quarter" idx="13"/>
          </p:nvPr>
        </p:nvSpPr>
        <p:spPr>
          <a:xfrm>
            <a:off x="457200" y="1533501"/>
            <a:ext cx="8232775" cy="3831818"/>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V-8 Engine Arrangement</a:t>
            </a:r>
          </a:p>
          <a:p>
            <a:pPr marL="255588" indent="-255588"/>
            <a:r>
              <a:rPr lang="en-US" dirty="0">
                <a:latin typeface="Arial" panose="020B0604020202020204" pitchFamily="34" charset="0"/>
                <a:cs typeface="Arial" panose="020B0604020202020204" pitchFamily="34" charset="0"/>
              </a:rPr>
              <a:t>Four-cylinder Engine Crankshafts</a:t>
            </a:r>
          </a:p>
          <a:p>
            <a:pPr marL="255588" indent="-255588"/>
            <a:r>
              <a:rPr lang="en-US" dirty="0">
                <a:latin typeface="Arial" panose="020B0604020202020204" pitchFamily="34" charset="0"/>
                <a:cs typeface="Arial" panose="020B0604020202020204" pitchFamily="34" charset="0"/>
              </a:rPr>
              <a:t>Five-cylinder Engine Crankshafts</a:t>
            </a:r>
          </a:p>
          <a:p>
            <a:pPr marL="255588" indent="-255588"/>
            <a:r>
              <a:rPr lang="en-US" dirty="0">
                <a:latin typeface="Arial" panose="020B0604020202020204" pitchFamily="34" charset="0"/>
                <a:cs typeface="Arial" panose="020B0604020202020204" pitchFamily="34" charset="0"/>
              </a:rPr>
              <a:t>Three-cylinder Engine Crankshafts</a:t>
            </a:r>
          </a:p>
          <a:p>
            <a:pPr marL="255588" indent="-255588"/>
            <a:r>
              <a:rPr lang="en-US" dirty="0">
                <a:latin typeface="Arial" panose="020B0604020202020204" pitchFamily="34" charset="0"/>
                <a:cs typeface="Arial" panose="020B0604020202020204" pitchFamily="34" charset="0"/>
              </a:rPr>
              <a:t>Inline Six-cylinder Engine Crankshaft</a:t>
            </a:r>
          </a:p>
          <a:p>
            <a:pPr marL="255588" indent="-255588"/>
            <a:r>
              <a:rPr lang="en-US" dirty="0">
                <a:latin typeface="Arial" panose="020B0604020202020204" pitchFamily="34" charset="0"/>
                <a:cs typeface="Arial" panose="020B0604020202020204" pitchFamily="34" charset="0"/>
              </a:rPr>
              <a:t>90-degree V-6 Engine Crankshafts</a:t>
            </a:r>
          </a:p>
          <a:p>
            <a:pPr marL="255588" indent="-255588"/>
            <a:r>
              <a:rPr lang="en-US" dirty="0">
                <a:latin typeface="Arial" panose="020B0604020202020204" pitchFamily="34" charset="0"/>
                <a:cs typeface="Arial" panose="020B0604020202020204" pitchFamily="34" charset="0"/>
              </a:rPr>
              <a:t>60-degree V-6 Engine Crankshafts</a:t>
            </a:r>
          </a:p>
        </p:txBody>
      </p:sp>
    </p:spTree>
    <p:extLst>
      <p:ext uri="{BB962C8B-B14F-4D97-AF65-F5344CB8AC3E}">
        <p14:creationId xmlns:p14="http://schemas.microsoft.com/office/powerpoint/2010/main" val="322478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19E5-5F32-1845-BDAB-FB7A1AD13A9A}"/>
              </a:ext>
            </a:extLst>
          </p:cNvPr>
          <p:cNvSpPr>
            <a:spLocks noGrp="1"/>
          </p:cNvSpPr>
          <p:nvPr>
            <p:ph type="title"/>
          </p:nvPr>
        </p:nvSpPr>
        <p:spPr>
          <a:xfrm>
            <a:off x="457200" y="228600"/>
            <a:ext cx="8229600" cy="644525"/>
          </a:xfrm>
        </p:spPr>
        <p:txBody>
          <a:bodyPr/>
          <a:lstStyle/>
          <a:p>
            <a:r>
              <a:rPr lang="en-US" dirty="0"/>
              <a:t>Figure 31.11</a:t>
            </a:r>
          </a:p>
        </p:txBody>
      </p:sp>
      <p:pic>
        <p:nvPicPr>
          <p:cNvPr id="6" name="Picture Placeholder 5" descr="A splayed crankshaft crankpin along with a splayed crankshaft design on the right.&#10;">
            <a:extLst>
              <a:ext uri="{FF2B5EF4-FFF2-40B4-BE49-F238E27FC236}">
                <a16:creationId xmlns:a16="http://schemas.microsoft.com/office/drawing/2014/main" id="{4BD97AD7-6010-DE44-81DA-EC8836691FA9}"/>
              </a:ext>
            </a:extLst>
          </p:cNvPr>
          <p:cNvPicPr>
            <a:picLocks noGrp="1" noChangeAspect="1"/>
          </p:cNvPicPr>
          <p:nvPr>
            <p:ph type="pic" sz="quarter" idx="13"/>
          </p:nvPr>
        </p:nvPicPr>
        <p:blipFill>
          <a:blip r:embed="rId2"/>
          <a:stretch>
            <a:fillRect/>
          </a:stretch>
        </p:blipFill>
        <p:spPr>
          <a:xfrm>
            <a:off x="3274452" y="1182125"/>
            <a:ext cx="2595097" cy="3693831"/>
          </a:xfrm>
        </p:spPr>
      </p:pic>
      <p:sp>
        <p:nvSpPr>
          <p:cNvPr id="4" name="Text Placeholder 3">
            <a:extLst>
              <a:ext uri="{FF2B5EF4-FFF2-40B4-BE49-F238E27FC236}">
                <a16:creationId xmlns:a16="http://schemas.microsoft.com/office/drawing/2014/main" id="{3794C390-9F7E-7948-A1DE-575C371ED086}"/>
              </a:ext>
            </a:extLst>
          </p:cNvPr>
          <p:cNvSpPr>
            <a:spLocks noGrp="1"/>
          </p:cNvSpPr>
          <p:nvPr>
            <p:ph type="body" idx="1"/>
          </p:nvPr>
        </p:nvSpPr>
        <p:spPr>
          <a:xfrm>
            <a:off x="457200" y="5184956"/>
            <a:ext cx="8229600" cy="884382"/>
          </a:xfrm>
        </p:spPr>
        <p:txBody>
          <a:bodyPr/>
          <a:lstStyle/>
          <a:p>
            <a:r>
              <a:rPr lang="en-US" dirty="0"/>
              <a:t>A splayed crankshaft design is used to create an even-firing 90 degree V-6.</a:t>
            </a:r>
          </a:p>
        </p:txBody>
      </p:sp>
    </p:spTree>
    <p:extLst>
      <p:ext uri="{BB962C8B-B14F-4D97-AF65-F5344CB8AC3E}">
        <p14:creationId xmlns:p14="http://schemas.microsoft.com/office/powerpoint/2010/main" val="264511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4059-C45D-C949-B10A-FBF18F3B858C}"/>
              </a:ext>
            </a:extLst>
          </p:cNvPr>
          <p:cNvSpPr>
            <a:spLocks noGrp="1"/>
          </p:cNvSpPr>
          <p:nvPr>
            <p:ph type="title"/>
          </p:nvPr>
        </p:nvSpPr>
        <p:spPr>
          <a:xfrm>
            <a:off x="457200" y="249075"/>
            <a:ext cx="8229600" cy="590349"/>
          </a:xfrm>
        </p:spPr>
        <p:txBody>
          <a:bodyPr tIns="18000" bIns="18000"/>
          <a:lstStyle/>
          <a:p>
            <a:r>
              <a:rPr lang="en-US" dirty="0"/>
              <a:t>Counterweights</a:t>
            </a:r>
          </a:p>
        </p:txBody>
      </p:sp>
      <p:sp>
        <p:nvSpPr>
          <p:cNvPr id="3" name="Content Placeholder 2">
            <a:extLst>
              <a:ext uri="{FF2B5EF4-FFF2-40B4-BE49-F238E27FC236}">
                <a16:creationId xmlns:a16="http://schemas.microsoft.com/office/drawing/2014/main" id="{A9973B17-6AD1-F045-9977-7218C112A256}"/>
              </a:ext>
            </a:extLst>
          </p:cNvPr>
          <p:cNvSpPr>
            <a:spLocks noGrp="1"/>
          </p:cNvSpPr>
          <p:nvPr>
            <p:ph sz="quarter" idx="13"/>
          </p:nvPr>
        </p:nvSpPr>
        <p:spPr>
          <a:xfrm>
            <a:off x="457200" y="1536831"/>
            <a:ext cx="8232775" cy="2693045"/>
          </a:xfrm>
        </p:spPr>
        <p:txBody>
          <a:bodyPr tIns="18000" bIns="18000"/>
          <a:lstStyle/>
          <a:p>
            <a:pPr marL="255588" indent="-255588"/>
            <a:r>
              <a:rPr lang="en-US" dirty="0">
                <a:latin typeface="Arial" panose="020B0604020202020204" pitchFamily="34" charset="0"/>
                <a:cs typeface="Arial" panose="020B0604020202020204" pitchFamily="34" charset="0"/>
              </a:rPr>
              <a:t>Crankshafts are balanced by counterweights, which are cast, forged, or machined as part of the crankshaft. </a:t>
            </a:r>
          </a:p>
          <a:p>
            <a:pPr marL="255588" indent="-255588"/>
            <a:r>
              <a:rPr lang="en-US" dirty="0">
                <a:latin typeface="Arial" panose="020B0604020202020204" pitchFamily="34" charset="0"/>
                <a:cs typeface="Arial" panose="020B0604020202020204" pitchFamily="34" charset="0"/>
              </a:rPr>
              <a:t>A crankshaft that has counterweights on both sides of each connecting rod journal is called fully counterweighted.</a:t>
            </a:r>
          </a:p>
          <a:p>
            <a:pPr marL="255588" indent="-255588"/>
            <a:r>
              <a:rPr lang="en-US" dirty="0">
                <a:latin typeface="Arial" panose="020B0604020202020204" pitchFamily="34" charset="0"/>
                <a:cs typeface="Arial" panose="020B0604020202020204" pitchFamily="34" charset="0"/>
              </a:rPr>
              <a:t>Harmful crankshaft twisting vibrations are dampened with a torsional vibration damper.</a:t>
            </a:r>
          </a:p>
        </p:txBody>
      </p:sp>
    </p:spTree>
    <p:extLst>
      <p:ext uri="{BB962C8B-B14F-4D97-AF65-F5344CB8AC3E}">
        <p14:creationId xmlns:p14="http://schemas.microsoft.com/office/powerpoint/2010/main" val="107974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3F65-7B52-284B-9103-B48710BC21D9}"/>
              </a:ext>
            </a:extLst>
          </p:cNvPr>
          <p:cNvSpPr>
            <a:spLocks noGrp="1"/>
          </p:cNvSpPr>
          <p:nvPr>
            <p:ph type="title"/>
          </p:nvPr>
        </p:nvSpPr>
        <p:spPr>
          <a:xfrm>
            <a:off x="457200" y="228600"/>
            <a:ext cx="8229600" cy="644525"/>
          </a:xfrm>
        </p:spPr>
        <p:txBody>
          <a:bodyPr/>
          <a:lstStyle/>
          <a:p>
            <a:r>
              <a:rPr lang="en-US" dirty="0"/>
              <a:t>Figure 31.12</a:t>
            </a:r>
          </a:p>
        </p:txBody>
      </p:sp>
      <p:pic>
        <p:nvPicPr>
          <p:cNvPr id="6" name="Picture Placeholder 5" descr="A fully counterweighted four cylinder crankshafts.&#10;">
            <a:extLst>
              <a:ext uri="{FF2B5EF4-FFF2-40B4-BE49-F238E27FC236}">
                <a16:creationId xmlns:a16="http://schemas.microsoft.com/office/drawing/2014/main" id="{7AF2821B-3495-EB43-BBB6-257EC219F189}"/>
              </a:ext>
            </a:extLst>
          </p:cNvPr>
          <p:cNvPicPr>
            <a:picLocks noGrp="1" noChangeAspect="1"/>
          </p:cNvPicPr>
          <p:nvPr>
            <p:ph type="pic" sz="quarter" idx="13"/>
          </p:nvPr>
        </p:nvPicPr>
        <p:blipFill>
          <a:blip r:embed="rId2"/>
          <a:stretch>
            <a:fillRect/>
          </a:stretch>
        </p:blipFill>
        <p:spPr>
          <a:xfrm>
            <a:off x="405278" y="1913050"/>
            <a:ext cx="8333444" cy="2520269"/>
          </a:xfrm>
        </p:spPr>
      </p:pic>
      <p:sp>
        <p:nvSpPr>
          <p:cNvPr id="4" name="Text Placeholder 3">
            <a:extLst>
              <a:ext uri="{FF2B5EF4-FFF2-40B4-BE49-F238E27FC236}">
                <a16:creationId xmlns:a16="http://schemas.microsoft.com/office/drawing/2014/main" id="{D75259B8-A377-054B-8FE7-A01CBE97E803}"/>
              </a:ext>
            </a:extLst>
          </p:cNvPr>
          <p:cNvSpPr>
            <a:spLocks noGrp="1"/>
          </p:cNvSpPr>
          <p:nvPr>
            <p:ph type="body" idx="1"/>
          </p:nvPr>
        </p:nvSpPr>
        <p:spPr>
          <a:xfrm>
            <a:off x="457200" y="5167444"/>
            <a:ext cx="8229600" cy="405683"/>
          </a:xfrm>
        </p:spPr>
        <p:txBody>
          <a:bodyPr>
            <a:spAutoFit/>
          </a:bodyPr>
          <a:lstStyle/>
          <a:p>
            <a:r>
              <a:rPr lang="en-US" dirty="0"/>
              <a:t>A fully counterweighted 4-cylinder crankshaft.</a:t>
            </a:r>
          </a:p>
        </p:txBody>
      </p:sp>
    </p:spTree>
    <p:extLst>
      <p:ext uri="{BB962C8B-B14F-4D97-AF65-F5344CB8AC3E}">
        <p14:creationId xmlns:p14="http://schemas.microsoft.com/office/powerpoint/2010/main" val="566545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5FC9-0C46-5A47-B0B4-AB1CBABA79D3}"/>
              </a:ext>
            </a:extLst>
          </p:cNvPr>
          <p:cNvSpPr>
            <a:spLocks noGrp="1"/>
          </p:cNvSpPr>
          <p:nvPr>
            <p:ph type="title"/>
          </p:nvPr>
        </p:nvSpPr>
        <p:spPr>
          <a:xfrm>
            <a:off x="457200" y="255688"/>
            <a:ext cx="8229600" cy="590349"/>
          </a:xfrm>
        </p:spPr>
        <p:txBody>
          <a:bodyPr>
            <a:spAutoFit/>
          </a:bodyPr>
          <a:lstStyle/>
          <a:p>
            <a:r>
              <a:rPr lang="en-US" dirty="0"/>
              <a:t>Figure 31.15</a:t>
            </a:r>
          </a:p>
        </p:txBody>
      </p:sp>
      <p:pic>
        <p:nvPicPr>
          <p:cNvPr id="6" name="Picture Placeholder 5" descr="A circular harmonic balancer shows a concentric elastomeric rubber ring, cylinder firing pulses, and a counterforce created by the outer ring mass.&#10;">
            <a:extLst>
              <a:ext uri="{FF2B5EF4-FFF2-40B4-BE49-F238E27FC236}">
                <a16:creationId xmlns:a16="http://schemas.microsoft.com/office/drawing/2014/main" id="{625F78CA-7E8F-8B40-901C-8948142D1940}"/>
              </a:ext>
            </a:extLst>
          </p:cNvPr>
          <p:cNvPicPr>
            <a:picLocks noGrp="1" noChangeAspect="1"/>
          </p:cNvPicPr>
          <p:nvPr>
            <p:ph type="pic" sz="quarter" idx="13"/>
          </p:nvPr>
        </p:nvPicPr>
        <p:blipFill>
          <a:blip r:embed="rId2"/>
          <a:stretch>
            <a:fillRect/>
          </a:stretch>
        </p:blipFill>
        <p:spPr>
          <a:xfrm>
            <a:off x="3040450" y="1163052"/>
            <a:ext cx="3063098" cy="3187518"/>
          </a:xfrm>
        </p:spPr>
      </p:pic>
      <p:sp>
        <p:nvSpPr>
          <p:cNvPr id="4" name="Text Placeholder 3">
            <a:extLst>
              <a:ext uri="{FF2B5EF4-FFF2-40B4-BE49-F238E27FC236}">
                <a16:creationId xmlns:a16="http://schemas.microsoft.com/office/drawing/2014/main" id="{AF910DDC-E2F1-A343-80F6-EC03AC11086A}"/>
              </a:ext>
            </a:extLst>
          </p:cNvPr>
          <p:cNvSpPr>
            <a:spLocks noGrp="1"/>
          </p:cNvSpPr>
          <p:nvPr>
            <p:ph type="body" idx="1"/>
          </p:nvPr>
        </p:nvSpPr>
        <p:spPr>
          <a:xfrm>
            <a:off x="457200" y="4696903"/>
            <a:ext cx="8229600" cy="1513679"/>
          </a:xfrm>
        </p:spPr>
        <p:txBody>
          <a:bodyPr>
            <a:spAutoFit/>
          </a:bodyPr>
          <a:lstStyle/>
          <a:p>
            <a:r>
              <a:rPr lang="en-US" dirty="0"/>
              <a:t>The hub of the harmonic balancer is attached to the front of the crankshaft. The elastomer (rubber) between the inertia ring and the center hub allows the absorption of crankshaft firing impulses.</a:t>
            </a:r>
          </a:p>
        </p:txBody>
      </p:sp>
    </p:spTree>
    <p:extLst>
      <p:ext uri="{BB962C8B-B14F-4D97-AF65-F5344CB8AC3E}">
        <p14:creationId xmlns:p14="http://schemas.microsoft.com/office/powerpoint/2010/main" val="196850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DE83-EEFD-0F4F-AA64-B2F7F977127E}"/>
              </a:ext>
            </a:extLst>
          </p:cNvPr>
          <p:cNvSpPr>
            <a:spLocks noGrp="1"/>
          </p:cNvSpPr>
          <p:nvPr>
            <p:ph type="title"/>
          </p:nvPr>
        </p:nvSpPr>
        <p:spPr>
          <a:xfrm>
            <a:off x="457200" y="256236"/>
            <a:ext cx="8229600" cy="1144347"/>
          </a:xfrm>
        </p:spPr>
        <p:txBody>
          <a:bodyPr tIns="18000" bIns="18000">
            <a:spAutoFit/>
          </a:bodyPr>
          <a:lstStyle/>
          <a:p>
            <a:r>
              <a:rPr lang="en-US" dirty="0"/>
              <a:t>Externally and Internally Balanced Engines</a:t>
            </a:r>
          </a:p>
        </p:txBody>
      </p:sp>
      <p:sp>
        <p:nvSpPr>
          <p:cNvPr id="3" name="Content Placeholder 2">
            <a:extLst>
              <a:ext uri="{FF2B5EF4-FFF2-40B4-BE49-F238E27FC236}">
                <a16:creationId xmlns:a16="http://schemas.microsoft.com/office/drawing/2014/main" id="{8C5DF59D-6C89-B748-9BC3-1E378D5462E7}"/>
              </a:ext>
            </a:extLst>
          </p:cNvPr>
          <p:cNvSpPr>
            <a:spLocks noGrp="1"/>
          </p:cNvSpPr>
          <p:nvPr>
            <p:ph sz="quarter" idx="13"/>
          </p:nvPr>
        </p:nvSpPr>
        <p:spPr>
          <a:xfrm>
            <a:off x="457200" y="1614283"/>
            <a:ext cx="8232775" cy="4693593"/>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Most crankshaft balancing is done during manufacture. </a:t>
            </a:r>
          </a:p>
          <a:p>
            <a:pPr marL="255588" indent="-255588"/>
            <a:r>
              <a:rPr lang="en-US" dirty="0">
                <a:latin typeface="Arial" panose="020B0604020202020204" pitchFamily="34" charset="0"/>
                <a:cs typeface="Arial" panose="020B0604020202020204" pitchFamily="34" charset="0"/>
              </a:rPr>
              <a:t>Holes are drilled in the counterweight to lighten and improve balance. </a:t>
            </a:r>
          </a:p>
          <a:p>
            <a:pPr marL="255588" indent="-255588"/>
            <a:r>
              <a:rPr lang="en-US" dirty="0">
                <a:latin typeface="Arial" panose="020B0604020202020204" pitchFamily="34" charset="0"/>
                <a:cs typeface="Arial" panose="020B0604020202020204" pitchFamily="34" charset="0"/>
              </a:rPr>
              <a:t>Engine manufacturers balance an engine in one of two ways:</a:t>
            </a:r>
          </a:p>
          <a:p>
            <a:pPr marL="914400" lvl="1" indent="-355600"/>
            <a:r>
              <a:rPr lang="en-US" dirty="0">
                <a:latin typeface="Arial" panose="020B0604020202020204" pitchFamily="34" charset="0"/>
                <a:cs typeface="Arial" panose="020B0604020202020204" pitchFamily="34" charset="0"/>
              </a:rPr>
              <a:t>Externally balanced. Weight is added to the harmonic balancer (vibration damper) and flywheel or the flexplate.</a:t>
            </a:r>
          </a:p>
          <a:p>
            <a:pPr marL="914400" lvl="1" indent="-355600"/>
            <a:r>
              <a:rPr lang="en-US" dirty="0">
                <a:latin typeface="Arial" panose="020B0604020202020204" pitchFamily="34" charset="0"/>
                <a:cs typeface="Arial" panose="020B0604020202020204" pitchFamily="34" charset="0"/>
              </a:rPr>
              <a:t>Internally balanced. All rotating parts of the engine are individually balanced, including the harmonic balancer and flywheel (flexplate).</a:t>
            </a:r>
          </a:p>
        </p:txBody>
      </p:sp>
    </p:spTree>
    <p:extLst>
      <p:ext uri="{BB962C8B-B14F-4D97-AF65-F5344CB8AC3E}">
        <p14:creationId xmlns:p14="http://schemas.microsoft.com/office/powerpoint/2010/main" val="119047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1AF-5472-FF4A-B7B2-267F6EE9170D}"/>
              </a:ext>
            </a:extLst>
          </p:cNvPr>
          <p:cNvSpPr>
            <a:spLocks noGrp="1"/>
          </p:cNvSpPr>
          <p:nvPr>
            <p:ph type="title"/>
          </p:nvPr>
        </p:nvSpPr>
        <p:spPr>
          <a:xfrm>
            <a:off x="457200" y="260205"/>
            <a:ext cx="8229600" cy="1144347"/>
          </a:xfrm>
        </p:spPr>
        <p:txBody>
          <a:bodyPr tIns="18000" bIns="18000">
            <a:spAutoFit/>
          </a:bodyPr>
          <a:lstStyle/>
          <a:p>
            <a:r>
              <a:rPr lang="en-US" dirty="0"/>
              <a:t>Flat-Plane </a:t>
            </a:r>
            <a:r>
              <a:rPr lang="en-US" spc="-500" dirty="0"/>
              <a:t>v </a:t>
            </a:r>
            <a:r>
              <a:rPr lang="en-US" dirty="0"/>
              <a:t>s. Cross-Plane Crankshafts </a:t>
            </a:r>
            <a:r>
              <a:rPr lang="en-US" sz="2800" dirty="0"/>
              <a:t>(1 of 2)</a:t>
            </a:r>
          </a:p>
        </p:txBody>
      </p:sp>
      <p:sp>
        <p:nvSpPr>
          <p:cNvPr id="3" name="Content Placeholder 2">
            <a:extLst>
              <a:ext uri="{FF2B5EF4-FFF2-40B4-BE49-F238E27FC236}">
                <a16:creationId xmlns:a16="http://schemas.microsoft.com/office/drawing/2014/main" id="{BE8A16BE-23E6-CD48-94D9-FE375BDF9DF3}"/>
              </a:ext>
            </a:extLst>
          </p:cNvPr>
          <p:cNvSpPr>
            <a:spLocks noGrp="1"/>
          </p:cNvSpPr>
          <p:nvPr>
            <p:ph sz="quarter" idx="13"/>
          </p:nvPr>
        </p:nvSpPr>
        <p:spPr>
          <a:xfrm>
            <a:off x="457200" y="1727196"/>
            <a:ext cx="8232775" cy="3309261"/>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The cross-plane crankshaft is used in most every production V8 sold in America today.</a:t>
            </a:r>
          </a:p>
          <a:p>
            <a:pPr lvl="1"/>
            <a:r>
              <a:rPr lang="en-US" dirty="0">
                <a:latin typeface="Arial" panose="020B0604020202020204" pitchFamily="34" charset="0"/>
                <a:cs typeface="Arial" panose="020B0604020202020204" pitchFamily="34" charset="0"/>
              </a:rPr>
              <a:t>A cross-plane crankshaft has four crank journals with two connecting rods per journal arranged at 90-degree intervals.</a:t>
            </a:r>
          </a:p>
          <a:p>
            <a:pPr lvl="1"/>
            <a:r>
              <a:rPr lang="en-US" dirty="0">
                <a:latin typeface="Arial" panose="020B0604020202020204" pitchFamily="34" charset="0"/>
                <a:cs typeface="Arial" panose="020B0604020202020204" pitchFamily="34" charset="0"/>
              </a:rPr>
              <a:t>Advantages: Smooth, vibration-free performance; distinctive American muscle car exhaust sound</a:t>
            </a:r>
          </a:p>
          <a:p>
            <a:pPr lvl="1"/>
            <a:r>
              <a:rPr lang="en-US" dirty="0">
                <a:latin typeface="Arial" panose="020B0604020202020204" pitchFamily="34" charset="0"/>
                <a:cs typeface="Arial" panose="020B0604020202020204" pitchFamily="34" charset="0"/>
              </a:rPr>
              <a:t>Disadvantages: Heavier and requires larger crankcase.</a:t>
            </a:r>
          </a:p>
        </p:txBody>
      </p:sp>
    </p:spTree>
    <p:extLst>
      <p:ext uri="{BB962C8B-B14F-4D97-AF65-F5344CB8AC3E}">
        <p14:creationId xmlns:p14="http://schemas.microsoft.com/office/powerpoint/2010/main" val="16263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35731"/>
            <a:ext cx="8229600" cy="590349"/>
          </a:xfrm>
        </p:spPr>
        <p:txBody>
          <a:bodyPr tIns="18000" bIns="18000">
            <a:spAutoFit/>
          </a:bodyPr>
          <a:lstStyle/>
          <a:p>
            <a:r>
              <a:rPr lang="en-US" dirty="0"/>
              <a:t>Learning Objectives </a:t>
            </a:r>
            <a:r>
              <a:rPr lang="en-US" sz="2800" dirty="0"/>
              <a:t>(1 of 2)</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577877"/>
            <a:ext cx="8232775" cy="2885405"/>
          </a:xfrm>
        </p:spPr>
        <p:txBody>
          <a:bodyPr tIns="18000" bIns="18000">
            <a:spAutoFit/>
          </a:bodyPr>
          <a:lstStyle/>
          <a:p>
            <a:pPr marL="739775" indent="-768350">
              <a:buNone/>
            </a:pPr>
            <a:r>
              <a:rPr lang="en-US" b="1" dirty="0">
                <a:solidFill>
                  <a:srgbClr val="007FA3"/>
                </a:solidFill>
                <a:latin typeface="Arial" panose="020B0604020202020204" pitchFamily="34" charset="0"/>
                <a:cs typeface="Arial" panose="020B0604020202020204" pitchFamily="34" charset="0"/>
              </a:rPr>
              <a:t>31.1	</a:t>
            </a:r>
            <a:r>
              <a:rPr lang="en-US" dirty="0">
                <a:latin typeface="Arial" panose="020B0604020202020204" pitchFamily="34" charset="0"/>
                <a:cs typeface="Arial" panose="020B0604020202020204" pitchFamily="34" charset="0"/>
              </a:rPr>
              <a:t>Explain the purpose of crankshaft, crankshaft construction, and crankshaft oiling holes. </a:t>
            </a:r>
          </a:p>
          <a:p>
            <a:pPr marL="739775" indent="-768350">
              <a:buNone/>
            </a:pPr>
            <a:r>
              <a:rPr lang="en-US" b="1" dirty="0">
                <a:solidFill>
                  <a:srgbClr val="007FA3"/>
                </a:solidFill>
                <a:latin typeface="Arial" panose="020B0604020202020204" pitchFamily="34" charset="0"/>
                <a:cs typeface="Arial" panose="020B0604020202020204" pitchFamily="34" charset="0"/>
              </a:rPr>
              <a:t>31.2	</a:t>
            </a:r>
            <a:r>
              <a:rPr lang="en-US" dirty="0">
                <a:latin typeface="Arial" panose="020B0604020202020204" pitchFamily="34" charset="0"/>
                <a:cs typeface="Arial" panose="020B0604020202020204" pitchFamily="34" charset="0"/>
              </a:rPr>
              <a:t>Discuss the different engine crankshaft types. </a:t>
            </a:r>
          </a:p>
          <a:p>
            <a:pPr marL="739775" indent="-768350">
              <a:buNone/>
            </a:pPr>
            <a:r>
              <a:rPr lang="en-US" b="1" dirty="0">
                <a:solidFill>
                  <a:srgbClr val="007FA3"/>
                </a:solidFill>
                <a:latin typeface="Arial" panose="020B0604020202020204" pitchFamily="34" charset="0"/>
                <a:cs typeface="Arial" panose="020B0604020202020204" pitchFamily="34" charset="0"/>
              </a:rPr>
              <a:t>31.3	</a:t>
            </a:r>
            <a:r>
              <a:rPr lang="en-US" dirty="0">
                <a:latin typeface="Arial" panose="020B0604020202020204" pitchFamily="34" charset="0"/>
                <a:cs typeface="Arial" panose="020B0604020202020204" pitchFamily="34" charset="0"/>
              </a:rPr>
              <a:t>Explain the purpose and function of counterweights. </a:t>
            </a:r>
          </a:p>
          <a:p>
            <a:pPr marL="739775" indent="-768350">
              <a:buNone/>
            </a:pPr>
            <a:r>
              <a:rPr lang="en-US" b="1" dirty="0">
                <a:solidFill>
                  <a:srgbClr val="007FA3"/>
                </a:solidFill>
                <a:latin typeface="Arial" panose="020B0604020202020204" pitchFamily="34" charset="0"/>
                <a:cs typeface="Arial" panose="020B0604020202020204" pitchFamily="34" charset="0"/>
              </a:rPr>
              <a:t>31.4	</a:t>
            </a:r>
            <a:r>
              <a:rPr lang="en-US" dirty="0">
                <a:latin typeface="Arial" panose="020B0604020202020204" pitchFamily="34" charset="0"/>
                <a:cs typeface="Arial" panose="020B0604020202020204" pitchFamily="34" charset="0"/>
              </a:rPr>
              <a:t>Discuss engine balance, and explain externally and internally balanced engines. </a:t>
            </a:r>
          </a:p>
        </p:txBody>
      </p:sp>
    </p:spTree>
    <p:extLst>
      <p:ext uri="{BB962C8B-B14F-4D97-AF65-F5344CB8AC3E}">
        <p14:creationId xmlns:p14="http://schemas.microsoft.com/office/powerpoint/2010/main" val="6120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1AF-5472-FF4A-B7B2-267F6EE9170D}"/>
              </a:ext>
            </a:extLst>
          </p:cNvPr>
          <p:cNvSpPr>
            <a:spLocks noGrp="1"/>
          </p:cNvSpPr>
          <p:nvPr>
            <p:ph type="title"/>
          </p:nvPr>
        </p:nvSpPr>
        <p:spPr>
          <a:xfrm>
            <a:off x="457200" y="260205"/>
            <a:ext cx="8229600" cy="1144347"/>
          </a:xfrm>
        </p:spPr>
        <p:txBody>
          <a:bodyPr tIns="18000" bIns="18000">
            <a:spAutoFit/>
          </a:bodyPr>
          <a:lstStyle/>
          <a:p>
            <a:r>
              <a:rPr lang="en-US" dirty="0"/>
              <a:t>Flat-Plane </a:t>
            </a:r>
            <a:r>
              <a:rPr lang="en-US" spc="-500" dirty="0"/>
              <a:t>v </a:t>
            </a:r>
            <a:r>
              <a:rPr lang="en-US" dirty="0"/>
              <a:t>s. Cross-Plane Crankshafts </a:t>
            </a:r>
            <a:r>
              <a:rPr lang="en-US" sz="2800" dirty="0"/>
              <a:t>(2 of 2)</a:t>
            </a:r>
          </a:p>
        </p:txBody>
      </p:sp>
      <p:sp>
        <p:nvSpPr>
          <p:cNvPr id="3" name="Content Placeholder 2">
            <a:extLst>
              <a:ext uri="{FF2B5EF4-FFF2-40B4-BE49-F238E27FC236}">
                <a16:creationId xmlns:a16="http://schemas.microsoft.com/office/drawing/2014/main" id="{BE8A16BE-23E6-CD48-94D9-FE375BDF9DF3}"/>
              </a:ext>
            </a:extLst>
          </p:cNvPr>
          <p:cNvSpPr>
            <a:spLocks noGrp="1"/>
          </p:cNvSpPr>
          <p:nvPr>
            <p:ph sz="quarter" idx="13"/>
          </p:nvPr>
        </p:nvSpPr>
        <p:spPr>
          <a:xfrm>
            <a:off x="457200" y="1675771"/>
            <a:ext cx="8232775" cy="2831544"/>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The flat-plane crank is a type of crankshaft for use in internal combustion engines that have a 180-degree angle between crank throws.</a:t>
            </a:r>
          </a:p>
          <a:p>
            <a:pPr marL="914400" lvl="1" indent="-355600"/>
            <a:r>
              <a:rPr lang="en-US" dirty="0">
                <a:latin typeface="Arial" panose="020B0604020202020204" pitchFamily="34" charset="0"/>
                <a:cs typeface="Arial" panose="020B0604020202020204" pitchFamily="34" charset="0"/>
              </a:rPr>
              <a:t>Advantages: Lighter, more compact, more responsive (high-revving), better exhaust scavenging.</a:t>
            </a:r>
          </a:p>
          <a:p>
            <a:pPr marL="914400" lvl="1" indent="-355600"/>
            <a:r>
              <a:rPr lang="en-US" dirty="0">
                <a:latin typeface="Arial" panose="020B0604020202020204" pitchFamily="34" charset="0"/>
                <a:cs typeface="Arial" panose="020B0604020202020204" pitchFamily="34" charset="0"/>
              </a:rPr>
              <a:t>Disadvantages: Prone to vibration, lower torque levels.</a:t>
            </a:r>
          </a:p>
        </p:txBody>
      </p:sp>
    </p:spTree>
    <p:extLst>
      <p:ext uri="{BB962C8B-B14F-4D97-AF65-F5344CB8AC3E}">
        <p14:creationId xmlns:p14="http://schemas.microsoft.com/office/powerpoint/2010/main" val="245788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69AC-B1F7-E14F-B94D-7AFA98DC24C5}"/>
              </a:ext>
            </a:extLst>
          </p:cNvPr>
          <p:cNvSpPr>
            <a:spLocks noGrp="1"/>
          </p:cNvSpPr>
          <p:nvPr>
            <p:ph type="title"/>
          </p:nvPr>
        </p:nvSpPr>
        <p:spPr>
          <a:xfrm>
            <a:off x="457200" y="249075"/>
            <a:ext cx="8229600" cy="590349"/>
          </a:xfrm>
        </p:spPr>
        <p:txBody>
          <a:bodyPr tIns="18000" bIns="18000">
            <a:spAutoFit/>
          </a:bodyPr>
          <a:lstStyle/>
          <a:p>
            <a:r>
              <a:rPr lang="en-US" dirty="0"/>
              <a:t>Engine Balance</a:t>
            </a:r>
          </a:p>
        </p:txBody>
      </p:sp>
      <p:sp>
        <p:nvSpPr>
          <p:cNvPr id="3" name="Content Placeholder 2">
            <a:extLst>
              <a:ext uri="{FF2B5EF4-FFF2-40B4-BE49-F238E27FC236}">
                <a16:creationId xmlns:a16="http://schemas.microsoft.com/office/drawing/2014/main" id="{B977445A-8C62-D643-BBAE-35812335B892}"/>
              </a:ext>
            </a:extLst>
          </p:cNvPr>
          <p:cNvSpPr>
            <a:spLocks noGrp="1"/>
          </p:cNvSpPr>
          <p:nvPr>
            <p:ph sz="quarter" idx="13"/>
          </p:nvPr>
        </p:nvSpPr>
        <p:spPr>
          <a:xfrm>
            <a:off x="457200" y="1441450"/>
            <a:ext cx="8232775" cy="2898321"/>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Primary balance. When pistons move up and down in the cylinders, they create a primary vibration, which is a strong low-frequency vibration.</a:t>
            </a:r>
          </a:p>
          <a:p>
            <a:pPr marL="255588" indent="-255588"/>
            <a:r>
              <a:rPr lang="en-US" dirty="0">
                <a:latin typeface="Arial" panose="020B0604020202020204" pitchFamily="34" charset="0"/>
                <a:cs typeface="Arial" panose="020B0604020202020204" pitchFamily="34" charset="0"/>
              </a:rPr>
              <a:t>Secondary balance. Four-cylinder engines, however, suffer from a vibration at twice engine speed. This is called a secondary vibration, which is a weak high-frequency vibration.</a:t>
            </a:r>
          </a:p>
        </p:txBody>
      </p:sp>
    </p:spTree>
    <p:extLst>
      <p:ext uri="{BB962C8B-B14F-4D97-AF65-F5344CB8AC3E}">
        <p14:creationId xmlns:p14="http://schemas.microsoft.com/office/powerpoint/2010/main" val="3970692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0C2C-6214-6F4C-93C4-EC5EB8E72C93}"/>
              </a:ext>
            </a:extLst>
          </p:cNvPr>
          <p:cNvSpPr>
            <a:spLocks noGrp="1"/>
          </p:cNvSpPr>
          <p:nvPr>
            <p:ph type="title"/>
          </p:nvPr>
        </p:nvSpPr>
        <p:spPr>
          <a:xfrm>
            <a:off x="457200" y="255688"/>
            <a:ext cx="8229600" cy="590349"/>
          </a:xfrm>
        </p:spPr>
        <p:txBody>
          <a:bodyPr>
            <a:spAutoFit/>
          </a:bodyPr>
          <a:lstStyle/>
          <a:p>
            <a:r>
              <a:rPr lang="en-US" dirty="0"/>
              <a:t>Figure 31.19</a:t>
            </a:r>
          </a:p>
        </p:txBody>
      </p:sp>
      <p:pic>
        <p:nvPicPr>
          <p:cNvPr id="6" name="Picture Placeholder 5" descr="A four-cylinder engine shows two outside pistons are moved upward and inner pistons are moved downward.&#10;">
            <a:extLst>
              <a:ext uri="{FF2B5EF4-FFF2-40B4-BE49-F238E27FC236}">
                <a16:creationId xmlns:a16="http://schemas.microsoft.com/office/drawing/2014/main" id="{5B43433A-D7E0-834E-988E-EA2CF94B6D90}"/>
              </a:ext>
            </a:extLst>
          </p:cNvPr>
          <p:cNvPicPr>
            <a:picLocks noGrp="1" noChangeAspect="1"/>
          </p:cNvPicPr>
          <p:nvPr>
            <p:ph type="pic" sz="quarter" idx="13"/>
          </p:nvPr>
        </p:nvPicPr>
        <p:blipFill>
          <a:blip r:embed="rId2"/>
          <a:stretch>
            <a:fillRect/>
          </a:stretch>
        </p:blipFill>
        <p:spPr>
          <a:xfrm>
            <a:off x="2208806" y="1322130"/>
            <a:ext cx="4726388" cy="3237647"/>
          </a:xfrm>
        </p:spPr>
      </p:pic>
      <p:sp>
        <p:nvSpPr>
          <p:cNvPr id="4" name="Text Placeholder 3">
            <a:extLst>
              <a:ext uri="{FF2B5EF4-FFF2-40B4-BE49-F238E27FC236}">
                <a16:creationId xmlns:a16="http://schemas.microsoft.com/office/drawing/2014/main" id="{EC7BAC7E-F8E2-024E-A8CD-CF228C545DDD}"/>
              </a:ext>
            </a:extLst>
          </p:cNvPr>
          <p:cNvSpPr>
            <a:spLocks noGrp="1"/>
          </p:cNvSpPr>
          <p:nvPr>
            <p:ph type="body" idx="1"/>
          </p:nvPr>
        </p:nvSpPr>
        <p:spPr>
          <a:xfrm>
            <a:off x="457200" y="5007429"/>
            <a:ext cx="8229600" cy="1170215"/>
          </a:xfrm>
        </p:spPr>
        <p:txBody>
          <a:bodyPr>
            <a:spAutoFit/>
          </a:bodyPr>
          <a:lstStyle/>
          <a:p>
            <a:r>
              <a:rPr lang="en-US" dirty="0"/>
              <a:t>In a 4-cylinder engine, the two outside pistons move upward at the same time as the inner pistons move downward, which reduces primary unbalance.</a:t>
            </a:r>
          </a:p>
        </p:txBody>
      </p:sp>
    </p:spTree>
    <p:extLst>
      <p:ext uri="{BB962C8B-B14F-4D97-AF65-F5344CB8AC3E}">
        <p14:creationId xmlns:p14="http://schemas.microsoft.com/office/powerpoint/2010/main" val="409725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6BB4-2408-4343-9CA4-1697383683C4}"/>
              </a:ext>
            </a:extLst>
          </p:cNvPr>
          <p:cNvSpPr>
            <a:spLocks noGrp="1"/>
          </p:cNvSpPr>
          <p:nvPr>
            <p:ph type="title"/>
          </p:nvPr>
        </p:nvSpPr>
        <p:spPr>
          <a:xfrm>
            <a:off x="457200" y="249075"/>
            <a:ext cx="8229600" cy="590349"/>
          </a:xfrm>
        </p:spPr>
        <p:txBody>
          <a:bodyPr tIns="18000" bIns="18000">
            <a:spAutoFit/>
          </a:bodyPr>
          <a:lstStyle/>
          <a:p>
            <a:r>
              <a:rPr lang="en-US" dirty="0"/>
              <a:t>Balance Shafts</a:t>
            </a:r>
          </a:p>
        </p:txBody>
      </p:sp>
      <p:sp>
        <p:nvSpPr>
          <p:cNvPr id="3" name="Content Placeholder 2">
            <a:extLst>
              <a:ext uri="{FF2B5EF4-FFF2-40B4-BE49-F238E27FC236}">
                <a16:creationId xmlns:a16="http://schemas.microsoft.com/office/drawing/2014/main" id="{C8BD3D85-FE6D-8343-90F4-DEA5A3B8AF6D}"/>
              </a:ext>
            </a:extLst>
          </p:cNvPr>
          <p:cNvSpPr>
            <a:spLocks noGrp="1"/>
          </p:cNvSpPr>
          <p:nvPr>
            <p:ph sz="quarter" idx="13"/>
          </p:nvPr>
        </p:nvSpPr>
        <p:spPr>
          <a:xfrm>
            <a:off x="457200" y="1441450"/>
            <a:ext cx="8232775" cy="4494893"/>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Purpose and Function</a:t>
            </a:r>
          </a:p>
          <a:p>
            <a:pPr marL="914400" lvl="1" indent="-355600"/>
            <a:r>
              <a:rPr lang="en-US" dirty="0">
                <a:latin typeface="Arial" panose="020B0604020202020204" pitchFamily="34" charset="0"/>
                <a:cs typeface="Arial" panose="020B0604020202020204" pitchFamily="34" charset="0"/>
              </a:rPr>
              <a:t>Some engines use balance shafts to dampen normal engine vibrations.</a:t>
            </a:r>
          </a:p>
          <a:p>
            <a:pPr marL="914400" lvl="1" indent="-355600"/>
            <a:r>
              <a:rPr lang="en-US" dirty="0">
                <a:latin typeface="Arial" panose="020B0604020202020204" pitchFamily="34" charset="0"/>
                <a:cs typeface="Arial" panose="020B0604020202020204" pitchFamily="34" charset="0"/>
              </a:rPr>
              <a:t>On a four-stroke, 4-cylinder engine two shafts are used, and they turn at twice the engine speed.</a:t>
            </a:r>
          </a:p>
          <a:p>
            <a:pPr marL="255588" indent="-255588"/>
            <a:r>
              <a:rPr lang="en-US" dirty="0">
                <a:latin typeface="Arial" panose="020B0604020202020204" pitchFamily="34" charset="0"/>
                <a:cs typeface="Arial" panose="020B0604020202020204" pitchFamily="34" charset="0"/>
              </a:rPr>
              <a:t>Balance Shaft Applications</a:t>
            </a:r>
          </a:p>
          <a:p>
            <a:pPr marL="914400" lvl="1" indent="-355600"/>
            <a:r>
              <a:rPr lang="en-US" dirty="0">
                <a:latin typeface="Arial" panose="020B0604020202020204" pitchFamily="34" charset="0"/>
                <a:cs typeface="Arial" panose="020B0604020202020204" pitchFamily="34" charset="0"/>
              </a:rPr>
              <a:t>Most 4-cylinder engines larger than 2.2 liters use balance shafts.</a:t>
            </a:r>
          </a:p>
          <a:p>
            <a:pPr marL="255588" indent="-255588"/>
            <a:r>
              <a:rPr lang="en-US" dirty="0">
                <a:latin typeface="Arial" panose="020B0604020202020204" pitchFamily="34" charset="0"/>
                <a:cs typeface="Arial" panose="020B0604020202020204" pitchFamily="34" charset="0"/>
              </a:rPr>
              <a:t>Both Ford and General Motors added a balance shaft to many of their V-6 engines.</a:t>
            </a:r>
          </a:p>
        </p:txBody>
      </p:sp>
    </p:spTree>
    <p:extLst>
      <p:ext uri="{BB962C8B-B14F-4D97-AF65-F5344CB8AC3E}">
        <p14:creationId xmlns:p14="http://schemas.microsoft.com/office/powerpoint/2010/main" val="4034353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FA96-F811-0440-A471-8EF46460D9F7}"/>
              </a:ext>
            </a:extLst>
          </p:cNvPr>
          <p:cNvSpPr>
            <a:spLocks noGrp="1"/>
          </p:cNvSpPr>
          <p:nvPr>
            <p:ph type="title"/>
          </p:nvPr>
        </p:nvSpPr>
        <p:spPr>
          <a:xfrm>
            <a:off x="457200" y="255688"/>
            <a:ext cx="8229600" cy="590349"/>
          </a:xfrm>
        </p:spPr>
        <p:txBody>
          <a:bodyPr>
            <a:spAutoFit/>
          </a:bodyPr>
          <a:lstStyle/>
          <a:p>
            <a:r>
              <a:rPr lang="en-US" dirty="0"/>
              <a:t>Figure 31.21</a:t>
            </a:r>
          </a:p>
        </p:txBody>
      </p:sp>
      <p:pic>
        <p:nvPicPr>
          <p:cNvPr id="6" name="Picture Placeholder 5" descr="A four-cylinder engine shows a balance shaft rotating in the same direction as the crankshaft, a driven chain, an oil pump gears reversing the direction of rotation, and a balanced shaft rotating in the opposite direction to the crankshaft.&#10;">
            <a:extLst>
              <a:ext uri="{FF2B5EF4-FFF2-40B4-BE49-F238E27FC236}">
                <a16:creationId xmlns:a16="http://schemas.microsoft.com/office/drawing/2014/main" id="{3539BD76-C949-F444-A318-C1101B2B6EED}"/>
              </a:ext>
            </a:extLst>
          </p:cNvPr>
          <p:cNvPicPr>
            <a:picLocks noGrp="1" noChangeAspect="1"/>
          </p:cNvPicPr>
          <p:nvPr>
            <p:ph type="pic" sz="quarter" idx="13"/>
          </p:nvPr>
        </p:nvPicPr>
        <p:blipFill>
          <a:blip r:embed="rId2"/>
          <a:stretch>
            <a:fillRect/>
          </a:stretch>
        </p:blipFill>
        <p:spPr>
          <a:xfrm>
            <a:off x="2674608" y="1148060"/>
            <a:ext cx="3794785" cy="3759971"/>
          </a:xfrm>
        </p:spPr>
      </p:pic>
      <p:sp>
        <p:nvSpPr>
          <p:cNvPr id="4" name="Text Placeholder 3">
            <a:extLst>
              <a:ext uri="{FF2B5EF4-FFF2-40B4-BE49-F238E27FC236}">
                <a16:creationId xmlns:a16="http://schemas.microsoft.com/office/drawing/2014/main" id="{1C12EE19-A371-CD4D-9775-5D56FB863DCC}"/>
              </a:ext>
            </a:extLst>
          </p:cNvPr>
          <p:cNvSpPr>
            <a:spLocks noGrp="1"/>
          </p:cNvSpPr>
          <p:nvPr>
            <p:ph type="body" idx="1"/>
          </p:nvPr>
        </p:nvSpPr>
        <p:spPr>
          <a:xfrm>
            <a:off x="457200" y="5311214"/>
            <a:ext cx="8229600" cy="775015"/>
          </a:xfrm>
        </p:spPr>
        <p:txBody>
          <a:bodyPr>
            <a:spAutoFit/>
          </a:bodyPr>
          <a:lstStyle/>
          <a:p>
            <a:r>
              <a:rPr lang="en-US" dirty="0"/>
              <a:t>Two counter-rotating balance shafts used to counterbalance the vibrations of a 4-cylinder engine.</a:t>
            </a:r>
          </a:p>
        </p:txBody>
      </p:sp>
    </p:spTree>
    <p:extLst>
      <p:ext uri="{BB962C8B-B14F-4D97-AF65-F5344CB8AC3E}">
        <p14:creationId xmlns:p14="http://schemas.microsoft.com/office/powerpoint/2010/main" val="1484659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Balance Shafts</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Balance_Shafts">
            <a:hlinkClick r:id="" action="ppaction://media"/>
            <a:extLst>
              <a:ext uri="{FF2B5EF4-FFF2-40B4-BE49-F238E27FC236}">
                <a16:creationId xmlns:a16="http://schemas.microsoft.com/office/drawing/2014/main" id="{5A9DFBEF-DC82-F2A8-9DBE-411C9BA9562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5319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6FCA-83B8-A845-A3E1-C208D96D8EB9}"/>
              </a:ext>
            </a:extLst>
          </p:cNvPr>
          <p:cNvSpPr>
            <a:spLocks noGrp="1"/>
          </p:cNvSpPr>
          <p:nvPr>
            <p:ph type="title"/>
          </p:nvPr>
        </p:nvSpPr>
        <p:spPr>
          <a:xfrm>
            <a:off x="457200" y="255688"/>
            <a:ext cx="8229600" cy="590349"/>
          </a:xfrm>
        </p:spPr>
        <p:txBody>
          <a:bodyPr>
            <a:spAutoFit/>
          </a:bodyPr>
          <a:lstStyle/>
          <a:p>
            <a:r>
              <a:rPr lang="en-US" dirty="0"/>
              <a:t>Figure 31.23</a:t>
            </a:r>
          </a:p>
        </p:txBody>
      </p:sp>
      <p:pic>
        <p:nvPicPr>
          <p:cNvPr id="6" name="Picture Placeholder 5" descr="A 90 degrees V 6 engine shows a roller bearing, a ball bearing, and a gear-driven balance shaft.&#10;">
            <a:extLst>
              <a:ext uri="{FF2B5EF4-FFF2-40B4-BE49-F238E27FC236}">
                <a16:creationId xmlns:a16="http://schemas.microsoft.com/office/drawing/2014/main" id="{32D0F95F-1365-E640-89A6-CB80470E99E4}"/>
              </a:ext>
            </a:extLst>
          </p:cNvPr>
          <p:cNvPicPr>
            <a:picLocks noGrp="1" noChangeAspect="1"/>
          </p:cNvPicPr>
          <p:nvPr>
            <p:ph type="pic" sz="quarter" idx="13"/>
          </p:nvPr>
        </p:nvPicPr>
        <p:blipFill>
          <a:blip r:embed="rId2"/>
          <a:stretch>
            <a:fillRect/>
          </a:stretch>
        </p:blipFill>
        <p:spPr>
          <a:xfrm>
            <a:off x="2234117" y="1187618"/>
            <a:ext cx="4675765" cy="3249057"/>
          </a:xfrm>
        </p:spPr>
      </p:pic>
      <p:sp>
        <p:nvSpPr>
          <p:cNvPr id="4" name="Text Placeholder 3">
            <a:extLst>
              <a:ext uri="{FF2B5EF4-FFF2-40B4-BE49-F238E27FC236}">
                <a16:creationId xmlns:a16="http://schemas.microsoft.com/office/drawing/2014/main" id="{2EE0CA02-B354-0743-945A-23EC56D8C124}"/>
              </a:ext>
            </a:extLst>
          </p:cNvPr>
          <p:cNvSpPr>
            <a:spLocks noGrp="1"/>
          </p:cNvSpPr>
          <p:nvPr>
            <p:ph type="body" idx="1"/>
          </p:nvPr>
        </p:nvSpPr>
        <p:spPr>
          <a:xfrm>
            <a:off x="457200" y="5004035"/>
            <a:ext cx="8229600" cy="1144347"/>
          </a:xfrm>
        </p:spPr>
        <p:txBody>
          <a:bodyPr>
            <a:spAutoFit/>
          </a:bodyPr>
          <a:lstStyle/>
          <a:p>
            <a:r>
              <a:rPr lang="en-US" dirty="0"/>
              <a:t>Many 90-degree V-6 engines use a balance shaft to reduce vibrations and effectively cancel a rocking motion</a:t>
            </a:r>
          </a:p>
          <a:p>
            <a:r>
              <a:rPr lang="en-US" dirty="0"/>
              <a:t>(rocking couple) that causes the engine to rock front to back.</a:t>
            </a:r>
          </a:p>
        </p:txBody>
      </p:sp>
    </p:spTree>
    <p:extLst>
      <p:ext uri="{BB962C8B-B14F-4D97-AF65-F5344CB8AC3E}">
        <p14:creationId xmlns:p14="http://schemas.microsoft.com/office/powerpoint/2010/main" val="781743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8CFF-60FE-274D-834C-5F57CC9C57DD}"/>
              </a:ext>
            </a:extLst>
          </p:cNvPr>
          <p:cNvSpPr>
            <a:spLocks noGrp="1"/>
          </p:cNvSpPr>
          <p:nvPr>
            <p:ph type="title"/>
          </p:nvPr>
        </p:nvSpPr>
        <p:spPr>
          <a:xfrm>
            <a:off x="457200" y="249075"/>
            <a:ext cx="8229600" cy="590349"/>
          </a:xfrm>
        </p:spPr>
        <p:txBody>
          <a:bodyPr tIns="18000" bIns="18000">
            <a:spAutoFit/>
          </a:bodyPr>
          <a:lstStyle/>
          <a:p>
            <a:r>
              <a:rPr lang="en-US" dirty="0"/>
              <a:t>Crankshaft Service </a:t>
            </a:r>
            <a:r>
              <a:rPr lang="en-US" sz="2800" dirty="0"/>
              <a:t>(1 of 2)</a:t>
            </a:r>
          </a:p>
        </p:txBody>
      </p:sp>
      <p:sp>
        <p:nvSpPr>
          <p:cNvPr id="3" name="Content Placeholder 2">
            <a:extLst>
              <a:ext uri="{FF2B5EF4-FFF2-40B4-BE49-F238E27FC236}">
                <a16:creationId xmlns:a16="http://schemas.microsoft.com/office/drawing/2014/main" id="{1BBBFFBD-9799-B247-B445-9DF531992911}"/>
              </a:ext>
            </a:extLst>
          </p:cNvPr>
          <p:cNvSpPr>
            <a:spLocks noGrp="1"/>
          </p:cNvSpPr>
          <p:nvPr>
            <p:ph sz="quarter" idx="13"/>
          </p:nvPr>
        </p:nvSpPr>
        <p:spPr>
          <a:xfrm>
            <a:off x="457200" y="1518707"/>
            <a:ext cx="8232775" cy="3139321"/>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Crankshaft damage includes:</a:t>
            </a:r>
          </a:p>
          <a:p>
            <a:pPr lvl="1"/>
            <a:r>
              <a:rPr lang="en-US" dirty="0">
                <a:latin typeface="Arial" panose="020B0604020202020204" pitchFamily="34" charset="0"/>
                <a:cs typeface="Arial" panose="020B0604020202020204" pitchFamily="34" charset="0"/>
              </a:rPr>
              <a:t>Worn journals</a:t>
            </a:r>
          </a:p>
          <a:p>
            <a:pPr lvl="1"/>
            <a:r>
              <a:rPr lang="en-US" dirty="0">
                <a:latin typeface="Arial" panose="020B0604020202020204" pitchFamily="34" charset="0"/>
                <a:cs typeface="Arial" panose="020B0604020202020204" pitchFamily="34" charset="0"/>
              </a:rPr>
              <a:t>Scored bearing journals</a:t>
            </a:r>
          </a:p>
          <a:p>
            <a:pPr lvl="1"/>
            <a:r>
              <a:rPr lang="en-US" dirty="0">
                <a:latin typeface="Arial" panose="020B0604020202020204" pitchFamily="34" charset="0"/>
                <a:cs typeface="Arial" panose="020B0604020202020204" pitchFamily="34" charset="0"/>
              </a:rPr>
              <a:t>Bends or warpage</a:t>
            </a:r>
          </a:p>
          <a:p>
            <a:pPr lvl="1"/>
            <a:r>
              <a:rPr lang="en-US" dirty="0">
                <a:latin typeface="Arial" panose="020B0604020202020204" pitchFamily="34" charset="0"/>
                <a:cs typeface="Arial" panose="020B0604020202020204" pitchFamily="34" charset="0"/>
              </a:rPr>
              <a:t>Cracks</a:t>
            </a:r>
          </a:p>
          <a:p>
            <a:pPr lvl="1"/>
            <a:r>
              <a:rPr lang="en-US" dirty="0">
                <a:latin typeface="Arial" panose="020B0604020202020204" pitchFamily="34" charset="0"/>
                <a:cs typeface="Arial" panose="020B0604020202020204" pitchFamily="34" charset="0"/>
              </a:rPr>
              <a:t>Thread damage (flywheel flange or front snout)</a:t>
            </a:r>
          </a:p>
          <a:p>
            <a:pPr lvl="1"/>
            <a:r>
              <a:rPr lang="en-US" dirty="0">
                <a:latin typeface="Arial" panose="020B0604020202020204" pitchFamily="34" charset="0"/>
                <a:cs typeface="Arial" panose="020B0604020202020204" pitchFamily="34" charset="0"/>
              </a:rPr>
              <a:t>Worn front or rear seal surfaces</a:t>
            </a:r>
          </a:p>
        </p:txBody>
      </p:sp>
    </p:spTree>
    <p:extLst>
      <p:ext uri="{BB962C8B-B14F-4D97-AF65-F5344CB8AC3E}">
        <p14:creationId xmlns:p14="http://schemas.microsoft.com/office/powerpoint/2010/main" val="172900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A437-4F29-5F4B-8E9F-7519C0DBFB19}"/>
              </a:ext>
            </a:extLst>
          </p:cNvPr>
          <p:cNvSpPr>
            <a:spLocks noGrp="1"/>
          </p:cNvSpPr>
          <p:nvPr>
            <p:ph type="title"/>
          </p:nvPr>
        </p:nvSpPr>
        <p:spPr>
          <a:xfrm>
            <a:off x="457200" y="255688"/>
            <a:ext cx="8229600" cy="590349"/>
          </a:xfrm>
        </p:spPr>
        <p:txBody>
          <a:bodyPr>
            <a:spAutoFit/>
          </a:bodyPr>
          <a:lstStyle/>
          <a:p>
            <a:r>
              <a:rPr lang="en-US" dirty="0"/>
              <a:t>Figure 31.24</a:t>
            </a:r>
          </a:p>
        </p:txBody>
      </p:sp>
      <p:pic>
        <p:nvPicPr>
          <p:cNvPr id="6" name="Picture Placeholder 5" descr="A scored connecting rod bearing journal.&#10;">
            <a:extLst>
              <a:ext uri="{FF2B5EF4-FFF2-40B4-BE49-F238E27FC236}">
                <a16:creationId xmlns:a16="http://schemas.microsoft.com/office/drawing/2014/main" id="{2573788B-D49F-B54A-8951-7D65A31954AE}"/>
              </a:ext>
            </a:extLst>
          </p:cNvPr>
          <p:cNvPicPr>
            <a:picLocks noGrp="1" noChangeAspect="1"/>
          </p:cNvPicPr>
          <p:nvPr>
            <p:ph type="pic" sz="quarter" idx="13"/>
          </p:nvPr>
        </p:nvPicPr>
        <p:blipFill>
          <a:blip r:embed="rId2"/>
          <a:stretch>
            <a:fillRect/>
          </a:stretch>
        </p:blipFill>
        <p:spPr>
          <a:xfrm>
            <a:off x="2190221" y="1275345"/>
            <a:ext cx="4763557" cy="3911792"/>
          </a:xfrm>
        </p:spPr>
      </p:pic>
      <p:sp>
        <p:nvSpPr>
          <p:cNvPr id="4" name="Text Placeholder 3">
            <a:extLst>
              <a:ext uri="{FF2B5EF4-FFF2-40B4-BE49-F238E27FC236}">
                <a16:creationId xmlns:a16="http://schemas.microsoft.com/office/drawing/2014/main" id="{827F9F29-5192-8540-AA9D-DCD0414A61B2}"/>
              </a:ext>
            </a:extLst>
          </p:cNvPr>
          <p:cNvSpPr>
            <a:spLocks noGrp="1"/>
          </p:cNvSpPr>
          <p:nvPr>
            <p:ph type="body" idx="1"/>
          </p:nvPr>
        </p:nvSpPr>
        <p:spPr>
          <a:xfrm>
            <a:off x="457200" y="5623155"/>
            <a:ext cx="8229600" cy="405683"/>
          </a:xfrm>
        </p:spPr>
        <p:txBody>
          <a:bodyPr>
            <a:spAutoFit/>
          </a:bodyPr>
          <a:lstStyle/>
          <a:p>
            <a:r>
              <a:rPr lang="en-US" dirty="0"/>
              <a:t>Scored connecting rod bearing journal.</a:t>
            </a:r>
          </a:p>
        </p:txBody>
      </p:sp>
    </p:spTree>
    <p:extLst>
      <p:ext uri="{BB962C8B-B14F-4D97-AF65-F5344CB8AC3E}">
        <p14:creationId xmlns:p14="http://schemas.microsoft.com/office/powerpoint/2010/main" val="144925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8CFF-60FE-274D-834C-5F57CC9C57DD}"/>
              </a:ext>
            </a:extLst>
          </p:cNvPr>
          <p:cNvSpPr>
            <a:spLocks noGrp="1"/>
          </p:cNvSpPr>
          <p:nvPr>
            <p:ph type="title"/>
          </p:nvPr>
        </p:nvSpPr>
        <p:spPr>
          <a:xfrm>
            <a:off x="457200" y="249075"/>
            <a:ext cx="8229600" cy="590349"/>
          </a:xfrm>
        </p:spPr>
        <p:txBody>
          <a:bodyPr tIns="18000" bIns="18000">
            <a:spAutoFit/>
          </a:bodyPr>
          <a:lstStyle/>
          <a:p>
            <a:r>
              <a:rPr lang="en-US" dirty="0"/>
              <a:t>Crankshaft Service </a:t>
            </a:r>
            <a:r>
              <a:rPr lang="en-US" sz="2800" dirty="0"/>
              <a:t>(2 of 2)</a:t>
            </a:r>
          </a:p>
        </p:txBody>
      </p:sp>
      <p:sp>
        <p:nvSpPr>
          <p:cNvPr id="3" name="Content Placeholder 2">
            <a:extLst>
              <a:ext uri="{FF2B5EF4-FFF2-40B4-BE49-F238E27FC236}">
                <a16:creationId xmlns:a16="http://schemas.microsoft.com/office/drawing/2014/main" id="{1BBBFFBD-9799-B247-B445-9DF531992911}"/>
              </a:ext>
            </a:extLst>
          </p:cNvPr>
          <p:cNvSpPr>
            <a:spLocks noGrp="1"/>
          </p:cNvSpPr>
          <p:nvPr>
            <p:ph sz="quarter" idx="13"/>
          </p:nvPr>
        </p:nvSpPr>
        <p:spPr>
          <a:xfrm>
            <a:off x="457200" y="1526783"/>
            <a:ext cx="8232775" cy="3270126"/>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Measuring the Crankshaft</a:t>
            </a:r>
          </a:p>
          <a:p>
            <a:pPr marL="255588" indent="-255588"/>
            <a:r>
              <a:rPr lang="en-US" dirty="0">
                <a:latin typeface="Arial" panose="020B0604020202020204" pitchFamily="34" charset="0"/>
                <a:cs typeface="Arial" panose="020B0604020202020204" pitchFamily="34" charset="0"/>
              </a:rPr>
              <a:t>Crankshaft Grinding</a:t>
            </a:r>
          </a:p>
          <a:p>
            <a:pPr marL="255588" indent="-255588"/>
            <a:r>
              <a:rPr lang="en-US" dirty="0">
                <a:latin typeface="Arial" panose="020B0604020202020204" pitchFamily="34" charset="0"/>
                <a:cs typeface="Arial" panose="020B0604020202020204" pitchFamily="34" charset="0"/>
              </a:rPr>
              <a:t>Crankshaft Polishing</a:t>
            </a:r>
          </a:p>
          <a:p>
            <a:pPr marL="255588" indent="-255588"/>
            <a:r>
              <a:rPr lang="en-US" dirty="0">
                <a:latin typeface="Arial" panose="020B0604020202020204" pitchFamily="34" charset="0"/>
                <a:cs typeface="Arial" panose="020B0604020202020204" pitchFamily="34" charset="0"/>
              </a:rPr>
              <a:t>Welding a Crankshaft</a:t>
            </a:r>
          </a:p>
          <a:p>
            <a:pPr marL="255588" indent="-255588"/>
            <a:r>
              <a:rPr lang="en-US" dirty="0">
                <a:latin typeface="Arial" panose="020B0604020202020204" pitchFamily="34" charset="0"/>
                <a:cs typeface="Arial" panose="020B0604020202020204" pitchFamily="34" charset="0"/>
              </a:rPr>
              <a:t>Stress Relieving the Crankshaft</a:t>
            </a:r>
          </a:p>
          <a:p>
            <a:pPr marL="255588" indent="-255588"/>
            <a:r>
              <a:rPr lang="en-US" dirty="0">
                <a:latin typeface="Arial" panose="020B0604020202020204" pitchFamily="34" charset="0"/>
                <a:cs typeface="Arial" panose="020B0604020202020204" pitchFamily="34" charset="0"/>
              </a:rPr>
              <a:t>Storing Crankshafts</a:t>
            </a:r>
          </a:p>
        </p:txBody>
      </p:sp>
    </p:spTree>
    <p:extLst>
      <p:ext uri="{BB962C8B-B14F-4D97-AF65-F5344CB8AC3E}">
        <p14:creationId xmlns:p14="http://schemas.microsoft.com/office/powerpoint/2010/main" val="90686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49073"/>
            <a:ext cx="8229600" cy="590349"/>
          </a:xfrm>
        </p:spPr>
        <p:txBody>
          <a:bodyPr tIns="18000" bIns="18000"/>
          <a:lstStyle/>
          <a:p>
            <a:r>
              <a:rPr lang="en-US" dirty="0"/>
              <a:t>Learning Objectives </a:t>
            </a:r>
            <a:r>
              <a:rPr lang="en-US" sz="2800" dirty="0"/>
              <a:t>(2 of 2)</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632574"/>
            <a:ext cx="8232775" cy="2516073"/>
          </a:xfrm>
        </p:spPr>
        <p:txBody>
          <a:bodyPr tIns="18000" bIns="18000"/>
          <a:lstStyle/>
          <a:p>
            <a:pPr marL="739775" indent="-768350">
              <a:buNone/>
            </a:pPr>
            <a:r>
              <a:rPr lang="en-US" b="1" dirty="0">
                <a:solidFill>
                  <a:srgbClr val="007FA3"/>
                </a:solidFill>
                <a:latin typeface="Arial" panose="020B0604020202020204" pitchFamily="34" charset="0"/>
                <a:cs typeface="Arial" panose="020B0604020202020204" pitchFamily="34" charset="0"/>
              </a:rPr>
              <a:t>31.5	</a:t>
            </a:r>
            <a:r>
              <a:rPr lang="en-US" dirty="0">
                <a:latin typeface="Arial" panose="020B0604020202020204" pitchFamily="34" charset="0"/>
                <a:cs typeface="Arial" panose="020B0604020202020204" pitchFamily="34" charset="0"/>
              </a:rPr>
              <a:t>Explain the purpose of balance shafts. </a:t>
            </a:r>
          </a:p>
          <a:p>
            <a:pPr marL="739775" indent="-768350">
              <a:buNone/>
            </a:pPr>
            <a:r>
              <a:rPr lang="en-US" b="1" dirty="0">
                <a:solidFill>
                  <a:srgbClr val="007FA3"/>
                </a:solidFill>
                <a:latin typeface="Arial" panose="020B0604020202020204" pitchFamily="34" charset="0"/>
                <a:cs typeface="Arial" panose="020B0604020202020204" pitchFamily="34" charset="0"/>
              </a:rPr>
              <a:t>31.6	</a:t>
            </a:r>
            <a:r>
              <a:rPr lang="en-US" dirty="0">
                <a:latin typeface="Arial" panose="020B0604020202020204" pitchFamily="34" charset="0"/>
                <a:cs typeface="Arial" panose="020B0604020202020204" pitchFamily="34" charset="0"/>
              </a:rPr>
              <a:t>Discuss crankshaft service. </a:t>
            </a:r>
          </a:p>
          <a:p>
            <a:pPr marL="739775" indent="-768350">
              <a:buNone/>
            </a:pPr>
            <a:r>
              <a:rPr lang="en-US" b="1" dirty="0">
                <a:solidFill>
                  <a:srgbClr val="007FA3"/>
                </a:solidFill>
                <a:latin typeface="Arial" panose="020B0604020202020204" pitchFamily="34" charset="0"/>
                <a:cs typeface="Arial" panose="020B0604020202020204" pitchFamily="34" charset="0"/>
              </a:rPr>
              <a:t>31.7	</a:t>
            </a:r>
            <a:r>
              <a:rPr lang="en-US" dirty="0">
                <a:latin typeface="Arial" panose="020B0604020202020204" pitchFamily="34" charset="0"/>
                <a:cs typeface="Arial" panose="020B0604020202020204" pitchFamily="34" charset="0"/>
              </a:rPr>
              <a:t>Describe engine bearings and discuss the importance of bearing clearance. </a:t>
            </a:r>
          </a:p>
          <a:p>
            <a:pPr marL="739775" indent="-768350">
              <a:buNone/>
            </a:pPr>
            <a:r>
              <a:rPr lang="en-US" b="1" dirty="0">
                <a:solidFill>
                  <a:srgbClr val="007FA3"/>
                </a:solidFill>
                <a:latin typeface="Arial" panose="020B0604020202020204" pitchFamily="34" charset="0"/>
                <a:cs typeface="Arial" panose="020B0604020202020204" pitchFamily="34" charset="0"/>
              </a:rPr>
              <a:t>31.8	</a:t>
            </a:r>
            <a:r>
              <a:rPr lang="en-US" dirty="0">
                <a:latin typeface="Arial" panose="020B0604020202020204" pitchFamily="34" charset="0"/>
                <a:cs typeface="Arial" panose="020B0604020202020204" pitchFamily="34" charset="0"/>
              </a:rPr>
              <a:t>Discuss camshaft bearings.</a:t>
            </a:r>
          </a:p>
        </p:txBody>
      </p:sp>
    </p:spTree>
    <p:extLst>
      <p:ext uri="{BB962C8B-B14F-4D97-AF65-F5344CB8AC3E}">
        <p14:creationId xmlns:p14="http://schemas.microsoft.com/office/powerpoint/2010/main" val="3028361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58EA-CBF3-8847-8E7F-DFC3A96428AC}"/>
              </a:ext>
            </a:extLst>
          </p:cNvPr>
          <p:cNvSpPr>
            <a:spLocks noGrp="1"/>
          </p:cNvSpPr>
          <p:nvPr>
            <p:ph type="title"/>
          </p:nvPr>
        </p:nvSpPr>
        <p:spPr>
          <a:xfrm>
            <a:off x="457200" y="255688"/>
            <a:ext cx="8229600" cy="590349"/>
          </a:xfrm>
        </p:spPr>
        <p:txBody>
          <a:bodyPr>
            <a:spAutoFit/>
          </a:bodyPr>
          <a:lstStyle/>
          <a:p>
            <a:r>
              <a:rPr lang="en-US" dirty="0"/>
              <a:t>Figure 31.25</a:t>
            </a:r>
          </a:p>
        </p:txBody>
      </p:sp>
      <p:pic>
        <p:nvPicPr>
          <p:cNvPr id="6" name="Picture Placeholder 5" descr="The hands of a technician holds a micrometer and measure the diameter of a crankshaft journal.&#10;">
            <a:extLst>
              <a:ext uri="{FF2B5EF4-FFF2-40B4-BE49-F238E27FC236}">
                <a16:creationId xmlns:a16="http://schemas.microsoft.com/office/drawing/2014/main" id="{A9145669-6536-0B45-BCCB-14579363A705}"/>
              </a:ext>
            </a:extLst>
          </p:cNvPr>
          <p:cNvPicPr>
            <a:picLocks noGrp="1" noChangeAspect="1"/>
          </p:cNvPicPr>
          <p:nvPr>
            <p:ph type="pic" sz="quarter" idx="13"/>
          </p:nvPr>
        </p:nvPicPr>
        <p:blipFill>
          <a:blip r:embed="rId2"/>
          <a:stretch>
            <a:fillRect/>
          </a:stretch>
        </p:blipFill>
        <p:spPr>
          <a:xfrm>
            <a:off x="2080800" y="1113246"/>
            <a:ext cx="4982400" cy="3568347"/>
          </a:xfrm>
        </p:spPr>
      </p:pic>
      <p:sp>
        <p:nvSpPr>
          <p:cNvPr id="4" name="Text Placeholder 3">
            <a:extLst>
              <a:ext uri="{FF2B5EF4-FFF2-40B4-BE49-F238E27FC236}">
                <a16:creationId xmlns:a16="http://schemas.microsoft.com/office/drawing/2014/main" id="{B9212DDC-7A86-2B4E-A6F2-D9746FDF9EF0}"/>
              </a:ext>
            </a:extLst>
          </p:cNvPr>
          <p:cNvSpPr>
            <a:spLocks noGrp="1"/>
          </p:cNvSpPr>
          <p:nvPr>
            <p:ph type="body" idx="1"/>
          </p:nvPr>
        </p:nvSpPr>
        <p:spPr>
          <a:xfrm>
            <a:off x="457200" y="5259733"/>
            <a:ext cx="8229600" cy="775015"/>
          </a:xfrm>
        </p:spPr>
        <p:txBody>
          <a:bodyPr>
            <a:spAutoFit/>
          </a:bodyPr>
          <a:lstStyle/>
          <a:p>
            <a:r>
              <a:rPr lang="en-US" dirty="0"/>
              <a:t>All crankshaft journals should be measured for diameter as well as taper and out-of-round.</a:t>
            </a:r>
          </a:p>
        </p:txBody>
      </p:sp>
    </p:spTree>
    <p:extLst>
      <p:ext uri="{BB962C8B-B14F-4D97-AF65-F5344CB8AC3E}">
        <p14:creationId xmlns:p14="http://schemas.microsoft.com/office/powerpoint/2010/main" val="1288082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Remove Crankshaft</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crankshaft_removal">
            <a:hlinkClick r:id="" action="ppaction://media"/>
            <a:extLst>
              <a:ext uri="{FF2B5EF4-FFF2-40B4-BE49-F238E27FC236}">
                <a16:creationId xmlns:a16="http://schemas.microsoft.com/office/drawing/2014/main" id="{5E9DEC73-F7EF-5D55-05CC-F807A3B1D52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2532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710E-D3E7-6B4B-8EED-8EAC2A85AE69}"/>
              </a:ext>
            </a:extLst>
          </p:cNvPr>
          <p:cNvSpPr>
            <a:spLocks noGrp="1"/>
          </p:cNvSpPr>
          <p:nvPr>
            <p:ph type="title"/>
          </p:nvPr>
        </p:nvSpPr>
        <p:spPr>
          <a:xfrm>
            <a:off x="457200" y="249075"/>
            <a:ext cx="8229600" cy="590349"/>
          </a:xfrm>
        </p:spPr>
        <p:txBody>
          <a:bodyPr tIns="18000" bIns="18000">
            <a:spAutoFit/>
          </a:bodyPr>
          <a:lstStyle/>
          <a:p>
            <a:r>
              <a:rPr lang="en-US" dirty="0"/>
              <a:t>Engine Bearings </a:t>
            </a:r>
            <a:r>
              <a:rPr lang="en-US" sz="2800" dirty="0"/>
              <a:t>(1 of 2)</a:t>
            </a:r>
          </a:p>
        </p:txBody>
      </p:sp>
      <p:sp>
        <p:nvSpPr>
          <p:cNvPr id="3" name="Content Placeholder 2">
            <a:extLst>
              <a:ext uri="{FF2B5EF4-FFF2-40B4-BE49-F238E27FC236}">
                <a16:creationId xmlns:a16="http://schemas.microsoft.com/office/drawing/2014/main" id="{AB1A30E5-3DFC-1145-B38F-5A4EC0203DC9}"/>
              </a:ext>
            </a:extLst>
          </p:cNvPr>
          <p:cNvSpPr>
            <a:spLocks noGrp="1"/>
          </p:cNvSpPr>
          <p:nvPr>
            <p:ph sz="quarter" idx="13"/>
          </p:nvPr>
        </p:nvSpPr>
        <p:spPr>
          <a:xfrm>
            <a:off x="457200" y="1543112"/>
            <a:ext cx="8232775" cy="3270126"/>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Introduction</a:t>
            </a:r>
          </a:p>
          <a:p>
            <a:pPr marL="255588" indent="-255588"/>
            <a:r>
              <a:rPr lang="en-US" dirty="0">
                <a:latin typeface="Arial" panose="020B0604020202020204" pitchFamily="34" charset="0"/>
                <a:cs typeface="Arial" panose="020B0604020202020204" pitchFamily="34" charset="0"/>
              </a:rPr>
              <a:t>Types of Bearings</a:t>
            </a:r>
          </a:p>
          <a:p>
            <a:pPr marL="255588" indent="-255588"/>
            <a:r>
              <a:rPr lang="en-US" dirty="0">
                <a:latin typeface="Arial" panose="020B0604020202020204" pitchFamily="34" charset="0"/>
                <a:cs typeface="Arial" panose="020B0604020202020204" pitchFamily="34" charset="0"/>
              </a:rPr>
              <a:t>Bearing Materials</a:t>
            </a:r>
          </a:p>
          <a:p>
            <a:pPr marL="255588" indent="-255588"/>
            <a:r>
              <a:rPr lang="en-US" dirty="0">
                <a:latin typeface="Arial" panose="020B0604020202020204" pitchFamily="34" charset="0"/>
                <a:cs typeface="Arial" panose="020B0604020202020204" pitchFamily="34" charset="0"/>
              </a:rPr>
              <a:t>Bearing Manufacturing</a:t>
            </a:r>
          </a:p>
          <a:p>
            <a:pPr marL="255588" indent="-255588"/>
            <a:r>
              <a:rPr lang="en-US" dirty="0">
                <a:latin typeface="Arial" panose="020B0604020202020204" pitchFamily="34" charset="0"/>
                <a:cs typeface="Arial" panose="020B0604020202020204" pitchFamily="34" charset="0"/>
              </a:rPr>
              <a:t>Bearing Sizes</a:t>
            </a:r>
          </a:p>
          <a:p>
            <a:pPr marL="255588" indent="-255588"/>
            <a:r>
              <a:rPr lang="en-US" dirty="0">
                <a:latin typeface="Arial" panose="020B0604020202020204" pitchFamily="34" charset="0"/>
                <a:cs typeface="Arial" panose="020B0604020202020204" pitchFamily="34" charset="0"/>
              </a:rPr>
              <a:t>Bearing Loads</a:t>
            </a:r>
          </a:p>
        </p:txBody>
      </p:sp>
    </p:spTree>
    <p:extLst>
      <p:ext uri="{BB962C8B-B14F-4D97-AF65-F5344CB8AC3E}">
        <p14:creationId xmlns:p14="http://schemas.microsoft.com/office/powerpoint/2010/main" val="1624366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C165-A834-294D-8360-B6E343B65914}"/>
              </a:ext>
            </a:extLst>
          </p:cNvPr>
          <p:cNvSpPr>
            <a:spLocks noGrp="1"/>
          </p:cNvSpPr>
          <p:nvPr>
            <p:ph type="title"/>
          </p:nvPr>
        </p:nvSpPr>
        <p:spPr>
          <a:xfrm>
            <a:off x="457200" y="255688"/>
            <a:ext cx="8229600" cy="590349"/>
          </a:xfrm>
        </p:spPr>
        <p:txBody>
          <a:bodyPr>
            <a:spAutoFit/>
          </a:bodyPr>
          <a:lstStyle/>
          <a:p>
            <a:r>
              <a:rPr lang="en-US" dirty="0"/>
              <a:t>Figure 31.31</a:t>
            </a:r>
          </a:p>
        </p:txBody>
      </p:sp>
      <p:pic>
        <p:nvPicPr>
          <p:cNvPr id="6" name="Picture Placeholder 5" descr="Two halves of a plain bearing meet at the two parting faces.&#10;">
            <a:extLst>
              <a:ext uri="{FF2B5EF4-FFF2-40B4-BE49-F238E27FC236}">
                <a16:creationId xmlns:a16="http://schemas.microsoft.com/office/drawing/2014/main" id="{DEE89381-9EFE-2E44-8C32-AD3346CB6E2D}"/>
              </a:ext>
            </a:extLst>
          </p:cNvPr>
          <p:cNvPicPr>
            <a:picLocks noGrp="1" noChangeAspect="1"/>
          </p:cNvPicPr>
          <p:nvPr>
            <p:ph type="pic" sz="quarter" idx="13"/>
          </p:nvPr>
        </p:nvPicPr>
        <p:blipFill>
          <a:blip r:embed="rId2"/>
          <a:stretch>
            <a:fillRect/>
          </a:stretch>
        </p:blipFill>
        <p:spPr>
          <a:xfrm>
            <a:off x="2457773" y="1154071"/>
            <a:ext cx="4228453" cy="3747946"/>
          </a:xfrm>
        </p:spPr>
      </p:pic>
      <p:sp>
        <p:nvSpPr>
          <p:cNvPr id="4" name="Text Placeholder 3">
            <a:extLst>
              <a:ext uri="{FF2B5EF4-FFF2-40B4-BE49-F238E27FC236}">
                <a16:creationId xmlns:a16="http://schemas.microsoft.com/office/drawing/2014/main" id="{E32962F1-BBC5-FE43-9896-3B01B2580A4B}"/>
              </a:ext>
            </a:extLst>
          </p:cNvPr>
          <p:cNvSpPr>
            <a:spLocks noGrp="1"/>
          </p:cNvSpPr>
          <p:nvPr>
            <p:ph type="body" idx="1"/>
          </p:nvPr>
        </p:nvSpPr>
        <p:spPr>
          <a:xfrm>
            <a:off x="457200" y="5596799"/>
            <a:ext cx="8229600" cy="405683"/>
          </a:xfrm>
        </p:spPr>
        <p:txBody>
          <a:bodyPr>
            <a:spAutoFit/>
          </a:bodyPr>
          <a:lstStyle/>
          <a:p>
            <a:r>
              <a:rPr lang="en-US" dirty="0"/>
              <a:t>The two halves of a plain bearing meet at the parting faces.</a:t>
            </a:r>
          </a:p>
        </p:txBody>
      </p:sp>
    </p:spTree>
    <p:extLst>
      <p:ext uri="{BB962C8B-B14F-4D97-AF65-F5344CB8AC3E}">
        <p14:creationId xmlns:p14="http://schemas.microsoft.com/office/powerpoint/2010/main" val="1553454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0BB9-C22C-314A-8611-336F9A769FD3}"/>
              </a:ext>
            </a:extLst>
          </p:cNvPr>
          <p:cNvSpPr>
            <a:spLocks noGrp="1"/>
          </p:cNvSpPr>
          <p:nvPr>
            <p:ph type="title"/>
          </p:nvPr>
        </p:nvSpPr>
        <p:spPr>
          <a:xfrm>
            <a:off x="457200" y="255688"/>
            <a:ext cx="8229600" cy="590349"/>
          </a:xfrm>
        </p:spPr>
        <p:txBody>
          <a:bodyPr>
            <a:spAutoFit/>
          </a:bodyPr>
          <a:lstStyle/>
          <a:p>
            <a:r>
              <a:rPr lang="en-US" dirty="0"/>
              <a:t>Figure 31.33</a:t>
            </a:r>
          </a:p>
        </p:txBody>
      </p:sp>
      <p:pic>
        <p:nvPicPr>
          <p:cNvPr id="6" name="Picture Placeholder 5" descr="Two and three layer engine bearings show different thicknesses. Below, three bearings show steel at the bottom, copper-lead alloy in the middle, and Babbit at the top. The copper lead alloy has the highest thickness and Babbitt has the lowest.&#10;">
            <a:extLst>
              <a:ext uri="{FF2B5EF4-FFF2-40B4-BE49-F238E27FC236}">
                <a16:creationId xmlns:a16="http://schemas.microsoft.com/office/drawing/2014/main" id="{7CC0BEF3-6628-1842-BC79-C7D096E73B49}"/>
              </a:ext>
            </a:extLst>
          </p:cNvPr>
          <p:cNvPicPr>
            <a:picLocks noGrp="1" noChangeAspect="1"/>
          </p:cNvPicPr>
          <p:nvPr>
            <p:ph type="pic" sz="quarter" idx="13"/>
          </p:nvPr>
        </p:nvPicPr>
        <p:blipFill>
          <a:blip r:embed="rId2"/>
          <a:stretch>
            <a:fillRect/>
          </a:stretch>
        </p:blipFill>
        <p:spPr>
          <a:xfrm>
            <a:off x="3165928" y="1211245"/>
            <a:ext cx="2812143" cy="3575532"/>
          </a:xfrm>
        </p:spPr>
      </p:pic>
      <p:sp>
        <p:nvSpPr>
          <p:cNvPr id="4" name="Text Placeholder 3">
            <a:extLst>
              <a:ext uri="{FF2B5EF4-FFF2-40B4-BE49-F238E27FC236}">
                <a16:creationId xmlns:a16="http://schemas.microsoft.com/office/drawing/2014/main" id="{5F0FC85A-4325-984F-A604-832735830181}"/>
              </a:ext>
            </a:extLst>
          </p:cNvPr>
          <p:cNvSpPr>
            <a:spLocks noGrp="1"/>
          </p:cNvSpPr>
          <p:nvPr>
            <p:ph type="body" idx="1"/>
          </p:nvPr>
        </p:nvSpPr>
        <p:spPr>
          <a:xfrm>
            <a:off x="457200" y="5296694"/>
            <a:ext cx="8229600" cy="775015"/>
          </a:xfrm>
        </p:spPr>
        <p:txBody>
          <a:bodyPr>
            <a:spAutoFit/>
          </a:bodyPr>
          <a:lstStyle/>
          <a:p>
            <a:r>
              <a:rPr lang="en-US" dirty="0"/>
              <a:t>Typical two- and three-layer engine bearing inserts showing the relative thickness of the various materials.</a:t>
            </a:r>
          </a:p>
        </p:txBody>
      </p:sp>
    </p:spTree>
    <p:extLst>
      <p:ext uri="{BB962C8B-B14F-4D97-AF65-F5344CB8AC3E}">
        <p14:creationId xmlns:p14="http://schemas.microsoft.com/office/powerpoint/2010/main" val="2303206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2BD6-8511-504B-93B5-0109B0CD3369}"/>
              </a:ext>
            </a:extLst>
          </p:cNvPr>
          <p:cNvSpPr>
            <a:spLocks noGrp="1"/>
          </p:cNvSpPr>
          <p:nvPr>
            <p:ph type="title"/>
          </p:nvPr>
        </p:nvSpPr>
        <p:spPr>
          <a:xfrm>
            <a:off x="457200" y="255688"/>
            <a:ext cx="8229600" cy="590349"/>
          </a:xfrm>
        </p:spPr>
        <p:txBody>
          <a:bodyPr>
            <a:spAutoFit/>
          </a:bodyPr>
          <a:lstStyle/>
          <a:p>
            <a:r>
              <a:rPr lang="en-US" dirty="0"/>
              <a:t>Figure 31.34</a:t>
            </a:r>
          </a:p>
        </p:txBody>
      </p:sp>
      <p:pic>
        <p:nvPicPr>
          <p:cNvPr id="6" name="Picture Placeholder 5" descr="A half shell thrust bearing, an upper main bearing insert, a lower bearing insert, and a full round type camshaft bearing.&#10;">
            <a:extLst>
              <a:ext uri="{FF2B5EF4-FFF2-40B4-BE49-F238E27FC236}">
                <a16:creationId xmlns:a16="http://schemas.microsoft.com/office/drawing/2014/main" id="{C0167A6B-94D8-4641-AA9A-3C4A44D9506B}"/>
              </a:ext>
            </a:extLst>
          </p:cNvPr>
          <p:cNvPicPr>
            <a:picLocks noGrp="1" noChangeAspect="1"/>
          </p:cNvPicPr>
          <p:nvPr>
            <p:ph type="pic" sz="quarter" idx="13"/>
          </p:nvPr>
        </p:nvPicPr>
        <p:blipFill>
          <a:blip r:embed="rId2"/>
          <a:stretch>
            <a:fillRect/>
          </a:stretch>
        </p:blipFill>
        <p:spPr>
          <a:xfrm>
            <a:off x="2573565" y="1175486"/>
            <a:ext cx="3996870" cy="3137233"/>
          </a:xfrm>
        </p:spPr>
      </p:pic>
      <p:sp>
        <p:nvSpPr>
          <p:cNvPr id="4" name="Text Placeholder 3">
            <a:extLst>
              <a:ext uri="{FF2B5EF4-FFF2-40B4-BE49-F238E27FC236}">
                <a16:creationId xmlns:a16="http://schemas.microsoft.com/office/drawing/2014/main" id="{5F918A24-40FC-AA4E-9CE1-747B010C3918}"/>
              </a:ext>
            </a:extLst>
          </p:cNvPr>
          <p:cNvSpPr>
            <a:spLocks noGrp="1"/>
          </p:cNvSpPr>
          <p:nvPr>
            <p:ph type="body" idx="1"/>
          </p:nvPr>
        </p:nvSpPr>
        <p:spPr>
          <a:xfrm>
            <a:off x="457200" y="4686301"/>
            <a:ext cx="8229600" cy="1551214"/>
          </a:xfrm>
        </p:spPr>
        <p:txBody>
          <a:bodyPr>
            <a:spAutoFit/>
          </a:bodyPr>
          <a:lstStyle/>
          <a:p>
            <a:r>
              <a:rPr lang="en-US" dirty="0"/>
              <a:t>Typical bearing shell types found in modern engines: (a) half-shell thrust bearing, (b) upper main bearing insert, (c) lower main bearing insert, (d) full round-type camshaft bearing.</a:t>
            </a:r>
          </a:p>
        </p:txBody>
      </p:sp>
    </p:spTree>
    <p:extLst>
      <p:ext uri="{BB962C8B-B14F-4D97-AF65-F5344CB8AC3E}">
        <p14:creationId xmlns:p14="http://schemas.microsoft.com/office/powerpoint/2010/main" val="642737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710E-D3E7-6B4B-8EED-8EAC2A85AE69}"/>
              </a:ext>
            </a:extLst>
          </p:cNvPr>
          <p:cNvSpPr>
            <a:spLocks noGrp="1"/>
          </p:cNvSpPr>
          <p:nvPr>
            <p:ph type="title"/>
          </p:nvPr>
        </p:nvSpPr>
        <p:spPr>
          <a:xfrm>
            <a:off x="457200" y="249075"/>
            <a:ext cx="8229600" cy="590349"/>
          </a:xfrm>
        </p:spPr>
        <p:txBody>
          <a:bodyPr tIns="18000" bIns="18000">
            <a:spAutoFit/>
          </a:bodyPr>
          <a:lstStyle/>
          <a:p>
            <a:r>
              <a:rPr lang="en-US" dirty="0"/>
              <a:t>Engine Bearings </a:t>
            </a:r>
            <a:r>
              <a:rPr lang="en-US" sz="2800" dirty="0"/>
              <a:t>(2 of 2)</a:t>
            </a:r>
          </a:p>
        </p:txBody>
      </p:sp>
      <p:sp>
        <p:nvSpPr>
          <p:cNvPr id="3" name="Content Placeholder 2">
            <a:extLst>
              <a:ext uri="{FF2B5EF4-FFF2-40B4-BE49-F238E27FC236}">
                <a16:creationId xmlns:a16="http://schemas.microsoft.com/office/drawing/2014/main" id="{AB1A30E5-3DFC-1145-B38F-5A4EC0203DC9}"/>
              </a:ext>
            </a:extLst>
          </p:cNvPr>
          <p:cNvSpPr>
            <a:spLocks noGrp="1"/>
          </p:cNvSpPr>
          <p:nvPr>
            <p:ph sz="quarter" idx="13"/>
          </p:nvPr>
        </p:nvSpPr>
        <p:spPr>
          <a:xfrm>
            <a:off x="457200" y="1590454"/>
            <a:ext cx="8232775" cy="2146742"/>
          </a:xfrm>
        </p:spPr>
        <p:txBody>
          <a:bodyPr tIns="18000" bIns="18000">
            <a:spAutoFit/>
          </a:bodyPr>
          <a:lstStyle/>
          <a:p>
            <a:pPr marL="255588" indent="-255588"/>
            <a:r>
              <a:rPr lang="en-US" dirty="0">
                <a:latin typeface="Arial" panose="020B0604020202020204" pitchFamily="34" charset="0"/>
                <a:cs typeface="Arial" panose="020B0604020202020204" pitchFamily="34" charset="0"/>
              </a:rPr>
              <a:t>Bearing Fatigue</a:t>
            </a:r>
          </a:p>
          <a:p>
            <a:pPr marL="255588" indent="-255588"/>
            <a:r>
              <a:rPr lang="en-US" dirty="0">
                <a:latin typeface="Arial" panose="020B0604020202020204" pitchFamily="34" charset="0"/>
                <a:cs typeface="Arial" panose="020B0604020202020204" pitchFamily="34" charset="0"/>
              </a:rPr>
              <a:t>Bearing Conformability</a:t>
            </a:r>
          </a:p>
          <a:p>
            <a:pPr marL="255588" indent="-255588"/>
            <a:r>
              <a:rPr lang="en-US" dirty="0">
                <a:latin typeface="Arial" panose="020B0604020202020204" pitchFamily="34" charset="0"/>
                <a:cs typeface="Arial" panose="020B0604020202020204" pitchFamily="34" charset="0"/>
              </a:rPr>
              <a:t>Bearing Embedability</a:t>
            </a:r>
          </a:p>
          <a:p>
            <a:pPr marL="255588" indent="-255588"/>
            <a:r>
              <a:rPr lang="en-US" dirty="0">
                <a:latin typeface="Arial" panose="020B0604020202020204" pitchFamily="34" charset="0"/>
                <a:cs typeface="Arial" panose="020B0604020202020204" pitchFamily="34" charset="0"/>
              </a:rPr>
              <a:t>Bearing Damage Resistance</a:t>
            </a:r>
          </a:p>
        </p:txBody>
      </p:sp>
    </p:spTree>
    <p:extLst>
      <p:ext uri="{BB962C8B-B14F-4D97-AF65-F5344CB8AC3E}">
        <p14:creationId xmlns:p14="http://schemas.microsoft.com/office/powerpoint/2010/main" val="547801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743B5F7-8450-4D38-8F0A-9841977E5E96}"/>
              </a:ext>
            </a:extLst>
          </p:cNvPr>
          <p:cNvSpPr>
            <a:spLocks noGrp="1"/>
          </p:cNvSpPr>
          <p:nvPr>
            <p:ph type="title"/>
          </p:nvPr>
        </p:nvSpPr>
        <p:spPr>
          <a:xfrm>
            <a:off x="470551" y="217429"/>
            <a:ext cx="8202898" cy="634135"/>
          </a:xfrm>
        </p:spPr>
        <p:txBody>
          <a:bodyPr lIns="0" tIns="18000" rIns="0" bIns="16820" anchor="ctr" anchorCtr="0">
            <a:spAutoFit/>
          </a:bodyPr>
          <a:lstStyle/>
          <a:p>
            <a:r>
              <a:rPr lang="en-US" dirty="0">
                <a:latin typeface="+mj-lt"/>
              </a:rPr>
              <a:t>Bearing Clearance</a:t>
            </a:r>
            <a:endParaRPr lang="en-US" dirty="0"/>
          </a:p>
        </p:txBody>
      </p:sp>
      <p:sp>
        <p:nvSpPr>
          <p:cNvPr id="15" name="Content Placeholder 14">
            <a:extLst>
              <a:ext uri="{FF2B5EF4-FFF2-40B4-BE49-F238E27FC236}">
                <a16:creationId xmlns:a16="http://schemas.microsoft.com/office/drawing/2014/main" id="{98B3B92A-14D1-4778-80F4-9ECF8498FBDB}"/>
              </a:ext>
            </a:extLst>
          </p:cNvPr>
          <p:cNvSpPr>
            <a:spLocks noGrp="1"/>
          </p:cNvSpPr>
          <p:nvPr>
            <p:ph idx="1"/>
          </p:nvPr>
        </p:nvSpPr>
        <p:spPr>
          <a:xfrm>
            <a:off x="470551" y="1086189"/>
            <a:ext cx="8202898" cy="2216305"/>
          </a:xfrm>
        </p:spPr>
        <p:txBody>
          <a:bodyPr lIns="0" tIns="18000" rIns="0" bIns="16820" anchor="ctr" anchorCtr="0">
            <a:spAutoFit/>
          </a:bodyPr>
          <a:lstStyle/>
          <a:p>
            <a:pPr marL="255588" indent="-255588"/>
            <a:r>
              <a:rPr lang="en-US" sz="2400" dirty="0"/>
              <a:t>Importance of Proper Clearance</a:t>
            </a:r>
          </a:p>
          <a:p>
            <a:pPr marL="742506" lvl="1" indent="-255588"/>
            <a:r>
              <a:rPr lang="en-US" sz="2400" dirty="0"/>
              <a:t>The bearing-to-journal clearance may be from 0.0005 to 0.0025 inch (0.025 to 0.06 mm), depending on the engine.</a:t>
            </a:r>
          </a:p>
          <a:p>
            <a:pPr marL="255588" indent="-255588"/>
            <a:r>
              <a:rPr lang="en-US" sz="2400" dirty="0"/>
              <a:t>Checking Bearing Clearance</a:t>
            </a:r>
          </a:p>
        </p:txBody>
      </p:sp>
      <p:sp>
        <p:nvSpPr>
          <p:cNvPr id="16" name="Content Placeholder 15">
            <a:extLst>
              <a:ext uri="{FF2B5EF4-FFF2-40B4-BE49-F238E27FC236}">
                <a16:creationId xmlns:a16="http://schemas.microsoft.com/office/drawing/2014/main" id="{E8B01EB2-3120-4E78-8A30-92D4C4695A07}"/>
              </a:ext>
            </a:extLst>
          </p:cNvPr>
          <p:cNvSpPr>
            <a:spLocks noGrp="1"/>
          </p:cNvSpPr>
          <p:nvPr>
            <p:ph idx="13"/>
          </p:nvPr>
        </p:nvSpPr>
        <p:spPr>
          <a:xfrm>
            <a:off x="464785" y="3416329"/>
            <a:ext cx="1624722" cy="446810"/>
          </a:xfrm>
        </p:spPr>
        <p:txBody>
          <a:bodyPr wrap="square" lIns="0" tIns="18000" rIns="0" bIns="16820" anchor="ctr" anchorCtr="0">
            <a:spAutoFit/>
          </a:bodyPr>
          <a:lstStyle/>
          <a:p>
            <a:pPr marL="772668" lvl="1" indent="-285750"/>
            <a:r>
              <a:rPr lang="en-US" sz="2400" dirty="0"/>
              <a:t>Using</a:t>
            </a:r>
          </a:p>
        </p:txBody>
      </p:sp>
      <p:graphicFrame>
        <p:nvGraphicFramePr>
          <p:cNvPr id="10" name="Object 9" descr=" Plastigage super ®">
            <a:extLst>
              <a:ext uri="{FF2B5EF4-FFF2-40B4-BE49-F238E27FC236}">
                <a16:creationId xmlns:a16="http://schemas.microsoft.com/office/drawing/2014/main" id="{1F785BC0-CC55-4231-A9A5-94DDF3779295}"/>
              </a:ext>
            </a:extLst>
          </p:cNvPr>
          <p:cNvGraphicFramePr>
            <a:graphicFrameLocks noChangeAspect="1"/>
          </p:cNvGraphicFramePr>
          <p:nvPr>
            <p:extLst>
              <p:ext uri="{D42A27DB-BD31-4B8C-83A1-F6EECF244321}">
                <p14:modId xmlns:p14="http://schemas.microsoft.com/office/powerpoint/2010/main" val="3667820509"/>
              </p:ext>
            </p:extLst>
          </p:nvPr>
        </p:nvGraphicFramePr>
        <p:xfrm>
          <a:off x="2065143" y="3482185"/>
          <a:ext cx="1563290" cy="373587"/>
        </p:xfrm>
        <a:graphic>
          <a:graphicData uri="http://schemas.openxmlformats.org/presentationml/2006/ole">
            <mc:AlternateContent xmlns:mc="http://schemas.openxmlformats.org/markup-compatibility/2006">
              <mc:Choice xmlns:v="urn:schemas-microsoft-com:vml" Requires="v">
                <p:oleObj spid="_x0000_s1032" name="Equation" r:id="rId3" imgW="1714320" imgH="406080" progId="Equation.DSMT4">
                  <p:embed/>
                </p:oleObj>
              </mc:Choice>
              <mc:Fallback>
                <p:oleObj name="Equation" r:id="rId3" imgW="1714320" imgH="406080" progId="Equation.DSMT4">
                  <p:embed/>
                  <p:pic>
                    <p:nvPicPr>
                      <p:cNvPr id="10" name="Object 9" descr="N O sub x ">
                        <a:extLst>
                          <a:ext uri="{FF2B5EF4-FFF2-40B4-BE49-F238E27FC236}">
                            <a16:creationId xmlns:a16="http://schemas.microsoft.com/office/drawing/2014/main" id="{1F785BC0-CC55-4231-A9A5-94DDF3779295}"/>
                          </a:ext>
                        </a:extLst>
                      </p:cNvPr>
                      <p:cNvPicPr/>
                      <p:nvPr/>
                    </p:nvPicPr>
                    <p:blipFill>
                      <a:blip r:embed="rId4"/>
                      <a:stretch>
                        <a:fillRect/>
                      </a:stretch>
                    </p:blipFill>
                    <p:spPr>
                      <a:xfrm>
                        <a:off x="2065143" y="3482185"/>
                        <a:ext cx="1563290" cy="373587"/>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3EDB0151-6594-4D42-9E15-7D8B02881320}"/>
              </a:ext>
            </a:extLst>
          </p:cNvPr>
          <p:cNvSpPr>
            <a:spLocks noGrp="1"/>
          </p:cNvSpPr>
          <p:nvPr>
            <p:ph idx="14"/>
          </p:nvPr>
        </p:nvSpPr>
        <p:spPr>
          <a:xfrm>
            <a:off x="3735706" y="3494205"/>
            <a:ext cx="4178306" cy="404492"/>
          </a:xfrm>
        </p:spPr>
        <p:txBody>
          <a:bodyPr wrap="square" lIns="0" tIns="18000" rIns="0" bIns="16820" anchor="ctr" anchorCtr="0">
            <a:spAutoFit/>
          </a:bodyPr>
          <a:lstStyle/>
          <a:p>
            <a:pPr marL="485775" lvl="1" indent="-485775">
              <a:buNone/>
            </a:pPr>
            <a:r>
              <a:rPr lang="en-US" sz="2400" dirty="0"/>
              <a:t>between the crankshaft journal </a:t>
            </a:r>
          </a:p>
        </p:txBody>
      </p:sp>
      <p:sp>
        <p:nvSpPr>
          <p:cNvPr id="18" name="Content Placeholder 17">
            <a:extLst>
              <a:ext uri="{FF2B5EF4-FFF2-40B4-BE49-F238E27FC236}">
                <a16:creationId xmlns:a16="http://schemas.microsoft.com/office/drawing/2014/main" id="{E5BBB24B-BDF2-4912-98BE-D7BADB714B21}"/>
              </a:ext>
            </a:extLst>
          </p:cNvPr>
          <p:cNvSpPr>
            <a:spLocks noGrp="1"/>
          </p:cNvSpPr>
          <p:nvPr>
            <p:ph idx="15"/>
          </p:nvPr>
        </p:nvSpPr>
        <p:spPr>
          <a:xfrm>
            <a:off x="1271851" y="3982373"/>
            <a:ext cx="2518759" cy="425124"/>
          </a:xfrm>
        </p:spPr>
        <p:txBody>
          <a:bodyPr wrap="square" lIns="0" tIns="18000" rIns="0" bIns="16820" anchor="ctr" anchorCtr="0">
            <a:spAutoFit/>
          </a:bodyPr>
          <a:lstStyle/>
          <a:p>
            <a:pPr marL="485775" lvl="1" indent="-485775">
              <a:buNone/>
            </a:pPr>
            <a:r>
              <a:rPr lang="en-US" sz="2400" dirty="0">
                <a:latin typeface="Arial" panose="020B0604020202020204" pitchFamily="34" charset="0"/>
                <a:cs typeface="Arial" panose="020B0604020202020204" pitchFamily="34" charset="0"/>
              </a:rPr>
              <a:t>and the bearing.</a:t>
            </a:r>
            <a:endParaRPr lang="en-US" sz="2400" dirty="0"/>
          </a:p>
        </p:txBody>
      </p:sp>
      <p:sp>
        <p:nvSpPr>
          <p:cNvPr id="19" name="Content Placeholder 18">
            <a:extLst>
              <a:ext uri="{FF2B5EF4-FFF2-40B4-BE49-F238E27FC236}">
                <a16:creationId xmlns:a16="http://schemas.microsoft.com/office/drawing/2014/main" id="{49BE7C00-A7BE-4861-8BAA-EE7F33870847}"/>
              </a:ext>
            </a:extLst>
          </p:cNvPr>
          <p:cNvSpPr>
            <a:spLocks noGrp="1"/>
          </p:cNvSpPr>
          <p:nvPr>
            <p:ph idx="16"/>
          </p:nvPr>
        </p:nvSpPr>
        <p:spPr>
          <a:xfrm>
            <a:off x="466664" y="4501115"/>
            <a:ext cx="8220136" cy="1375984"/>
          </a:xfrm>
        </p:spPr>
        <p:txBody>
          <a:bodyPr wrap="square" lIns="0" tIns="18000" rIns="0" bIns="16820" anchor="ctr" anchorCtr="0">
            <a:spAutoFit/>
          </a:bodyPr>
          <a:lstStyle/>
          <a:p>
            <a:pPr marL="914400" lvl="1" indent="-355600"/>
            <a:r>
              <a:rPr lang="en-US" sz="2400" dirty="0">
                <a:latin typeface="Arial" panose="020B0604020202020204" pitchFamily="34" charset="0"/>
                <a:cs typeface="Arial" panose="020B0604020202020204" pitchFamily="34" charset="0"/>
              </a:rPr>
              <a:t>Measuring the crankshaft journal diameter and the inside diameter of the bearing.</a:t>
            </a:r>
          </a:p>
          <a:p>
            <a:pPr marL="255588" indent="-255588"/>
            <a:r>
              <a:rPr lang="en-US" sz="2400" dirty="0">
                <a:latin typeface="Arial" panose="020B0604020202020204" pitchFamily="34" charset="0"/>
                <a:cs typeface="Arial" panose="020B0604020202020204" pitchFamily="34" charset="0"/>
              </a:rPr>
              <a:t>Bearing Spread and Crush</a:t>
            </a:r>
          </a:p>
        </p:txBody>
      </p:sp>
    </p:spTree>
    <p:extLst>
      <p:ext uri="{BB962C8B-B14F-4D97-AF65-F5344CB8AC3E}">
        <p14:creationId xmlns:p14="http://schemas.microsoft.com/office/powerpoint/2010/main" val="230615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C174C-301B-774E-BF5F-FAB32B48DCE5}"/>
              </a:ext>
            </a:extLst>
          </p:cNvPr>
          <p:cNvSpPr>
            <a:spLocks noGrp="1"/>
          </p:cNvSpPr>
          <p:nvPr>
            <p:ph type="title"/>
          </p:nvPr>
        </p:nvSpPr>
        <p:spPr>
          <a:xfrm>
            <a:off x="457200" y="255688"/>
            <a:ext cx="8229600" cy="590349"/>
          </a:xfrm>
        </p:spPr>
        <p:txBody>
          <a:bodyPr>
            <a:spAutoFit/>
          </a:bodyPr>
          <a:lstStyle/>
          <a:p>
            <a:r>
              <a:rPr lang="en-US" dirty="0"/>
              <a:t>Figure 31.38</a:t>
            </a:r>
          </a:p>
        </p:txBody>
      </p:sp>
      <p:pic>
        <p:nvPicPr>
          <p:cNvPr id="6" name="Picture Placeholder 5" descr="Bearing spread shows bearing loose in housing bore and bearing crush shows an amount of crush on the right with bearing tight in the housing bore.&#10;">
            <a:extLst>
              <a:ext uri="{FF2B5EF4-FFF2-40B4-BE49-F238E27FC236}">
                <a16:creationId xmlns:a16="http://schemas.microsoft.com/office/drawing/2014/main" id="{BE005213-BE5D-B84E-A867-302A297481A3}"/>
              </a:ext>
            </a:extLst>
          </p:cNvPr>
          <p:cNvPicPr>
            <a:picLocks noGrp="1" noChangeAspect="1"/>
          </p:cNvPicPr>
          <p:nvPr>
            <p:ph type="pic" sz="quarter" idx="13"/>
          </p:nvPr>
        </p:nvPicPr>
        <p:blipFill>
          <a:blip r:embed="rId2"/>
          <a:stretch>
            <a:fillRect/>
          </a:stretch>
        </p:blipFill>
        <p:spPr>
          <a:xfrm>
            <a:off x="2888169" y="1137615"/>
            <a:ext cx="3367660" cy="4187260"/>
          </a:xfrm>
        </p:spPr>
      </p:pic>
      <p:sp>
        <p:nvSpPr>
          <p:cNvPr id="4" name="Text Placeholder 3">
            <a:extLst>
              <a:ext uri="{FF2B5EF4-FFF2-40B4-BE49-F238E27FC236}">
                <a16:creationId xmlns:a16="http://schemas.microsoft.com/office/drawing/2014/main" id="{8A5E7FDC-4DCD-0042-B53D-05AA3A8911F7}"/>
              </a:ext>
            </a:extLst>
          </p:cNvPr>
          <p:cNvSpPr>
            <a:spLocks noGrp="1"/>
          </p:cNvSpPr>
          <p:nvPr>
            <p:ph type="body" idx="1"/>
          </p:nvPr>
        </p:nvSpPr>
        <p:spPr>
          <a:xfrm>
            <a:off x="457200" y="5757332"/>
            <a:ext cx="8229600" cy="405683"/>
          </a:xfrm>
        </p:spPr>
        <p:txBody>
          <a:bodyPr>
            <a:spAutoFit/>
          </a:bodyPr>
          <a:lstStyle/>
          <a:p>
            <a:r>
              <a:rPr lang="en-US" dirty="0"/>
              <a:t>Bearing spread and crush.</a:t>
            </a:r>
          </a:p>
        </p:txBody>
      </p:sp>
    </p:spTree>
    <p:extLst>
      <p:ext uri="{BB962C8B-B14F-4D97-AF65-F5344CB8AC3E}">
        <p14:creationId xmlns:p14="http://schemas.microsoft.com/office/powerpoint/2010/main" val="3398246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9857-023E-C94A-B8B2-C088CA75BFC9}"/>
              </a:ext>
            </a:extLst>
          </p:cNvPr>
          <p:cNvSpPr>
            <a:spLocks noGrp="1"/>
          </p:cNvSpPr>
          <p:nvPr>
            <p:ph type="title"/>
          </p:nvPr>
        </p:nvSpPr>
        <p:spPr>
          <a:xfrm>
            <a:off x="457200" y="255688"/>
            <a:ext cx="8229600" cy="590349"/>
          </a:xfrm>
        </p:spPr>
        <p:txBody>
          <a:bodyPr>
            <a:spAutoFit/>
          </a:bodyPr>
          <a:lstStyle/>
          <a:p>
            <a:r>
              <a:rPr lang="en-US" dirty="0"/>
              <a:t>Figure 31.39</a:t>
            </a:r>
          </a:p>
        </p:txBody>
      </p:sp>
      <p:pic>
        <p:nvPicPr>
          <p:cNvPr id="6" name="Picture Placeholder 5" descr="A thinner bearing is magnified, which shows parting line faces to provide crush relief.&#10;">
            <a:extLst>
              <a:ext uri="{FF2B5EF4-FFF2-40B4-BE49-F238E27FC236}">
                <a16:creationId xmlns:a16="http://schemas.microsoft.com/office/drawing/2014/main" id="{A2447B16-31A5-E34A-AA2B-9F38FA44777C}"/>
              </a:ext>
            </a:extLst>
          </p:cNvPr>
          <p:cNvPicPr>
            <a:picLocks noGrp="1" noChangeAspect="1"/>
          </p:cNvPicPr>
          <p:nvPr>
            <p:ph type="pic" sz="quarter" idx="13"/>
          </p:nvPr>
        </p:nvPicPr>
        <p:blipFill>
          <a:blip r:embed="rId2"/>
          <a:stretch>
            <a:fillRect/>
          </a:stretch>
        </p:blipFill>
        <p:spPr>
          <a:xfrm>
            <a:off x="3127569" y="1146019"/>
            <a:ext cx="2888863" cy="3747716"/>
          </a:xfrm>
        </p:spPr>
      </p:pic>
      <p:sp>
        <p:nvSpPr>
          <p:cNvPr id="4" name="Text Placeholder 3">
            <a:extLst>
              <a:ext uri="{FF2B5EF4-FFF2-40B4-BE49-F238E27FC236}">
                <a16:creationId xmlns:a16="http://schemas.microsoft.com/office/drawing/2014/main" id="{46889C67-F03B-864D-A790-EC6A58B552E9}"/>
              </a:ext>
            </a:extLst>
          </p:cNvPr>
          <p:cNvSpPr>
            <a:spLocks noGrp="1"/>
          </p:cNvSpPr>
          <p:nvPr>
            <p:ph type="body" idx="1"/>
          </p:nvPr>
        </p:nvSpPr>
        <p:spPr>
          <a:xfrm>
            <a:off x="457200" y="5324138"/>
            <a:ext cx="8229600" cy="775015"/>
          </a:xfrm>
        </p:spPr>
        <p:txBody>
          <a:bodyPr>
            <a:spAutoFit/>
          </a:bodyPr>
          <a:lstStyle/>
          <a:p>
            <a:r>
              <a:rPr lang="en-US" dirty="0"/>
              <a:t>Bearings are thinner at the parting line faces to provide crush relief.</a:t>
            </a:r>
          </a:p>
        </p:txBody>
      </p:sp>
    </p:spTree>
    <p:extLst>
      <p:ext uri="{BB962C8B-B14F-4D97-AF65-F5344CB8AC3E}">
        <p14:creationId xmlns:p14="http://schemas.microsoft.com/office/powerpoint/2010/main" val="165761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CB056-223F-7840-B35C-D58AFF076B39}"/>
              </a:ext>
            </a:extLst>
          </p:cNvPr>
          <p:cNvSpPr>
            <a:spLocks noGrp="1"/>
          </p:cNvSpPr>
          <p:nvPr>
            <p:ph type="title"/>
          </p:nvPr>
        </p:nvSpPr>
        <p:spPr>
          <a:xfrm>
            <a:off x="457200" y="249073"/>
            <a:ext cx="8229600" cy="590349"/>
          </a:xfrm>
        </p:spPr>
        <p:txBody>
          <a:bodyPr tIns="18000" bIns="18000"/>
          <a:lstStyle/>
          <a:p>
            <a:r>
              <a:rPr lang="en-US" dirty="0"/>
              <a:t>Crankshaft </a:t>
            </a:r>
            <a:r>
              <a:rPr lang="en-US" sz="2800" dirty="0"/>
              <a:t>(1 of 2)</a:t>
            </a:r>
          </a:p>
        </p:txBody>
      </p:sp>
      <p:sp>
        <p:nvSpPr>
          <p:cNvPr id="3" name="Content Placeholder 2">
            <a:extLst>
              <a:ext uri="{FF2B5EF4-FFF2-40B4-BE49-F238E27FC236}">
                <a16:creationId xmlns:a16="http://schemas.microsoft.com/office/drawing/2014/main" id="{0AE00568-A90C-EB49-96B7-1BF41E803F8B}"/>
              </a:ext>
            </a:extLst>
          </p:cNvPr>
          <p:cNvSpPr>
            <a:spLocks noGrp="1"/>
          </p:cNvSpPr>
          <p:nvPr>
            <p:ph sz="quarter" idx="13"/>
          </p:nvPr>
        </p:nvSpPr>
        <p:spPr>
          <a:xfrm>
            <a:off x="457200" y="1521619"/>
            <a:ext cx="8232775" cy="2462213"/>
          </a:xfrm>
        </p:spPr>
        <p:txBody>
          <a:bodyPr tIns="18000" bIns="18000"/>
          <a:lstStyle/>
          <a:p>
            <a:pPr marL="255588" indent="-255588"/>
            <a:r>
              <a:rPr lang="en-US" dirty="0">
                <a:latin typeface="Arial" panose="020B0604020202020204" pitchFamily="34" charset="0"/>
                <a:cs typeface="Arial" panose="020B0604020202020204" pitchFamily="34" charset="0"/>
              </a:rPr>
              <a:t>Purpose and Function</a:t>
            </a:r>
          </a:p>
          <a:p>
            <a:pPr marL="914400" lvl="1" indent="-355600"/>
            <a:r>
              <a:rPr lang="en-US" dirty="0">
                <a:latin typeface="Arial" panose="020B0604020202020204" pitchFamily="34" charset="0"/>
                <a:cs typeface="Arial" panose="020B0604020202020204" pitchFamily="34" charset="0"/>
              </a:rPr>
              <a:t>Power from expanding gases in the combustion chamber is delivered to the crankshaft through the piston, piston pin, and connecting rod.</a:t>
            </a:r>
          </a:p>
          <a:p>
            <a:pPr marL="914400" lvl="1" indent="-355600"/>
            <a:r>
              <a:rPr lang="en-US" dirty="0">
                <a:latin typeface="Arial" panose="020B0604020202020204" pitchFamily="34" charset="0"/>
                <a:cs typeface="Arial" panose="020B0604020202020204" pitchFamily="34" charset="0"/>
              </a:rPr>
              <a:t>The crank throw is offset from the crankshaft centerline.</a:t>
            </a:r>
          </a:p>
        </p:txBody>
      </p:sp>
    </p:spTree>
    <p:extLst>
      <p:ext uri="{BB962C8B-B14F-4D97-AF65-F5344CB8AC3E}">
        <p14:creationId xmlns:p14="http://schemas.microsoft.com/office/powerpoint/2010/main" val="324796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799EC-4AF6-8242-BB1D-E469BE094E91}"/>
              </a:ext>
            </a:extLst>
          </p:cNvPr>
          <p:cNvSpPr>
            <a:spLocks noGrp="1"/>
          </p:cNvSpPr>
          <p:nvPr>
            <p:ph type="title"/>
          </p:nvPr>
        </p:nvSpPr>
        <p:spPr>
          <a:xfrm>
            <a:off x="457200" y="255688"/>
            <a:ext cx="8229600" cy="590349"/>
          </a:xfrm>
        </p:spPr>
        <p:txBody>
          <a:bodyPr>
            <a:spAutoFit/>
          </a:bodyPr>
          <a:lstStyle/>
          <a:p>
            <a:r>
              <a:rPr lang="en-US" dirty="0"/>
              <a:t>Figure 31.41</a:t>
            </a:r>
          </a:p>
        </p:txBody>
      </p:sp>
      <p:pic>
        <p:nvPicPr>
          <p:cNvPr id="6" name="Picture Placeholder 5" descr="A bearing with a tang is about to fit with a slot of a bearing saddle.&#10;">
            <a:extLst>
              <a:ext uri="{FF2B5EF4-FFF2-40B4-BE49-F238E27FC236}">
                <a16:creationId xmlns:a16="http://schemas.microsoft.com/office/drawing/2014/main" id="{3F8D166B-5383-5447-ACCB-28425A9C705C}"/>
              </a:ext>
            </a:extLst>
          </p:cNvPr>
          <p:cNvPicPr>
            <a:picLocks noGrp="1" noChangeAspect="1"/>
          </p:cNvPicPr>
          <p:nvPr>
            <p:ph type="pic" sz="quarter" idx="13"/>
          </p:nvPr>
        </p:nvPicPr>
        <p:blipFill>
          <a:blip r:embed="rId2"/>
          <a:stretch>
            <a:fillRect/>
          </a:stretch>
        </p:blipFill>
        <p:spPr>
          <a:xfrm>
            <a:off x="1547481" y="1173284"/>
            <a:ext cx="6049038" cy="3945592"/>
          </a:xfrm>
        </p:spPr>
      </p:pic>
      <p:sp>
        <p:nvSpPr>
          <p:cNvPr id="4" name="Text Placeholder 3">
            <a:extLst>
              <a:ext uri="{FF2B5EF4-FFF2-40B4-BE49-F238E27FC236}">
                <a16:creationId xmlns:a16="http://schemas.microsoft.com/office/drawing/2014/main" id="{0998BCC4-4772-4D42-BC49-554D3604EF6E}"/>
              </a:ext>
            </a:extLst>
          </p:cNvPr>
          <p:cNvSpPr>
            <a:spLocks noGrp="1"/>
          </p:cNvSpPr>
          <p:nvPr>
            <p:ph type="body" idx="1"/>
          </p:nvPr>
        </p:nvSpPr>
        <p:spPr>
          <a:xfrm>
            <a:off x="457200" y="5604055"/>
            <a:ext cx="8229600" cy="405683"/>
          </a:xfrm>
        </p:spPr>
        <p:txBody>
          <a:bodyPr>
            <a:spAutoFit/>
          </a:bodyPr>
          <a:lstStyle/>
          <a:p>
            <a:r>
              <a:rPr lang="en-US" dirty="0"/>
              <a:t>The tang (lug) and slot help index the bearing in the bore.</a:t>
            </a:r>
          </a:p>
        </p:txBody>
      </p:sp>
    </p:spTree>
    <p:extLst>
      <p:ext uri="{BB962C8B-B14F-4D97-AF65-F5344CB8AC3E}">
        <p14:creationId xmlns:p14="http://schemas.microsoft.com/office/powerpoint/2010/main" val="2132478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6974-A02E-1340-AED8-9B2910DA440C}"/>
              </a:ext>
            </a:extLst>
          </p:cNvPr>
          <p:cNvSpPr>
            <a:spLocks noGrp="1"/>
          </p:cNvSpPr>
          <p:nvPr>
            <p:ph type="title"/>
          </p:nvPr>
        </p:nvSpPr>
        <p:spPr>
          <a:xfrm>
            <a:off x="457200" y="255688"/>
            <a:ext cx="8229600" cy="590349"/>
          </a:xfrm>
        </p:spPr>
        <p:txBody>
          <a:bodyPr>
            <a:spAutoFit/>
          </a:bodyPr>
          <a:lstStyle/>
          <a:p>
            <a:r>
              <a:rPr lang="en-US" dirty="0"/>
              <a:t>Figure 31.42</a:t>
            </a:r>
          </a:p>
        </p:txBody>
      </p:sp>
      <p:pic>
        <p:nvPicPr>
          <p:cNvPr id="6" name="Picture Placeholder 5" descr="A bearing shows an annular groove down the middle and an oil hole.&#10;">
            <a:extLst>
              <a:ext uri="{FF2B5EF4-FFF2-40B4-BE49-F238E27FC236}">
                <a16:creationId xmlns:a16="http://schemas.microsoft.com/office/drawing/2014/main" id="{1E6F248E-F117-AD44-BC05-CF19A280AD6E}"/>
              </a:ext>
            </a:extLst>
          </p:cNvPr>
          <p:cNvPicPr>
            <a:picLocks noGrp="1" noChangeAspect="1"/>
          </p:cNvPicPr>
          <p:nvPr>
            <p:ph type="pic" sz="quarter" idx="13"/>
          </p:nvPr>
        </p:nvPicPr>
        <p:blipFill>
          <a:blip r:embed="rId2"/>
          <a:stretch>
            <a:fillRect/>
          </a:stretch>
        </p:blipFill>
        <p:spPr>
          <a:xfrm>
            <a:off x="2427760" y="1210578"/>
            <a:ext cx="4288479" cy="3547850"/>
          </a:xfrm>
        </p:spPr>
      </p:pic>
      <p:sp>
        <p:nvSpPr>
          <p:cNvPr id="4" name="Text Placeholder 3">
            <a:extLst>
              <a:ext uri="{FF2B5EF4-FFF2-40B4-BE49-F238E27FC236}">
                <a16:creationId xmlns:a16="http://schemas.microsoft.com/office/drawing/2014/main" id="{D53FDA19-531C-2648-A811-8AE3D05EEDCE}"/>
              </a:ext>
            </a:extLst>
          </p:cNvPr>
          <p:cNvSpPr>
            <a:spLocks noGrp="1"/>
          </p:cNvSpPr>
          <p:nvPr>
            <p:ph type="body" idx="1"/>
          </p:nvPr>
        </p:nvSpPr>
        <p:spPr>
          <a:xfrm>
            <a:off x="457200" y="5172647"/>
            <a:ext cx="8229600" cy="775015"/>
          </a:xfrm>
        </p:spPr>
        <p:txBody>
          <a:bodyPr>
            <a:spAutoFit/>
          </a:bodyPr>
          <a:lstStyle/>
          <a:p>
            <a:r>
              <a:rPr lang="en-US" dirty="0"/>
              <a:t>Many bearings are manufactured with a groove down the middle to improve the oil flow around the main journal.</a:t>
            </a:r>
          </a:p>
        </p:txBody>
      </p:sp>
    </p:spTree>
    <p:extLst>
      <p:ext uri="{BB962C8B-B14F-4D97-AF65-F5344CB8AC3E}">
        <p14:creationId xmlns:p14="http://schemas.microsoft.com/office/powerpoint/2010/main" val="3161113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C5F4-AF16-124A-9FE3-DEA4022CB4F8}"/>
              </a:ext>
            </a:extLst>
          </p:cNvPr>
          <p:cNvSpPr>
            <a:spLocks noGrp="1"/>
          </p:cNvSpPr>
          <p:nvPr>
            <p:ph type="title"/>
          </p:nvPr>
        </p:nvSpPr>
        <p:spPr>
          <a:xfrm>
            <a:off x="457200" y="215372"/>
            <a:ext cx="8229600" cy="657754"/>
          </a:xfrm>
        </p:spPr>
        <p:txBody>
          <a:bodyPr>
            <a:spAutoFit/>
          </a:bodyPr>
          <a:lstStyle/>
          <a:p>
            <a:r>
              <a:rPr lang="en-US" dirty="0"/>
              <a:t>Camshaft Bearings</a:t>
            </a:r>
          </a:p>
        </p:txBody>
      </p:sp>
      <p:sp>
        <p:nvSpPr>
          <p:cNvPr id="3" name="Content Placeholder 2">
            <a:extLst>
              <a:ext uri="{FF2B5EF4-FFF2-40B4-BE49-F238E27FC236}">
                <a16:creationId xmlns:a16="http://schemas.microsoft.com/office/drawing/2014/main" id="{4FBA3494-AD4B-414D-9478-662054D443C8}"/>
              </a:ext>
            </a:extLst>
          </p:cNvPr>
          <p:cNvSpPr>
            <a:spLocks noGrp="1"/>
          </p:cNvSpPr>
          <p:nvPr>
            <p:ph sz="quarter" idx="13"/>
          </p:nvPr>
        </p:nvSpPr>
        <p:spPr>
          <a:xfrm>
            <a:off x="457200" y="1486304"/>
            <a:ext cx="8232775" cy="1023357"/>
          </a:xfrm>
        </p:spPr>
        <p:txBody>
          <a:bodyPr>
            <a:spAutoFit/>
          </a:bodyPr>
          <a:lstStyle/>
          <a:p>
            <a:pPr marL="255588" indent="-255588"/>
            <a:r>
              <a:rPr lang="en-US" dirty="0">
                <a:latin typeface="Arial" panose="020B0604020202020204" pitchFamily="34" charset="0"/>
                <a:cs typeface="Arial" panose="020B0604020202020204" pitchFamily="34" charset="0"/>
              </a:rPr>
              <a:t>Types of Camshaft Bearings</a:t>
            </a:r>
          </a:p>
          <a:p>
            <a:pPr marL="255588" indent="-255588"/>
            <a:r>
              <a:rPr lang="en-US" dirty="0">
                <a:latin typeface="Arial" panose="020B0604020202020204" pitchFamily="34" charset="0"/>
                <a:cs typeface="Arial" panose="020B0604020202020204" pitchFamily="34" charset="0"/>
              </a:rPr>
              <a:t>Camshaft Bearing Installation</a:t>
            </a:r>
          </a:p>
        </p:txBody>
      </p:sp>
    </p:spTree>
    <p:extLst>
      <p:ext uri="{BB962C8B-B14F-4D97-AF65-F5344CB8AC3E}">
        <p14:creationId xmlns:p14="http://schemas.microsoft.com/office/powerpoint/2010/main" val="4071561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3A5F-962E-8D4B-8012-1E715525969E}"/>
              </a:ext>
            </a:extLst>
          </p:cNvPr>
          <p:cNvSpPr>
            <a:spLocks noGrp="1"/>
          </p:cNvSpPr>
          <p:nvPr>
            <p:ph type="title"/>
          </p:nvPr>
        </p:nvSpPr>
        <p:spPr>
          <a:xfrm>
            <a:off x="457200" y="255688"/>
            <a:ext cx="8229600" cy="590349"/>
          </a:xfrm>
        </p:spPr>
        <p:txBody>
          <a:bodyPr>
            <a:spAutoFit/>
          </a:bodyPr>
          <a:lstStyle/>
          <a:p>
            <a:r>
              <a:rPr lang="en-US" dirty="0"/>
              <a:t>Figure 31.43</a:t>
            </a:r>
          </a:p>
        </p:txBody>
      </p:sp>
      <p:pic>
        <p:nvPicPr>
          <p:cNvPr id="6" name="Picture Placeholder 5" descr="A cam in block engine shows a camshaft bore, and five camshaft bearings, pointing toward the front.&#10;">
            <a:extLst>
              <a:ext uri="{FF2B5EF4-FFF2-40B4-BE49-F238E27FC236}">
                <a16:creationId xmlns:a16="http://schemas.microsoft.com/office/drawing/2014/main" id="{75827083-1E43-9348-90C1-A1EEB234043D}"/>
              </a:ext>
            </a:extLst>
          </p:cNvPr>
          <p:cNvPicPr>
            <a:picLocks noGrp="1" noChangeAspect="1"/>
          </p:cNvPicPr>
          <p:nvPr>
            <p:ph type="pic" sz="quarter" idx="13"/>
          </p:nvPr>
        </p:nvPicPr>
        <p:blipFill>
          <a:blip r:embed="rId2"/>
          <a:stretch>
            <a:fillRect/>
          </a:stretch>
        </p:blipFill>
        <p:spPr>
          <a:xfrm>
            <a:off x="2417705" y="1214081"/>
            <a:ext cx="4308591" cy="3656952"/>
          </a:xfrm>
        </p:spPr>
      </p:pic>
      <p:sp>
        <p:nvSpPr>
          <p:cNvPr id="4" name="Text Placeholder 3">
            <a:extLst>
              <a:ext uri="{FF2B5EF4-FFF2-40B4-BE49-F238E27FC236}">
                <a16:creationId xmlns:a16="http://schemas.microsoft.com/office/drawing/2014/main" id="{9DA61745-8D5C-6E4F-AF66-E6990439589E}"/>
              </a:ext>
            </a:extLst>
          </p:cNvPr>
          <p:cNvSpPr>
            <a:spLocks noGrp="1"/>
          </p:cNvSpPr>
          <p:nvPr>
            <p:ph type="body" idx="1"/>
          </p:nvPr>
        </p:nvSpPr>
        <p:spPr>
          <a:xfrm>
            <a:off x="457200" y="5245217"/>
            <a:ext cx="8229600" cy="775015"/>
          </a:xfrm>
        </p:spPr>
        <p:txBody>
          <a:bodyPr>
            <a:spAutoFit/>
          </a:bodyPr>
          <a:lstStyle/>
          <a:p>
            <a:r>
              <a:rPr lang="en-US" dirty="0"/>
              <a:t>Cam-in-block engines support the camshaft with sleeve-type bearings.</a:t>
            </a:r>
          </a:p>
        </p:txBody>
      </p:sp>
    </p:spTree>
    <p:extLst>
      <p:ext uri="{BB962C8B-B14F-4D97-AF65-F5344CB8AC3E}">
        <p14:creationId xmlns:p14="http://schemas.microsoft.com/office/powerpoint/2010/main" val="2652994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55BA-E712-4B45-B004-87D259050796}"/>
              </a:ext>
            </a:extLst>
          </p:cNvPr>
          <p:cNvSpPr>
            <a:spLocks noGrp="1"/>
          </p:cNvSpPr>
          <p:nvPr>
            <p:ph type="title"/>
          </p:nvPr>
        </p:nvSpPr>
        <p:spPr>
          <a:xfrm>
            <a:off x="457200" y="255688"/>
            <a:ext cx="8229600" cy="590349"/>
          </a:xfrm>
        </p:spPr>
        <p:txBody>
          <a:bodyPr>
            <a:spAutoFit/>
          </a:bodyPr>
          <a:lstStyle/>
          <a:p>
            <a:r>
              <a:rPr lang="en-US" dirty="0"/>
              <a:t>Figure 31.44</a:t>
            </a:r>
          </a:p>
        </p:txBody>
      </p:sp>
      <p:pic>
        <p:nvPicPr>
          <p:cNvPr id="6" name="Picture Placeholder 5" descr="Two camshaft bearings with two oil holes to the rocker arm and oil inlet.&#10;">
            <a:extLst>
              <a:ext uri="{FF2B5EF4-FFF2-40B4-BE49-F238E27FC236}">
                <a16:creationId xmlns:a16="http://schemas.microsoft.com/office/drawing/2014/main" id="{1912F8B8-F723-F442-9313-1098672B8EE0}"/>
              </a:ext>
            </a:extLst>
          </p:cNvPr>
          <p:cNvPicPr>
            <a:picLocks noGrp="1" noChangeAspect="1"/>
          </p:cNvPicPr>
          <p:nvPr>
            <p:ph type="pic" sz="quarter" idx="13"/>
          </p:nvPr>
        </p:nvPicPr>
        <p:blipFill>
          <a:blip r:embed="rId2"/>
          <a:stretch>
            <a:fillRect/>
          </a:stretch>
        </p:blipFill>
        <p:spPr>
          <a:xfrm>
            <a:off x="2991096" y="1143278"/>
            <a:ext cx="3161808" cy="3798560"/>
          </a:xfrm>
        </p:spPr>
      </p:pic>
      <p:sp>
        <p:nvSpPr>
          <p:cNvPr id="4" name="Text Placeholder 3">
            <a:extLst>
              <a:ext uri="{FF2B5EF4-FFF2-40B4-BE49-F238E27FC236}">
                <a16:creationId xmlns:a16="http://schemas.microsoft.com/office/drawing/2014/main" id="{481D0915-5C89-AF4D-9B02-F0AA9745DDDD}"/>
              </a:ext>
            </a:extLst>
          </p:cNvPr>
          <p:cNvSpPr>
            <a:spLocks noGrp="1"/>
          </p:cNvSpPr>
          <p:nvPr>
            <p:ph type="body" idx="1"/>
          </p:nvPr>
        </p:nvSpPr>
        <p:spPr>
          <a:xfrm>
            <a:off x="457200" y="5303273"/>
            <a:ext cx="8229600" cy="775015"/>
          </a:xfrm>
        </p:spPr>
        <p:txBody>
          <a:bodyPr>
            <a:spAutoFit/>
          </a:bodyPr>
          <a:lstStyle/>
          <a:p>
            <a:r>
              <a:rPr lang="en-US" dirty="0"/>
              <a:t>Camshaft bearings must be installed correctly so that oil passages are not blocked.</a:t>
            </a:r>
          </a:p>
        </p:txBody>
      </p:sp>
    </p:spTree>
    <p:extLst>
      <p:ext uri="{BB962C8B-B14F-4D97-AF65-F5344CB8AC3E}">
        <p14:creationId xmlns:p14="http://schemas.microsoft.com/office/powerpoint/2010/main" val="885576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3C1F-CAC0-BA4D-A7AB-B256E52552F8}"/>
              </a:ext>
            </a:extLst>
          </p:cNvPr>
          <p:cNvSpPr>
            <a:spLocks noGrp="1"/>
          </p:cNvSpPr>
          <p:nvPr>
            <p:ph type="title"/>
          </p:nvPr>
        </p:nvSpPr>
        <p:spPr>
          <a:xfrm>
            <a:off x="457200" y="255688"/>
            <a:ext cx="8229600" cy="590349"/>
          </a:xfrm>
        </p:spPr>
        <p:txBody>
          <a:bodyPr>
            <a:spAutoFit/>
          </a:bodyPr>
          <a:lstStyle/>
          <a:p>
            <a:r>
              <a:rPr lang="en-US" dirty="0"/>
              <a:t>Figure 31.45</a:t>
            </a:r>
          </a:p>
        </p:txBody>
      </p:sp>
      <p:pic>
        <p:nvPicPr>
          <p:cNvPr id="6" name="Picture Placeholder 5" descr="An overhead camshaft engine shows four bearing caps along with four camshaft bearings.&#10;">
            <a:extLst>
              <a:ext uri="{FF2B5EF4-FFF2-40B4-BE49-F238E27FC236}">
                <a16:creationId xmlns:a16="http://schemas.microsoft.com/office/drawing/2014/main" id="{8519C9D7-D671-904F-B4F8-0E99AD9D2650}"/>
              </a:ext>
            </a:extLst>
          </p:cNvPr>
          <p:cNvPicPr>
            <a:picLocks noGrp="1" noChangeAspect="1"/>
          </p:cNvPicPr>
          <p:nvPr>
            <p:ph type="pic" sz="quarter" idx="13"/>
          </p:nvPr>
        </p:nvPicPr>
        <p:blipFill>
          <a:blip r:embed="rId2"/>
          <a:stretch>
            <a:fillRect/>
          </a:stretch>
        </p:blipFill>
        <p:spPr>
          <a:xfrm>
            <a:off x="2867456" y="1165356"/>
            <a:ext cx="3409087" cy="3903406"/>
          </a:xfrm>
        </p:spPr>
      </p:pic>
      <p:sp>
        <p:nvSpPr>
          <p:cNvPr id="4" name="Text Placeholder 3">
            <a:extLst>
              <a:ext uri="{FF2B5EF4-FFF2-40B4-BE49-F238E27FC236}">
                <a16:creationId xmlns:a16="http://schemas.microsoft.com/office/drawing/2014/main" id="{8252775F-2AF2-824A-B01B-FF857A65A848}"/>
              </a:ext>
            </a:extLst>
          </p:cNvPr>
          <p:cNvSpPr>
            <a:spLocks noGrp="1"/>
          </p:cNvSpPr>
          <p:nvPr>
            <p:ph type="body" idx="1"/>
          </p:nvPr>
        </p:nvSpPr>
        <p:spPr>
          <a:xfrm>
            <a:off x="457200" y="5544233"/>
            <a:ext cx="8229600" cy="405683"/>
          </a:xfrm>
        </p:spPr>
        <p:txBody>
          <a:bodyPr>
            <a:spAutoFit/>
          </a:bodyPr>
          <a:lstStyle/>
          <a:p>
            <a:r>
              <a:rPr lang="en-US" dirty="0"/>
              <a:t>Some overhead camshaft engines use split bearing inserts.</a:t>
            </a:r>
          </a:p>
        </p:txBody>
      </p:sp>
    </p:spTree>
    <p:extLst>
      <p:ext uri="{BB962C8B-B14F-4D97-AF65-F5344CB8AC3E}">
        <p14:creationId xmlns:p14="http://schemas.microsoft.com/office/powerpoint/2010/main" val="3753137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49075"/>
            <a:ext cx="8229600" cy="590349"/>
          </a:xfrm>
        </p:spPr>
        <p:txBody>
          <a:bodyPr tIns="18000" bIns="18000">
            <a:spAutoFit/>
          </a:bodyPr>
          <a:lstStyle/>
          <a:p>
            <a:r>
              <a:rPr lang="en-US" dirty="0"/>
              <a:t>Summary </a:t>
            </a:r>
            <a:r>
              <a:rPr lang="en-US" sz="2800" dirty="0"/>
              <a:t>(1 of 2)</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638152"/>
            <a:ext cx="8232775" cy="4316566"/>
          </a:xfrm>
        </p:spPr>
        <p:txBody>
          <a:bodyPr tIns="18000" bIns="18000">
            <a:spAutoFit/>
          </a:bodyPr>
          <a:lstStyle/>
          <a:p>
            <a:pPr marL="558800" indent="-558800">
              <a:buFont typeface="+mj-lt"/>
              <a:buAutoNum type="arabicPeriod"/>
            </a:pPr>
            <a:r>
              <a:rPr lang="en-US" dirty="0">
                <a:latin typeface="Arial" panose="020B0604020202020204" pitchFamily="34" charset="0"/>
                <a:cs typeface="Arial" panose="020B0604020202020204" pitchFamily="34" charset="0"/>
              </a:rPr>
              <a:t>Cast crankshafts have a narrow mold parting line, and forged crankshafts have a wide parting line.</a:t>
            </a:r>
          </a:p>
          <a:p>
            <a:pPr marL="558800" indent="-558800">
              <a:buFont typeface="+mj-lt"/>
              <a:buAutoNum type="arabicPeriod"/>
            </a:pPr>
            <a:r>
              <a:rPr lang="en-US" dirty="0">
                <a:latin typeface="Arial" panose="020B0604020202020204" pitchFamily="34" charset="0"/>
                <a:cs typeface="Arial" panose="020B0604020202020204" pitchFamily="34" charset="0"/>
              </a:rPr>
              <a:t>Even-fire 90-degree V-6 engines require that the crankshaft be splayed to allow for even firing.</a:t>
            </a:r>
          </a:p>
          <a:p>
            <a:pPr marL="558800" indent="-558800">
              <a:buFont typeface="+mj-lt"/>
              <a:buAutoNum type="arabicPeriod"/>
            </a:pPr>
            <a:r>
              <a:rPr lang="en-US" dirty="0">
                <a:latin typeface="Arial" panose="020B0604020202020204" pitchFamily="34" charset="0"/>
                <a:cs typeface="Arial" panose="020B0604020202020204" pitchFamily="34" charset="0"/>
              </a:rPr>
              <a:t>Oil for the rod bearings comes from holes in the crankshaft drilled between the main journal and the rod journal.</a:t>
            </a:r>
          </a:p>
          <a:p>
            <a:pPr marL="558800" indent="-558800">
              <a:buFont typeface="+mj-lt"/>
              <a:buAutoNum type="arabicPeriod"/>
            </a:pPr>
            <a:r>
              <a:rPr lang="en-US" dirty="0">
                <a:latin typeface="Arial" panose="020B0604020202020204" pitchFamily="34" charset="0"/>
                <a:cs typeface="Arial" panose="020B0604020202020204" pitchFamily="34" charset="0"/>
              </a:rPr>
              <a:t>A vibration damper, also known as a harmonic balancer, is used to dampen harmful twisting vibrations of the crankshaft.</a:t>
            </a:r>
          </a:p>
        </p:txBody>
      </p:sp>
    </p:spTree>
    <p:extLst>
      <p:ext uri="{BB962C8B-B14F-4D97-AF65-F5344CB8AC3E}">
        <p14:creationId xmlns:p14="http://schemas.microsoft.com/office/powerpoint/2010/main" val="3980519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49075"/>
            <a:ext cx="8229600" cy="590349"/>
          </a:xfrm>
        </p:spPr>
        <p:txBody>
          <a:bodyPr tIns="18000" bIns="18000"/>
          <a:lstStyle/>
          <a:p>
            <a:r>
              <a:rPr lang="en-US" dirty="0"/>
              <a:t>Summary </a:t>
            </a:r>
            <a:r>
              <a:rPr lang="en-US" sz="2800" dirty="0"/>
              <a:t>(2 of 2)</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371388"/>
            <a:ext cx="8232775" cy="4685898"/>
          </a:xfrm>
        </p:spPr>
        <p:txBody>
          <a:bodyPr tIns="18000" bIns="18000"/>
          <a:lstStyle/>
          <a:p>
            <a:pPr marL="558800" indent="-558800">
              <a:buFont typeface="+mj-lt"/>
              <a:buAutoNum type="arabicPeriod" startAt="5"/>
            </a:pPr>
            <a:r>
              <a:rPr lang="en-US" dirty="0">
                <a:latin typeface="Arial" panose="020B0604020202020204" pitchFamily="34" charset="0"/>
                <a:cs typeface="Arial" panose="020B0604020202020204" pitchFamily="34" charset="0"/>
              </a:rPr>
              <a:t>Most engines are internally balanced. This means that the crankshaft and vibration damper are both balanced. Other engines use an offset weight in the vibration damper to balance the crankshaft, called externally balanced engines.</a:t>
            </a:r>
          </a:p>
          <a:p>
            <a:pPr marL="558800" indent="-558800">
              <a:buFont typeface="+mj-lt"/>
              <a:buAutoNum type="arabicPeriod" startAt="5"/>
            </a:pPr>
            <a:r>
              <a:rPr lang="en-US" dirty="0">
                <a:latin typeface="Arial" panose="020B0604020202020204" pitchFamily="34" charset="0"/>
                <a:cs typeface="Arial" panose="020B0604020202020204" pitchFamily="34" charset="0"/>
              </a:rPr>
              <a:t>Most crankshafts can be reground to be 0.01, 0.02, or 0.03 in. undersize.</a:t>
            </a:r>
          </a:p>
          <a:p>
            <a:pPr marL="558800" indent="-558800">
              <a:buFont typeface="+mj-lt"/>
              <a:buAutoNum type="arabicPeriod" startAt="5"/>
            </a:pPr>
            <a:r>
              <a:rPr lang="en-US" dirty="0">
                <a:latin typeface="Arial" panose="020B0604020202020204" pitchFamily="34" charset="0"/>
                <a:cs typeface="Arial" panose="020B0604020202020204" pitchFamily="34" charset="0"/>
              </a:rPr>
              <a:t>Most engine bearings are constructed with a steel shell for strength and are covered with a copper-lead alloy. </a:t>
            </a:r>
          </a:p>
          <a:p>
            <a:pPr marL="558800" indent="-558800">
              <a:buFont typeface="+mj-lt"/>
              <a:buAutoNum type="arabicPeriod" startAt="5"/>
            </a:pPr>
            <a:r>
              <a:rPr lang="en-US" dirty="0">
                <a:latin typeface="Arial" panose="020B0604020202020204" pitchFamily="34" charset="0"/>
                <a:cs typeface="Arial" panose="020B0604020202020204" pitchFamily="34" charset="0"/>
              </a:rPr>
              <a:t>Bearings should have spread and crush to keep them from spinning when the crankshaft rotates.</a:t>
            </a:r>
          </a:p>
        </p:txBody>
      </p:sp>
    </p:spTree>
    <p:extLst>
      <p:ext uri="{BB962C8B-B14F-4D97-AF65-F5344CB8AC3E}">
        <p14:creationId xmlns:p14="http://schemas.microsoft.com/office/powerpoint/2010/main" val="1566816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dirty="0">
                <a:latin typeface="Arial"/>
              </a:rPr>
              <a:t>Animation and Video Resources</a:t>
            </a:r>
            <a:br>
              <a:rPr lang="en-US" kern="0" dirty="0">
                <a:latin typeface="Arial"/>
              </a:rPr>
            </a:br>
            <a:r>
              <a:rPr lang="en-US" sz="1595" dirty="0">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1551182"/>
            <a:ext cx="8206063" cy="3074695"/>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(A1) Engine Repair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(A1) Engine Repair Videos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hlinkClick r:id="" action="ppaction://noaction"/>
            </a:endParaRPr>
          </a:p>
          <a:p>
            <a:pPr marL="0" indent="0">
              <a:spcBef>
                <a:spcPts val="598"/>
              </a:spcBef>
              <a:buNone/>
            </a:pPr>
            <a:r>
              <a:rPr lang="en-US" dirty="0">
                <a:latin typeface="Arial" panose="020B0604020202020204" pitchFamily="34" charset="0"/>
                <a:cs typeface="Arial" panose="020B0604020202020204" pitchFamily="34" charset="0"/>
                <a:hlinkClick r:id="" action="ppaction://noaction"/>
              </a:rPr>
              <a:t>(A8) Engine Performance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5"/>
              </a:rPr>
              <a:t>(A8) Engine Performance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42270" y="237547"/>
            <a:ext cx="8202898" cy="590232"/>
          </a:xfrm>
        </p:spPr>
        <p:txBody>
          <a:bodyPr vert="horz" lIns="0" tIns="17942" rIns="0" bIns="17942" rtlCol="0" anchor="ctr" anchorCtr="0">
            <a:spAutoFit/>
          </a:bodyPr>
          <a:lstStyle/>
          <a:p>
            <a:r>
              <a:rPr lang="en-US" sz="3600"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81628" y="2338862"/>
            <a:ext cx="1272386" cy="1433808"/>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98463" y="1600902"/>
            <a:ext cx="6774986" cy="3054919"/>
          </a:xfrm>
          <a:ln/>
        </p:spPr>
        <p:style>
          <a:lnRef idx="2">
            <a:schemeClr val="dk1"/>
          </a:lnRef>
          <a:fillRef idx="1">
            <a:schemeClr val="lt1"/>
          </a:fillRef>
          <a:effectRef idx="0">
            <a:schemeClr val="dk1"/>
          </a:effectRef>
          <a:fontRef idx="minor">
            <a:schemeClr val="dk1"/>
          </a:fontRef>
        </p:style>
        <p:txBody>
          <a:bodyPr vert="horz" lIns="171567" tIns="171567" rIns="171567" bIns="171567" rtlCol="0" anchor="ctr" anchorCtr="0">
            <a:spAutoFit/>
          </a:bodyPr>
          <a:lstStyle/>
          <a:p>
            <a:pPr marL="101278"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46296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CB056-223F-7840-B35C-D58AFF076B39}"/>
              </a:ext>
            </a:extLst>
          </p:cNvPr>
          <p:cNvSpPr>
            <a:spLocks noGrp="1"/>
          </p:cNvSpPr>
          <p:nvPr>
            <p:ph type="title"/>
          </p:nvPr>
        </p:nvSpPr>
        <p:spPr>
          <a:xfrm>
            <a:off x="457200" y="240684"/>
            <a:ext cx="8229600" cy="590349"/>
          </a:xfrm>
        </p:spPr>
        <p:txBody>
          <a:bodyPr tIns="18000" bIns="18000"/>
          <a:lstStyle/>
          <a:p>
            <a:r>
              <a:rPr lang="en-US" dirty="0"/>
              <a:t>Crankshaft </a:t>
            </a:r>
            <a:r>
              <a:rPr lang="en-US" sz="2800" dirty="0"/>
              <a:t>(2 of 2)</a:t>
            </a:r>
          </a:p>
        </p:txBody>
      </p:sp>
      <p:sp>
        <p:nvSpPr>
          <p:cNvPr id="3" name="Content Placeholder 2">
            <a:extLst>
              <a:ext uri="{FF2B5EF4-FFF2-40B4-BE49-F238E27FC236}">
                <a16:creationId xmlns:a16="http://schemas.microsoft.com/office/drawing/2014/main" id="{0AE00568-A90C-EB49-96B7-1BF41E803F8B}"/>
              </a:ext>
            </a:extLst>
          </p:cNvPr>
          <p:cNvSpPr>
            <a:spLocks noGrp="1"/>
          </p:cNvSpPr>
          <p:nvPr>
            <p:ph sz="quarter" idx="13"/>
          </p:nvPr>
        </p:nvSpPr>
        <p:spPr>
          <a:xfrm>
            <a:off x="457200" y="1455906"/>
            <a:ext cx="8232775" cy="4031873"/>
          </a:xfrm>
        </p:spPr>
        <p:txBody>
          <a:bodyPr tIns="18000" bIns="18000"/>
          <a:lstStyle/>
          <a:p>
            <a:pPr marL="255588" indent="-255588"/>
            <a:r>
              <a:rPr lang="en-US" dirty="0">
                <a:latin typeface="Arial" panose="020B0604020202020204" pitchFamily="34" charset="0"/>
                <a:cs typeface="Arial" panose="020B0604020202020204" pitchFamily="34" charset="0"/>
              </a:rPr>
              <a:t>The crankshaft includes the following parts:</a:t>
            </a:r>
          </a:p>
          <a:p>
            <a:pPr marL="914400" lvl="1" indent="-355600"/>
            <a:r>
              <a:rPr lang="en-US" dirty="0">
                <a:latin typeface="Arial" panose="020B0604020202020204" pitchFamily="34" charset="0"/>
                <a:cs typeface="Arial" panose="020B0604020202020204" pitchFamily="34" charset="0"/>
              </a:rPr>
              <a:t>Main bearing journals</a:t>
            </a:r>
          </a:p>
          <a:p>
            <a:pPr marL="914400" lvl="1" indent="-355600"/>
            <a:r>
              <a:rPr lang="en-US" dirty="0">
                <a:latin typeface="Arial" panose="020B0604020202020204" pitchFamily="34" charset="0"/>
                <a:cs typeface="Arial" panose="020B0604020202020204" pitchFamily="34" charset="0"/>
              </a:rPr>
              <a:t>Rod bearing journals</a:t>
            </a:r>
          </a:p>
          <a:p>
            <a:pPr marL="914400" lvl="1" indent="-355600"/>
            <a:r>
              <a:rPr lang="en-US" dirty="0">
                <a:latin typeface="Arial" panose="020B0604020202020204" pitchFamily="34" charset="0"/>
                <a:cs typeface="Arial" panose="020B0604020202020204" pitchFamily="34" charset="0"/>
              </a:rPr>
              <a:t>Crankshaft throws</a:t>
            </a:r>
          </a:p>
          <a:p>
            <a:pPr marL="914400" lvl="1" indent="-355600"/>
            <a:r>
              <a:rPr lang="en-US" dirty="0">
                <a:latin typeface="Arial" panose="020B0604020202020204" pitchFamily="34" charset="0"/>
                <a:cs typeface="Arial" panose="020B0604020202020204" pitchFamily="34" charset="0"/>
              </a:rPr>
              <a:t>Counterweights</a:t>
            </a:r>
          </a:p>
          <a:p>
            <a:pPr marL="914400" lvl="1" indent="-355600"/>
            <a:r>
              <a:rPr lang="en-US" dirty="0">
                <a:latin typeface="Arial" panose="020B0604020202020204" pitchFamily="34" charset="0"/>
                <a:cs typeface="Arial" panose="020B0604020202020204" pitchFamily="34" charset="0"/>
              </a:rPr>
              <a:t>Front snout</a:t>
            </a:r>
          </a:p>
          <a:p>
            <a:pPr marL="914400" lvl="1" indent="-355600"/>
            <a:r>
              <a:rPr lang="en-US" dirty="0">
                <a:latin typeface="Arial" panose="020B0604020202020204" pitchFamily="34" charset="0"/>
                <a:cs typeface="Arial" panose="020B0604020202020204" pitchFamily="34" charset="0"/>
              </a:rPr>
              <a:t>Flywheel flange</a:t>
            </a:r>
          </a:p>
          <a:p>
            <a:pPr marL="914400" lvl="1" indent="-355600"/>
            <a:r>
              <a:rPr lang="en-US" dirty="0">
                <a:latin typeface="Arial" panose="020B0604020202020204" pitchFamily="34" charset="0"/>
                <a:cs typeface="Arial" panose="020B0604020202020204" pitchFamily="34" charset="0"/>
              </a:rPr>
              <a:t>Keyways</a:t>
            </a:r>
          </a:p>
          <a:p>
            <a:pPr marL="914400" lvl="1" indent="-355600"/>
            <a:r>
              <a:rPr lang="en-US" dirty="0">
                <a:latin typeface="Arial" panose="020B0604020202020204" pitchFamily="34" charset="0"/>
                <a:cs typeface="Arial" panose="020B0604020202020204" pitchFamily="34" charset="0"/>
              </a:rPr>
              <a:t>Oil passages</a:t>
            </a:r>
          </a:p>
        </p:txBody>
      </p:sp>
    </p:spTree>
    <p:extLst>
      <p:ext uri="{BB962C8B-B14F-4D97-AF65-F5344CB8AC3E}">
        <p14:creationId xmlns:p14="http://schemas.microsoft.com/office/powerpoint/2010/main" val="2318827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38DA-19D2-C544-92D6-A6DF4FE74803}"/>
              </a:ext>
            </a:extLst>
          </p:cNvPr>
          <p:cNvSpPr>
            <a:spLocks noGrp="1"/>
          </p:cNvSpPr>
          <p:nvPr>
            <p:ph type="title"/>
          </p:nvPr>
        </p:nvSpPr>
        <p:spPr>
          <a:xfrm>
            <a:off x="457200" y="228600"/>
            <a:ext cx="8229600" cy="644525"/>
          </a:xfrm>
        </p:spPr>
        <p:txBody>
          <a:bodyPr/>
          <a:lstStyle/>
          <a:p>
            <a:r>
              <a:rPr lang="en-US" dirty="0"/>
              <a:t>Figure 31.1</a:t>
            </a:r>
          </a:p>
        </p:txBody>
      </p:sp>
      <p:pic>
        <p:nvPicPr>
          <p:cNvPr id="6" name="Picture Placeholder 5" descr="A crankshaft with its components.&#10;Long description is available in notes, Press F6">
            <a:extLst>
              <a:ext uri="{FF2B5EF4-FFF2-40B4-BE49-F238E27FC236}">
                <a16:creationId xmlns:a16="http://schemas.microsoft.com/office/drawing/2014/main" id="{7AB868CB-4326-CD43-97F9-6CF7F5A303AA}"/>
              </a:ext>
            </a:extLst>
          </p:cNvPr>
          <p:cNvPicPr>
            <a:picLocks noGrp="1" noChangeAspect="1"/>
          </p:cNvPicPr>
          <p:nvPr>
            <p:ph type="pic" sz="quarter" idx="13"/>
          </p:nvPr>
        </p:nvPicPr>
        <p:blipFill>
          <a:blip r:embed="rId3"/>
          <a:stretch>
            <a:fillRect/>
          </a:stretch>
        </p:blipFill>
        <p:spPr>
          <a:xfrm>
            <a:off x="666750" y="1222492"/>
            <a:ext cx="7810500" cy="3377514"/>
          </a:xfrm>
        </p:spPr>
      </p:pic>
      <p:sp>
        <p:nvSpPr>
          <p:cNvPr id="4" name="Text Placeholder 3">
            <a:extLst>
              <a:ext uri="{FF2B5EF4-FFF2-40B4-BE49-F238E27FC236}">
                <a16:creationId xmlns:a16="http://schemas.microsoft.com/office/drawing/2014/main" id="{0A733304-B6C0-5842-B0E4-6DCBA5A1F6B9}"/>
              </a:ext>
            </a:extLst>
          </p:cNvPr>
          <p:cNvSpPr>
            <a:spLocks noGrp="1"/>
          </p:cNvSpPr>
          <p:nvPr>
            <p:ph type="body" idx="1"/>
          </p:nvPr>
        </p:nvSpPr>
        <p:spPr>
          <a:xfrm>
            <a:off x="457200" y="4949373"/>
            <a:ext cx="8229600" cy="1231076"/>
          </a:xfrm>
        </p:spPr>
        <p:txBody>
          <a:bodyPr/>
          <a:lstStyle/>
          <a:p>
            <a:r>
              <a:rPr lang="en-US" dirty="0"/>
              <a:t>Typical crankshaft with main journals that are supported by main bearings in the block. Rod journals are offset from the crankshaft centerline.</a:t>
            </a:r>
          </a:p>
        </p:txBody>
      </p:sp>
    </p:spTree>
    <p:extLst>
      <p:ext uri="{BB962C8B-B14F-4D97-AF65-F5344CB8AC3E}">
        <p14:creationId xmlns:p14="http://schemas.microsoft.com/office/powerpoint/2010/main" val="1971291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CAE5-1056-E549-A112-940650466B18}"/>
              </a:ext>
            </a:extLst>
          </p:cNvPr>
          <p:cNvSpPr>
            <a:spLocks noGrp="1"/>
          </p:cNvSpPr>
          <p:nvPr>
            <p:ph type="title"/>
          </p:nvPr>
        </p:nvSpPr>
        <p:spPr>
          <a:xfrm>
            <a:off x="457200" y="228600"/>
            <a:ext cx="8229600" cy="644525"/>
          </a:xfrm>
        </p:spPr>
        <p:txBody>
          <a:bodyPr/>
          <a:lstStyle/>
          <a:p>
            <a:r>
              <a:rPr lang="en-US" dirty="0"/>
              <a:t>Figure 31.3</a:t>
            </a:r>
          </a:p>
        </p:txBody>
      </p:sp>
      <p:pic>
        <p:nvPicPr>
          <p:cNvPr id="6" name="Picture Placeholder 5" descr="A crankshaft shows a crankshaft thrust surface and a thrust bearing.&#10;">
            <a:extLst>
              <a:ext uri="{FF2B5EF4-FFF2-40B4-BE49-F238E27FC236}">
                <a16:creationId xmlns:a16="http://schemas.microsoft.com/office/drawing/2014/main" id="{BDAFBBC0-6C23-8846-9942-7FA53F30B280}"/>
              </a:ext>
            </a:extLst>
          </p:cNvPr>
          <p:cNvPicPr>
            <a:picLocks noGrp="1" noChangeAspect="1"/>
          </p:cNvPicPr>
          <p:nvPr>
            <p:ph type="pic" sz="quarter" idx="13"/>
          </p:nvPr>
        </p:nvPicPr>
        <p:blipFill>
          <a:blip r:embed="rId2"/>
          <a:stretch>
            <a:fillRect/>
          </a:stretch>
        </p:blipFill>
        <p:spPr>
          <a:xfrm>
            <a:off x="2155221" y="1207001"/>
            <a:ext cx="4833557" cy="3613060"/>
          </a:xfrm>
        </p:spPr>
      </p:pic>
      <p:sp>
        <p:nvSpPr>
          <p:cNvPr id="4" name="Text Placeholder 3">
            <a:extLst>
              <a:ext uri="{FF2B5EF4-FFF2-40B4-BE49-F238E27FC236}">
                <a16:creationId xmlns:a16="http://schemas.microsoft.com/office/drawing/2014/main" id="{E3F8D020-0823-524E-8C85-A76EB975E97A}"/>
              </a:ext>
            </a:extLst>
          </p:cNvPr>
          <p:cNvSpPr>
            <a:spLocks noGrp="1"/>
          </p:cNvSpPr>
          <p:nvPr>
            <p:ph type="body" idx="1"/>
          </p:nvPr>
        </p:nvSpPr>
        <p:spPr>
          <a:xfrm>
            <a:off x="457200" y="5172647"/>
            <a:ext cx="8229600" cy="775015"/>
          </a:xfrm>
        </p:spPr>
        <p:txBody>
          <a:bodyPr>
            <a:noAutofit/>
          </a:bodyPr>
          <a:lstStyle/>
          <a:p>
            <a:r>
              <a:rPr lang="en-US" dirty="0"/>
              <a:t>A ground surface on one of the crankshaft cheeks next to a main bearing supports thrust loads on the crank.</a:t>
            </a:r>
          </a:p>
        </p:txBody>
      </p:sp>
    </p:spTree>
    <p:extLst>
      <p:ext uri="{BB962C8B-B14F-4D97-AF65-F5344CB8AC3E}">
        <p14:creationId xmlns:p14="http://schemas.microsoft.com/office/powerpoint/2010/main" val="225914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6014-F0DE-B241-B512-3BD6E93E5077}"/>
              </a:ext>
            </a:extLst>
          </p:cNvPr>
          <p:cNvSpPr>
            <a:spLocks noGrp="1"/>
          </p:cNvSpPr>
          <p:nvPr>
            <p:ph type="title"/>
          </p:nvPr>
        </p:nvSpPr>
        <p:spPr>
          <a:xfrm>
            <a:off x="457200" y="228600"/>
            <a:ext cx="8229600" cy="644525"/>
          </a:xfrm>
        </p:spPr>
        <p:txBody>
          <a:bodyPr/>
          <a:lstStyle/>
          <a:p>
            <a:r>
              <a:rPr lang="en-US" dirty="0"/>
              <a:t>Figure 31.4</a:t>
            </a:r>
          </a:p>
        </p:txBody>
      </p:sp>
      <p:pic>
        <p:nvPicPr>
          <p:cNvPr id="6" name="Picture Placeholder 5" descr="A vertical centerline of a cylinder passes through the middle of a piston, where a rod is connected with a crankpin and a main bearing journal having a centerline. The distance between the centerlines is labeled &quot;leverage distance.&quot; &#10;">
            <a:extLst>
              <a:ext uri="{FF2B5EF4-FFF2-40B4-BE49-F238E27FC236}">
                <a16:creationId xmlns:a16="http://schemas.microsoft.com/office/drawing/2014/main" id="{B327509B-6F33-9E40-84C5-56ABF52FBC56}"/>
              </a:ext>
            </a:extLst>
          </p:cNvPr>
          <p:cNvPicPr>
            <a:picLocks noGrp="1" noChangeAspect="1"/>
          </p:cNvPicPr>
          <p:nvPr>
            <p:ph type="pic" sz="quarter" idx="13"/>
          </p:nvPr>
        </p:nvPicPr>
        <p:blipFill>
          <a:blip r:embed="rId2"/>
          <a:stretch>
            <a:fillRect/>
          </a:stretch>
        </p:blipFill>
        <p:spPr>
          <a:xfrm>
            <a:off x="2916871" y="1232325"/>
            <a:ext cx="3077499" cy="3504355"/>
          </a:xfrm>
        </p:spPr>
      </p:pic>
      <p:sp>
        <p:nvSpPr>
          <p:cNvPr id="4" name="Text Placeholder 3">
            <a:extLst>
              <a:ext uri="{FF2B5EF4-FFF2-40B4-BE49-F238E27FC236}">
                <a16:creationId xmlns:a16="http://schemas.microsoft.com/office/drawing/2014/main" id="{DC247A09-5AE6-5345-B198-0F1AC705ADF4}"/>
              </a:ext>
            </a:extLst>
          </p:cNvPr>
          <p:cNvSpPr>
            <a:spLocks noGrp="1"/>
          </p:cNvSpPr>
          <p:nvPr>
            <p:ph type="body" idx="1"/>
          </p:nvPr>
        </p:nvSpPr>
        <p:spPr>
          <a:xfrm>
            <a:off x="457200" y="4949373"/>
            <a:ext cx="8229600" cy="1219200"/>
          </a:xfrm>
        </p:spPr>
        <p:txBody>
          <a:bodyPr/>
          <a:lstStyle/>
          <a:p>
            <a:r>
              <a:rPr lang="en-US" dirty="0"/>
              <a:t>The distance from the crankpin centerline to the centerline of the crankshaft determines the stroke, which is the leverage available to turn the crankshaft.</a:t>
            </a:r>
          </a:p>
        </p:txBody>
      </p:sp>
    </p:spTree>
    <p:extLst>
      <p:ext uri="{BB962C8B-B14F-4D97-AF65-F5344CB8AC3E}">
        <p14:creationId xmlns:p14="http://schemas.microsoft.com/office/powerpoint/2010/main" val="852616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DC68-15EC-1F4F-B4B7-E99FCDF9FD6E}"/>
              </a:ext>
            </a:extLst>
          </p:cNvPr>
          <p:cNvSpPr>
            <a:spLocks noGrp="1"/>
          </p:cNvSpPr>
          <p:nvPr>
            <p:ph type="title"/>
          </p:nvPr>
        </p:nvSpPr>
        <p:spPr>
          <a:xfrm>
            <a:off x="457200" y="249075"/>
            <a:ext cx="8229600" cy="590349"/>
          </a:xfrm>
        </p:spPr>
        <p:txBody>
          <a:bodyPr tIns="18000" bIns="18000"/>
          <a:lstStyle/>
          <a:p>
            <a:r>
              <a:rPr lang="en-US" dirty="0"/>
              <a:t>Crankshaft Construction</a:t>
            </a:r>
          </a:p>
        </p:txBody>
      </p:sp>
      <p:sp>
        <p:nvSpPr>
          <p:cNvPr id="3" name="Content Placeholder 2">
            <a:extLst>
              <a:ext uri="{FF2B5EF4-FFF2-40B4-BE49-F238E27FC236}">
                <a16:creationId xmlns:a16="http://schemas.microsoft.com/office/drawing/2014/main" id="{DA419D63-29A3-8245-B8D3-C6D7084C73E5}"/>
              </a:ext>
            </a:extLst>
          </p:cNvPr>
          <p:cNvSpPr>
            <a:spLocks noGrp="1"/>
          </p:cNvSpPr>
          <p:nvPr>
            <p:ph sz="quarter" idx="13"/>
          </p:nvPr>
        </p:nvSpPr>
        <p:spPr>
          <a:xfrm>
            <a:off x="457200" y="1473123"/>
            <a:ext cx="8232775" cy="1557059"/>
          </a:xfrm>
        </p:spPr>
        <p:txBody>
          <a:bodyPr tIns="18000" bIns="18000"/>
          <a:lstStyle/>
          <a:p>
            <a:pPr marL="255588" indent="-255588"/>
            <a:r>
              <a:rPr lang="en-US" dirty="0">
                <a:latin typeface="Arial" panose="020B0604020202020204" pitchFamily="34" charset="0"/>
                <a:cs typeface="Arial" panose="020B0604020202020204" pitchFamily="34" charset="0"/>
              </a:rPr>
              <a:t>Forged</a:t>
            </a:r>
          </a:p>
          <a:p>
            <a:pPr marL="255588" indent="-255588"/>
            <a:r>
              <a:rPr lang="en-US" dirty="0">
                <a:latin typeface="Arial" panose="020B0604020202020204" pitchFamily="34" charset="0"/>
                <a:cs typeface="Arial" panose="020B0604020202020204" pitchFamily="34" charset="0"/>
              </a:rPr>
              <a:t>Cast Crankshafts</a:t>
            </a:r>
          </a:p>
          <a:p>
            <a:pPr marL="255588" indent="-255588"/>
            <a:r>
              <a:rPr lang="en-US" dirty="0">
                <a:latin typeface="Arial" panose="020B0604020202020204" pitchFamily="34" charset="0"/>
                <a:cs typeface="Arial" panose="020B0604020202020204" pitchFamily="34" charset="0"/>
              </a:rPr>
              <a:t>Billet Crankshafts</a:t>
            </a:r>
          </a:p>
        </p:txBody>
      </p:sp>
    </p:spTree>
    <p:extLst>
      <p:ext uri="{BB962C8B-B14F-4D97-AF65-F5344CB8AC3E}">
        <p14:creationId xmlns:p14="http://schemas.microsoft.com/office/powerpoint/2010/main" val="4039584195"/>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761</TotalTime>
  <Words>1771</Words>
  <Application>Microsoft Office PowerPoint</Application>
  <PresentationFormat>On-screen Show (4:3)</PresentationFormat>
  <Paragraphs>195</Paragraphs>
  <Slides>49</Slides>
  <Notes>6</Notes>
  <HiddenSlides>0</HiddenSlides>
  <MMClips>2</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59" baseType="lpstr">
      <vt:lpstr>Arial</vt:lpstr>
      <vt:lpstr>Arial (Headings)</vt:lpstr>
      <vt:lpstr>Calibri</vt:lpstr>
      <vt:lpstr>Tahoma</vt:lpstr>
      <vt:lpstr>Times New Roman</vt:lpstr>
      <vt:lpstr>Verdana</vt:lpstr>
      <vt:lpstr>USHE_slide options</vt:lpstr>
      <vt:lpstr>USHE</vt:lpstr>
      <vt:lpstr>1_USHE</vt:lpstr>
      <vt:lpstr>Equation</vt:lpstr>
      <vt:lpstr>Automotive Engines Theory and Servicing</vt:lpstr>
      <vt:lpstr>Learning Objectives (1 of 2)</vt:lpstr>
      <vt:lpstr>Learning Objectives (2 of 2)</vt:lpstr>
      <vt:lpstr>Crankshaft (1 of 2)</vt:lpstr>
      <vt:lpstr>Crankshaft (2 of 2)</vt:lpstr>
      <vt:lpstr>Figure 31.1</vt:lpstr>
      <vt:lpstr>Figure 31.3</vt:lpstr>
      <vt:lpstr>Figure 31.4</vt:lpstr>
      <vt:lpstr>Crankshaft Construction</vt:lpstr>
      <vt:lpstr>Figure 31.5</vt:lpstr>
      <vt:lpstr>Crankshaft Oiling Holes</vt:lpstr>
      <vt:lpstr>Figure 31.8</vt:lpstr>
      <vt:lpstr>Engine Crankshaft Types</vt:lpstr>
      <vt:lpstr>Figure 31.11</vt:lpstr>
      <vt:lpstr>Counterweights</vt:lpstr>
      <vt:lpstr>Figure 31.12</vt:lpstr>
      <vt:lpstr>Figure 31.15</vt:lpstr>
      <vt:lpstr>Externally and Internally Balanced Engines</vt:lpstr>
      <vt:lpstr>Flat-Plane v s. Cross-Plane Crankshafts (1 of 2)</vt:lpstr>
      <vt:lpstr>Flat-Plane v s. Cross-Plane Crankshafts (2 of 2)</vt:lpstr>
      <vt:lpstr>Engine Balance</vt:lpstr>
      <vt:lpstr>Figure 31.19</vt:lpstr>
      <vt:lpstr>Balance Shafts</vt:lpstr>
      <vt:lpstr>Figure 31.21</vt:lpstr>
      <vt:lpstr>Animation:  Balance Shafts (The animation will automatically start in a few seconds)</vt:lpstr>
      <vt:lpstr>Figure 31.23</vt:lpstr>
      <vt:lpstr>Crankshaft Service (1 of 2)</vt:lpstr>
      <vt:lpstr>Figure 31.24</vt:lpstr>
      <vt:lpstr>Crankshaft Service (2 of 2)</vt:lpstr>
      <vt:lpstr>Figure 31.25</vt:lpstr>
      <vt:lpstr>Animation:  Remove Crankshaft (The animation will automatically start in a few seconds)</vt:lpstr>
      <vt:lpstr>Engine Bearings (1 of 2)</vt:lpstr>
      <vt:lpstr>Figure 31.31</vt:lpstr>
      <vt:lpstr>Figure 31.33</vt:lpstr>
      <vt:lpstr>Figure 31.34</vt:lpstr>
      <vt:lpstr>Engine Bearings (2 of 2)</vt:lpstr>
      <vt:lpstr>Bearing Clearance</vt:lpstr>
      <vt:lpstr>Figure 31.38</vt:lpstr>
      <vt:lpstr>Figure 31.39</vt:lpstr>
      <vt:lpstr>Figure 31.41</vt:lpstr>
      <vt:lpstr>Figure 31.42</vt:lpstr>
      <vt:lpstr>Camshaft Bearings</vt:lpstr>
      <vt:lpstr>Figure 31.43</vt:lpstr>
      <vt:lpstr>Figure 31.44</vt:lpstr>
      <vt:lpstr>Figure 31.45</vt:lpstr>
      <vt:lpstr>Summary (1 of 2)</vt:lpstr>
      <vt:lpstr>Summary (2 of 2)</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31</dc:title>
  <dc:subject>Business</dc:subject>
  <dc:creator>James D. Halderman</dc:creator>
  <cp:keywords>Automotive</cp:keywords>
  <dc:description>Additional information may be found in the Notes Pane of each slide by pressing F6.</dc:description>
  <cp:lastModifiedBy>Glen Plants</cp:lastModifiedBy>
  <cp:revision>167</cp:revision>
  <dcterms:created xsi:type="dcterms:W3CDTF">2021-12-10T19:34:11Z</dcterms:created>
  <dcterms:modified xsi:type="dcterms:W3CDTF">2022-05-09T15:10:38Z</dcterms:modified>
</cp:coreProperties>
</file>