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48"/>
  </p:notesMasterIdLst>
  <p:sldIdLst>
    <p:sldId id="384" r:id="rId3"/>
    <p:sldId id="385" r:id="rId4"/>
    <p:sldId id="386" r:id="rId5"/>
    <p:sldId id="387" r:id="rId6"/>
    <p:sldId id="388"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1006" r:id="rId38"/>
    <p:sldId id="1007" r:id="rId39"/>
    <p:sldId id="419" r:id="rId40"/>
    <p:sldId id="420" r:id="rId41"/>
    <p:sldId id="421" r:id="rId42"/>
    <p:sldId id="422" r:id="rId43"/>
    <p:sldId id="423" r:id="rId44"/>
    <p:sldId id="424" r:id="rId45"/>
    <p:sldId id="463" r:id="rId46"/>
    <p:sldId id="46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pos="5465" userDrawn="1">
          <p15:clr>
            <a:srgbClr val="A4A3A4"/>
          </p15:clr>
        </p15:guide>
        <p15:guide id="3" pos="282" userDrawn="1">
          <p15:clr>
            <a:srgbClr val="A4A3A4"/>
          </p15:clr>
        </p15:guide>
        <p15:guide id="4" orient="horz" pos="2160" userDrawn="1">
          <p15:clr>
            <a:srgbClr val="A4A3A4"/>
          </p15:clr>
        </p15:guide>
        <p15:guide id="5" orient="horz" pos="4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7" autoAdjust="0"/>
    <p:restoredTop sz="79742" autoAdjust="0"/>
  </p:normalViewPr>
  <p:slideViewPr>
    <p:cSldViewPr snapToGrid="0" snapToObjects="1">
      <p:cViewPr varScale="1">
        <p:scale>
          <a:sx n="91" d="100"/>
          <a:sy n="91" d="100"/>
        </p:scale>
        <p:origin x="2028" y="90"/>
      </p:cViewPr>
      <p:guideLst>
        <p:guide pos="2880"/>
        <p:guide pos="5465"/>
        <p:guide pos="282"/>
        <p:guide orient="horz" pos="2160"/>
        <p:guide orient="horz" pos="41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1210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intake manifold design and combustion chamber design both work together to cause the air-fuel mixture to swirl as it enters the combustion chamber.</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15</a:t>
            </a:fld>
            <a:endParaRPr lang="en-US" dirty="0"/>
          </a:p>
        </p:txBody>
      </p:sp>
    </p:spTree>
    <p:extLst>
      <p:ext uri="{BB962C8B-B14F-4D97-AF65-F5344CB8AC3E}">
        <p14:creationId xmlns:p14="http://schemas.microsoft.com/office/powerpoint/2010/main" val="61773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690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4120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078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In figure (a): a camshaft is held in place with four bearing caps. In figure (b): a camshaft is supported by some towers. In figure (c): a camshaft is fitted into bearing bores machined directly into the head of the cylinder.</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21</a:t>
            </a:fld>
            <a:endParaRPr lang="en-US" dirty="0"/>
          </a:p>
        </p:txBody>
      </p:sp>
    </p:spTree>
    <p:extLst>
      <p:ext uri="{BB962C8B-B14F-4D97-AF65-F5344CB8AC3E}">
        <p14:creationId xmlns:p14="http://schemas.microsoft.com/office/powerpoint/2010/main" val="225222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Three horizontal lines labeled 2, 3, and 4 are drawn from top to bottom on the cylindrical head. Another two lines from top left to bottom right and from bottom left to the top right are drawn with the label 1 and 5, respectively. These cylinder heads are checked in five planes for warpage, distortion, bend, and twist.</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23</a:t>
            </a:fld>
            <a:endParaRPr lang="en-US" dirty="0"/>
          </a:p>
        </p:txBody>
      </p:sp>
    </p:spTree>
    <p:extLst>
      <p:ext uri="{BB962C8B-B14F-4D97-AF65-F5344CB8AC3E}">
        <p14:creationId xmlns:p14="http://schemas.microsoft.com/office/powerpoint/2010/main" val="264449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65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6562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intake manifold is divided into three parts, left, right, and the top with a C surface. The left part is labeled angle between two area separator lines. The upper area with B width of separation between the top and right parts is labeled "Amount of metal to be removed from the intake side of the head". The lower right area with A width of separation between the right parts is labeled "Amount of metal removed from the resurfaced head". A table with two columns and seven rows is shown on the right. From left to right the columns are labeled, "Angle, and Amount to be removed from B". The entries in the table are as follows:</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1: Angle: 90 degrees, Amount to be removed from B: A times 1.000.</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2: Angle: 85 degrees, Amount to be removed from B: A times 1.100.</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3: Angle: 80 degrees, Amount to be removed from B: A times 1.233.</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4: Angle: 75 degrees, Amount to be removed from B: A times 1.414.</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5: Angle: 70 degrees, Amount to be removed from B: A times 1.673.</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6: Angle: 65 degrees, Amount to be removed from B: A times 2.067.</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7: Angle: 60 degrees, Amount to be removed from B: A times 2.733.</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28</a:t>
            </a:fld>
            <a:endParaRPr lang="en-US" dirty="0"/>
          </a:p>
        </p:txBody>
      </p:sp>
    </p:spTree>
    <p:extLst>
      <p:ext uri="{BB962C8B-B14F-4D97-AF65-F5344CB8AC3E}">
        <p14:creationId xmlns:p14="http://schemas.microsoft.com/office/powerpoint/2010/main" val="282063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536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307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reading on the dial indicator should be compared to specifications because it does not give the guide to stem clearance directly. The valve is usually held open to its maximum operating lift.</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35</a:t>
            </a:fld>
            <a:endParaRPr lang="en-US" dirty="0"/>
          </a:p>
        </p:txBody>
      </p:sp>
    </p:spTree>
    <p:extLst>
      <p:ext uri="{BB962C8B-B14F-4D97-AF65-F5344CB8AC3E}">
        <p14:creationId xmlns:p14="http://schemas.microsoft.com/office/powerpoint/2010/main" val="44217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8150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latin typeface="Arial" panose="020B0604020202020204" pitchFamily="34" charset="0"/>
                <a:cs typeface="Arial" panose="020B0604020202020204" pitchFamily="34" charset="0"/>
              </a:rPr>
              <a:t>Long Description:</a:t>
            </a:r>
          </a:p>
          <a:p>
            <a:r>
              <a:rPr lang="en-IN" sz="1200" b="0" i="0" u="none" strike="noStrike" kern="1200" dirty="0">
                <a:solidFill>
                  <a:schemeClr val="tx1"/>
                </a:solidFill>
                <a:effectLst/>
                <a:latin typeface="Arial" panose="020B0604020202020204" pitchFamily="34" charset="0"/>
                <a:ea typeface="+mn-ea"/>
                <a:cs typeface="Arial" panose="020B0604020202020204" pitchFamily="34" charset="0"/>
              </a:rPr>
              <a:t>The first figure on the left has a cylinder head that is supported by two support blocks. A drive attached with an </a:t>
            </a:r>
            <a:r>
              <a:rPr lang="en-US" dirty="0">
                <a:latin typeface="Arial" panose="020B0604020202020204" pitchFamily="34" charset="0"/>
                <a:cs typeface="Arial" panose="020B0604020202020204" pitchFamily="34" charset="0"/>
              </a:rPr>
              <a:t>old valve guide</a:t>
            </a:r>
            <a:r>
              <a:rPr lang="en-IN" sz="1200" b="0" i="0" u="none" strike="noStrike" kern="1200" dirty="0">
                <a:solidFill>
                  <a:schemeClr val="tx1"/>
                </a:solidFill>
                <a:effectLst/>
                <a:latin typeface="Arial" panose="020B0604020202020204" pitchFamily="34" charset="0"/>
                <a:ea typeface="+mn-ea"/>
                <a:cs typeface="Arial" panose="020B0604020202020204" pitchFamily="34" charset="0"/>
              </a:rPr>
              <a:t> is removed from the head. The second figure shows a driver with a new valve guide is installed on the cylindrical head.</a:t>
            </a:r>
            <a:r>
              <a:rPr lang="en-IN"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179AAC6-676E-7845-9C93-8C327C91EE50}" type="slidenum">
              <a:rPr lang="en-US" smtClean="0"/>
              <a:t>39</a:t>
            </a:fld>
            <a:endParaRPr lang="en-US" dirty="0"/>
          </a:p>
        </p:txBody>
      </p:sp>
    </p:spTree>
    <p:extLst>
      <p:ext uri="{BB962C8B-B14F-4D97-AF65-F5344CB8AC3E}">
        <p14:creationId xmlns:p14="http://schemas.microsoft.com/office/powerpoint/2010/main" val="22526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3747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1643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44</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45</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926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cylindrical head consists of an exhaust valve on the left and an intake valve on the right. The exhaust valve consists of a valve spring retainer and a valve stem oil seal. The intake valve consists of valve spring locks, a valve spring, and a valve guide. There is a camshaft in the middle of the two valves. There are two rocker arms at the top of the cylinder head and a combustion chamber at the bottom of the cylinder head. The bottom ends of the exhaust valve and intake valve are labeled valve seat and valve face, respectively.</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5</a:t>
            </a:fld>
            <a:endParaRPr lang="en-US" dirty="0"/>
          </a:p>
        </p:txBody>
      </p:sp>
    </p:spTree>
    <p:extLst>
      <p:ext uri="{BB962C8B-B14F-4D97-AF65-F5344CB8AC3E}">
        <p14:creationId xmlns:p14="http://schemas.microsoft.com/office/powerpoint/2010/main" val="29455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There is an exhaust valve on the left and an intake valve on the right of the cylinder head, respectively. A spark plug is attached at the top center of a combustion chamber to reduce the distance that the flame front must travel. There is a piston below the combustion chamber attached with connecting rod.</a:t>
            </a:r>
            <a:r>
              <a:rPr lang="en-IN" dirty="0"/>
              <a:t> </a:t>
            </a:r>
          </a:p>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7</a:t>
            </a:fld>
            <a:endParaRPr lang="en-US" dirty="0"/>
          </a:p>
        </p:txBody>
      </p:sp>
    </p:spTree>
    <p:extLst>
      <p:ext uri="{BB962C8B-B14F-4D97-AF65-F5344CB8AC3E}">
        <p14:creationId xmlns:p14="http://schemas.microsoft.com/office/powerpoint/2010/main" val="3784809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A combustion chamber with a closed exhaust valve on the left and an open intake valve on the right. There is a spark plug in between these two valves and a shrouded area at the bottom with a shroud to valve clearance area between the open intake valve and the shrouded area. This shrouded area causes the intake mixture to swirl as it enters the combustion chamber.</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9</a:t>
            </a:fld>
            <a:endParaRPr lang="en-US" dirty="0"/>
          </a:p>
        </p:txBody>
      </p:sp>
    </p:spTree>
    <p:extLst>
      <p:ext uri="{BB962C8B-B14F-4D97-AF65-F5344CB8AC3E}">
        <p14:creationId xmlns:p14="http://schemas.microsoft.com/office/powerpoint/2010/main" val="166285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diameter of the ring is 2 inches, and the lift height is one half inches. The distance around the valve is 3 point 1416 times D I A. The bottom edge of the ring is labeled as a valve seat. The opening area equals distance times lift.</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11</a:t>
            </a:fld>
            <a:endParaRPr lang="en-US" dirty="0"/>
          </a:p>
        </p:txBody>
      </p:sp>
    </p:spTree>
    <p:extLst>
      <p:ext uri="{BB962C8B-B14F-4D97-AF65-F5344CB8AC3E}">
        <p14:creationId xmlns:p14="http://schemas.microsoft.com/office/powerpoint/2010/main" val="188257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Long Description:</a:t>
            </a:r>
          </a:p>
          <a:p>
            <a:r>
              <a:rPr lang="en-IN" sz="1200" b="0" i="0" u="none" strike="noStrike" kern="1200" dirty="0">
                <a:solidFill>
                  <a:schemeClr val="tx1"/>
                </a:solidFill>
                <a:effectLst/>
                <a:latin typeface="+mn-lt"/>
                <a:ea typeface="+mn-ea"/>
                <a:cs typeface="+mn-cs"/>
              </a:rPr>
              <a:t>The two valve heads on the left are labeled "exhaust valves" and the two right valves on the right are labeled "intake valves". The total area of the opening of two small intake valves and two smaller exhaust valves is greater than the area of a two-valve head using much larger valves. The smaller valves also permit the use of smaller intake runners for better low-speed engine response.</a:t>
            </a:r>
            <a:r>
              <a:rPr lang="en-IN" dirty="0"/>
              <a:t> </a:t>
            </a:r>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1484714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2077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7827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630908"/>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ntent and a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9C6B-CFB9-41C6-99E7-7B757CCB9B06}"/>
              </a:ext>
            </a:extLst>
          </p:cNvPr>
          <p:cNvSpPr>
            <a:spLocks noGrp="1"/>
          </p:cNvSpPr>
          <p:nvPr>
            <p:ph type="title"/>
          </p:nvPr>
        </p:nvSpPr>
        <p:spPr>
          <a:xfrm>
            <a:off x="457200" y="468836"/>
            <a:ext cx="8229600" cy="590349"/>
          </a:xfrm>
        </p:spPr>
        <p:txBody>
          <a:bodyPr lIns="0" tIns="18000" rIns="0" bIns="18000" anchor="ctr" anchorCtr="0">
            <a:spAutoFit/>
          </a:bodyPr>
          <a:lstStyle>
            <a:lvl1pPr>
              <a:defRPr sz="3600">
                <a:latin typeface="+mj-lt"/>
                <a:cs typeface="Times New Roman" panose="02020603050405020304"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669A5387-04C9-46E6-BA49-FD0348DB64A1}"/>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B05F6D1C-7F32-4997-A5E6-A67D23AAA4B5}"/>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41B5469-7E2D-45CF-975F-E42B99B292F1}"/>
              </a:ext>
            </a:extLst>
          </p:cNvPr>
          <p:cNvSpPr>
            <a:spLocks noGrp="1"/>
          </p:cNvSpPr>
          <p:nvPr>
            <p:ph sz="quarter" idx="12"/>
          </p:nvPr>
        </p:nvSpPr>
        <p:spPr>
          <a:xfrm>
            <a:off x="457200" y="1577600"/>
            <a:ext cx="8229600" cy="501917"/>
          </a:xfrm>
        </p:spPr>
        <p:txBody>
          <a:bodyPr lIns="0" tIns="18000" rIns="0" bIns="18000" anchor="ctr" anchorCtr="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5753826-95FE-462E-BBEC-D9BECDFCC7D0}"/>
              </a:ext>
            </a:extLst>
          </p:cNvPr>
          <p:cNvSpPr>
            <a:spLocks noGrp="1"/>
          </p:cNvSpPr>
          <p:nvPr>
            <p:ph sz="quarter" idx="13"/>
          </p:nvPr>
        </p:nvSpPr>
        <p:spPr>
          <a:xfrm>
            <a:off x="457200" y="2315909"/>
            <a:ext cx="8229600" cy="501917"/>
          </a:xfrm>
        </p:spPr>
        <p:txBody>
          <a:bodyPr lIns="0" tIns="18000" rIns="0" bIns="18000" anchor="ctr" anchorCtr="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85EC0ABA-FC00-4B5C-9638-030929BCDF8A}"/>
              </a:ext>
            </a:extLst>
          </p:cNvPr>
          <p:cNvSpPr>
            <a:spLocks noGrp="1"/>
          </p:cNvSpPr>
          <p:nvPr>
            <p:ph sz="quarter" idx="14"/>
          </p:nvPr>
        </p:nvSpPr>
        <p:spPr>
          <a:xfrm>
            <a:off x="457200" y="3106971"/>
            <a:ext cx="8229600" cy="501917"/>
          </a:xfrm>
        </p:spPr>
        <p:txBody>
          <a:bodyPr lIns="0" tIns="18000" rIns="0" bIns="18000" anchor="ctr" anchorCtr="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33798F9-4290-45B3-9E04-1FD4F762221C}"/>
              </a:ext>
            </a:extLst>
          </p:cNvPr>
          <p:cNvSpPr>
            <a:spLocks noGrp="1"/>
          </p:cNvSpPr>
          <p:nvPr>
            <p:ph sz="quarter" idx="15"/>
          </p:nvPr>
        </p:nvSpPr>
        <p:spPr>
          <a:xfrm>
            <a:off x="457200" y="3863843"/>
            <a:ext cx="8229600" cy="501917"/>
          </a:xfrm>
        </p:spPr>
        <p:txBody>
          <a:bodyPr lIns="0" tIns="18000" rIns="0" bIns="18000" anchor="ctr" anchorCtr="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6AC64A4-AADD-4230-8658-F4F1D261798E}"/>
              </a:ext>
            </a:extLst>
          </p:cNvPr>
          <p:cNvSpPr>
            <a:spLocks noGrp="1"/>
          </p:cNvSpPr>
          <p:nvPr>
            <p:ph sz="quarter" idx="16"/>
          </p:nvPr>
        </p:nvSpPr>
        <p:spPr>
          <a:xfrm>
            <a:off x="457200" y="4707296"/>
            <a:ext cx="8229600" cy="501917"/>
          </a:xfrm>
        </p:spPr>
        <p:txBody>
          <a:bodyPr lIns="0" tIns="18000" rIns="0" bIns="18000" anchor="ctr" anchorCtr="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E38EB240-2531-4651-A4FD-293D74A76A42}"/>
              </a:ext>
            </a:extLst>
          </p:cNvPr>
          <p:cNvSpPr>
            <a:spLocks noGrp="1"/>
          </p:cNvSpPr>
          <p:nvPr>
            <p:ph type="pic" sz="quarter" idx="17"/>
          </p:nvPr>
        </p:nvSpPr>
        <p:spPr>
          <a:xfrm>
            <a:off x="457200" y="5543647"/>
            <a:ext cx="8229600" cy="624548"/>
          </a:xfrm>
        </p:spPr>
        <p:txBody>
          <a:bodyPr/>
          <a:lstStyle/>
          <a:p>
            <a:endParaRPr lang="en-US" dirty="0"/>
          </a:p>
        </p:txBody>
      </p:sp>
    </p:spTree>
    <p:extLst>
      <p:ext uri="{BB962C8B-B14F-4D97-AF65-F5344CB8AC3E}">
        <p14:creationId xmlns:p14="http://schemas.microsoft.com/office/powerpoint/2010/main" val="336748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1338820456"/>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2"/>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588" b="1" i="0" u="none" strike="noStrike" cap="none">
                <a:solidFill>
                  <a:srgbClr val="007FA3"/>
                </a:solidFill>
                <a:latin typeface="+mj-lt"/>
                <a:ea typeface="Times New Roman"/>
                <a:cs typeface="Times New Roman"/>
                <a:sym typeface="Times New Roman"/>
              </a:defRPr>
            </a:lvl1pPr>
            <a:lvl2pPr lvl="1" indent="0">
              <a:spcBef>
                <a:spcPts val="0"/>
              </a:spcBef>
              <a:buNone/>
              <a:defRPr sz="1794"/>
            </a:lvl2pPr>
            <a:lvl3pPr lvl="2" indent="0">
              <a:spcBef>
                <a:spcPts val="0"/>
              </a:spcBef>
              <a:buNone/>
              <a:defRPr sz="1794"/>
            </a:lvl3pPr>
            <a:lvl4pPr lvl="3" indent="0">
              <a:spcBef>
                <a:spcPts val="0"/>
              </a:spcBef>
              <a:buNone/>
              <a:defRPr sz="1794"/>
            </a:lvl4pPr>
            <a:lvl5pPr lvl="4" indent="0">
              <a:spcBef>
                <a:spcPts val="0"/>
              </a:spcBef>
              <a:buNone/>
              <a:defRPr sz="1794"/>
            </a:lvl5pPr>
            <a:lvl6pPr lvl="5" indent="0">
              <a:spcBef>
                <a:spcPts val="0"/>
              </a:spcBef>
              <a:buNone/>
              <a:defRPr sz="1794"/>
            </a:lvl6pPr>
            <a:lvl7pPr lvl="6" indent="0">
              <a:spcBef>
                <a:spcPts val="0"/>
              </a:spcBef>
              <a:buNone/>
              <a:defRPr sz="1794"/>
            </a:lvl7pPr>
            <a:lvl8pPr lvl="7" indent="0">
              <a:spcBef>
                <a:spcPts val="0"/>
              </a:spcBef>
              <a:buNone/>
              <a:defRPr sz="1794"/>
            </a:lvl8pPr>
            <a:lvl9pPr lvl="8" indent="0">
              <a:spcBef>
                <a:spcPts val="0"/>
              </a:spcBef>
              <a:buNone/>
              <a:defRPr sz="1794"/>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1" y="1441450"/>
            <a:ext cx="8232775" cy="4709968"/>
          </a:xfrm>
        </p:spPr>
        <p:txBody>
          <a:bodyPr/>
          <a:lstStyle>
            <a:lvl1pPr>
              <a:defRPr sz="2392" baseline="0">
                <a:latin typeface="+mn-lt"/>
              </a:defRPr>
            </a:lvl1pPr>
            <a:lvl2pPr>
              <a:defRPr sz="2392" baseline="0">
                <a:latin typeface="+mn-lt"/>
              </a:defRPr>
            </a:lvl2pPr>
            <a:lvl3pPr>
              <a:defRPr sz="2392"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3"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897" b="0" i="0" u="none" strike="noStrike" cap="none">
                <a:solidFill>
                  <a:schemeClr val="lt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2" y="113071"/>
            <a:ext cx="551783" cy="18287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897" smtClean="0">
                <a:solidFill>
                  <a:schemeClr val="lt1"/>
                </a:solidFill>
                <a:ea typeface="Arial"/>
                <a:cs typeface="Arial"/>
                <a:sym typeface="Arial"/>
              </a:rPr>
              <a:pPr>
                <a:buSzPct val="25000"/>
              </a:pPr>
              <a:t>‹#›</a:t>
            </a:fld>
            <a:endParaRPr lang="en-US" sz="897" dirty="0">
              <a:solidFill>
                <a:schemeClr val="lt1"/>
              </a:solidFill>
              <a:ea typeface="Arial"/>
              <a:cs typeface="Arial"/>
              <a:sym typeface="Arial"/>
            </a:endParaRPr>
          </a:p>
        </p:txBody>
      </p:sp>
    </p:spTree>
    <p:extLst>
      <p:ext uri="{BB962C8B-B14F-4D97-AF65-F5344CB8AC3E}">
        <p14:creationId xmlns:p14="http://schemas.microsoft.com/office/powerpoint/2010/main" val="141727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3" name="Picture Placeholder 2">
            <a:extLst>
              <a:ext uri="{FF2B5EF4-FFF2-40B4-BE49-F238E27FC236}">
                <a16:creationId xmlns:a16="http://schemas.microsoft.com/office/drawing/2014/main" id="{B263ADC7-0946-4B48-ADE1-ED2B6C1850FE}"/>
              </a:ext>
            </a:extLst>
          </p:cNvPr>
          <p:cNvSpPr>
            <a:spLocks noGrp="1"/>
          </p:cNvSpPr>
          <p:nvPr>
            <p:ph type="pic" sz="quarter" idx="18"/>
          </p:nvPr>
        </p:nvSpPr>
        <p:spPr>
          <a:xfrm>
            <a:off x="457199" y="2172189"/>
            <a:ext cx="4422531" cy="3953973"/>
          </a:xfrm>
        </p:spPr>
        <p:txBody>
          <a:bodyPr/>
          <a:lstStyle/>
          <a:p>
            <a:endParaRPr lang="en-US"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12" name="Content Placeholder 7">
            <a:extLst>
              <a:ext uri="{FF2B5EF4-FFF2-40B4-BE49-F238E27FC236}">
                <a16:creationId xmlns:a16="http://schemas.microsoft.com/office/drawing/2014/main" id="{09833A4B-7599-4889-A048-745E76231271}"/>
              </a:ext>
            </a:extLst>
          </p:cNvPr>
          <p:cNvSpPr txBox="1">
            <a:spLocks/>
          </p:cNvSpPr>
          <p:nvPr userDrawn="1"/>
        </p:nvSpPr>
        <p:spPr>
          <a:xfrm>
            <a:off x="2097419" y="6459356"/>
            <a:ext cx="6589712" cy="228600"/>
          </a:xfrm>
          <a:prstGeom prst="rect">
            <a:avLst/>
          </a:prstGeom>
        </p:spPr>
        <p:txBody>
          <a:bodyPr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pic>
        <p:nvPicPr>
          <p:cNvPr id="17" name="Picture Placeholder 12">
            <a:extLst>
              <a:ext uri="{FF2B5EF4-FFF2-40B4-BE49-F238E27FC236}">
                <a16:creationId xmlns:a16="http://schemas.microsoft.com/office/drawing/2014/main" id="{A618B879-89A7-4EC4-89C8-AD5704FB0A33}"/>
              </a:ext>
            </a:extLst>
          </p:cNvPr>
          <p:cNvPicPr>
            <a:picLocks noChangeAspect="1"/>
          </p:cNvPicPr>
          <p:nvPr userDrawn="1"/>
        </p:nvPicPr>
        <p:blipFill>
          <a:blip r:embed="rId7"/>
          <a:stretch>
            <a:fillRect/>
          </a:stretch>
        </p:blipFill>
        <p:spPr>
          <a:xfrm>
            <a:off x="454314" y="6422103"/>
            <a:ext cx="898194" cy="273925"/>
          </a:xfrm>
          <a:prstGeom prst="rect">
            <a:avLst/>
          </a:prstGeom>
        </p:spPr>
      </p:pic>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4" r:id="rId1"/>
    <p:sldLayoutId id="2147483679" r:id="rId2"/>
    <p:sldLayoutId id="2147483690" r:id="rId3"/>
    <p:sldLayoutId id="2147483691" r:id="rId4"/>
    <p:sldLayoutId id="214748369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jameshalderman.com/a1_anim_lib_page/"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jameshalderman.com/a8_vid_lib_page/" TargetMode="External"/><Relationship Id="rId4" Type="http://schemas.openxmlformats.org/officeDocument/2006/relationships/hyperlink" Target="https://jameshalderman.com/a1_vid_lib_pag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170373"/>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476918"/>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2"/>
          <a:stretch>
            <a:fillRect/>
          </a:stretch>
        </p:blipFill>
        <p:spPr>
          <a:xfrm>
            <a:off x="439947"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0460" y="3038603"/>
            <a:ext cx="4106340" cy="498016"/>
          </a:xfrm>
        </p:spPr>
        <p:txBody>
          <a:bodyPr wrap="square" lIns="0" tIns="18000" rIns="0" bIns="18000" anchor="ctr">
            <a:spAutoFit/>
          </a:bodyPr>
          <a:lstStyle/>
          <a:p>
            <a:pPr indent="-101600"/>
            <a:r>
              <a:rPr lang="en-US" dirty="0"/>
              <a:t>Chapter 25</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6" y="3707725"/>
            <a:ext cx="4106174" cy="713460"/>
          </a:xfrm>
        </p:spPr>
        <p:txBody>
          <a:bodyPr wrap="square" lIns="0" tIns="18000" rIns="0" bIns="18000" anchor="ctr">
            <a:spAutoFit/>
          </a:bodyPr>
          <a:lstStyle/>
          <a:p>
            <a:pPr marL="0"/>
            <a:r>
              <a:rPr lang="en-US" dirty="0"/>
              <a:t>Cylinder Head and Valve Guide Service</a:t>
            </a:r>
          </a:p>
        </p:txBody>
      </p:sp>
      <p:pic>
        <p:nvPicPr>
          <p:cNvPr id="13" name="Picture Placeholder 12" descr="Pearson logo">
            <a:extLst>
              <a:ext uri="{FF2B5EF4-FFF2-40B4-BE49-F238E27FC236}">
                <a16:creationId xmlns:a16="http://schemas.microsoft.com/office/drawing/2014/main" id="{58E9D196-F67C-45FE-9895-FDACDF0BECB9}"/>
              </a:ext>
            </a:extLst>
          </p:cNvPr>
          <p:cNvPicPr>
            <a:picLocks noGrp="1" noChangeAspect="1"/>
          </p:cNvPicPr>
          <p:nvPr>
            <p:ph type="pic" sz="quarter" idx="16"/>
          </p:nvPr>
        </p:nvPicPr>
        <p:blipFill>
          <a:blip r:embed="rId3"/>
          <a:stretch>
            <a:fillRect/>
          </a:stretch>
        </p:blipFill>
        <p:spPr>
          <a:xfrm>
            <a:off x="454314" y="6422103"/>
            <a:ext cx="898194" cy="273925"/>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97419" y="645935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54031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25.6</a:t>
            </a:r>
          </a:p>
        </p:txBody>
      </p:sp>
      <p:pic>
        <p:nvPicPr>
          <p:cNvPr id="7" name="Picture Placeholder 6" descr="A crossflow cylinder head design in which the flow into and out of the combustion chamber is from opposite sides of the cylinder head. There is an intake port on the top left and an exhaust port on the top right.">
            <a:extLst>
              <a:ext uri="{FF2B5EF4-FFF2-40B4-BE49-F238E27FC236}">
                <a16:creationId xmlns:a16="http://schemas.microsoft.com/office/drawing/2014/main" id="{F6E4AA11-7C28-4289-8E07-03FBB1ABF5C5}"/>
              </a:ext>
            </a:extLst>
          </p:cNvPr>
          <p:cNvPicPr>
            <a:picLocks noGrp="1" noChangeAspect="1"/>
          </p:cNvPicPr>
          <p:nvPr>
            <p:ph type="pic" sz="quarter" idx="17"/>
          </p:nvPr>
        </p:nvPicPr>
        <p:blipFill>
          <a:blip r:embed="rId2"/>
          <a:stretch>
            <a:fillRect/>
          </a:stretch>
        </p:blipFill>
        <p:spPr>
          <a:xfrm>
            <a:off x="2548922" y="1083795"/>
            <a:ext cx="4046157" cy="3739153"/>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153466"/>
            <a:ext cx="8229600" cy="1144347"/>
          </a:xfrm>
        </p:spPr>
        <p:txBody>
          <a:bodyPr/>
          <a:lstStyle/>
          <a:p>
            <a:pPr marL="0" indent="0">
              <a:buNone/>
            </a:pPr>
            <a:r>
              <a:rPr lang="en-US" sz="2400" dirty="0"/>
              <a:t>A typical crossflow cylinder head design, where the flow into and out of the combustion chamber is from opposite sides of the cylinder head.</a:t>
            </a:r>
          </a:p>
        </p:txBody>
      </p:sp>
    </p:spTree>
    <p:extLst>
      <p:ext uri="{BB962C8B-B14F-4D97-AF65-F5344CB8AC3E}">
        <p14:creationId xmlns:p14="http://schemas.microsoft.com/office/powerpoint/2010/main" val="345725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25.7</a:t>
            </a:r>
          </a:p>
        </p:txBody>
      </p:sp>
      <p:pic>
        <p:nvPicPr>
          <p:cNvPr id="8" name="Picture Placeholder 7" descr="A method for measuring ring structured valve opening. &#10;Long description is available in notes, Press F6">
            <a:extLst>
              <a:ext uri="{FF2B5EF4-FFF2-40B4-BE49-F238E27FC236}">
                <a16:creationId xmlns:a16="http://schemas.microsoft.com/office/drawing/2014/main" id="{D974B76E-2484-49DE-8994-87853B4B75B4}"/>
              </a:ext>
            </a:extLst>
          </p:cNvPr>
          <p:cNvPicPr>
            <a:picLocks noGrp="1" noChangeAspect="1"/>
          </p:cNvPicPr>
          <p:nvPr>
            <p:ph type="pic" sz="quarter" idx="17"/>
          </p:nvPr>
        </p:nvPicPr>
        <p:blipFill>
          <a:blip r:embed="rId3"/>
          <a:stretch>
            <a:fillRect/>
          </a:stretch>
        </p:blipFill>
        <p:spPr>
          <a:xfrm>
            <a:off x="1805950" y="1262684"/>
            <a:ext cx="5532120" cy="3478530"/>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522798"/>
            <a:ext cx="8229600" cy="405683"/>
          </a:xfrm>
        </p:spPr>
        <p:txBody>
          <a:bodyPr/>
          <a:lstStyle/>
          <a:p>
            <a:pPr marL="0" indent="0">
              <a:buNone/>
            </a:pPr>
            <a:r>
              <a:rPr lang="en-US" sz="2400" dirty="0"/>
              <a:t>Method for measuring the valve opening space.</a:t>
            </a:r>
          </a:p>
        </p:txBody>
      </p:sp>
    </p:spTree>
    <p:extLst>
      <p:ext uri="{BB962C8B-B14F-4D97-AF65-F5344CB8AC3E}">
        <p14:creationId xmlns:p14="http://schemas.microsoft.com/office/powerpoint/2010/main" val="3772185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25.9</a:t>
            </a:r>
          </a:p>
        </p:txBody>
      </p:sp>
      <p:pic>
        <p:nvPicPr>
          <p:cNvPr id="7" name="Picture Placeholder 5" descr="A chamber showing four valve heads.&#10;Long description is available in notes, Press F6">
            <a:extLst>
              <a:ext uri="{FF2B5EF4-FFF2-40B4-BE49-F238E27FC236}">
                <a16:creationId xmlns:a16="http://schemas.microsoft.com/office/drawing/2014/main" id="{73686571-CF3F-4D93-9875-72C446137198}"/>
              </a:ext>
            </a:extLst>
          </p:cNvPr>
          <p:cNvPicPr>
            <a:picLocks noGrp="1" noChangeAspect="1"/>
          </p:cNvPicPr>
          <p:nvPr>
            <p:ph type="pic" sz="quarter" idx="17"/>
          </p:nvPr>
        </p:nvPicPr>
        <p:blipFill>
          <a:blip r:embed="rId3"/>
          <a:stretch>
            <a:fillRect/>
          </a:stretch>
        </p:blipFill>
        <p:spPr>
          <a:xfrm>
            <a:off x="1855042" y="994194"/>
            <a:ext cx="5452995" cy="3548181"/>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797344"/>
            <a:ext cx="8229600" cy="1513679"/>
          </a:xfrm>
        </p:spPr>
        <p:txBody>
          <a:bodyPr/>
          <a:lstStyle/>
          <a:p>
            <a:pPr marL="0" indent="0">
              <a:buNone/>
            </a:pPr>
            <a:r>
              <a:rPr lang="en-US" sz="2400" dirty="0"/>
              <a:t>Typical four-valve head. The total area of opening of two small intake valves and two smaller exhaust valves is greater than the area of a two-valve head using much larger valves. </a:t>
            </a:r>
          </a:p>
        </p:txBody>
      </p:sp>
    </p:spTree>
    <p:extLst>
      <p:ext uri="{BB962C8B-B14F-4D97-AF65-F5344CB8AC3E}">
        <p14:creationId xmlns:p14="http://schemas.microsoft.com/office/powerpoint/2010/main" val="260293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25.10</a:t>
            </a:r>
          </a:p>
        </p:txBody>
      </p:sp>
      <p:pic>
        <p:nvPicPr>
          <p:cNvPr id="8" name="Picture Placeholder 5" descr="There are four valves on a pentroof combustion chamber. The two valves on the left are labeled intake, and the other two valves on the right are labeled exhaust.">
            <a:extLst>
              <a:ext uri="{FF2B5EF4-FFF2-40B4-BE49-F238E27FC236}">
                <a16:creationId xmlns:a16="http://schemas.microsoft.com/office/drawing/2014/main" id="{8F416F2F-FE25-4F41-B89A-2F147386FD34}"/>
              </a:ext>
            </a:extLst>
          </p:cNvPr>
          <p:cNvPicPr>
            <a:picLocks noGrp="1" noChangeAspect="1"/>
          </p:cNvPicPr>
          <p:nvPr>
            <p:ph type="pic" sz="quarter" idx="17"/>
          </p:nvPr>
        </p:nvPicPr>
        <p:blipFill>
          <a:blip r:embed="rId2"/>
          <a:stretch>
            <a:fillRect/>
          </a:stretch>
        </p:blipFill>
        <p:spPr>
          <a:xfrm>
            <a:off x="1734101" y="1165840"/>
            <a:ext cx="5685307" cy="4112548"/>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708538"/>
            <a:ext cx="8229600" cy="405683"/>
          </a:xfrm>
        </p:spPr>
        <p:txBody>
          <a:bodyPr/>
          <a:lstStyle/>
          <a:p>
            <a:pPr marL="0" indent="0">
              <a:buNone/>
            </a:pPr>
            <a:r>
              <a:rPr lang="en-US" sz="2400" dirty="0"/>
              <a:t>Four valves in a pentroof combustion chamber.</a:t>
            </a:r>
          </a:p>
        </p:txBody>
      </p:sp>
    </p:spTree>
    <p:extLst>
      <p:ext uri="{BB962C8B-B14F-4D97-AF65-F5344CB8AC3E}">
        <p14:creationId xmlns:p14="http://schemas.microsoft.com/office/powerpoint/2010/main" val="53862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Intake and Exhaust Ports </a:t>
            </a:r>
            <a:r>
              <a:rPr lang="en-US" sz="2800" dirty="0"/>
              <a:t>(1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212573"/>
            <a:ext cx="8229600" cy="3898947"/>
          </a:xfrm>
        </p:spPr>
        <p:txBody>
          <a:bodyPr lIns="0" tIns="18000" rIns="0" bIns="18000" anchor="ctr" anchorCtr="0">
            <a:spAutoFit/>
          </a:bodyPr>
          <a:lstStyle/>
          <a:p>
            <a:pPr marL="342900" indent="-342900"/>
            <a:r>
              <a:rPr lang="en-US" sz="2400" dirty="0"/>
              <a:t>Purpose and Function</a:t>
            </a:r>
          </a:p>
          <a:p>
            <a:pPr marL="829818" lvl="1" indent="-342900"/>
            <a:r>
              <a:rPr lang="en-US" sz="2400" dirty="0"/>
              <a:t>Allow the free flow of exhaust gases from the engine.</a:t>
            </a:r>
          </a:p>
          <a:p>
            <a:pPr marL="342900" indent="-342900"/>
            <a:r>
              <a:rPr lang="en-US" sz="2400" dirty="0"/>
              <a:t>Intake Ports</a:t>
            </a:r>
          </a:p>
          <a:p>
            <a:pPr marL="829818" lvl="1" indent="-342900"/>
            <a:r>
              <a:rPr lang="en-US" sz="2400" dirty="0"/>
              <a:t>The intake port in a cylinder head designed for use with a carburetor or throttle-body-type fuel injection is relatively long.</a:t>
            </a:r>
          </a:p>
          <a:p>
            <a:pPr marL="342900" indent="-342900"/>
            <a:r>
              <a:rPr lang="en-US" sz="2400" dirty="0"/>
              <a:t>On engines that use port fuel injection, the cylinder head ports are designed to help promote swirl in the combustion chamber.</a:t>
            </a:r>
            <a:endParaRPr lang="en-US" sz="4800" dirty="0"/>
          </a:p>
        </p:txBody>
      </p:sp>
    </p:spTree>
    <p:extLst>
      <p:ext uri="{BB962C8B-B14F-4D97-AF65-F5344CB8AC3E}">
        <p14:creationId xmlns:p14="http://schemas.microsoft.com/office/powerpoint/2010/main" val="18387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25.12</a:t>
            </a:r>
          </a:p>
        </p:txBody>
      </p:sp>
      <p:pic>
        <p:nvPicPr>
          <p:cNvPr id="7" name="Picture Placeholder 5" descr="A cylinder head with a combustion chamber having an intake manifold design along with several valves at the top. &#10;Long description is available in notes, Press F6">
            <a:extLst>
              <a:ext uri="{FF2B5EF4-FFF2-40B4-BE49-F238E27FC236}">
                <a16:creationId xmlns:a16="http://schemas.microsoft.com/office/drawing/2014/main" id="{2E2ADEB6-B003-4419-B359-6BDC22397756}"/>
              </a:ext>
            </a:extLst>
          </p:cNvPr>
          <p:cNvPicPr>
            <a:picLocks noGrp="1" noChangeAspect="1"/>
          </p:cNvPicPr>
          <p:nvPr>
            <p:ph type="pic" sz="quarter" idx="17"/>
          </p:nvPr>
        </p:nvPicPr>
        <p:blipFill>
          <a:blip r:embed="rId3"/>
          <a:stretch>
            <a:fillRect/>
          </a:stretch>
        </p:blipFill>
        <p:spPr>
          <a:xfrm>
            <a:off x="2948230" y="999309"/>
            <a:ext cx="3257042" cy="3887805"/>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124889"/>
            <a:ext cx="8229600" cy="1144347"/>
          </a:xfrm>
        </p:spPr>
        <p:txBody>
          <a:bodyPr/>
          <a:lstStyle/>
          <a:p>
            <a:pPr marL="0" indent="0">
              <a:buNone/>
            </a:pPr>
            <a:r>
              <a:rPr lang="en-US" sz="2400" dirty="0"/>
              <a:t>The intake manifold design and combustion chamber design both work together to cause the air-fuel mixture to swirl as it enters the combustion chamber.</a:t>
            </a:r>
          </a:p>
        </p:txBody>
      </p:sp>
    </p:spTree>
    <p:extLst>
      <p:ext uri="{BB962C8B-B14F-4D97-AF65-F5344CB8AC3E}">
        <p14:creationId xmlns:p14="http://schemas.microsoft.com/office/powerpoint/2010/main" val="542250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Intake and Exhaust Ports </a:t>
            </a:r>
            <a:r>
              <a:rPr lang="en-US" sz="2800" dirty="0"/>
              <a:t>(2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38004"/>
            <a:ext cx="8229600" cy="1590623"/>
          </a:xfrm>
        </p:spPr>
        <p:txBody>
          <a:bodyPr lIns="0" tIns="18000" rIns="0" bIns="18000" anchor="ctr" anchorCtr="0">
            <a:spAutoFit/>
          </a:bodyPr>
          <a:lstStyle/>
          <a:p>
            <a:pPr marL="342900" indent="-342900"/>
            <a:r>
              <a:rPr lang="en-US" sz="2400" dirty="0"/>
              <a:t>Exhaust Ports</a:t>
            </a:r>
          </a:p>
          <a:p>
            <a:pPr marL="829818" lvl="1" indent="-342900"/>
            <a:r>
              <a:rPr lang="en-US" sz="2400" dirty="0"/>
              <a:t>The length of the exhaust ports is shorter than the intake ports to help reduce the amount of heat transferred to the coolant.</a:t>
            </a:r>
            <a:endParaRPr lang="en-US" sz="4800" dirty="0"/>
          </a:p>
        </p:txBody>
      </p:sp>
    </p:spTree>
    <p:extLst>
      <p:ext uri="{BB962C8B-B14F-4D97-AF65-F5344CB8AC3E}">
        <p14:creationId xmlns:p14="http://schemas.microsoft.com/office/powerpoint/2010/main" val="168517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25.13</a:t>
            </a:r>
          </a:p>
        </p:txBody>
      </p:sp>
      <p:pic>
        <p:nvPicPr>
          <p:cNvPr id="8" name="Picture Placeholder 5" descr="A port injected engine with a fuel injector on the left, an exhaust port, an exhaust valve, an intake valve, and an intake port at the bottom.">
            <a:extLst>
              <a:ext uri="{FF2B5EF4-FFF2-40B4-BE49-F238E27FC236}">
                <a16:creationId xmlns:a16="http://schemas.microsoft.com/office/drawing/2014/main" id="{FB561059-C274-454F-8B66-F3EB2A408F3E}"/>
              </a:ext>
            </a:extLst>
          </p:cNvPr>
          <p:cNvPicPr>
            <a:picLocks noGrp="1" noChangeAspect="1"/>
          </p:cNvPicPr>
          <p:nvPr>
            <p:ph type="pic" sz="quarter" idx="17"/>
          </p:nvPr>
        </p:nvPicPr>
        <p:blipFill>
          <a:blip r:embed="rId2"/>
          <a:stretch>
            <a:fillRect/>
          </a:stretch>
        </p:blipFill>
        <p:spPr>
          <a:xfrm>
            <a:off x="2474921" y="1034814"/>
            <a:ext cx="4203673" cy="3952403"/>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309555"/>
            <a:ext cx="8229600" cy="775015"/>
          </a:xfrm>
        </p:spPr>
        <p:txBody>
          <a:bodyPr/>
          <a:lstStyle/>
          <a:p>
            <a:pPr marL="0" indent="0">
              <a:buNone/>
            </a:pPr>
            <a:r>
              <a:rPr lang="en-US" sz="2400" dirty="0"/>
              <a:t>A port-injected engine showing the straight free-flowing intake and exhaust ports.</a:t>
            </a:r>
          </a:p>
        </p:txBody>
      </p:sp>
    </p:spTree>
    <p:extLst>
      <p:ext uri="{BB962C8B-B14F-4D97-AF65-F5344CB8AC3E}">
        <p14:creationId xmlns:p14="http://schemas.microsoft.com/office/powerpoint/2010/main" val="3337953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Cylinder Head Passages</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68781"/>
            <a:ext cx="8229600" cy="1529068"/>
          </a:xfrm>
        </p:spPr>
        <p:txBody>
          <a:bodyPr lIns="0" tIns="18000" rIns="0" bIns="18000" anchor="ctr" anchorCtr="0">
            <a:spAutoFit/>
          </a:bodyPr>
          <a:lstStyle/>
          <a:p>
            <a:pPr marL="342900" indent="-342900"/>
            <a:r>
              <a:rPr lang="en-US" sz="2400" dirty="0"/>
              <a:t>Coolant Flow Passages</a:t>
            </a:r>
          </a:p>
          <a:p>
            <a:pPr marL="342900" indent="-342900"/>
            <a:r>
              <a:rPr lang="en-US" sz="2400" dirty="0"/>
              <a:t>Head Gasket Holes</a:t>
            </a:r>
          </a:p>
          <a:p>
            <a:pPr marL="342900" indent="-342900"/>
            <a:r>
              <a:rPr lang="en-US" sz="2400" dirty="0"/>
              <a:t>Lubricating Oil Passages</a:t>
            </a:r>
            <a:endParaRPr lang="en-US" sz="4800" dirty="0"/>
          </a:p>
        </p:txBody>
      </p:sp>
    </p:spTree>
    <p:extLst>
      <p:ext uri="{BB962C8B-B14F-4D97-AF65-F5344CB8AC3E}">
        <p14:creationId xmlns:p14="http://schemas.microsoft.com/office/powerpoint/2010/main" val="126282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25.14</a:t>
            </a:r>
          </a:p>
        </p:txBody>
      </p:sp>
      <p:pic>
        <p:nvPicPr>
          <p:cNvPr id="7" name="Picture Placeholder 5" descr="A cutaway of a cylinder head showing coolant is passing through a green passage.">
            <a:extLst>
              <a:ext uri="{FF2B5EF4-FFF2-40B4-BE49-F238E27FC236}">
                <a16:creationId xmlns:a16="http://schemas.microsoft.com/office/drawing/2014/main" id="{063E3AFC-526F-4B35-A68C-C787063F9D2F}"/>
              </a:ext>
            </a:extLst>
          </p:cNvPr>
          <p:cNvPicPr>
            <a:picLocks noGrp="1" noChangeAspect="1"/>
          </p:cNvPicPr>
          <p:nvPr>
            <p:ph type="pic" sz="quarter" idx="17"/>
          </p:nvPr>
        </p:nvPicPr>
        <p:blipFill>
          <a:blip r:embed="rId2"/>
          <a:stretch>
            <a:fillRect/>
          </a:stretch>
        </p:blipFill>
        <p:spPr>
          <a:xfrm>
            <a:off x="1089632" y="1073810"/>
            <a:ext cx="6984595" cy="4151897"/>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494221"/>
            <a:ext cx="8229600" cy="405683"/>
          </a:xfrm>
        </p:spPr>
        <p:txBody>
          <a:bodyPr/>
          <a:lstStyle/>
          <a:p>
            <a:pPr marL="0" indent="0">
              <a:buNone/>
            </a:pPr>
            <a:r>
              <a:rPr lang="en-US" sz="2400" dirty="0"/>
              <a:t>A cutaway head showing the coolant passages in green.</a:t>
            </a:r>
          </a:p>
        </p:txBody>
      </p:sp>
    </p:spTree>
    <p:extLst>
      <p:ext uri="{BB962C8B-B14F-4D97-AF65-F5344CB8AC3E}">
        <p14:creationId xmlns:p14="http://schemas.microsoft.com/office/powerpoint/2010/main" val="296990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Learning Objectives</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63437"/>
            <a:ext cx="8229600" cy="3760448"/>
          </a:xfrm>
        </p:spPr>
        <p:txBody>
          <a:bodyPr lIns="0" tIns="18000" rIns="0" bIns="18000" anchor="ctr" anchorCtr="0">
            <a:spAutoFit/>
          </a:bodyPr>
          <a:lstStyle/>
          <a:p>
            <a:pPr marL="804863" indent="-804863">
              <a:buNone/>
            </a:pPr>
            <a:r>
              <a:rPr lang="en-US" sz="2400" b="1" dirty="0">
                <a:solidFill>
                  <a:srgbClr val="007FA3"/>
                </a:solidFill>
              </a:rPr>
              <a:t>25.1	</a:t>
            </a:r>
            <a:r>
              <a:rPr lang="en-US" sz="2400" dirty="0"/>
              <a:t>Explain the design and construction of cylinder heads. </a:t>
            </a:r>
          </a:p>
          <a:p>
            <a:pPr marL="804863" indent="-804863">
              <a:buNone/>
            </a:pPr>
            <a:r>
              <a:rPr lang="en-US" sz="2400" b="1" dirty="0">
                <a:solidFill>
                  <a:srgbClr val="007FA3"/>
                </a:solidFill>
              </a:rPr>
              <a:t>25.2	</a:t>
            </a:r>
            <a:r>
              <a:rPr lang="en-US" sz="2400" dirty="0"/>
              <a:t>Discuss intake and exhaust ports. </a:t>
            </a:r>
          </a:p>
          <a:p>
            <a:pPr marL="804863" indent="-804863">
              <a:buNone/>
            </a:pPr>
            <a:r>
              <a:rPr lang="en-US" sz="2400" b="1" dirty="0">
                <a:solidFill>
                  <a:srgbClr val="007FA3"/>
                </a:solidFill>
              </a:rPr>
              <a:t>25.3	</a:t>
            </a:r>
            <a:r>
              <a:rPr lang="en-US" sz="2400" dirty="0"/>
              <a:t>Discuss cylinder head passages and cylinder head servicing. </a:t>
            </a:r>
          </a:p>
          <a:p>
            <a:pPr marL="804863" indent="-804863">
              <a:buNone/>
            </a:pPr>
            <a:r>
              <a:rPr lang="en-US" sz="2400" b="1" dirty="0">
                <a:solidFill>
                  <a:srgbClr val="007FA3"/>
                </a:solidFill>
              </a:rPr>
              <a:t>25.4	</a:t>
            </a:r>
            <a:r>
              <a:rPr lang="en-US" sz="2400" dirty="0"/>
              <a:t>Explain cylinder head resurfacing, and intake manifold alignment. </a:t>
            </a:r>
          </a:p>
          <a:p>
            <a:pPr marL="804863" indent="-804863">
              <a:buNone/>
            </a:pPr>
            <a:r>
              <a:rPr lang="en-US" sz="2400" b="1" dirty="0">
                <a:solidFill>
                  <a:srgbClr val="007FA3"/>
                </a:solidFill>
              </a:rPr>
              <a:t>25.5	</a:t>
            </a:r>
            <a:r>
              <a:rPr lang="en-US" sz="2400" dirty="0"/>
              <a:t>Explain valve guides and the procedure for valve guide replacement.</a:t>
            </a:r>
          </a:p>
        </p:txBody>
      </p:sp>
    </p:spTree>
    <p:extLst>
      <p:ext uri="{BB962C8B-B14F-4D97-AF65-F5344CB8AC3E}">
        <p14:creationId xmlns:p14="http://schemas.microsoft.com/office/powerpoint/2010/main" val="357370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Cylinder Head Servicing</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02254"/>
            <a:ext cx="8229600" cy="2090760"/>
          </a:xfrm>
        </p:spPr>
        <p:txBody>
          <a:bodyPr lIns="0" tIns="18000" rIns="0" bIns="18000" anchor="ctr" anchorCtr="0">
            <a:spAutoFit/>
          </a:bodyPr>
          <a:lstStyle/>
          <a:p>
            <a:pPr marL="342900" indent="-342900"/>
            <a:r>
              <a:rPr lang="en-US" sz="2400" dirty="0"/>
              <a:t>Cylinder Head Servicing Sequence</a:t>
            </a:r>
          </a:p>
          <a:p>
            <a:pPr marL="342900" indent="-342900"/>
            <a:r>
              <a:rPr lang="en-US" sz="2400" dirty="0"/>
              <a:t>Disassembling Overhead Camshaft Head</a:t>
            </a:r>
          </a:p>
          <a:p>
            <a:pPr marL="342900" indent="-342900"/>
            <a:r>
              <a:rPr lang="en-US" sz="2400" dirty="0"/>
              <a:t>Valve Train Disassembly</a:t>
            </a:r>
          </a:p>
          <a:p>
            <a:pPr marL="342900" indent="-342900"/>
            <a:r>
              <a:rPr lang="en-US" sz="2400" dirty="0"/>
              <a:t>Cylinder Head Inspection</a:t>
            </a:r>
            <a:endParaRPr lang="en-US" sz="4800" dirty="0"/>
          </a:p>
        </p:txBody>
      </p:sp>
    </p:spTree>
    <p:extLst>
      <p:ext uri="{BB962C8B-B14F-4D97-AF65-F5344CB8AC3E}">
        <p14:creationId xmlns:p14="http://schemas.microsoft.com/office/powerpoint/2010/main" val="1676838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25.16</a:t>
            </a:r>
          </a:p>
        </p:txBody>
      </p:sp>
      <p:pic>
        <p:nvPicPr>
          <p:cNvPr id="8" name="Picture Placeholder 5" descr="Three different positions of a long overhead camshaft are labeled as a, b, and c.&#10;Long description is available in notes, Press F6">
            <a:extLst>
              <a:ext uri="{FF2B5EF4-FFF2-40B4-BE49-F238E27FC236}">
                <a16:creationId xmlns:a16="http://schemas.microsoft.com/office/drawing/2014/main" id="{C13B6CB1-B693-449D-81C0-4B02D105631E}"/>
              </a:ext>
            </a:extLst>
          </p:cNvPr>
          <p:cNvPicPr>
            <a:picLocks noGrp="1" noChangeAspect="1"/>
          </p:cNvPicPr>
          <p:nvPr>
            <p:ph type="pic" sz="quarter" idx="17"/>
          </p:nvPr>
        </p:nvPicPr>
        <p:blipFill>
          <a:blip r:embed="rId3"/>
          <a:srcRect/>
          <a:stretch/>
        </p:blipFill>
        <p:spPr>
          <a:xfrm>
            <a:off x="509865" y="1181018"/>
            <a:ext cx="8131507" cy="3294349"/>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996297"/>
            <a:ext cx="8229600" cy="1144347"/>
          </a:xfrm>
        </p:spPr>
        <p:txBody>
          <a:bodyPr/>
          <a:lstStyle/>
          <a:p>
            <a:pPr marL="0" indent="0">
              <a:buNone/>
            </a:pPr>
            <a:r>
              <a:rPr lang="en-US" sz="2400" dirty="0"/>
              <a:t>Overhead camshafts may be (a) held in place with bearing caps, (b) supported by towers, or (c) fitted into bearing bores machined directly into the head.</a:t>
            </a:r>
          </a:p>
        </p:txBody>
      </p:sp>
    </p:spTree>
    <p:extLst>
      <p:ext uri="{BB962C8B-B14F-4D97-AF65-F5344CB8AC3E}">
        <p14:creationId xmlns:p14="http://schemas.microsoft.com/office/powerpoint/2010/main" val="55921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25.18</a:t>
            </a:r>
          </a:p>
        </p:txBody>
      </p:sp>
      <p:pic>
        <p:nvPicPr>
          <p:cNvPr id="7" name="Picture Placeholder 6" descr="Six pushrods are stuck through a cardboard box along with six pairs of valves.">
            <a:extLst>
              <a:ext uri="{FF2B5EF4-FFF2-40B4-BE49-F238E27FC236}">
                <a16:creationId xmlns:a16="http://schemas.microsoft.com/office/drawing/2014/main" id="{26A40F4A-1D37-4335-B710-B0444C7809DF}"/>
              </a:ext>
            </a:extLst>
          </p:cNvPr>
          <p:cNvPicPr>
            <a:picLocks noGrp="1" noChangeAspect="1"/>
          </p:cNvPicPr>
          <p:nvPr>
            <p:ph type="pic" sz="quarter" idx="17"/>
          </p:nvPr>
        </p:nvPicPr>
        <p:blipFill>
          <a:blip r:embed="rId2"/>
          <a:stretch>
            <a:fillRect/>
          </a:stretch>
        </p:blipFill>
        <p:spPr>
          <a:xfrm>
            <a:off x="2004621" y="1005038"/>
            <a:ext cx="5134787" cy="3222690"/>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412647"/>
            <a:ext cx="8229600" cy="1883011"/>
          </a:xfrm>
        </p:spPr>
        <p:txBody>
          <a:bodyPr/>
          <a:lstStyle/>
          <a:p>
            <a:pPr marL="0" indent="0">
              <a:buNone/>
            </a:pPr>
            <a:r>
              <a:rPr lang="en-US" sz="2400" dirty="0"/>
              <a:t>Pushrods can be kept labeled if stuck through a cardboard box. Individual parts become worn together. Using cardboard is a crude but effective material to keep all valve train parts together and labeled exactly as they came from the engine.</a:t>
            </a:r>
          </a:p>
        </p:txBody>
      </p:sp>
    </p:spTree>
    <p:extLst>
      <p:ext uri="{BB962C8B-B14F-4D97-AF65-F5344CB8AC3E}">
        <p14:creationId xmlns:p14="http://schemas.microsoft.com/office/powerpoint/2010/main" val="2702608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25.19</a:t>
            </a:r>
          </a:p>
        </p:txBody>
      </p:sp>
      <p:pic>
        <p:nvPicPr>
          <p:cNvPr id="8" name="Picture Placeholder 5" descr="Cylinder heads showing three rounded portions with four circular rings in each portion.&#10;Long description is available in notes, Press F6">
            <a:extLst>
              <a:ext uri="{FF2B5EF4-FFF2-40B4-BE49-F238E27FC236}">
                <a16:creationId xmlns:a16="http://schemas.microsoft.com/office/drawing/2014/main" id="{9058BD08-A33C-49FC-A016-C74F192C1E75}"/>
              </a:ext>
            </a:extLst>
          </p:cNvPr>
          <p:cNvPicPr>
            <a:picLocks noGrp="1" noChangeAspect="1"/>
          </p:cNvPicPr>
          <p:nvPr>
            <p:ph type="pic" sz="quarter" idx="17"/>
          </p:nvPr>
        </p:nvPicPr>
        <p:blipFill>
          <a:blip r:embed="rId3"/>
          <a:stretch>
            <a:fillRect/>
          </a:stretch>
        </p:blipFill>
        <p:spPr>
          <a:xfrm>
            <a:off x="1006515" y="1051306"/>
            <a:ext cx="7130970" cy="3614832"/>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966645"/>
            <a:ext cx="8229600" cy="775015"/>
          </a:xfrm>
        </p:spPr>
        <p:txBody>
          <a:bodyPr/>
          <a:lstStyle/>
          <a:p>
            <a:pPr marL="0" indent="0">
              <a:buNone/>
            </a:pPr>
            <a:r>
              <a:rPr lang="en-US" sz="2400" dirty="0"/>
              <a:t>Cylinder heads should be checked in five planes for warpage, distortion, bend, and twist.</a:t>
            </a:r>
          </a:p>
        </p:txBody>
      </p:sp>
    </p:spTree>
    <p:extLst>
      <p:ext uri="{BB962C8B-B14F-4D97-AF65-F5344CB8AC3E}">
        <p14:creationId xmlns:p14="http://schemas.microsoft.com/office/powerpoint/2010/main" val="342201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25.20</a:t>
            </a:r>
          </a:p>
        </p:txBody>
      </p:sp>
      <p:pic>
        <p:nvPicPr>
          <p:cNvPr id="7" name="Picture Placeholder 5" descr="A technician holds a feeler gauge and checks the flatness of a straight edge over a cylinder head.">
            <a:extLst>
              <a:ext uri="{FF2B5EF4-FFF2-40B4-BE49-F238E27FC236}">
                <a16:creationId xmlns:a16="http://schemas.microsoft.com/office/drawing/2014/main" id="{25F5A67E-8F9C-4813-85A3-F713AD15721D}"/>
              </a:ext>
            </a:extLst>
          </p:cNvPr>
          <p:cNvPicPr>
            <a:picLocks noGrp="1" noChangeAspect="1"/>
          </p:cNvPicPr>
          <p:nvPr>
            <p:ph type="pic" sz="quarter" idx="17"/>
          </p:nvPr>
        </p:nvPicPr>
        <p:blipFill>
          <a:blip r:embed="rId2"/>
          <a:stretch>
            <a:fillRect/>
          </a:stretch>
        </p:blipFill>
        <p:spPr>
          <a:xfrm>
            <a:off x="1642682" y="1017053"/>
            <a:ext cx="5877670" cy="4262055"/>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466716"/>
            <a:ext cx="8229600" cy="775015"/>
          </a:xfrm>
        </p:spPr>
        <p:txBody>
          <a:bodyPr/>
          <a:lstStyle/>
          <a:p>
            <a:pPr marL="0" indent="0">
              <a:buNone/>
            </a:pPr>
            <a:r>
              <a:rPr lang="en-US" sz="2400" dirty="0"/>
              <a:t>A precision ground straightedge and a feeler gauge are used to check the cylinder head for flatness.</a:t>
            </a:r>
          </a:p>
        </p:txBody>
      </p:sp>
    </p:spTree>
    <p:extLst>
      <p:ext uri="{BB962C8B-B14F-4D97-AF65-F5344CB8AC3E}">
        <p14:creationId xmlns:p14="http://schemas.microsoft.com/office/powerpoint/2010/main" val="1316129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Cylinder Head Resurfacing</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086758"/>
            <a:ext cx="8229600" cy="3721976"/>
          </a:xfrm>
        </p:spPr>
        <p:txBody>
          <a:bodyPr lIns="0" tIns="18000" rIns="0" bIns="18000" anchor="ctr" anchorCtr="0">
            <a:spAutoFit/>
          </a:bodyPr>
          <a:lstStyle/>
          <a:p>
            <a:pPr marL="342900" indent="-342900"/>
            <a:r>
              <a:rPr lang="en-US" sz="2400" dirty="0"/>
              <a:t>Refinishing Methods</a:t>
            </a:r>
          </a:p>
          <a:p>
            <a:pPr marL="829818" lvl="1" indent="-342900"/>
            <a:r>
              <a:rPr lang="en-US" sz="2400" dirty="0"/>
              <a:t>Two common resurfacing methods are:</a:t>
            </a:r>
          </a:p>
          <a:p>
            <a:pPr marL="1229868" lvl="2" indent="-342900"/>
            <a:r>
              <a:rPr lang="en-US" sz="2400" dirty="0"/>
              <a:t>Milling or broaching</a:t>
            </a:r>
          </a:p>
          <a:p>
            <a:pPr marL="1229868" lvl="2" indent="-342900"/>
            <a:r>
              <a:rPr lang="en-US" sz="2400" dirty="0"/>
              <a:t>Grinding</a:t>
            </a:r>
          </a:p>
          <a:p>
            <a:pPr marL="342900" indent="-342900"/>
            <a:r>
              <a:rPr lang="en-US" sz="2400" dirty="0"/>
              <a:t>Resurfacing the cylinder head changes the compression ratio of the engine by about 1/10 point per 0.01 inch of removed material.</a:t>
            </a:r>
          </a:p>
          <a:p>
            <a:pPr marL="342900" indent="-342900"/>
            <a:r>
              <a:rPr lang="en-US" sz="2400" dirty="0"/>
              <a:t>Surface Finish</a:t>
            </a:r>
            <a:endParaRPr lang="en-US" sz="4800" dirty="0"/>
          </a:p>
        </p:txBody>
      </p:sp>
    </p:spTree>
    <p:extLst>
      <p:ext uri="{BB962C8B-B14F-4D97-AF65-F5344CB8AC3E}">
        <p14:creationId xmlns:p14="http://schemas.microsoft.com/office/powerpoint/2010/main" val="129983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25.21</a:t>
            </a:r>
          </a:p>
        </p:txBody>
      </p:sp>
      <p:pic>
        <p:nvPicPr>
          <p:cNvPr id="8" name="Picture Placeholder 5" descr="A cast iron cylinder head is resurfaced using a surface grinder.">
            <a:extLst>
              <a:ext uri="{FF2B5EF4-FFF2-40B4-BE49-F238E27FC236}">
                <a16:creationId xmlns:a16="http://schemas.microsoft.com/office/drawing/2014/main" id="{205A8339-6874-4511-8711-9A250BC1148F}"/>
              </a:ext>
            </a:extLst>
          </p:cNvPr>
          <p:cNvPicPr>
            <a:picLocks noGrp="1" noChangeAspect="1"/>
          </p:cNvPicPr>
          <p:nvPr>
            <p:ph type="pic" sz="quarter" idx="17"/>
          </p:nvPr>
        </p:nvPicPr>
        <p:blipFill>
          <a:blip r:embed="rId2"/>
          <a:stretch>
            <a:fillRect/>
          </a:stretch>
        </p:blipFill>
        <p:spPr>
          <a:xfrm>
            <a:off x="1804002" y="1046152"/>
            <a:ext cx="5555838" cy="4164848"/>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466716"/>
            <a:ext cx="8229600" cy="775015"/>
          </a:xfrm>
        </p:spPr>
        <p:txBody>
          <a:bodyPr/>
          <a:lstStyle/>
          <a:p>
            <a:pPr marL="0" indent="0">
              <a:buNone/>
            </a:pPr>
            <a:r>
              <a:rPr lang="en-US" sz="2400" dirty="0"/>
              <a:t>A cast-iron cylinder head being resurfaced using a surface grinder.</a:t>
            </a:r>
          </a:p>
        </p:txBody>
      </p:sp>
    </p:spTree>
    <p:extLst>
      <p:ext uri="{BB962C8B-B14F-4D97-AF65-F5344CB8AC3E}">
        <p14:creationId xmlns:p14="http://schemas.microsoft.com/office/powerpoint/2010/main" val="3567773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Intake Manifold Alignment</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259882"/>
            <a:ext cx="8229600" cy="3375727"/>
          </a:xfrm>
        </p:spPr>
        <p:txBody>
          <a:bodyPr lIns="0" tIns="18000" rIns="0" bIns="18000" anchor="ctr" anchorCtr="0">
            <a:spAutoFit/>
          </a:bodyPr>
          <a:lstStyle/>
          <a:p>
            <a:pPr marL="342900" indent="-342900"/>
            <a:r>
              <a:rPr lang="en-US" sz="2400" dirty="0"/>
              <a:t>The intake manifold of a V-type engine may no longer fit correctly after the gasket surfaces of the heads are ground.</a:t>
            </a:r>
          </a:p>
          <a:p>
            <a:pPr marL="342900" indent="-342900"/>
            <a:r>
              <a:rPr lang="en-US" sz="2400" dirty="0"/>
              <a:t>The intake manifold surface must be resurfaced to remove enough metal to rematch the ports and bolt holes.</a:t>
            </a:r>
          </a:p>
          <a:p>
            <a:pPr marL="342900" indent="-342900"/>
            <a:r>
              <a:rPr lang="en-US" sz="2400" dirty="0"/>
              <a:t>Automotive machine shops that perform head resurfacing have tables that specify the exact amount of metal to be removed.</a:t>
            </a:r>
            <a:endParaRPr lang="en-US" sz="4800" dirty="0"/>
          </a:p>
        </p:txBody>
      </p:sp>
    </p:spTree>
    <p:extLst>
      <p:ext uri="{BB962C8B-B14F-4D97-AF65-F5344CB8AC3E}">
        <p14:creationId xmlns:p14="http://schemas.microsoft.com/office/powerpoint/2010/main" val="3564610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25.23</a:t>
            </a:r>
          </a:p>
        </p:txBody>
      </p:sp>
      <p:pic>
        <p:nvPicPr>
          <p:cNvPr id="7" name="Picture Placeholder 5" descr="Intake manifold of a V type engine.&#10;Long description is available in notes, Press F6">
            <a:extLst>
              <a:ext uri="{FF2B5EF4-FFF2-40B4-BE49-F238E27FC236}">
                <a16:creationId xmlns:a16="http://schemas.microsoft.com/office/drawing/2014/main" id="{B323CA1C-553B-46A0-9ECA-6AA97E48B403}"/>
              </a:ext>
            </a:extLst>
          </p:cNvPr>
          <p:cNvPicPr>
            <a:picLocks noGrp="1" noChangeAspect="1"/>
          </p:cNvPicPr>
          <p:nvPr>
            <p:ph type="pic" sz="quarter" idx="17"/>
          </p:nvPr>
        </p:nvPicPr>
        <p:blipFill>
          <a:blip r:embed="rId3"/>
          <a:srcRect/>
          <a:stretch/>
        </p:blipFill>
        <p:spPr>
          <a:xfrm>
            <a:off x="533405" y="1130295"/>
            <a:ext cx="8104771" cy="4113786"/>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651382"/>
            <a:ext cx="8229600" cy="405683"/>
          </a:xfrm>
        </p:spPr>
        <p:txBody>
          <a:bodyPr/>
          <a:lstStyle/>
          <a:p>
            <a:pPr marL="0" indent="0">
              <a:buNone/>
            </a:pPr>
            <a:r>
              <a:rPr lang="en-US" sz="2400" dirty="0"/>
              <a:t>The material that must be removed for a good manifold fit.</a:t>
            </a:r>
          </a:p>
        </p:txBody>
      </p:sp>
    </p:spTree>
    <p:extLst>
      <p:ext uri="{BB962C8B-B14F-4D97-AF65-F5344CB8AC3E}">
        <p14:creationId xmlns:p14="http://schemas.microsoft.com/office/powerpoint/2010/main" val="1426736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Valve Guides</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245131"/>
            <a:ext cx="8229600" cy="2090760"/>
          </a:xfrm>
        </p:spPr>
        <p:txBody>
          <a:bodyPr lIns="0" tIns="18000" rIns="0" bIns="18000" anchor="ctr" anchorCtr="0">
            <a:spAutoFit/>
          </a:bodyPr>
          <a:lstStyle/>
          <a:p>
            <a:pPr marL="342900" indent="-342900"/>
            <a:r>
              <a:rPr lang="en-US" sz="2400" dirty="0"/>
              <a:t>Types</a:t>
            </a:r>
          </a:p>
          <a:p>
            <a:pPr marL="342900" indent="-342900"/>
            <a:r>
              <a:rPr lang="en-US" sz="2400" dirty="0"/>
              <a:t>Valve Stem-to-Guide Clearance</a:t>
            </a:r>
          </a:p>
          <a:p>
            <a:pPr marL="342900" indent="-342900"/>
            <a:r>
              <a:rPr lang="en-US" sz="2400" dirty="0"/>
              <a:t>Measuring Valve Guides</a:t>
            </a:r>
          </a:p>
          <a:p>
            <a:pPr marL="342900" indent="-342900"/>
            <a:r>
              <a:rPr lang="en-US" sz="2400" dirty="0"/>
              <a:t>Oversize Stem Valves</a:t>
            </a:r>
            <a:endParaRPr lang="en-US" sz="4800" dirty="0"/>
          </a:p>
        </p:txBody>
      </p:sp>
    </p:spTree>
    <p:extLst>
      <p:ext uri="{BB962C8B-B14F-4D97-AF65-F5344CB8AC3E}">
        <p14:creationId xmlns:p14="http://schemas.microsoft.com/office/powerpoint/2010/main" val="111751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Cylinder Heads </a:t>
            </a:r>
            <a:r>
              <a:rPr lang="en-US" sz="2800" dirty="0"/>
              <a:t>(1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66717"/>
            <a:ext cx="8229600" cy="3645032"/>
          </a:xfrm>
        </p:spPr>
        <p:txBody>
          <a:bodyPr lIns="0" tIns="18000" rIns="0" bIns="18000" anchor="ctr" anchorCtr="0">
            <a:spAutoFit/>
          </a:bodyPr>
          <a:lstStyle/>
          <a:p>
            <a:pPr marL="342900" indent="-342900">
              <a:spcBef>
                <a:spcPts val="600"/>
              </a:spcBef>
            </a:pPr>
            <a:r>
              <a:rPr lang="en-US" sz="2400" dirty="0"/>
              <a:t>Construction</a:t>
            </a:r>
          </a:p>
          <a:p>
            <a:pPr marL="342900" indent="-342900">
              <a:spcBef>
                <a:spcPts val="600"/>
              </a:spcBef>
            </a:pPr>
            <a:r>
              <a:rPr lang="en-US" sz="2400" dirty="0"/>
              <a:t>Design Features</a:t>
            </a:r>
          </a:p>
          <a:p>
            <a:pPr marL="829818" lvl="1" indent="-342900"/>
            <a:r>
              <a:rPr lang="en-US" sz="2400" dirty="0"/>
              <a:t>Squish area</a:t>
            </a:r>
          </a:p>
          <a:p>
            <a:pPr marL="829818" lvl="1" indent="-342900"/>
            <a:r>
              <a:rPr lang="en-US" sz="2400" dirty="0"/>
              <a:t>Quench area</a:t>
            </a:r>
          </a:p>
          <a:p>
            <a:pPr marL="829818" lvl="1" indent="-342900"/>
            <a:r>
              <a:rPr lang="en-US" sz="2400" dirty="0"/>
              <a:t>Spark plug placement</a:t>
            </a:r>
          </a:p>
          <a:p>
            <a:pPr marL="829818" lvl="1" indent="-342900"/>
            <a:r>
              <a:rPr lang="en-US" sz="2400" dirty="0"/>
              <a:t>Surface-to-volume ratio</a:t>
            </a:r>
          </a:p>
          <a:p>
            <a:pPr marL="829818" lvl="1" indent="-342900"/>
            <a:r>
              <a:rPr lang="en-US" sz="2400" dirty="0"/>
              <a:t>Valve shrouding</a:t>
            </a:r>
          </a:p>
          <a:p>
            <a:pPr marL="829818" lvl="1" indent="-342900"/>
            <a:r>
              <a:rPr lang="en-US" sz="2400" dirty="0"/>
              <a:t>Crossflow valve placement</a:t>
            </a:r>
            <a:endParaRPr lang="en-US" sz="3600" dirty="0"/>
          </a:p>
        </p:txBody>
      </p:sp>
    </p:spTree>
    <p:extLst>
      <p:ext uri="{BB962C8B-B14F-4D97-AF65-F5344CB8AC3E}">
        <p14:creationId xmlns:p14="http://schemas.microsoft.com/office/powerpoint/2010/main" val="4040911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25.25</a:t>
            </a:r>
          </a:p>
        </p:txBody>
      </p:sp>
      <p:pic>
        <p:nvPicPr>
          <p:cNvPr id="8" name="Picture Placeholder 5" descr="A long integral valve guide with a spring that is drilled into the cast iron cylinder head.">
            <a:extLst>
              <a:ext uri="{FF2B5EF4-FFF2-40B4-BE49-F238E27FC236}">
                <a16:creationId xmlns:a16="http://schemas.microsoft.com/office/drawing/2014/main" id="{8D66BA0B-64AA-443A-B4A8-5108D31D0CFB}"/>
              </a:ext>
            </a:extLst>
          </p:cNvPr>
          <p:cNvPicPr>
            <a:picLocks noGrp="1" noChangeAspect="1"/>
          </p:cNvPicPr>
          <p:nvPr>
            <p:ph type="pic" sz="quarter" idx="17"/>
          </p:nvPr>
        </p:nvPicPr>
        <p:blipFill>
          <a:blip r:embed="rId2"/>
          <a:stretch>
            <a:fillRect/>
          </a:stretch>
        </p:blipFill>
        <p:spPr>
          <a:xfrm>
            <a:off x="3294003" y="989729"/>
            <a:ext cx="2578262" cy="4306675"/>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523866"/>
            <a:ext cx="8229600" cy="775015"/>
          </a:xfrm>
        </p:spPr>
        <p:txBody>
          <a:bodyPr/>
          <a:lstStyle/>
          <a:p>
            <a:pPr marL="0" indent="0">
              <a:buNone/>
            </a:pPr>
            <a:r>
              <a:rPr lang="en-US" sz="2400" dirty="0"/>
              <a:t>An integral valve guide is simply a guide that has been drilled into the cast-iron cylinder head.</a:t>
            </a:r>
          </a:p>
        </p:txBody>
      </p:sp>
    </p:spTree>
    <p:extLst>
      <p:ext uri="{BB962C8B-B14F-4D97-AF65-F5344CB8AC3E}">
        <p14:creationId xmlns:p14="http://schemas.microsoft.com/office/powerpoint/2010/main" val="2874299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25.26</a:t>
            </a:r>
          </a:p>
        </p:txBody>
      </p:sp>
      <p:pic>
        <p:nvPicPr>
          <p:cNvPr id="7" name="Picture Placeholder 5" descr="An aluminum cylinder head that has two valve guide inserts on the left and right, respectively.">
            <a:extLst>
              <a:ext uri="{FF2B5EF4-FFF2-40B4-BE49-F238E27FC236}">
                <a16:creationId xmlns:a16="http://schemas.microsoft.com/office/drawing/2014/main" id="{9B42D45E-B2F8-4D30-8AC0-51868D35993A}"/>
              </a:ext>
            </a:extLst>
          </p:cNvPr>
          <p:cNvPicPr>
            <a:picLocks noGrp="1" noChangeAspect="1"/>
          </p:cNvPicPr>
          <p:nvPr>
            <p:ph type="pic" sz="quarter" idx="17"/>
          </p:nvPr>
        </p:nvPicPr>
        <p:blipFill>
          <a:blip r:embed="rId2"/>
          <a:stretch>
            <a:fillRect/>
          </a:stretch>
        </p:blipFill>
        <p:spPr>
          <a:xfrm>
            <a:off x="1744482" y="1124404"/>
            <a:ext cx="5674092" cy="4286590"/>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708532"/>
            <a:ext cx="8229600" cy="405683"/>
          </a:xfrm>
        </p:spPr>
        <p:txBody>
          <a:bodyPr/>
          <a:lstStyle/>
          <a:p>
            <a:pPr marL="0" indent="0">
              <a:buNone/>
            </a:pPr>
            <a:r>
              <a:rPr lang="en-US" sz="2400" dirty="0"/>
              <a:t>All aluminum cylinder heads use valve guide inserts.</a:t>
            </a:r>
          </a:p>
        </p:txBody>
      </p:sp>
    </p:spTree>
    <p:extLst>
      <p:ext uri="{BB962C8B-B14F-4D97-AF65-F5344CB8AC3E}">
        <p14:creationId xmlns:p14="http://schemas.microsoft.com/office/powerpoint/2010/main" val="130379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25.27</a:t>
            </a:r>
          </a:p>
        </p:txBody>
      </p:sp>
      <p:pic>
        <p:nvPicPr>
          <p:cNvPr id="8" name="Picture Placeholder 5" descr="A long valve guide that has two bell mouth shaped wear on both sides. ">
            <a:extLst>
              <a:ext uri="{FF2B5EF4-FFF2-40B4-BE49-F238E27FC236}">
                <a16:creationId xmlns:a16="http://schemas.microsoft.com/office/drawing/2014/main" id="{61553407-1382-4604-A41B-DFEBA397B299}"/>
              </a:ext>
            </a:extLst>
          </p:cNvPr>
          <p:cNvPicPr>
            <a:picLocks noGrp="1" noChangeAspect="1"/>
          </p:cNvPicPr>
          <p:nvPr>
            <p:ph type="pic" sz="quarter" idx="17"/>
          </p:nvPr>
        </p:nvPicPr>
        <p:blipFill>
          <a:blip r:embed="rId2"/>
          <a:stretch>
            <a:fillRect/>
          </a:stretch>
        </p:blipFill>
        <p:spPr>
          <a:xfrm>
            <a:off x="3710212" y="1024504"/>
            <a:ext cx="1733110" cy="3866835"/>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124880"/>
            <a:ext cx="8229600" cy="1144347"/>
          </a:xfrm>
        </p:spPr>
        <p:txBody>
          <a:bodyPr/>
          <a:lstStyle/>
          <a:p>
            <a:pPr marL="0" indent="0">
              <a:buNone/>
            </a:pPr>
            <a:r>
              <a:rPr lang="en-US" sz="2400" dirty="0"/>
              <a:t>Valve guides often wear to a bell-mouth shape to both ends due to the forces exerted on the valve by the valve train components.</a:t>
            </a:r>
          </a:p>
        </p:txBody>
      </p:sp>
    </p:spTree>
    <p:extLst>
      <p:ext uri="{BB962C8B-B14F-4D97-AF65-F5344CB8AC3E}">
        <p14:creationId xmlns:p14="http://schemas.microsoft.com/office/powerpoint/2010/main" val="3663343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25.28</a:t>
            </a:r>
          </a:p>
        </p:txBody>
      </p:sp>
      <p:pic>
        <p:nvPicPr>
          <p:cNvPr id="7" name="Picture Placeholder 5" descr="A technician's one hand holds a small hole gauge, and another hand holds a micrometer to measure a valve guide. The guide should be measured in three places respectively at the top, middle, and bottom.">
            <a:extLst>
              <a:ext uri="{FF2B5EF4-FFF2-40B4-BE49-F238E27FC236}">
                <a16:creationId xmlns:a16="http://schemas.microsoft.com/office/drawing/2014/main" id="{67A1309E-FD15-42E1-812F-93DB53DE7702}"/>
              </a:ext>
            </a:extLst>
          </p:cNvPr>
          <p:cNvPicPr>
            <a:picLocks noGrp="1" noChangeAspect="1"/>
          </p:cNvPicPr>
          <p:nvPr>
            <p:ph type="pic" sz="quarter" idx="17"/>
          </p:nvPr>
        </p:nvPicPr>
        <p:blipFill>
          <a:blip r:embed="rId2"/>
          <a:stretch>
            <a:fillRect/>
          </a:stretch>
        </p:blipFill>
        <p:spPr>
          <a:xfrm>
            <a:off x="1251322" y="1033454"/>
            <a:ext cx="6650864" cy="3838497"/>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124880"/>
            <a:ext cx="8229600" cy="1144347"/>
          </a:xfrm>
        </p:spPr>
        <p:txBody>
          <a:bodyPr/>
          <a:lstStyle/>
          <a:p>
            <a:pPr marL="0" indent="0">
              <a:buNone/>
            </a:pPr>
            <a:r>
              <a:rPr lang="en-US" sz="2400" dirty="0"/>
              <a:t>A small-hole gauge and a micrometer are being used to measure the valve guide. The guide should be measured in three places: at the top, middle, and bottom.</a:t>
            </a:r>
          </a:p>
        </p:txBody>
      </p:sp>
    </p:spTree>
    <p:extLst>
      <p:ext uri="{BB962C8B-B14F-4D97-AF65-F5344CB8AC3E}">
        <p14:creationId xmlns:p14="http://schemas.microsoft.com/office/powerpoint/2010/main" val="3656910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25.29</a:t>
            </a:r>
          </a:p>
        </p:txBody>
      </p:sp>
      <p:pic>
        <p:nvPicPr>
          <p:cNvPr id="8" name="Picture Placeholder 5" descr="A technician holds a micrometer and measures the diameter of a valve stem. The difference between the inside diameter of the valve guide and the diameter of the valve stem is the valve guide to stem clearance.">
            <a:extLst>
              <a:ext uri="{FF2B5EF4-FFF2-40B4-BE49-F238E27FC236}">
                <a16:creationId xmlns:a16="http://schemas.microsoft.com/office/drawing/2014/main" id="{E84D4831-2958-4F68-9434-1A0F9A651248}"/>
              </a:ext>
            </a:extLst>
          </p:cNvPr>
          <p:cNvPicPr>
            <a:picLocks noGrp="1" noChangeAspect="1"/>
          </p:cNvPicPr>
          <p:nvPr>
            <p:ph type="pic" sz="quarter" idx="17"/>
          </p:nvPr>
        </p:nvPicPr>
        <p:blipFill>
          <a:blip r:embed="rId2"/>
          <a:stretch>
            <a:fillRect/>
          </a:stretch>
        </p:blipFill>
        <p:spPr>
          <a:xfrm>
            <a:off x="2609482" y="977815"/>
            <a:ext cx="3925051" cy="3625998"/>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783046"/>
            <a:ext cx="8229600" cy="1513679"/>
          </a:xfrm>
        </p:spPr>
        <p:txBody>
          <a:bodyPr/>
          <a:lstStyle/>
          <a:p>
            <a:pPr marL="0" indent="0">
              <a:buNone/>
            </a:pPr>
            <a:r>
              <a:rPr lang="en-US" sz="2400" dirty="0"/>
              <a:t>The diameter of the valve stem is being measured using a micrometer. The difference between the inside diameter of the valve guide and the diameter of the valve stem is the valve guide-to-stem clearance.</a:t>
            </a:r>
          </a:p>
        </p:txBody>
      </p:sp>
    </p:spTree>
    <p:extLst>
      <p:ext uri="{BB962C8B-B14F-4D97-AF65-F5344CB8AC3E}">
        <p14:creationId xmlns:p14="http://schemas.microsoft.com/office/powerpoint/2010/main" val="296096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25.30</a:t>
            </a:r>
          </a:p>
        </p:txBody>
      </p:sp>
      <p:pic>
        <p:nvPicPr>
          <p:cNvPr id="7" name="Picture Placeholder 5" descr="A dial indicator measures a valve guide-to-stem clearance. &#10;Long description is available in notes, Press F6">
            <a:extLst>
              <a:ext uri="{FF2B5EF4-FFF2-40B4-BE49-F238E27FC236}">
                <a16:creationId xmlns:a16="http://schemas.microsoft.com/office/drawing/2014/main" id="{45774C64-9A57-4EBE-B4C1-1ADBFE8CAF07}"/>
              </a:ext>
            </a:extLst>
          </p:cNvPr>
          <p:cNvPicPr>
            <a:picLocks noGrp="1" noChangeAspect="1"/>
          </p:cNvPicPr>
          <p:nvPr>
            <p:ph type="pic" sz="quarter" idx="17"/>
          </p:nvPr>
        </p:nvPicPr>
        <p:blipFill>
          <a:blip r:embed="rId3"/>
          <a:stretch>
            <a:fillRect/>
          </a:stretch>
        </p:blipFill>
        <p:spPr>
          <a:xfrm>
            <a:off x="2073779" y="1061299"/>
            <a:ext cx="4996450" cy="3715953"/>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067728"/>
            <a:ext cx="8229600" cy="1144347"/>
          </a:xfrm>
        </p:spPr>
        <p:txBody>
          <a:bodyPr/>
          <a:lstStyle/>
          <a:p>
            <a:pPr marL="0" indent="0">
              <a:buNone/>
            </a:pPr>
            <a:r>
              <a:rPr lang="en-US" sz="2400" dirty="0"/>
              <a:t>Measuring valve guide-to-stem clearance with a dial indicator while rocking the stem in the direction of normal thrust.</a:t>
            </a:r>
          </a:p>
        </p:txBody>
      </p:sp>
    </p:spTree>
    <p:extLst>
      <p:ext uri="{BB962C8B-B14F-4D97-AF65-F5344CB8AC3E}">
        <p14:creationId xmlns:p14="http://schemas.microsoft.com/office/powerpoint/2010/main" val="91460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Check Valve Stem Clearance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valve_stem_clearance">
            <a:hlinkClick r:id="" action="ppaction://media"/>
            <a:extLst>
              <a:ext uri="{FF2B5EF4-FFF2-40B4-BE49-F238E27FC236}">
                <a16:creationId xmlns:a16="http://schemas.microsoft.com/office/drawing/2014/main" id="{D3DF6108-4030-B67D-0EFD-D9926225607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2020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Check Valve Guide Wear</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valve_guide_wear_check">
            <a:hlinkClick r:id="" action="ppaction://media"/>
            <a:extLst>
              <a:ext uri="{FF2B5EF4-FFF2-40B4-BE49-F238E27FC236}">
                <a16:creationId xmlns:a16="http://schemas.microsoft.com/office/drawing/2014/main" id="{EE72E0EF-4FF6-9204-C02E-B08E39A4B66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38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Valve Guide Replacement</a:t>
            </a:r>
            <a:endParaRPr lang="en-US" sz="2800" dirty="0"/>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58703"/>
            <a:ext cx="8229600" cy="4206724"/>
          </a:xfrm>
        </p:spPr>
        <p:txBody>
          <a:bodyPr lIns="0" tIns="18000" rIns="0" bIns="18000" anchor="ctr" anchorCtr="0">
            <a:spAutoFit/>
          </a:bodyPr>
          <a:lstStyle/>
          <a:p>
            <a:pPr marL="342900" indent="-342900"/>
            <a:r>
              <a:rPr lang="en-US" sz="2400" dirty="0"/>
              <a:t>Purpose</a:t>
            </a:r>
          </a:p>
          <a:p>
            <a:pPr marL="829818" lvl="1" indent="-342900"/>
            <a:r>
              <a:rPr lang="en-US" sz="2400" dirty="0"/>
              <a:t>After the valve guide height is measured, the worn guide is pressed from the head with a proper fitting </a:t>
            </a:r>
            <a:r>
              <a:rPr lang="en-US" sz="2400" i="1" dirty="0"/>
              <a:t>driver.</a:t>
            </a:r>
          </a:p>
          <a:p>
            <a:pPr marL="829818" lvl="1" indent="-342900"/>
            <a:r>
              <a:rPr lang="en-US" sz="2400" dirty="0"/>
              <a:t>Replacement valve guides can also be installed to repair worn integral guides.</a:t>
            </a:r>
          </a:p>
          <a:p>
            <a:pPr marL="342900" indent="-342900"/>
            <a:r>
              <a:rPr lang="en-US" sz="2400" dirty="0"/>
              <a:t>Valve Guide Sizes</a:t>
            </a:r>
          </a:p>
          <a:p>
            <a:pPr marL="342900" indent="-342900"/>
            <a:r>
              <a:rPr lang="en-US" sz="2400" dirty="0"/>
              <a:t>Valve Guide Inserts</a:t>
            </a:r>
          </a:p>
          <a:p>
            <a:pPr marL="342900" indent="-342900"/>
            <a:r>
              <a:rPr lang="en-US" sz="2400" dirty="0"/>
              <a:t>Spiral Bronze Insert Bushings</a:t>
            </a:r>
            <a:endParaRPr lang="en-US" sz="4800" dirty="0"/>
          </a:p>
        </p:txBody>
      </p:sp>
    </p:spTree>
    <p:extLst>
      <p:ext uri="{BB962C8B-B14F-4D97-AF65-F5344CB8AC3E}">
        <p14:creationId xmlns:p14="http://schemas.microsoft.com/office/powerpoint/2010/main" val="53058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25.31</a:t>
            </a:r>
          </a:p>
        </p:txBody>
      </p:sp>
      <p:pic>
        <p:nvPicPr>
          <p:cNvPr id="8" name="Picture Placeholder 5" descr="A valve guide replacement procedure is explained in two figures.&#10;Long description is available in notes, Press F6">
            <a:extLst>
              <a:ext uri="{FF2B5EF4-FFF2-40B4-BE49-F238E27FC236}">
                <a16:creationId xmlns:a16="http://schemas.microsoft.com/office/drawing/2014/main" id="{F95D576E-07B8-42D8-8A7B-B41B39D0FCFB}"/>
              </a:ext>
            </a:extLst>
          </p:cNvPr>
          <p:cNvPicPr>
            <a:picLocks noGrp="1" noChangeAspect="1"/>
          </p:cNvPicPr>
          <p:nvPr>
            <p:ph type="pic" sz="quarter" idx="17"/>
          </p:nvPr>
        </p:nvPicPr>
        <p:blipFill>
          <a:blip r:embed="rId3"/>
          <a:srcRect/>
          <a:stretch/>
        </p:blipFill>
        <p:spPr>
          <a:xfrm>
            <a:off x="1174761" y="1105290"/>
            <a:ext cx="6822453" cy="4169276"/>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608514"/>
            <a:ext cx="8229600" cy="405683"/>
          </a:xfrm>
        </p:spPr>
        <p:txBody>
          <a:bodyPr/>
          <a:lstStyle/>
          <a:p>
            <a:pPr marL="0" indent="0">
              <a:buNone/>
            </a:pPr>
            <a:r>
              <a:rPr lang="en-US" sz="2400" dirty="0"/>
              <a:t>Valve guide replacement procedure.</a:t>
            </a:r>
          </a:p>
        </p:txBody>
      </p:sp>
    </p:spTree>
    <p:extLst>
      <p:ext uri="{BB962C8B-B14F-4D97-AF65-F5344CB8AC3E}">
        <p14:creationId xmlns:p14="http://schemas.microsoft.com/office/powerpoint/2010/main" val="2259427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Cylinder Heads </a:t>
            </a:r>
            <a:r>
              <a:rPr lang="en-US" sz="2800" dirty="0"/>
              <a:t>(2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237414"/>
            <a:ext cx="8229600" cy="2306204"/>
          </a:xfrm>
        </p:spPr>
        <p:txBody>
          <a:bodyPr lIns="0" tIns="18000" rIns="0" bIns="18000" anchor="ctr" anchorCtr="0">
            <a:spAutoFit/>
          </a:bodyPr>
          <a:lstStyle/>
          <a:p>
            <a:pPr marL="342900" indent="-342900"/>
            <a:r>
              <a:rPr lang="en-US" sz="2400" dirty="0"/>
              <a:t>Combustion Chamber Designs</a:t>
            </a:r>
          </a:p>
          <a:p>
            <a:pPr marL="829818" lvl="1" indent="-342900"/>
            <a:r>
              <a:rPr lang="en-US" sz="2400" dirty="0"/>
              <a:t>Wedge</a:t>
            </a:r>
          </a:p>
          <a:p>
            <a:pPr marL="829818" lvl="1" indent="-342900"/>
            <a:r>
              <a:rPr lang="en-US" sz="2400" dirty="0"/>
              <a:t>Pentroof</a:t>
            </a:r>
          </a:p>
          <a:p>
            <a:pPr marL="829818" lvl="1" indent="-342900"/>
            <a:r>
              <a:rPr lang="en-US" sz="2400" dirty="0"/>
              <a:t>Hemi</a:t>
            </a:r>
          </a:p>
          <a:p>
            <a:pPr marL="342900" indent="-342900"/>
            <a:r>
              <a:rPr lang="en-US" sz="2400" dirty="0"/>
              <a:t>Four-Valve Cylinder Heads</a:t>
            </a:r>
            <a:endParaRPr lang="en-US" sz="4800" dirty="0"/>
          </a:p>
        </p:txBody>
      </p:sp>
    </p:spTree>
    <p:extLst>
      <p:ext uri="{BB962C8B-B14F-4D97-AF65-F5344CB8AC3E}">
        <p14:creationId xmlns:p14="http://schemas.microsoft.com/office/powerpoint/2010/main" val="1512252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25.32</a:t>
            </a:r>
          </a:p>
        </p:txBody>
      </p:sp>
      <p:pic>
        <p:nvPicPr>
          <p:cNvPr id="7" name="Picture Placeholder 5" descr="A boring tool with a U shaped boring fixture has a drill bit for boring valve guide at the top and screw threads for tightening fixture at the bottom.">
            <a:extLst>
              <a:ext uri="{FF2B5EF4-FFF2-40B4-BE49-F238E27FC236}">
                <a16:creationId xmlns:a16="http://schemas.microsoft.com/office/drawing/2014/main" id="{C3396C5D-F1D7-4E6A-9545-B990A6CB4AA1}"/>
              </a:ext>
            </a:extLst>
          </p:cNvPr>
          <p:cNvPicPr>
            <a:picLocks noGrp="1" noChangeAspect="1"/>
          </p:cNvPicPr>
          <p:nvPr>
            <p:ph type="pic" sz="quarter" idx="17"/>
          </p:nvPr>
        </p:nvPicPr>
        <p:blipFill>
          <a:blip r:embed="rId2"/>
          <a:stretch>
            <a:fillRect/>
          </a:stretch>
        </p:blipFill>
        <p:spPr>
          <a:xfrm>
            <a:off x="2386823" y="1042781"/>
            <a:ext cx="4379881" cy="4113356"/>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423848"/>
            <a:ext cx="8229600" cy="775015"/>
          </a:xfrm>
        </p:spPr>
        <p:txBody>
          <a:bodyPr/>
          <a:lstStyle/>
          <a:p>
            <a:pPr marL="0" indent="0">
              <a:buNone/>
            </a:pPr>
            <a:r>
              <a:rPr lang="en-US" sz="2400" dirty="0"/>
              <a:t>A type of fixture required to bore the valve guide to accept a thin-walled insert sleeve.</a:t>
            </a:r>
          </a:p>
        </p:txBody>
      </p:sp>
    </p:spTree>
    <p:extLst>
      <p:ext uri="{BB962C8B-B14F-4D97-AF65-F5344CB8AC3E}">
        <p14:creationId xmlns:p14="http://schemas.microsoft.com/office/powerpoint/2010/main" val="2140315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200088"/>
            <a:ext cx="8229600" cy="590349"/>
          </a:xfrm>
        </p:spPr>
        <p:txBody>
          <a:bodyPr/>
          <a:lstStyle/>
          <a:p>
            <a:r>
              <a:rPr lang="en-US" dirty="0"/>
              <a:t>Figure 25.34</a:t>
            </a:r>
          </a:p>
        </p:txBody>
      </p:sp>
      <p:pic>
        <p:nvPicPr>
          <p:cNvPr id="8" name="Picture Placeholder 5" descr="A long spiral bronze insert bushing that is threaded on the top.">
            <a:extLst>
              <a:ext uri="{FF2B5EF4-FFF2-40B4-BE49-F238E27FC236}">
                <a16:creationId xmlns:a16="http://schemas.microsoft.com/office/drawing/2014/main" id="{18015EB8-1C73-4E15-8EB4-4AA425EDC259}"/>
              </a:ext>
            </a:extLst>
          </p:cNvPr>
          <p:cNvPicPr>
            <a:picLocks noGrp="1" noChangeAspect="1"/>
          </p:cNvPicPr>
          <p:nvPr>
            <p:ph type="pic" sz="quarter" idx="17"/>
          </p:nvPr>
        </p:nvPicPr>
        <p:blipFill>
          <a:blip r:embed="rId2"/>
          <a:stretch>
            <a:fillRect/>
          </a:stretch>
        </p:blipFill>
        <p:spPr>
          <a:xfrm>
            <a:off x="3886643" y="1057771"/>
            <a:ext cx="1390385" cy="4537046"/>
          </a:xfr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865695"/>
            <a:ext cx="8229600" cy="405683"/>
          </a:xfrm>
        </p:spPr>
        <p:txBody>
          <a:bodyPr/>
          <a:lstStyle/>
          <a:p>
            <a:pPr marL="0" indent="0">
              <a:buNone/>
            </a:pPr>
            <a:r>
              <a:rPr lang="en-US" sz="2400" dirty="0"/>
              <a:t>Installed spiral bronze insert bushing.</a:t>
            </a:r>
          </a:p>
        </p:txBody>
      </p:sp>
    </p:spTree>
    <p:extLst>
      <p:ext uri="{BB962C8B-B14F-4D97-AF65-F5344CB8AC3E}">
        <p14:creationId xmlns:p14="http://schemas.microsoft.com/office/powerpoint/2010/main" val="2703327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Summary </a:t>
            </a:r>
            <a:r>
              <a:rPr lang="en-US" sz="2800" dirty="0"/>
              <a:t>(1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72005"/>
            <a:ext cx="8229600" cy="2637064"/>
          </a:xfrm>
        </p:spPr>
        <p:txBody>
          <a:bodyPr lIns="0" tIns="18000" rIns="0" bIns="18000" anchor="ctr" anchorCtr="0">
            <a:spAutoFit/>
          </a:bodyPr>
          <a:lstStyle/>
          <a:p>
            <a:pPr marL="457200" indent="-457200">
              <a:buFont typeface="+mj-lt"/>
              <a:buAutoNum type="arabicPeriod"/>
            </a:pPr>
            <a:r>
              <a:rPr lang="en-US" sz="2400" dirty="0"/>
              <a:t>The most commonly used combustion chamber types include hemispherical, wedge, and pentroof.</a:t>
            </a:r>
          </a:p>
          <a:p>
            <a:pPr marL="457200" indent="-457200">
              <a:buFont typeface="+mj-lt"/>
              <a:buAutoNum type="arabicPeriod"/>
            </a:pPr>
            <a:r>
              <a:rPr lang="en-US" sz="2400" dirty="0"/>
              <a:t>Coolant and lubricating openings and passages are located throughout most cylinder heads.</a:t>
            </a:r>
          </a:p>
          <a:p>
            <a:pPr marL="457200" indent="-457200">
              <a:buFont typeface="+mj-lt"/>
              <a:buAutoNum type="arabicPeriod"/>
            </a:pPr>
            <a:r>
              <a:rPr lang="en-US" sz="2400" dirty="0"/>
              <a:t>Cylinder head resurfacing machines include grinders and milling machines.</a:t>
            </a:r>
            <a:endParaRPr lang="en-US" sz="4800" dirty="0"/>
          </a:p>
        </p:txBody>
      </p:sp>
    </p:spTree>
    <p:extLst>
      <p:ext uri="{BB962C8B-B14F-4D97-AF65-F5344CB8AC3E}">
        <p14:creationId xmlns:p14="http://schemas.microsoft.com/office/powerpoint/2010/main" val="1255308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87481"/>
            <a:ext cx="8229600" cy="590349"/>
          </a:xfrm>
        </p:spPr>
        <p:txBody>
          <a:bodyPr lIns="0" tIns="18000" rIns="0" bIns="18000" anchor="ctr" anchorCtr="0">
            <a:spAutoFit/>
          </a:bodyPr>
          <a:lstStyle/>
          <a:p>
            <a:r>
              <a:rPr lang="en-US" dirty="0"/>
              <a:t>Summary </a:t>
            </a:r>
            <a:r>
              <a:rPr lang="en-US" sz="2800" dirty="0"/>
              <a:t>(2 of 2)</a:t>
            </a:r>
          </a:p>
        </p:txBody>
      </p:sp>
      <p:sp>
        <p:nvSpPr>
          <p:cNvPr id="4" name="Content Placeholder 3">
            <a:extLst>
              <a:ext uri="{FF2B5EF4-FFF2-40B4-BE49-F238E27FC236}">
                <a16:creationId xmlns:a16="http://schemas.microsoft.com/office/drawing/2014/main" id="{C858924A-CB5C-4B76-93F9-D5CB01DE6B29}"/>
              </a:ext>
            </a:extLst>
          </p:cNvPr>
          <p:cNvSpPr>
            <a:spLocks noGrp="1"/>
          </p:cNvSpPr>
          <p:nvPr>
            <p:ph sz="quarter" idx="14"/>
          </p:nvPr>
        </p:nvSpPr>
        <p:spPr>
          <a:xfrm>
            <a:off x="457200" y="1167094"/>
            <a:ext cx="8229600" cy="2075371"/>
          </a:xfrm>
        </p:spPr>
        <p:txBody>
          <a:bodyPr lIns="0" tIns="18000" rIns="0" bIns="18000" anchor="ctr" anchorCtr="0">
            <a:spAutoFit/>
          </a:bodyPr>
          <a:lstStyle/>
          <a:p>
            <a:pPr marL="457200" indent="-457200">
              <a:buFont typeface="+mj-lt"/>
              <a:buAutoNum type="arabicPeriod" startAt="4"/>
            </a:pPr>
            <a:r>
              <a:rPr lang="en-US" sz="2400" dirty="0"/>
              <a:t>Valve guides should be checked for wear using a ball gauge or a dial indicator. </a:t>
            </a:r>
          </a:p>
          <a:p>
            <a:pPr marL="457200" indent="-457200">
              <a:buFont typeface="+mj-lt"/>
              <a:buAutoNum type="arabicPeriod" startAt="4"/>
            </a:pPr>
            <a:r>
              <a:rPr lang="en-US" sz="2400" dirty="0"/>
              <a:t>Valve guide repair options include use of oversize stem valves, replacement valve guides, valve guide inserts, and knurling of the original valve guide.</a:t>
            </a:r>
            <a:endParaRPr lang="en-US" sz="4800" dirty="0"/>
          </a:p>
        </p:txBody>
      </p:sp>
    </p:spTree>
    <p:extLst>
      <p:ext uri="{BB962C8B-B14F-4D97-AF65-F5344CB8AC3E}">
        <p14:creationId xmlns:p14="http://schemas.microsoft.com/office/powerpoint/2010/main" val="3152624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1551182"/>
            <a:ext cx="8206063" cy="3074695"/>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(A1) Engine Repair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(A1) Engine Repair Videos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hlinkClick r:id="" action="ppaction://noaction"/>
            </a:endParaRPr>
          </a:p>
          <a:p>
            <a:pPr marL="0" indent="0">
              <a:spcBef>
                <a:spcPts val="598"/>
              </a:spcBef>
              <a:buNone/>
            </a:pPr>
            <a:r>
              <a:rPr lang="en-US" dirty="0">
                <a:latin typeface="Arial" panose="020B0604020202020204" pitchFamily="34" charset="0"/>
                <a:cs typeface="Arial" panose="020B0604020202020204" pitchFamily="34" charset="0"/>
                <a:hlinkClick r:id="" action="ppaction://noaction"/>
              </a:rPr>
              <a:t>(A8) Engine Performance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5"/>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57200" y="208698"/>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87771"/>
            <a:ext cx="6797040" cy="3079220"/>
          </a:xfrm>
          <a:ln/>
        </p:spPr>
        <p:style>
          <a:lnRef idx="2">
            <a:schemeClr val="dk1"/>
          </a:lnRef>
          <a:fillRef idx="1">
            <a:schemeClr val="lt1"/>
          </a:fillRef>
          <a:effectRef idx="0">
            <a:schemeClr val="dk1"/>
          </a:effectRef>
          <a:fontRef idx="minor">
            <a:schemeClr val="dk1"/>
          </a:fontRef>
        </p:style>
        <p:txBody>
          <a:bodyPr lIns="183600" tIns="183600" rIns="183600" bIns="18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25.1</a:t>
            </a:r>
          </a:p>
        </p:txBody>
      </p:sp>
      <p:pic>
        <p:nvPicPr>
          <p:cNvPr id="13" name="Picture Placeholder 12" descr="A cylindrical head with its internal parts.&#10;Long description is available in notes, Press F6">
            <a:extLst>
              <a:ext uri="{FF2B5EF4-FFF2-40B4-BE49-F238E27FC236}">
                <a16:creationId xmlns:a16="http://schemas.microsoft.com/office/drawing/2014/main" id="{39B70797-D163-4911-95CF-E24DFC5FA562}"/>
              </a:ext>
            </a:extLst>
          </p:cNvPr>
          <p:cNvPicPr>
            <a:picLocks noGrp="1" noChangeAspect="1"/>
          </p:cNvPicPr>
          <p:nvPr>
            <p:ph type="pic" sz="quarter" idx="17"/>
          </p:nvPr>
        </p:nvPicPr>
        <p:blipFill>
          <a:blip r:embed="rId3"/>
          <a:stretch>
            <a:fillRect/>
          </a:stretch>
        </p:blipFill>
        <p:spPr>
          <a:xfrm>
            <a:off x="1208318" y="1067723"/>
            <a:ext cx="6734175" cy="3714750"/>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022835"/>
            <a:ext cx="8229600" cy="1144347"/>
          </a:xfrm>
        </p:spPr>
        <p:txBody>
          <a:bodyPr/>
          <a:lstStyle/>
          <a:p>
            <a:pPr marL="0" indent="0">
              <a:buNone/>
            </a:pPr>
            <a:r>
              <a:rPr lang="en-US" sz="2400" dirty="0"/>
              <a:t>The seats and guides for the valves are in the cylinder head, as well as the camshaft and the entire valve train if it is an overhead camshaft design.</a:t>
            </a:r>
          </a:p>
        </p:txBody>
      </p:sp>
    </p:spTree>
    <p:extLst>
      <p:ext uri="{BB962C8B-B14F-4D97-AF65-F5344CB8AC3E}">
        <p14:creationId xmlns:p14="http://schemas.microsoft.com/office/powerpoint/2010/main" val="3212154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25.2</a:t>
            </a:r>
          </a:p>
        </p:txBody>
      </p:sp>
      <p:pic>
        <p:nvPicPr>
          <p:cNvPr id="7" name="Picture Placeholder 6" descr="A wedged shaped combustion chamber with a squish zone to the left with some tumble motion on the right, below a valve. The section between the valve and the top edge of piston is labeled top dead center.">
            <a:extLst>
              <a:ext uri="{FF2B5EF4-FFF2-40B4-BE49-F238E27FC236}">
                <a16:creationId xmlns:a16="http://schemas.microsoft.com/office/drawing/2014/main" id="{2967FCB1-9698-4573-AD91-875F7FB808D0}"/>
              </a:ext>
            </a:extLst>
          </p:cNvPr>
          <p:cNvPicPr>
            <a:picLocks noGrp="1" noChangeAspect="1"/>
          </p:cNvPicPr>
          <p:nvPr>
            <p:ph type="pic" sz="quarter" idx="17"/>
          </p:nvPr>
        </p:nvPicPr>
        <p:blipFill>
          <a:blip r:embed="rId2"/>
          <a:stretch>
            <a:fillRect/>
          </a:stretch>
        </p:blipFill>
        <p:spPr>
          <a:xfrm>
            <a:off x="2584495" y="1112648"/>
            <a:ext cx="3983182" cy="3747025"/>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164353"/>
            <a:ext cx="8229600" cy="1144347"/>
          </a:xfrm>
        </p:spPr>
        <p:txBody>
          <a:bodyPr/>
          <a:lstStyle/>
          <a:p>
            <a:pPr marL="0" indent="0">
              <a:buNone/>
            </a:pPr>
            <a:r>
              <a:rPr lang="en-US" sz="2400" dirty="0"/>
              <a:t>A wedge-shaped combustion chamber showing the squish area where the air-fuel mixture is squeezed, causing turbulence that pushes the mixture toward the spark plug.</a:t>
            </a:r>
          </a:p>
        </p:txBody>
      </p:sp>
    </p:spTree>
    <p:extLst>
      <p:ext uri="{BB962C8B-B14F-4D97-AF65-F5344CB8AC3E}">
        <p14:creationId xmlns:p14="http://schemas.microsoft.com/office/powerpoint/2010/main" val="354254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25.3</a:t>
            </a:r>
          </a:p>
        </p:txBody>
      </p:sp>
      <p:pic>
        <p:nvPicPr>
          <p:cNvPr id="8" name="Picture Placeholder 7" descr="An engine cylinder with its different parts. &#10;Long description is available in notes, Press F6">
            <a:extLst>
              <a:ext uri="{FF2B5EF4-FFF2-40B4-BE49-F238E27FC236}">
                <a16:creationId xmlns:a16="http://schemas.microsoft.com/office/drawing/2014/main" id="{F2358DE6-FFC5-4066-9BA3-BEA294A27EAC}"/>
              </a:ext>
            </a:extLst>
          </p:cNvPr>
          <p:cNvPicPr>
            <a:picLocks noGrp="1" noChangeAspect="1"/>
          </p:cNvPicPr>
          <p:nvPr>
            <p:ph type="pic" sz="quarter" idx="17"/>
          </p:nvPr>
        </p:nvPicPr>
        <p:blipFill>
          <a:blip r:embed="rId3"/>
          <a:stretch>
            <a:fillRect/>
          </a:stretch>
        </p:blipFill>
        <p:spPr>
          <a:xfrm>
            <a:off x="2422046" y="1143130"/>
            <a:ext cx="4308077" cy="3792825"/>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349019"/>
            <a:ext cx="8229600" cy="775015"/>
          </a:xfrm>
        </p:spPr>
        <p:txBody>
          <a:bodyPr/>
          <a:lstStyle/>
          <a:p>
            <a:pPr marL="0" indent="0">
              <a:buNone/>
            </a:pPr>
            <a:r>
              <a:rPr lang="en-US" sz="2400" dirty="0"/>
              <a:t>Locating the spark plug in the center of the combustion chamber reduces the distance the flame front must travel.</a:t>
            </a:r>
          </a:p>
        </p:txBody>
      </p:sp>
    </p:spTree>
    <p:extLst>
      <p:ext uri="{BB962C8B-B14F-4D97-AF65-F5344CB8AC3E}">
        <p14:creationId xmlns:p14="http://schemas.microsoft.com/office/powerpoint/2010/main" val="214447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25.4</a:t>
            </a:r>
          </a:p>
        </p:txBody>
      </p:sp>
      <p:pic>
        <p:nvPicPr>
          <p:cNvPr id="7" name="Picture Placeholder 6" descr="A combustion chamber of a five point seven liter Chrysler Hemi cylinder head with the two spark plugs applied to ensure rapid burn for best power and economy with the lowest possible exhaust emissions.">
            <a:extLst>
              <a:ext uri="{FF2B5EF4-FFF2-40B4-BE49-F238E27FC236}">
                <a16:creationId xmlns:a16="http://schemas.microsoft.com/office/drawing/2014/main" id="{5B55B749-E09E-48DE-B3FC-D3A35492AF1D}"/>
              </a:ext>
            </a:extLst>
          </p:cNvPr>
          <p:cNvPicPr>
            <a:picLocks noGrp="1" noChangeAspect="1"/>
          </p:cNvPicPr>
          <p:nvPr>
            <p:ph type="pic" sz="quarter" idx="17"/>
          </p:nvPr>
        </p:nvPicPr>
        <p:blipFill>
          <a:blip r:embed="rId2"/>
          <a:stretch>
            <a:fillRect/>
          </a:stretch>
        </p:blipFill>
        <p:spPr>
          <a:xfrm>
            <a:off x="2243249" y="1047831"/>
            <a:ext cx="4665656" cy="3501465"/>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4827283"/>
            <a:ext cx="8229600" cy="1513679"/>
          </a:xfrm>
        </p:spPr>
        <p:txBody>
          <a:bodyPr/>
          <a:lstStyle/>
          <a:p>
            <a:pPr marL="0" indent="0">
              <a:buNone/>
            </a:pPr>
            <a:r>
              <a:rPr lang="en-US" sz="2400" dirty="0"/>
              <a:t>The combustion chamber of the 5.7 liter Chrysler Hemi cylinder head shows the two spark plugs used to ensure rapid burn for best power and economy with the lowest possible exhaust emissions.</a:t>
            </a:r>
          </a:p>
        </p:txBody>
      </p:sp>
    </p:spTree>
    <p:extLst>
      <p:ext uri="{BB962C8B-B14F-4D97-AF65-F5344CB8AC3E}">
        <p14:creationId xmlns:p14="http://schemas.microsoft.com/office/powerpoint/2010/main" val="47144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CD6C17-D353-4C0A-8636-2C76D0742D52}"/>
              </a:ext>
            </a:extLst>
          </p:cNvPr>
          <p:cNvSpPr>
            <a:spLocks noGrp="1"/>
          </p:cNvSpPr>
          <p:nvPr>
            <p:ph type="title"/>
          </p:nvPr>
        </p:nvSpPr>
        <p:spPr>
          <a:xfrm>
            <a:off x="457200" y="185800"/>
            <a:ext cx="8229600" cy="590349"/>
          </a:xfrm>
        </p:spPr>
        <p:txBody>
          <a:bodyPr/>
          <a:lstStyle/>
          <a:p>
            <a:r>
              <a:rPr lang="en-US" dirty="0"/>
              <a:t>Figure 25.5</a:t>
            </a:r>
          </a:p>
        </p:txBody>
      </p:sp>
      <p:pic>
        <p:nvPicPr>
          <p:cNvPr id="8" name="Picture Placeholder 7" descr="A shrouded area around a intake valve on a combustion chamber.&#10;Long description is available in notes, Press F6">
            <a:extLst>
              <a:ext uri="{FF2B5EF4-FFF2-40B4-BE49-F238E27FC236}">
                <a16:creationId xmlns:a16="http://schemas.microsoft.com/office/drawing/2014/main" id="{A168521D-C410-4CC4-BA4B-0AA867946E37}"/>
              </a:ext>
            </a:extLst>
          </p:cNvPr>
          <p:cNvPicPr>
            <a:picLocks noGrp="1" noChangeAspect="1"/>
          </p:cNvPicPr>
          <p:nvPr>
            <p:ph type="pic" sz="quarter" idx="17"/>
          </p:nvPr>
        </p:nvPicPr>
        <p:blipFill>
          <a:blip r:embed="rId3"/>
          <a:srcRect/>
          <a:stretch/>
        </p:blipFill>
        <p:spPr>
          <a:xfrm>
            <a:off x="2693529" y="1062374"/>
            <a:ext cx="3774354" cy="3950724"/>
          </a:xfrm>
          <a:prstGeom prst="rect">
            <a:avLst/>
          </a:prstGeom>
        </p:spPr>
      </p:pic>
      <p:sp>
        <p:nvSpPr>
          <p:cNvPr id="6" name="Content Placeholder 5">
            <a:extLst>
              <a:ext uri="{FF2B5EF4-FFF2-40B4-BE49-F238E27FC236}">
                <a16:creationId xmlns:a16="http://schemas.microsoft.com/office/drawing/2014/main" id="{47EA57E3-DD14-49C4-949F-92D7158AE915}"/>
              </a:ext>
            </a:extLst>
          </p:cNvPr>
          <p:cNvSpPr>
            <a:spLocks noGrp="1"/>
          </p:cNvSpPr>
          <p:nvPr>
            <p:ph sz="quarter" idx="12"/>
          </p:nvPr>
        </p:nvSpPr>
        <p:spPr>
          <a:xfrm>
            <a:off x="457200" y="5338132"/>
            <a:ext cx="8229600" cy="775015"/>
          </a:xfrm>
        </p:spPr>
        <p:txBody>
          <a:bodyPr/>
          <a:lstStyle/>
          <a:p>
            <a:pPr marL="0" indent="0">
              <a:buNone/>
            </a:pPr>
            <a:r>
              <a:rPr lang="en-US" sz="2400" dirty="0"/>
              <a:t>The shrouded area around the intake valve causes the intake mixture to swirl as it enters the combustion chamber.</a:t>
            </a:r>
          </a:p>
        </p:txBody>
      </p:sp>
    </p:spTree>
    <p:extLst>
      <p:ext uri="{BB962C8B-B14F-4D97-AF65-F5344CB8AC3E}">
        <p14:creationId xmlns:p14="http://schemas.microsoft.com/office/powerpoint/2010/main" val="642871277"/>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TotalTime>
  <Words>2237</Words>
  <Application>Microsoft Office PowerPoint</Application>
  <PresentationFormat>On-screen Show (4:3)</PresentationFormat>
  <Paragraphs>188</Paragraphs>
  <Slides>45</Slides>
  <Notes>26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vt:lpstr>
      <vt:lpstr>Cylinder Heads (1 of 2)</vt:lpstr>
      <vt:lpstr>Cylinder Heads (2 of 2)</vt:lpstr>
      <vt:lpstr>Figure 25.1</vt:lpstr>
      <vt:lpstr>Figure 25.2</vt:lpstr>
      <vt:lpstr>Figure 25.3</vt:lpstr>
      <vt:lpstr>Figure 25.4</vt:lpstr>
      <vt:lpstr>Figure 25.5</vt:lpstr>
      <vt:lpstr>Figure 25.6</vt:lpstr>
      <vt:lpstr>Figure 25.7</vt:lpstr>
      <vt:lpstr>Figure 25.9</vt:lpstr>
      <vt:lpstr>Figure 25.10</vt:lpstr>
      <vt:lpstr>Intake and Exhaust Ports (1 of 2)</vt:lpstr>
      <vt:lpstr>Figure 25.12</vt:lpstr>
      <vt:lpstr>Intake and Exhaust Ports (2 of 2)</vt:lpstr>
      <vt:lpstr>Figure 25.13</vt:lpstr>
      <vt:lpstr>Cylinder Head Passages</vt:lpstr>
      <vt:lpstr>Figure 25.14</vt:lpstr>
      <vt:lpstr>Cylinder Head Servicing</vt:lpstr>
      <vt:lpstr>Figure 25.16</vt:lpstr>
      <vt:lpstr>Figure 25.18</vt:lpstr>
      <vt:lpstr>Figure 25.19</vt:lpstr>
      <vt:lpstr>Figure 25.20</vt:lpstr>
      <vt:lpstr>Cylinder Head Resurfacing</vt:lpstr>
      <vt:lpstr>Figure 25.21</vt:lpstr>
      <vt:lpstr>Intake Manifold Alignment</vt:lpstr>
      <vt:lpstr>Figure 25.23</vt:lpstr>
      <vt:lpstr>Valve Guides</vt:lpstr>
      <vt:lpstr>Figure 25.25</vt:lpstr>
      <vt:lpstr>Figure 25.26</vt:lpstr>
      <vt:lpstr>Figure 25.27</vt:lpstr>
      <vt:lpstr>Figure 25.28</vt:lpstr>
      <vt:lpstr>Figure 25.29</vt:lpstr>
      <vt:lpstr>Figure 25.30</vt:lpstr>
      <vt:lpstr>Animation:  Check Valve Stem Clearance (The animation will automatically start in a few seconds)</vt:lpstr>
      <vt:lpstr>Animation:  Check Valve Guide Wear (The animation will automatically start in a few seconds)</vt:lpstr>
      <vt:lpstr>Valve Guide Replacement</vt:lpstr>
      <vt:lpstr>Figure 25.31</vt:lpstr>
      <vt:lpstr>Figure 25.32</vt:lpstr>
      <vt:lpstr>Figure 25.34</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25</dc:title>
  <dc:subject>Business</dc:subject>
  <dc:creator>James D. Halderman</dc:creator>
  <cp:keywords>Automotive</cp:keywords>
  <dc:description>Additional information may be found in the Notes Pane of each slide by pressing F6.</dc:description>
  <cp:lastModifiedBy>Glen Plants</cp:lastModifiedBy>
  <cp:revision>114</cp:revision>
  <dcterms:created xsi:type="dcterms:W3CDTF">2021-12-10T19:34:11Z</dcterms:created>
  <dcterms:modified xsi:type="dcterms:W3CDTF">2022-05-09T14:00:14Z</dcterms:modified>
</cp:coreProperties>
</file>