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72"/>
  </p:notesMasterIdLst>
  <p:sldIdLst>
    <p:sldId id="360" r:id="rId3"/>
    <p:sldId id="361" r:id="rId4"/>
    <p:sldId id="384" r:id="rId5"/>
    <p:sldId id="1003" r:id="rId6"/>
    <p:sldId id="385" r:id="rId7"/>
    <p:sldId id="386" r:id="rId8"/>
    <p:sldId id="387" r:id="rId9"/>
    <p:sldId id="388" r:id="rId10"/>
    <p:sldId id="389" r:id="rId11"/>
    <p:sldId id="390" r:id="rId12"/>
    <p:sldId id="391" r:id="rId13"/>
    <p:sldId id="392" r:id="rId14"/>
    <p:sldId id="393" r:id="rId15"/>
    <p:sldId id="394" r:id="rId16"/>
    <p:sldId id="1004" r:id="rId17"/>
    <p:sldId id="1005" r:id="rId18"/>
    <p:sldId id="395" r:id="rId19"/>
    <p:sldId id="396" r:id="rId20"/>
    <p:sldId id="397" r:id="rId21"/>
    <p:sldId id="398" r:id="rId22"/>
    <p:sldId id="399" r:id="rId23"/>
    <p:sldId id="400" r:id="rId24"/>
    <p:sldId id="401" r:id="rId25"/>
    <p:sldId id="402" r:id="rId26"/>
    <p:sldId id="1008" r:id="rId27"/>
    <p:sldId id="1007" r:id="rId28"/>
    <p:sldId id="1006"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1009" r:id="rId42"/>
    <p:sldId id="1010" r:id="rId43"/>
    <p:sldId id="1011" r:id="rId44"/>
    <p:sldId id="1012" r:id="rId45"/>
    <p:sldId id="1013" r:id="rId46"/>
    <p:sldId id="1014" r:id="rId47"/>
    <p:sldId id="1017" r:id="rId48"/>
    <p:sldId id="1015" r:id="rId49"/>
    <p:sldId id="1016" r:id="rId50"/>
    <p:sldId id="1018" r:id="rId51"/>
    <p:sldId id="1019" r:id="rId52"/>
    <p:sldId id="1020" r:id="rId53"/>
    <p:sldId id="415" r:id="rId54"/>
    <p:sldId id="416" r:id="rId55"/>
    <p:sldId id="417" r:id="rId56"/>
    <p:sldId id="418" r:id="rId57"/>
    <p:sldId id="419" r:id="rId58"/>
    <p:sldId id="420" r:id="rId59"/>
    <p:sldId id="421" r:id="rId60"/>
    <p:sldId id="826" r:id="rId61"/>
    <p:sldId id="827" r:id="rId62"/>
    <p:sldId id="828" r:id="rId63"/>
    <p:sldId id="830" r:id="rId64"/>
    <p:sldId id="831" r:id="rId65"/>
    <p:sldId id="1022" r:id="rId66"/>
    <p:sldId id="1023" r:id="rId67"/>
    <p:sldId id="382" r:id="rId68"/>
    <p:sldId id="427" r:id="rId69"/>
    <p:sldId id="463" r:id="rId70"/>
    <p:sldId id="46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436" userDrawn="1">
          <p15:clr>
            <a:srgbClr val="A4A3A4"/>
          </p15:clr>
        </p15:guide>
        <p15:guide id="4" pos="272" userDrawn="1">
          <p15:clr>
            <a:srgbClr val="A4A3A4"/>
          </p15:clr>
        </p15:guide>
        <p15:guide id="5" pos="5465" userDrawn="1">
          <p15:clr>
            <a:srgbClr val="A4A3A4"/>
          </p15:clr>
        </p15:guide>
        <p15:guide id="6" orient="horz" pos="777" userDrawn="1">
          <p15:clr>
            <a:srgbClr val="A4A3A4"/>
          </p15:clr>
        </p15:guide>
        <p15:guide id="7" orient="horz" pos="39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8"/>
    <p:restoredTop sz="67704" autoAdjust="0"/>
  </p:normalViewPr>
  <p:slideViewPr>
    <p:cSldViewPr snapToGrid="0" snapToObjects="1">
      <p:cViewPr varScale="1">
        <p:scale>
          <a:sx n="50" d="100"/>
          <a:sy n="50" d="100"/>
        </p:scale>
        <p:origin x="2892" y="60"/>
      </p:cViewPr>
      <p:guideLst>
        <p:guide orient="horz" pos="2160"/>
        <p:guide pos="2880"/>
        <p:guide orient="horz" pos="436"/>
        <p:guide pos="272"/>
        <p:guide pos="5465"/>
        <p:guide orient="horz" pos="777"/>
        <p:guide orient="horz" pos="39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316219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69</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1433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latin typeface="+mn-lt"/>
                <a:ea typeface="+mn-ea"/>
                <a:cs typeface="+mn-cs"/>
              </a:rPr>
              <a:t>The screen is titled, "Misfire Graphic." A 6 by 8 rectangular grid with the label "Accumulated Current Counters" is shown, whose rows are labeled, "Cylinder 1, Cylinder 6, Cylinder 5, Cylinder 4, Cylinder 3, and Cylinder 2" from top to bottom. The left and right sides of the columns are labeled 0 and 32, respectively. The first four entries of Cylinder 3 row are shaded. A note below reads,</a:t>
            </a:r>
          </a:p>
          <a:p>
            <a:pPr rtl="0"/>
            <a:r>
              <a:rPr lang="en-US" sz="1200" b="0" i="0" u="none" strike="noStrike" kern="1200" baseline="0" dirty="0">
                <a:solidFill>
                  <a:schemeClr val="tx1"/>
                </a:solidFill>
                <a:latin typeface="+mn-lt"/>
                <a:ea typeface="+mn-ea"/>
                <a:cs typeface="+mn-cs"/>
              </a:rPr>
              <a:t>Line 1: Cycles of Misfire Data: 0.</a:t>
            </a:r>
          </a:p>
          <a:p>
            <a:pPr rtl="0"/>
            <a:r>
              <a:rPr lang="en-US" sz="1200" b="0" i="0" u="none" strike="noStrike" kern="1200" baseline="0" dirty="0">
                <a:solidFill>
                  <a:schemeClr val="tx1"/>
                </a:solidFill>
                <a:latin typeface="+mn-lt"/>
                <a:ea typeface="+mn-ea"/>
                <a:cs typeface="+mn-cs"/>
              </a:rPr>
              <a:t>Line 2: engine Speed: 0 R P M.</a:t>
            </a:r>
          </a:p>
          <a:p>
            <a:pPr rtl="0"/>
            <a:r>
              <a:rPr lang="en-US" sz="1200" b="0" i="0" u="none" strike="noStrike" kern="1200" baseline="0" dirty="0">
                <a:solidFill>
                  <a:schemeClr val="tx1"/>
                </a:solidFill>
                <a:latin typeface="+mn-lt"/>
                <a:ea typeface="+mn-ea"/>
                <a:cs typeface="+mn-cs"/>
              </a:rPr>
              <a:t>Line 3: Engine Load: 0 percent. "Reset graph" is written at the bottom inside a rectangular section.</a:t>
            </a:r>
          </a:p>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21</a:t>
            </a:fld>
            <a:endParaRPr lang="en-US" dirty="0"/>
          </a:p>
        </p:txBody>
      </p:sp>
    </p:spTree>
    <p:extLst>
      <p:ext uri="{BB962C8B-B14F-4D97-AF65-F5344CB8AC3E}">
        <p14:creationId xmlns:p14="http://schemas.microsoft.com/office/powerpoint/2010/main" val="123149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symbols are as follows:</a:t>
            </a:r>
          </a:p>
          <a:p>
            <a:r>
              <a:rPr lang="en-US" dirty="0"/>
              <a:t>1. Air Suspension Warning.</a:t>
            </a:r>
          </a:p>
          <a:p>
            <a:r>
              <a:rPr lang="en-US" dirty="0"/>
              <a:t>2. Airbag Warning.</a:t>
            </a:r>
          </a:p>
          <a:p>
            <a:r>
              <a:rPr lang="en-US" dirty="0"/>
              <a:t>3. Battery or Alternator Warning.</a:t>
            </a:r>
          </a:p>
          <a:p>
            <a:r>
              <a:rPr lang="en-US" dirty="0"/>
              <a:t>4. Brake Fluid Low.</a:t>
            </a:r>
          </a:p>
          <a:p>
            <a:r>
              <a:rPr lang="en-US" dirty="0"/>
              <a:t>5. Brake Warning.</a:t>
            </a:r>
          </a:p>
          <a:p>
            <a:r>
              <a:rPr lang="en-US" dirty="0"/>
              <a:t>6. Catalytic Converter Warning.</a:t>
            </a:r>
          </a:p>
          <a:p>
            <a:r>
              <a:rPr lang="en-US" dirty="0"/>
              <a:t>7. Chassis System Warning.</a:t>
            </a:r>
          </a:p>
          <a:p>
            <a:r>
              <a:rPr lang="en-US" dirty="0"/>
              <a:t>Above the texts, the corresponding symbols are shown.</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59</a:t>
            </a:fld>
            <a:endParaRPr lang="en-US" dirty="0"/>
          </a:p>
        </p:txBody>
      </p:sp>
    </p:spTree>
    <p:extLst>
      <p:ext uri="{BB962C8B-B14F-4D97-AF65-F5344CB8AC3E}">
        <p14:creationId xmlns:p14="http://schemas.microsoft.com/office/powerpoint/2010/main" val="3599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symbols are as follows:</a:t>
            </a:r>
          </a:p>
          <a:p>
            <a:r>
              <a:rPr lang="en-IN" dirty="0"/>
              <a:t>8. Distance Warning.</a:t>
            </a:r>
          </a:p>
          <a:p>
            <a:r>
              <a:rPr lang="en-IN" dirty="0"/>
              <a:t>9. Drivetrain Trouble Indicator.</a:t>
            </a:r>
          </a:p>
          <a:p>
            <a:r>
              <a:rPr lang="en-IN" dirty="0"/>
              <a:t>10. Electronic Throttle Control.</a:t>
            </a:r>
          </a:p>
          <a:p>
            <a:r>
              <a:rPr lang="en-IN" dirty="0"/>
              <a:t>11. Engine Fault Stop.</a:t>
            </a:r>
          </a:p>
          <a:p>
            <a:r>
              <a:rPr lang="en-IN" dirty="0"/>
              <a:t>12. Handbrake Warning.</a:t>
            </a:r>
          </a:p>
          <a:p>
            <a:r>
              <a:rPr lang="en-IN" dirty="0"/>
              <a:t>13. Hydraulic Brake Fault.</a:t>
            </a:r>
          </a:p>
          <a:p>
            <a:r>
              <a:rPr lang="en-IN" dirty="0"/>
              <a:t>14. Ignition Switch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Above the texts, the corresponding symbols are shown.</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60</a:t>
            </a:fld>
            <a:endParaRPr lang="en-US" dirty="0"/>
          </a:p>
        </p:txBody>
      </p:sp>
    </p:spTree>
    <p:extLst>
      <p:ext uri="{BB962C8B-B14F-4D97-AF65-F5344CB8AC3E}">
        <p14:creationId xmlns:p14="http://schemas.microsoft.com/office/powerpoint/2010/main" val="422140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symbols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Key Fob Battery 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 Low Coolant Level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 Master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18. Mechanical Fault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 Night Vision Warning 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Oil Level 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21. Oil Pressure 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Above the texts, the corresponding symbols are shown.</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61</a:t>
            </a:fld>
            <a:endParaRPr lang="en-US" dirty="0"/>
          </a:p>
        </p:txBody>
      </p:sp>
    </p:spTree>
    <p:extLst>
      <p:ext uri="{BB962C8B-B14F-4D97-AF65-F5344CB8AC3E}">
        <p14:creationId xmlns:p14="http://schemas.microsoft.com/office/powerpoint/2010/main" val="427440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symbols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 Parking Brake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 Pedestrian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 Power Steering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Seat Belt Not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 Steering Lock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27. Suspension Fault Detected.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28. Temperature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Above the texts, the corresponding symbols are shown.</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62</a:t>
            </a:fld>
            <a:endParaRPr lang="en-US" dirty="0"/>
          </a:p>
        </p:txBody>
      </p:sp>
    </p:spTree>
    <p:extLst>
      <p:ext uri="{BB962C8B-B14F-4D97-AF65-F5344CB8AC3E}">
        <p14:creationId xmlns:p14="http://schemas.microsoft.com/office/powerpoint/2010/main" val="177951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symbols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29. Theft Deterrent Fault.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Trailer Tow Hitch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 Transmission Fault Do Not Shift.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 Transmission Fluid Temp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Above the texts, the corresponding symbols are shown.</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63</a:t>
            </a:fld>
            <a:endParaRPr lang="en-US" dirty="0"/>
          </a:p>
        </p:txBody>
      </p:sp>
    </p:spTree>
    <p:extLst>
      <p:ext uri="{BB962C8B-B14F-4D97-AF65-F5344CB8AC3E}">
        <p14:creationId xmlns:p14="http://schemas.microsoft.com/office/powerpoint/2010/main" val="329779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280259634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3A5B03D9-87AE-4CEF-BD5F-FD6BCA974AB8}"/>
              </a:ext>
            </a:extLst>
          </p:cNvPr>
          <p:cNvSpPr>
            <a:spLocks noGrp="1"/>
          </p:cNvSpPr>
          <p:nvPr>
            <p:ph type="pic" sz="quarter" idx="18"/>
          </p:nvPr>
        </p:nvSpPr>
        <p:spPr>
          <a:xfrm>
            <a:off x="457200" y="2333625"/>
            <a:ext cx="4114800" cy="3792538"/>
          </a:xfrm>
        </p:spPr>
        <p:txBody>
          <a:bodyPr/>
          <a:lstStyle/>
          <a:p>
            <a:endParaRPr lang="en-US" dirty="0"/>
          </a:p>
        </p:txBody>
      </p:sp>
    </p:spTree>
    <p:extLst>
      <p:ext uri="{BB962C8B-B14F-4D97-AF65-F5344CB8AC3E}">
        <p14:creationId xmlns:p14="http://schemas.microsoft.com/office/powerpoint/2010/main" val="58902148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5">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 id="214748369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jameshalderman.com/a1_anim_lib_pag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jameshalderman.com/a8_vid_lib_page/" TargetMode="External"/><Relationship Id="rId4" Type="http://schemas.openxmlformats.org/officeDocument/2006/relationships/hyperlink" Target="https://jameshalderman.com/a1_vid_lib_pag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05541"/>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47256"/>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3"/>
          <a:stretch>
            <a:fillRect/>
          </a:stretch>
        </p:blipFill>
        <p:spPr>
          <a:xfrm>
            <a:off x="468313"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9253" y="3035562"/>
            <a:ext cx="3657600" cy="498016"/>
          </a:xfrm>
        </p:spPr>
        <p:txBody>
          <a:bodyPr lIns="0" tIns="18000" rIns="0" bIns="18000" anchor="ctr">
            <a:spAutoFit/>
          </a:bodyPr>
          <a:lstStyle/>
          <a:p>
            <a:pPr indent="-101600"/>
            <a:r>
              <a:rPr lang="en-US" dirty="0"/>
              <a:t>Chapter 21</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6" y="3757257"/>
            <a:ext cx="3500118" cy="374906"/>
          </a:xfrm>
        </p:spPr>
        <p:txBody>
          <a:bodyPr wrap="square" lIns="0" tIns="18000" rIns="0" bIns="18000" anchor="ctr">
            <a:spAutoFit/>
          </a:bodyPr>
          <a:lstStyle/>
          <a:p>
            <a:pPr indent="-101600"/>
            <a:r>
              <a:rPr lang="en-US" sz="2200" dirty="0"/>
              <a:t>Engine Condition Diagnosis</a:t>
            </a:r>
          </a:p>
        </p:txBody>
      </p:sp>
      <p:pic>
        <p:nvPicPr>
          <p:cNvPr id="10" name="Picture Placeholder 9" descr="Pearson Logo">
            <a:extLst>
              <a:ext uri="{FF2B5EF4-FFF2-40B4-BE49-F238E27FC236}">
                <a16:creationId xmlns:a16="http://schemas.microsoft.com/office/drawing/2014/main" id="{D93F9755-71AC-4623-A7AF-8D9B84596A7C}"/>
              </a:ext>
            </a:extLst>
          </p:cNvPr>
          <p:cNvPicPr>
            <a:picLocks noGrp="1" noChangeAspect="1"/>
          </p:cNvPicPr>
          <p:nvPr>
            <p:ph type="pic" sz="quarter" idx="16"/>
          </p:nvPr>
        </p:nvPicPr>
        <p:blipFill>
          <a:blip r:embed="rId4"/>
          <a:stretch>
            <a:fillRect/>
          </a:stretch>
        </p:blipFill>
        <p:spPr>
          <a:xfrm>
            <a:off x="437062" y="6425541"/>
            <a:ext cx="930752" cy="283857"/>
          </a:xfrm>
          <a:prstGeom prst="rect">
            <a:avLst/>
          </a:prstGeo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79835" y="641682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607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52F2-12B1-7246-B25F-32097EBAEFDB}"/>
              </a:ext>
            </a:extLst>
          </p:cNvPr>
          <p:cNvSpPr>
            <a:spLocks noGrp="1"/>
          </p:cNvSpPr>
          <p:nvPr>
            <p:ph type="title"/>
          </p:nvPr>
        </p:nvSpPr>
        <p:spPr>
          <a:xfrm>
            <a:off x="457200" y="241758"/>
            <a:ext cx="8229600" cy="590349"/>
          </a:xfrm>
        </p:spPr>
        <p:txBody>
          <a:bodyPr lIns="0" tIns="18000" rIns="0" bIns="18000" anchor="ctr" anchorCtr="0">
            <a:spAutoFit/>
          </a:bodyPr>
          <a:lstStyle/>
          <a:p>
            <a:r>
              <a:rPr lang="en-US" dirty="0"/>
              <a:t>The Driver Is Your Best Resource</a:t>
            </a:r>
          </a:p>
        </p:txBody>
      </p:sp>
      <p:sp>
        <p:nvSpPr>
          <p:cNvPr id="3" name="Content Placeholder 2">
            <a:extLst>
              <a:ext uri="{FF2B5EF4-FFF2-40B4-BE49-F238E27FC236}">
                <a16:creationId xmlns:a16="http://schemas.microsoft.com/office/drawing/2014/main" id="{0ED495C7-D5FF-3849-825A-A73218F11BE6}"/>
              </a:ext>
            </a:extLst>
          </p:cNvPr>
          <p:cNvSpPr>
            <a:spLocks noGrp="1"/>
          </p:cNvSpPr>
          <p:nvPr>
            <p:ph sz="quarter" idx="13"/>
          </p:nvPr>
        </p:nvSpPr>
        <p:spPr>
          <a:xfrm>
            <a:off x="457200" y="1254573"/>
            <a:ext cx="8232775" cy="2752480"/>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When did the problem first occur?</a:t>
            </a:r>
          </a:p>
          <a:p>
            <a:pPr marL="342900" indent="-342900"/>
            <a:r>
              <a:rPr lang="en-US" dirty="0">
                <a:latin typeface="Arial" panose="020B0604020202020204" pitchFamily="34" charset="0"/>
                <a:cs typeface="Arial" panose="020B0604020202020204" pitchFamily="34" charset="0"/>
              </a:rPr>
              <a:t>Under what conditions does it occur?</a:t>
            </a:r>
          </a:p>
          <a:p>
            <a:pPr marL="1016000" lvl="1" indent="-457200">
              <a:buFont typeface="+mj-lt"/>
              <a:buAutoNum type="arabicPeriod"/>
            </a:pPr>
            <a:r>
              <a:rPr lang="en-US" dirty="0">
                <a:latin typeface="Arial" panose="020B0604020202020204" pitchFamily="34" charset="0"/>
                <a:cs typeface="Arial" panose="020B0604020202020204" pitchFamily="34" charset="0"/>
              </a:rPr>
              <a:t>Cold or hot?</a:t>
            </a:r>
          </a:p>
          <a:p>
            <a:pPr marL="1016000" lvl="1" indent="-457200">
              <a:buFont typeface="+mj-lt"/>
              <a:buAutoNum type="arabicPeriod"/>
            </a:pPr>
            <a:r>
              <a:rPr lang="en-US" dirty="0">
                <a:latin typeface="Arial" panose="020B0604020202020204" pitchFamily="34" charset="0"/>
                <a:cs typeface="Arial" panose="020B0604020202020204" pitchFamily="34" charset="0"/>
              </a:rPr>
              <a:t>Acceleration, cruise, or deceleration?</a:t>
            </a:r>
          </a:p>
          <a:p>
            <a:pPr marL="1016000" lvl="1" indent="-457200">
              <a:buFont typeface="+mj-lt"/>
              <a:buAutoNum type="arabicPeriod"/>
            </a:pPr>
            <a:r>
              <a:rPr lang="en-US" dirty="0">
                <a:latin typeface="Arial" panose="020B0604020202020204" pitchFamily="34" charset="0"/>
                <a:cs typeface="Arial" panose="020B0604020202020204" pitchFamily="34" charset="0"/>
              </a:rPr>
              <a:t>How far was it driven?</a:t>
            </a:r>
          </a:p>
          <a:p>
            <a:pPr marL="1016000" lvl="1" indent="-457200">
              <a:buFont typeface="+mj-lt"/>
              <a:buAutoNum type="arabicPeriod"/>
            </a:pPr>
            <a:r>
              <a:rPr lang="en-US" dirty="0">
                <a:latin typeface="Arial" panose="020B0604020202020204" pitchFamily="34" charset="0"/>
                <a:cs typeface="Arial" panose="020B0604020202020204" pitchFamily="34" charset="0"/>
              </a:rPr>
              <a:t>What recent repairs have been performed?</a:t>
            </a:r>
          </a:p>
        </p:txBody>
      </p:sp>
    </p:spTree>
    <p:extLst>
      <p:ext uri="{BB962C8B-B14F-4D97-AF65-F5344CB8AC3E}">
        <p14:creationId xmlns:p14="http://schemas.microsoft.com/office/powerpoint/2010/main" val="1462440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6C9B-51DF-CB48-B24F-54B309431B56}"/>
              </a:ext>
            </a:extLst>
          </p:cNvPr>
          <p:cNvSpPr>
            <a:spLocks noGrp="1"/>
          </p:cNvSpPr>
          <p:nvPr>
            <p:ph type="title"/>
          </p:nvPr>
        </p:nvSpPr>
        <p:spPr>
          <a:xfrm>
            <a:off x="457200" y="241762"/>
            <a:ext cx="8229600" cy="590349"/>
          </a:xfrm>
        </p:spPr>
        <p:txBody>
          <a:bodyPr lIns="0" tIns="18000" rIns="0" bIns="18000" anchor="ctr" anchorCtr="0">
            <a:spAutoFit/>
          </a:bodyPr>
          <a:lstStyle/>
          <a:p>
            <a:r>
              <a:rPr lang="en-US" dirty="0"/>
              <a:t>Visual Checks</a:t>
            </a:r>
          </a:p>
        </p:txBody>
      </p:sp>
      <p:sp>
        <p:nvSpPr>
          <p:cNvPr id="3" name="Content Placeholder 2">
            <a:extLst>
              <a:ext uri="{FF2B5EF4-FFF2-40B4-BE49-F238E27FC236}">
                <a16:creationId xmlns:a16="http://schemas.microsoft.com/office/drawing/2014/main" id="{BEB095A8-AC98-3C40-911D-3469DB0F5CE2}"/>
              </a:ext>
            </a:extLst>
          </p:cNvPr>
          <p:cNvSpPr>
            <a:spLocks noGrp="1"/>
          </p:cNvSpPr>
          <p:nvPr>
            <p:ph sz="quarter" idx="13"/>
          </p:nvPr>
        </p:nvSpPr>
        <p:spPr>
          <a:xfrm>
            <a:off x="457200" y="1254577"/>
            <a:ext cx="8232775" cy="2113843"/>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first and most important “test” that can be performed is a careful visual inspection.</a:t>
            </a:r>
          </a:p>
          <a:p>
            <a:pPr marL="829818" lvl="1" indent="-342900"/>
            <a:r>
              <a:rPr lang="en-US" dirty="0">
                <a:latin typeface="Arial" panose="020B0604020202020204" pitchFamily="34" charset="0"/>
                <a:cs typeface="Arial" panose="020B0604020202020204" pitchFamily="34" charset="0"/>
              </a:rPr>
              <a:t>Oil Level and Condition</a:t>
            </a:r>
          </a:p>
          <a:p>
            <a:pPr marL="829818" lvl="1" indent="-342900"/>
            <a:r>
              <a:rPr lang="en-US" dirty="0">
                <a:latin typeface="Arial" panose="020B0604020202020204" pitchFamily="34" charset="0"/>
                <a:cs typeface="Arial" panose="020B0604020202020204" pitchFamily="34" charset="0"/>
              </a:rPr>
              <a:t>Coolant Level and Condition</a:t>
            </a:r>
          </a:p>
          <a:p>
            <a:pPr marL="829818" lvl="1" indent="-342900"/>
            <a:r>
              <a:rPr lang="en-US" dirty="0">
                <a:latin typeface="Arial" panose="020B0604020202020204" pitchFamily="34" charset="0"/>
                <a:cs typeface="Arial" panose="020B0604020202020204" pitchFamily="34" charset="0"/>
              </a:rPr>
              <a:t>Oil Leaks</a:t>
            </a:r>
          </a:p>
        </p:txBody>
      </p:sp>
    </p:spTree>
    <p:extLst>
      <p:ext uri="{BB962C8B-B14F-4D97-AF65-F5344CB8AC3E}">
        <p14:creationId xmlns:p14="http://schemas.microsoft.com/office/powerpoint/2010/main" val="14229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20D9-3A37-7446-B28B-A7D2E10251E9}"/>
              </a:ext>
            </a:extLst>
          </p:cNvPr>
          <p:cNvSpPr>
            <a:spLocks noGrp="1"/>
          </p:cNvSpPr>
          <p:nvPr>
            <p:ph type="title"/>
          </p:nvPr>
        </p:nvSpPr>
        <p:spPr>
          <a:xfrm>
            <a:off x="457200" y="258377"/>
            <a:ext cx="8229600" cy="590349"/>
          </a:xfrm>
        </p:spPr>
        <p:txBody>
          <a:bodyPr lIns="0" tIns="18000" rIns="0" bIns="18000" anchor="ctr" anchorCtr="0">
            <a:spAutoFit/>
          </a:bodyPr>
          <a:lstStyle/>
          <a:p>
            <a:r>
              <a:rPr lang="en-US" dirty="0"/>
              <a:t>Figure 21.3</a:t>
            </a:r>
          </a:p>
        </p:txBody>
      </p:sp>
      <p:pic>
        <p:nvPicPr>
          <p:cNvPr id="6" name="Picture Placeholder 5" descr="A vehicle engine shows a harmonic balancer and an oil pan below it.">
            <a:extLst>
              <a:ext uri="{FF2B5EF4-FFF2-40B4-BE49-F238E27FC236}">
                <a16:creationId xmlns:a16="http://schemas.microsoft.com/office/drawing/2014/main" id="{79671D77-3673-8B49-B66C-705D8E62C712}"/>
              </a:ext>
            </a:extLst>
          </p:cNvPr>
          <p:cNvPicPr>
            <a:picLocks noGrp="1" noChangeAspect="1"/>
          </p:cNvPicPr>
          <p:nvPr>
            <p:ph type="pic" sz="quarter" idx="13"/>
          </p:nvPr>
        </p:nvPicPr>
        <p:blipFill>
          <a:blip r:embed="rId2"/>
          <a:stretch>
            <a:fillRect/>
          </a:stretch>
        </p:blipFill>
        <p:spPr>
          <a:xfrm>
            <a:off x="2194983" y="1258668"/>
            <a:ext cx="4754033" cy="3253312"/>
          </a:xfrm>
        </p:spPr>
      </p:pic>
      <p:sp>
        <p:nvSpPr>
          <p:cNvPr id="4" name="Text Placeholder 3">
            <a:extLst>
              <a:ext uri="{FF2B5EF4-FFF2-40B4-BE49-F238E27FC236}">
                <a16:creationId xmlns:a16="http://schemas.microsoft.com/office/drawing/2014/main" id="{D3E3D529-0B71-2D49-AB6F-69C3D27FBF66}"/>
              </a:ext>
            </a:extLst>
          </p:cNvPr>
          <p:cNvSpPr>
            <a:spLocks noGrp="1"/>
          </p:cNvSpPr>
          <p:nvPr>
            <p:ph type="body" idx="1"/>
          </p:nvPr>
        </p:nvSpPr>
        <p:spPr>
          <a:xfrm>
            <a:off x="457200" y="4706629"/>
            <a:ext cx="8229600" cy="1513679"/>
          </a:xfrm>
        </p:spPr>
        <p:txBody>
          <a:bodyPr lIns="0" tIns="18000" rIns="0" bIns="18000" anchor="ctr" anchorCtr="0">
            <a:spAutoFit/>
          </a:bodyPr>
          <a:lstStyle/>
          <a:p>
            <a:r>
              <a:rPr lang="en-US" dirty="0">
                <a:solidFill>
                  <a:schemeClr val="tx1"/>
                </a:solidFill>
              </a:rPr>
              <a:t>What looks like an oil pan gasket leak can be a rocker cover gasket leak. Always look for the highest place and most forward place you see oil leaking; that should be repaired first.</a:t>
            </a:r>
          </a:p>
        </p:txBody>
      </p:sp>
    </p:spTree>
    <p:extLst>
      <p:ext uri="{BB962C8B-B14F-4D97-AF65-F5344CB8AC3E}">
        <p14:creationId xmlns:p14="http://schemas.microsoft.com/office/powerpoint/2010/main" val="180144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E164-6075-3B42-BABC-1AE535D8DA22}"/>
              </a:ext>
            </a:extLst>
          </p:cNvPr>
          <p:cNvSpPr>
            <a:spLocks noGrp="1"/>
          </p:cNvSpPr>
          <p:nvPr>
            <p:ph type="title"/>
          </p:nvPr>
        </p:nvSpPr>
        <p:spPr>
          <a:xfrm>
            <a:off x="457200" y="241760"/>
            <a:ext cx="8229600" cy="590349"/>
          </a:xfrm>
        </p:spPr>
        <p:txBody>
          <a:bodyPr lIns="0" tIns="18000" rIns="0" bIns="18000" anchor="ctr" anchorCtr="0">
            <a:spAutoFit/>
          </a:bodyPr>
          <a:lstStyle/>
          <a:p>
            <a:r>
              <a:rPr lang="en-US" dirty="0"/>
              <a:t>Engine Noise Diagnosis</a:t>
            </a:r>
          </a:p>
        </p:txBody>
      </p:sp>
      <p:sp>
        <p:nvSpPr>
          <p:cNvPr id="3" name="Content Placeholder 2">
            <a:extLst>
              <a:ext uri="{FF2B5EF4-FFF2-40B4-BE49-F238E27FC236}">
                <a16:creationId xmlns:a16="http://schemas.microsoft.com/office/drawing/2014/main" id="{1BBCBD58-48E2-764A-BADB-6DFA71FE3D44}"/>
              </a:ext>
            </a:extLst>
          </p:cNvPr>
          <p:cNvSpPr>
            <a:spLocks noGrp="1"/>
          </p:cNvSpPr>
          <p:nvPr>
            <p:ph sz="quarter" idx="13"/>
          </p:nvPr>
        </p:nvSpPr>
        <p:spPr>
          <a:xfrm>
            <a:off x="457200" y="1254574"/>
            <a:ext cx="8232775" cy="4791499"/>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An engine knocking noise is often difficult to diagnose. Several items that can cause it include:</a:t>
            </a:r>
          </a:p>
          <a:p>
            <a:pPr marL="829818" lvl="1" indent="-342900"/>
            <a:r>
              <a:rPr lang="en-US" dirty="0">
                <a:latin typeface="Arial" panose="020B0604020202020204" pitchFamily="34" charset="0"/>
                <a:cs typeface="Arial" panose="020B0604020202020204" pitchFamily="34" charset="0"/>
              </a:rPr>
              <a:t>Valves clicking</a:t>
            </a:r>
          </a:p>
          <a:p>
            <a:pPr marL="829818" lvl="1" indent="-342900"/>
            <a:r>
              <a:rPr lang="en-US" dirty="0">
                <a:latin typeface="Arial" panose="020B0604020202020204" pitchFamily="34" charset="0"/>
                <a:cs typeface="Arial" panose="020B0604020202020204" pitchFamily="34" charset="0"/>
              </a:rPr>
              <a:t>Torque converter</a:t>
            </a:r>
          </a:p>
          <a:p>
            <a:pPr marL="829818" lvl="1" indent="-342900"/>
            <a:r>
              <a:rPr lang="en-US" dirty="0">
                <a:latin typeface="Arial" panose="020B0604020202020204" pitchFamily="34" charset="0"/>
                <a:cs typeface="Arial" panose="020B0604020202020204" pitchFamily="34" charset="0"/>
              </a:rPr>
              <a:t>Cracked flex plate</a:t>
            </a:r>
          </a:p>
          <a:p>
            <a:pPr marL="829818" lvl="1" indent="-342900"/>
            <a:r>
              <a:rPr lang="en-US" dirty="0">
                <a:latin typeface="Arial" panose="020B0604020202020204" pitchFamily="34" charset="0"/>
                <a:cs typeface="Arial" panose="020B0604020202020204" pitchFamily="34" charset="0"/>
              </a:rPr>
              <a:t>Loose or defective drive belts or tensioners</a:t>
            </a:r>
          </a:p>
          <a:p>
            <a:pPr marL="829818" lvl="1" indent="-342900"/>
            <a:r>
              <a:rPr lang="en-US" dirty="0">
                <a:latin typeface="Arial" panose="020B0604020202020204" pitchFamily="34" charset="0"/>
                <a:cs typeface="Arial" panose="020B0604020202020204" pitchFamily="34" charset="0"/>
              </a:rPr>
              <a:t>Piston pin knock</a:t>
            </a:r>
          </a:p>
          <a:p>
            <a:pPr marL="829818" lvl="1" indent="-342900"/>
            <a:r>
              <a:rPr lang="en-US" dirty="0">
                <a:latin typeface="Arial" panose="020B0604020202020204" pitchFamily="34" charset="0"/>
                <a:cs typeface="Arial" panose="020B0604020202020204" pitchFamily="34" charset="0"/>
              </a:rPr>
              <a:t>Piston slap</a:t>
            </a:r>
          </a:p>
          <a:p>
            <a:pPr marL="829818" lvl="1" indent="-342900"/>
            <a:r>
              <a:rPr lang="en-US" dirty="0">
                <a:latin typeface="Arial" panose="020B0604020202020204" pitchFamily="34" charset="0"/>
                <a:cs typeface="Arial" panose="020B0604020202020204" pitchFamily="34" charset="0"/>
              </a:rPr>
              <a:t>Timing chain noise</a:t>
            </a:r>
          </a:p>
          <a:p>
            <a:pPr marL="829818" lvl="1" indent="-342900"/>
            <a:r>
              <a:rPr lang="en-US" dirty="0">
                <a:latin typeface="Arial" panose="020B0604020202020204" pitchFamily="34" charset="0"/>
                <a:cs typeface="Arial" panose="020B0604020202020204" pitchFamily="34" charset="0"/>
              </a:rPr>
              <a:t>Rod-bearing noise</a:t>
            </a:r>
          </a:p>
          <a:p>
            <a:pPr marL="829818" lvl="1" indent="-342900"/>
            <a:r>
              <a:rPr lang="en-US" dirty="0">
                <a:latin typeface="Arial" panose="020B0604020202020204" pitchFamily="34" charset="0"/>
                <a:cs typeface="Arial" panose="020B0604020202020204" pitchFamily="34" charset="0"/>
              </a:rPr>
              <a:t>Main-bearing knock</a:t>
            </a:r>
          </a:p>
        </p:txBody>
      </p:sp>
    </p:spTree>
    <p:extLst>
      <p:ext uri="{BB962C8B-B14F-4D97-AF65-F5344CB8AC3E}">
        <p14:creationId xmlns:p14="http://schemas.microsoft.com/office/powerpoint/2010/main" val="417197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749-E72F-0E46-A2A4-A145E1123DBF}"/>
              </a:ext>
            </a:extLst>
          </p:cNvPr>
          <p:cNvSpPr>
            <a:spLocks noGrp="1"/>
          </p:cNvSpPr>
          <p:nvPr>
            <p:ph type="title"/>
          </p:nvPr>
        </p:nvSpPr>
        <p:spPr>
          <a:xfrm>
            <a:off x="457200" y="258376"/>
            <a:ext cx="8229600" cy="590349"/>
          </a:xfrm>
        </p:spPr>
        <p:txBody>
          <a:bodyPr lIns="0" tIns="18000" rIns="0" bIns="18000" anchor="ctr" anchorCtr="0">
            <a:spAutoFit/>
          </a:bodyPr>
          <a:lstStyle/>
          <a:p>
            <a:r>
              <a:rPr lang="en-US" dirty="0"/>
              <a:t>Figure 21.6</a:t>
            </a:r>
          </a:p>
        </p:txBody>
      </p:sp>
      <p:pic>
        <p:nvPicPr>
          <p:cNvPr id="6" name="Picture Placeholder 5" descr="An accessory belt tensioner.">
            <a:extLst>
              <a:ext uri="{FF2B5EF4-FFF2-40B4-BE49-F238E27FC236}">
                <a16:creationId xmlns:a16="http://schemas.microsoft.com/office/drawing/2014/main" id="{8B322727-2A36-6C47-828D-24488984D476}"/>
              </a:ext>
            </a:extLst>
          </p:cNvPr>
          <p:cNvPicPr>
            <a:picLocks noGrp="1" noChangeAspect="1"/>
          </p:cNvPicPr>
          <p:nvPr>
            <p:ph type="pic" sz="quarter" idx="13"/>
          </p:nvPr>
        </p:nvPicPr>
        <p:blipFill>
          <a:blip r:embed="rId2"/>
          <a:stretch>
            <a:fillRect/>
          </a:stretch>
        </p:blipFill>
        <p:spPr>
          <a:xfrm>
            <a:off x="2193271" y="1015294"/>
            <a:ext cx="4757457" cy="3570718"/>
          </a:xfrm>
        </p:spPr>
      </p:pic>
      <p:sp>
        <p:nvSpPr>
          <p:cNvPr id="4" name="Text Placeholder 3">
            <a:extLst>
              <a:ext uri="{FF2B5EF4-FFF2-40B4-BE49-F238E27FC236}">
                <a16:creationId xmlns:a16="http://schemas.microsoft.com/office/drawing/2014/main" id="{51315EAB-2C84-1B46-9816-061644FCEA32}"/>
              </a:ext>
            </a:extLst>
          </p:cNvPr>
          <p:cNvSpPr>
            <a:spLocks noGrp="1"/>
          </p:cNvSpPr>
          <p:nvPr>
            <p:ph type="body" idx="1"/>
          </p:nvPr>
        </p:nvSpPr>
        <p:spPr>
          <a:xfrm>
            <a:off x="457200" y="4847649"/>
            <a:ext cx="8229600" cy="775015"/>
          </a:xfrm>
        </p:spPr>
        <p:txBody>
          <a:bodyPr lIns="0" tIns="18000" rIns="0" bIns="18000" anchor="ctr" anchorCtr="0">
            <a:spAutoFit/>
          </a:bodyPr>
          <a:lstStyle/>
          <a:p>
            <a:r>
              <a:rPr lang="en-US" dirty="0"/>
              <a:t>An accessory belt tensioner. Anything wrong with the belt or tensioner can cause noise.</a:t>
            </a:r>
          </a:p>
        </p:txBody>
      </p:sp>
    </p:spTree>
    <p:extLst>
      <p:ext uri="{BB962C8B-B14F-4D97-AF65-F5344CB8AC3E}">
        <p14:creationId xmlns:p14="http://schemas.microsoft.com/office/powerpoint/2010/main" val="1113976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Noise, Vibration and Harshness, NVH</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Noise_Vibration_and_Harshness_NVH">
            <a:hlinkClick r:id="" action="ppaction://media"/>
            <a:extLst>
              <a:ext uri="{FF2B5EF4-FFF2-40B4-BE49-F238E27FC236}">
                <a16:creationId xmlns:a16="http://schemas.microsoft.com/office/drawing/2014/main" id="{00CD1E2C-04BD-D4F6-5519-A605AF39A10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2712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Noise and Vibration</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Noise_and_Vibration">
            <a:hlinkClick r:id="" action="ppaction://media"/>
            <a:extLst>
              <a:ext uri="{FF2B5EF4-FFF2-40B4-BE49-F238E27FC236}">
                <a16:creationId xmlns:a16="http://schemas.microsoft.com/office/drawing/2014/main" id="{EB1E59B1-6DD2-0DFD-5A66-AA7367767A4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8335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27CD-1309-CC4A-8598-172097EF1F10}"/>
              </a:ext>
            </a:extLst>
          </p:cNvPr>
          <p:cNvSpPr>
            <a:spLocks noGrp="1"/>
          </p:cNvSpPr>
          <p:nvPr>
            <p:ph type="title"/>
          </p:nvPr>
        </p:nvSpPr>
        <p:spPr>
          <a:xfrm>
            <a:off x="457200" y="234921"/>
            <a:ext cx="8229600" cy="590349"/>
          </a:xfrm>
        </p:spPr>
        <p:txBody>
          <a:bodyPr lIns="0" tIns="18000" rIns="0" bIns="18000" anchor="ctr" anchorCtr="0">
            <a:spAutoFit/>
          </a:bodyPr>
          <a:lstStyle/>
          <a:p>
            <a:r>
              <a:rPr lang="en-US" dirty="0"/>
              <a:t>Oil Pressure Testing</a:t>
            </a:r>
          </a:p>
        </p:txBody>
      </p:sp>
      <p:sp>
        <p:nvSpPr>
          <p:cNvPr id="3" name="Content Placeholder 2">
            <a:extLst>
              <a:ext uri="{FF2B5EF4-FFF2-40B4-BE49-F238E27FC236}">
                <a16:creationId xmlns:a16="http://schemas.microsoft.com/office/drawing/2014/main" id="{DE1A2F52-197D-FB4C-AE3D-508357C2F4DB}"/>
              </a:ext>
            </a:extLst>
          </p:cNvPr>
          <p:cNvSpPr>
            <a:spLocks noGrp="1"/>
          </p:cNvSpPr>
          <p:nvPr>
            <p:ph sz="quarter" idx="13"/>
          </p:nvPr>
        </p:nvSpPr>
        <p:spPr>
          <a:xfrm>
            <a:off x="457200" y="1150818"/>
            <a:ext cx="8232775" cy="1590623"/>
          </a:xfrm>
        </p:spPr>
        <p:txBody>
          <a:bodyPr lIns="0" tIns="18000" rIns="0" bIns="18000" anchor="ctr" anchorCtr="0">
            <a:spAutoFit/>
          </a:bodyPr>
          <a:lstStyle/>
          <a:p>
            <a:r>
              <a:rPr lang="en-US" dirty="0">
                <a:latin typeface="Arial" panose="020B0604020202020204" pitchFamily="34" charset="0"/>
                <a:cs typeface="Arial" panose="020B0604020202020204" pitchFamily="34" charset="0"/>
              </a:rPr>
              <a:t>Proper oil pressure is very important for the operation of any engine. </a:t>
            </a:r>
          </a:p>
          <a:p>
            <a:pPr lvl="1"/>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Low oil pressure can cause engine wear, and engine wear can cause low oil pressure.</a:t>
            </a:r>
          </a:p>
        </p:txBody>
      </p:sp>
    </p:spTree>
    <p:extLst>
      <p:ext uri="{BB962C8B-B14F-4D97-AF65-F5344CB8AC3E}">
        <p14:creationId xmlns:p14="http://schemas.microsoft.com/office/powerpoint/2010/main" val="54995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FFC0-DCCD-BD49-8AD8-4771DCC25CDA}"/>
              </a:ext>
            </a:extLst>
          </p:cNvPr>
          <p:cNvSpPr>
            <a:spLocks noGrp="1"/>
          </p:cNvSpPr>
          <p:nvPr>
            <p:ph type="title"/>
          </p:nvPr>
        </p:nvSpPr>
        <p:spPr>
          <a:xfrm>
            <a:off x="457200" y="229761"/>
            <a:ext cx="8229600" cy="590349"/>
          </a:xfrm>
        </p:spPr>
        <p:txBody>
          <a:bodyPr lIns="0" tIns="18000" rIns="0" bIns="18000" anchor="ctr" anchorCtr="0">
            <a:spAutoFit/>
          </a:bodyPr>
          <a:lstStyle/>
          <a:p>
            <a:r>
              <a:rPr lang="en-US" dirty="0"/>
              <a:t>Figure 21.8</a:t>
            </a:r>
          </a:p>
        </p:txBody>
      </p:sp>
      <p:pic>
        <p:nvPicPr>
          <p:cNvPr id="6" name="Picture Placeholder 5" descr="An engine shows an oil pressure gauge with a circular display connected to an oil pressure sending unit hole at the bottom to measure the engine oil pressure.">
            <a:extLst>
              <a:ext uri="{FF2B5EF4-FFF2-40B4-BE49-F238E27FC236}">
                <a16:creationId xmlns:a16="http://schemas.microsoft.com/office/drawing/2014/main" id="{8387D13E-EB10-394A-923C-51FE386CCF0B}"/>
              </a:ext>
            </a:extLst>
          </p:cNvPr>
          <p:cNvPicPr>
            <a:picLocks noGrp="1" noChangeAspect="1"/>
          </p:cNvPicPr>
          <p:nvPr>
            <p:ph type="pic" sz="quarter" idx="13"/>
          </p:nvPr>
        </p:nvPicPr>
        <p:blipFill>
          <a:blip r:embed="rId2"/>
          <a:stretch>
            <a:fillRect/>
          </a:stretch>
        </p:blipFill>
        <p:spPr>
          <a:xfrm>
            <a:off x="3214589" y="1416040"/>
            <a:ext cx="2714822" cy="3204652"/>
          </a:xfrm>
        </p:spPr>
      </p:pic>
      <p:sp>
        <p:nvSpPr>
          <p:cNvPr id="4" name="Text Placeholder 3">
            <a:extLst>
              <a:ext uri="{FF2B5EF4-FFF2-40B4-BE49-F238E27FC236}">
                <a16:creationId xmlns:a16="http://schemas.microsoft.com/office/drawing/2014/main" id="{925652BC-D1CC-FB47-859F-A403F28A78B9}"/>
              </a:ext>
            </a:extLst>
          </p:cNvPr>
          <p:cNvSpPr>
            <a:spLocks noGrp="1"/>
          </p:cNvSpPr>
          <p:nvPr>
            <p:ph type="body" idx="1"/>
          </p:nvPr>
        </p:nvSpPr>
        <p:spPr>
          <a:xfrm>
            <a:off x="457200" y="4763427"/>
            <a:ext cx="8229600" cy="1513679"/>
          </a:xfrm>
        </p:spPr>
        <p:txBody>
          <a:bodyPr lIns="0" tIns="18000" rIns="0" bIns="18000" anchor="ctr" anchorCtr="0">
            <a:spAutoFit/>
          </a:bodyPr>
          <a:lstStyle/>
          <a:p>
            <a:r>
              <a:rPr lang="en-US" dirty="0"/>
              <a:t>To measure engine oil pressure, remove the oil pressure sending (sender) unit usually located near the oil filter. Screw the pressure gauge into the oil pressure sending unit hole.</a:t>
            </a:r>
          </a:p>
        </p:txBody>
      </p:sp>
    </p:spTree>
    <p:extLst>
      <p:ext uri="{BB962C8B-B14F-4D97-AF65-F5344CB8AC3E}">
        <p14:creationId xmlns:p14="http://schemas.microsoft.com/office/powerpoint/2010/main" val="3659642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D76B-C1EC-5D4C-BD34-62FE561EF503}"/>
              </a:ext>
            </a:extLst>
          </p:cNvPr>
          <p:cNvSpPr>
            <a:spLocks noGrp="1"/>
          </p:cNvSpPr>
          <p:nvPr>
            <p:ph type="title"/>
          </p:nvPr>
        </p:nvSpPr>
        <p:spPr>
          <a:xfrm>
            <a:off x="457200" y="258695"/>
            <a:ext cx="8229600" cy="590349"/>
          </a:xfrm>
        </p:spPr>
        <p:txBody>
          <a:bodyPr lIns="0" tIns="18000" rIns="0" bIns="18000" anchor="ctr" anchorCtr="0">
            <a:spAutoFit/>
          </a:bodyPr>
          <a:lstStyle/>
          <a:p>
            <a:r>
              <a:rPr lang="en-US" dirty="0"/>
              <a:t>Oil Pressure Warning Lamp</a:t>
            </a:r>
          </a:p>
        </p:txBody>
      </p:sp>
      <p:sp>
        <p:nvSpPr>
          <p:cNvPr id="3" name="Content Placeholder 2">
            <a:extLst>
              <a:ext uri="{FF2B5EF4-FFF2-40B4-BE49-F238E27FC236}">
                <a16:creationId xmlns:a16="http://schemas.microsoft.com/office/drawing/2014/main" id="{6885EB19-4296-234C-A61E-07946A192CD3}"/>
              </a:ext>
            </a:extLst>
          </p:cNvPr>
          <p:cNvSpPr>
            <a:spLocks noGrp="1"/>
          </p:cNvSpPr>
          <p:nvPr>
            <p:ph sz="quarter" idx="13"/>
          </p:nvPr>
        </p:nvSpPr>
        <p:spPr>
          <a:xfrm>
            <a:off x="457200" y="1254575"/>
            <a:ext cx="8232775" cy="3783531"/>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red oil pressure warning lamp in the dash usually lights when the oil pressure is less than 4 to 7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 depending on vehicle and engine. </a:t>
            </a:r>
          </a:p>
          <a:p>
            <a:pPr marL="829818" lvl="1" indent="-342900"/>
            <a:r>
              <a:rPr lang="en-US" dirty="0">
                <a:latin typeface="Arial" panose="020B0604020202020204" pitchFamily="34" charset="0"/>
                <a:cs typeface="Arial" panose="020B0604020202020204" pitchFamily="34" charset="0"/>
              </a:rPr>
              <a:t>The oil light should not be on during driving. </a:t>
            </a:r>
          </a:p>
          <a:p>
            <a:pPr marL="829818" lvl="1" indent="-342900"/>
            <a:r>
              <a:rPr lang="en-US" dirty="0">
                <a:latin typeface="Arial" panose="020B0604020202020204" pitchFamily="34" charset="0"/>
                <a:cs typeface="Arial" panose="020B0604020202020204" pitchFamily="34" charset="0"/>
              </a:rPr>
              <a:t>If the oil warning lamp is on, stop the engine immediately. </a:t>
            </a:r>
          </a:p>
          <a:p>
            <a:pPr marL="342900" indent="-342900"/>
            <a:r>
              <a:rPr lang="en-US" dirty="0">
                <a:latin typeface="Arial" panose="020B0604020202020204" pitchFamily="34" charset="0"/>
                <a:cs typeface="Arial" panose="020B0604020202020204" pitchFamily="34" charset="0"/>
              </a:rPr>
              <a:t>Always confirm oil pressure with a reliable mechanical gauge before performing engine repairs. </a:t>
            </a:r>
          </a:p>
          <a:p>
            <a:pPr marL="829818" lvl="1" indent="-342900"/>
            <a:r>
              <a:rPr lang="en-US" dirty="0">
                <a:latin typeface="Arial" panose="020B0604020202020204" pitchFamily="34" charset="0"/>
                <a:cs typeface="Arial" panose="020B0604020202020204" pitchFamily="34" charset="0"/>
              </a:rPr>
              <a:t>The sending unit or circuit may be defective.</a:t>
            </a:r>
          </a:p>
        </p:txBody>
      </p:sp>
    </p:spTree>
    <p:extLst>
      <p:ext uri="{BB962C8B-B14F-4D97-AF65-F5344CB8AC3E}">
        <p14:creationId xmlns:p14="http://schemas.microsoft.com/office/powerpoint/2010/main" val="148249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41760"/>
            <a:ext cx="8229600" cy="590349"/>
          </a:xfrm>
        </p:spPr>
        <p:txBody>
          <a:bodyPr lIns="0" tIns="18000" rIns="0" bIns="18000" anchor="ctr" anchorCtr="0">
            <a:spAutoFit/>
          </a:bodyPr>
          <a:lstStyle/>
          <a:p>
            <a:r>
              <a:rPr lang="en-US" dirty="0"/>
              <a:t>Learning Objectives </a:t>
            </a:r>
            <a:r>
              <a:rPr lang="en-US" sz="2800" dirty="0"/>
              <a:t>(1 of 2)</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135213"/>
            <a:ext cx="8232775" cy="4111604"/>
          </a:xfrm>
        </p:spPr>
        <p:txBody>
          <a:bodyPr lIns="0" tIns="18000" rIns="0" bIns="18000" anchor="ctr" anchorCtr="0">
            <a:spAutoFit/>
          </a:bodyPr>
          <a:lstStyle/>
          <a:p>
            <a:pPr marL="706438" indent="-735013">
              <a:buNone/>
            </a:pPr>
            <a:r>
              <a:rPr lang="en-US" b="1" dirty="0">
                <a:solidFill>
                  <a:srgbClr val="007FA3"/>
                </a:solidFill>
                <a:latin typeface="Arial" panose="020B0604020202020204" pitchFamily="34" charset="0"/>
                <a:cs typeface="Arial" panose="020B0604020202020204" pitchFamily="34" charset="0"/>
              </a:rPr>
              <a:t>21.1</a:t>
            </a:r>
            <a:r>
              <a:rPr lang="en-US" dirty="0">
                <a:latin typeface="Arial" panose="020B0604020202020204" pitchFamily="34" charset="0"/>
                <a:cs typeface="Arial" panose="020B0604020202020204" pitchFamily="34" charset="0"/>
              </a:rPr>
              <a:t> Discuss typical engine-related complaints and engine smoke diagnosis. </a:t>
            </a:r>
          </a:p>
          <a:p>
            <a:pPr marL="706438" indent="-735013">
              <a:buNone/>
            </a:pPr>
            <a:r>
              <a:rPr lang="en-US" b="1" dirty="0">
                <a:solidFill>
                  <a:srgbClr val="007FA3"/>
                </a:solidFill>
                <a:latin typeface="Arial" panose="020B0604020202020204" pitchFamily="34" charset="0"/>
                <a:cs typeface="Arial" panose="020B0604020202020204" pitchFamily="34" charset="0"/>
              </a:rPr>
              <a:t>21.2 </a:t>
            </a:r>
            <a:r>
              <a:rPr lang="en-US" dirty="0">
                <a:solidFill>
                  <a:schemeClr val="tx1"/>
                </a:solidFill>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iscuss the importance of the driver’s description and visual checks. </a:t>
            </a:r>
          </a:p>
          <a:p>
            <a:pPr marL="706438" indent="-735013">
              <a:buNone/>
            </a:pPr>
            <a:r>
              <a:rPr lang="en-US" b="1" dirty="0">
                <a:solidFill>
                  <a:srgbClr val="007FA3"/>
                </a:solidFill>
                <a:latin typeface="Arial" panose="020B0604020202020204" pitchFamily="34" charset="0"/>
                <a:cs typeface="Arial" panose="020B0604020202020204" pitchFamily="34" charset="0"/>
              </a:rPr>
              <a:t>21.3</a:t>
            </a:r>
            <a:r>
              <a:rPr lang="en-US" dirty="0">
                <a:latin typeface="Arial" panose="020B0604020202020204" pitchFamily="34" charset="0"/>
                <a:cs typeface="Arial" panose="020B0604020202020204" pitchFamily="34" charset="0"/>
              </a:rPr>
              <a:t> Discuss engine noise diagnosis. </a:t>
            </a:r>
          </a:p>
          <a:p>
            <a:pPr marL="706438" indent="-735013">
              <a:buNone/>
            </a:pPr>
            <a:r>
              <a:rPr lang="en-US" b="1" dirty="0">
                <a:solidFill>
                  <a:srgbClr val="007FA3"/>
                </a:solidFill>
                <a:latin typeface="Arial" panose="020B0604020202020204" pitchFamily="34" charset="0"/>
                <a:cs typeface="Arial" panose="020B0604020202020204" pitchFamily="34" charset="0"/>
              </a:rPr>
              <a:t>21.4</a:t>
            </a:r>
            <a:r>
              <a:rPr lang="en-US" dirty="0">
                <a:latin typeface="Arial" panose="020B0604020202020204" pitchFamily="34" charset="0"/>
                <a:cs typeface="Arial" panose="020B0604020202020204" pitchFamily="34" charset="0"/>
              </a:rPr>
              <a:t> Explain oil pressure testing and the purpose of oil pressure warning lamps.</a:t>
            </a:r>
          </a:p>
          <a:p>
            <a:pPr marL="706438" indent="-735013">
              <a:buNone/>
            </a:pPr>
            <a:r>
              <a:rPr lang="en-US" b="1" dirty="0">
                <a:solidFill>
                  <a:srgbClr val="007FA3"/>
                </a:solidFill>
                <a:latin typeface="Arial" panose="020B0604020202020204" pitchFamily="34" charset="0"/>
                <a:cs typeface="Arial" panose="020B0604020202020204" pitchFamily="34" charset="0"/>
              </a:rPr>
              <a:t>21.5</a:t>
            </a:r>
            <a:r>
              <a:rPr lang="en-US" dirty="0">
                <a:latin typeface="Arial" panose="020B0604020202020204" pitchFamily="34" charset="0"/>
                <a:cs typeface="Arial" panose="020B0604020202020204" pitchFamily="34" charset="0"/>
              </a:rPr>
              <a:t> Explain compression testing and compare wet compression test and running compression test. </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17A8-C346-6140-8918-92AC560FD875}"/>
              </a:ext>
            </a:extLst>
          </p:cNvPr>
          <p:cNvSpPr>
            <a:spLocks noGrp="1"/>
          </p:cNvSpPr>
          <p:nvPr>
            <p:ph type="title"/>
          </p:nvPr>
        </p:nvSpPr>
        <p:spPr>
          <a:xfrm>
            <a:off x="457200" y="241759"/>
            <a:ext cx="8229600" cy="590349"/>
          </a:xfrm>
        </p:spPr>
        <p:txBody>
          <a:bodyPr lIns="0" tIns="18000" rIns="0" bIns="18000" anchor="ctr" anchorCtr="0">
            <a:spAutoFit/>
          </a:bodyPr>
          <a:lstStyle/>
          <a:p>
            <a:r>
              <a:rPr lang="en-US" dirty="0"/>
              <a:t>Cylinder Contribution Test</a:t>
            </a:r>
          </a:p>
        </p:txBody>
      </p:sp>
      <p:sp>
        <p:nvSpPr>
          <p:cNvPr id="3" name="Content Placeholder 2">
            <a:extLst>
              <a:ext uri="{FF2B5EF4-FFF2-40B4-BE49-F238E27FC236}">
                <a16:creationId xmlns:a16="http://schemas.microsoft.com/office/drawing/2014/main" id="{42B77ACD-3198-E34A-8D80-1ABC5398EEA9}"/>
              </a:ext>
            </a:extLst>
          </p:cNvPr>
          <p:cNvSpPr>
            <a:spLocks noGrp="1"/>
          </p:cNvSpPr>
          <p:nvPr>
            <p:ph sz="quarter" idx="13"/>
          </p:nvPr>
        </p:nvSpPr>
        <p:spPr>
          <a:xfrm>
            <a:off x="457200" y="1254570"/>
            <a:ext cx="8232775" cy="1513679"/>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A cylinder contribution test, also called a power balance test, is an automated test that a scan tool performs by turning a fuel injector off to one cylinder at the time and monitoring the drop, or increase in engine speed.</a:t>
            </a:r>
          </a:p>
        </p:txBody>
      </p:sp>
    </p:spTree>
    <p:extLst>
      <p:ext uri="{BB962C8B-B14F-4D97-AF65-F5344CB8AC3E}">
        <p14:creationId xmlns:p14="http://schemas.microsoft.com/office/powerpoint/2010/main" val="393004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1CC8-F555-B144-BD95-186CFA8EBC4F}"/>
              </a:ext>
            </a:extLst>
          </p:cNvPr>
          <p:cNvSpPr>
            <a:spLocks noGrp="1"/>
          </p:cNvSpPr>
          <p:nvPr>
            <p:ph type="title"/>
          </p:nvPr>
        </p:nvSpPr>
        <p:spPr>
          <a:xfrm>
            <a:off x="457200" y="258376"/>
            <a:ext cx="8229600" cy="590349"/>
          </a:xfrm>
        </p:spPr>
        <p:txBody>
          <a:bodyPr lIns="0" tIns="18000" rIns="0" bIns="18000" anchor="ctr" anchorCtr="0">
            <a:spAutoFit/>
          </a:bodyPr>
          <a:lstStyle/>
          <a:p>
            <a:r>
              <a:rPr lang="en-US" dirty="0"/>
              <a:t>Figure 21.9</a:t>
            </a:r>
          </a:p>
        </p:txBody>
      </p:sp>
      <p:pic>
        <p:nvPicPr>
          <p:cNvPr id="6" name="Picture Placeholder 5" descr="A Tech 2 scan tool.">
            <a:extLst>
              <a:ext uri="{FF2B5EF4-FFF2-40B4-BE49-F238E27FC236}">
                <a16:creationId xmlns:a16="http://schemas.microsoft.com/office/drawing/2014/main" id="{8468DB43-D876-AC4C-8353-B600C426D5D6}"/>
              </a:ext>
            </a:extLst>
          </p:cNvPr>
          <p:cNvPicPr>
            <a:picLocks noGrp="1" noChangeAspect="1"/>
          </p:cNvPicPr>
          <p:nvPr>
            <p:ph type="pic" sz="quarter" idx="13"/>
          </p:nvPr>
        </p:nvPicPr>
        <p:blipFill>
          <a:blip r:embed="rId3"/>
          <a:stretch>
            <a:fillRect/>
          </a:stretch>
        </p:blipFill>
        <p:spPr>
          <a:xfrm>
            <a:off x="2665435" y="1244847"/>
            <a:ext cx="3813130" cy="3225305"/>
          </a:xfrm>
        </p:spPr>
      </p:pic>
      <p:sp>
        <p:nvSpPr>
          <p:cNvPr id="4" name="Text Placeholder 3">
            <a:extLst>
              <a:ext uri="{FF2B5EF4-FFF2-40B4-BE49-F238E27FC236}">
                <a16:creationId xmlns:a16="http://schemas.microsoft.com/office/drawing/2014/main" id="{E931EAFC-C2A6-1241-B321-9A8E38CCD93D}"/>
              </a:ext>
            </a:extLst>
          </p:cNvPr>
          <p:cNvSpPr>
            <a:spLocks noGrp="1"/>
          </p:cNvSpPr>
          <p:nvPr>
            <p:ph type="body" idx="1"/>
          </p:nvPr>
        </p:nvSpPr>
        <p:spPr>
          <a:xfrm>
            <a:off x="457200" y="4594094"/>
            <a:ext cx="8229600" cy="1513679"/>
          </a:xfrm>
        </p:spPr>
        <p:txBody>
          <a:bodyPr lIns="0" tIns="18000" rIns="0" bIns="18000" anchor="ctr" anchorCtr="0">
            <a:spAutoFit/>
          </a:bodyPr>
          <a:lstStyle/>
          <a:p>
            <a:r>
              <a:rPr lang="en-US" dirty="0"/>
              <a:t>A Tech 2 scan tool display showing a fault with cylinder 3. Once the cylinder has been identified, then more detailed tests can be performed to determine the root cause, which could be an ignition, fuel or mechanical issue.</a:t>
            </a:r>
          </a:p>
        </p:txBody>
      </p:sp>
    </p:spTree>
    <p:extLst>
      <p:ext uri="{BB962C8B-B14F-4D97-AF65-F5344CB8AC3E}">
        <p14:creationId xmlns:p14="http://schemas.microsoft.com/office/powerpoint/2010/main" val="3143884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03998-30AD-3E43-A251-EF4C89E4B8E9}"/>
              </a:ext>
            </a:extLst>
          </p:cNvPr>
          <p:cNvSpPr>
            <a:spLocks noGrp="1"/>
          </p:cNvSpPr>
          <p:nvPr>
            <p:ph type="title"/>
          </p:nvPr>
        </p:nvSpPr>
        <p:spPr>
          <a:xfrm>
            <a:off x="457200" y="241761"/>
            <a:ext cx="8229600" cy="590349"/>
          </a:xfrm>
        </p:spPr>
        <p:txBody>
          <a:bodyPr lIns="0" tIns="18000" rIns="0" bIns="18000" anchor="ctr" anchorCtr="0">
            <a:spAutoFit/>
          </a:bodyPr>
          <a:lstStyle/>
          <a:p>
            <a:r>
              <a:rPr lang="en-US" dirty="0"/>
              <a:t>Relative Compression Test</a:t>
            </a:r>
          </a:p>
        </p:txBody>
      </p:sp>
      <p:sp>
        <p:nvSpPr>
          <p:cNvPr id="3" name="Content Placeholder 2">
            <a:extLst>
              <a:ext uri="{FF2B5EF4-FFF2-40B4-BE49-F238E27FC236}">
                <a16:creationId xmlns:a16="http://schemas.microsoft.com/office/drawing/2014/main" id="{FFBC5609-DC8A-D341-B5CB-D15BDBC7E044}"/>
              </a:ext>
            </a:extLst>
          </p:cNvPr>
          <p:cNvSpPr>
            <a:spLocks noGrp="1"/>
          </p:cNvSpPr>
          <p:nvPr>
            <p:ph sz="quarter" idx="13"/>
          </p:nvPr>
        </p:nvSpPr>
        <p:spPr>
          <a:xfrm>
            <a:off x="457200" y="1254575"/>
            <a:ext cx="8232775" cy="2444703"/>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relative compression test</a:t>
            </a:r>
            <a:r>
              <a:rPr lang="en-US" dirty="0">
                <a:latin typeface="Arial" panose="020B0604020202020204" pitchFamily="34" charset="0"/>
                <a:cs typeface="Arial" panose="020B0604020202020204" pitchFamily="34" charset="0"/>
              </a:rPr>
              <a:t> uses the starter motor current to determine the compression values of all cylinders.</a:t>
            </a:r>
          </a:p>
          <a:p>
            <a:pPr marL="342900" indent="-342900"/>
            <a:r>
              <a:rPr lang="en-US" dirty="0">
                <a:latin typeface="Arial" panose="020B0604020202020204" pitchFamily="34" charset="0"/>
                <a:cs typeface="Arial" panose="020B0604020202020204" pitchFamily="34" charset="0"/>
              </a:rPr>
              <a:t>A digital storage oscilloscope (</a:t>
            </a:r>
            <a:r>
              <a:rPr lang="en-US" spc="-300" dirty="0">
                <a:latin typeface="Arial" panose="020B0604020202020204" pitchFamily="34" charset="0"/>
                <a:cs typeface="Arial" panose="020B0604020202020204" pitchFamily="34" charset="0"/>
              </a:rPr>
              <a:t>D S </a:t>
            </a:r>
            <a:r>
              <a:rPr lang="en-US" dirty="0">
                <a:latin typeface="Arial" panose="020B0604020202020204" pitchFamily="34" charset="0"/>
                <a:cs typeface="Arial" panose="020B0604020202020204" pitchFamily="34" charset="0"/>
              </a:rPr>
              <a:t>O) and a current clamp is used to measure the change in current that occurs when an engine is cranking.</a:t>
            </a:r>
          </a:p>
        </p:txBody>
      </p:sp>
    </p:spTree>
    <p:extLst>
      <p:ext uri="{BB962C8B-B14F-4D97-AF65-F5344CB8AC3E}">
        <p14:creationId xmlns:p14="http://schemas.microsoft.com/office/powerpoint/2010/main" val="53381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425C-14B8-5D4C-B5B9-2602A373409C}"/>
              </a:ext>
            </a:extLst>
          </p:cNvPr>
          <p:cNvSpPr>
            <a:spLocks noGrp="1"/>
          </p:cNvSpPr>
          <p:nvPr>
            <p:ph type="title"/>
          </p:nvPr>
        </p:nvSpPr>
        <p:spPr>
          <a:xfrm>
            <a:off x="457200" y="246691"/>
            <a:ext cx="8229600" cy="590349"/>
          </a:xfrm>
        </p:spPr>
        <p:txBody>
          <a:bodyPr lIns="0" tIns="18000" rIns="0" bIns="18000" anchor="ctr" anchorCtr="0">
            <a:spAutoFit/>
          </a:bodyPr>
          <a:lstStyle/>
          <a:p>
            <a:r>
              <a:rPr lang="en-US" dirty="0"/>
              <a:t>Figure 21.11a</a:t>
            </a:r>
          </a:p>
        </p:txBody>
      </p:sp>
      <p:pic>
        <p:nvPicPr>
          <p:cNvPr id="6" name="Picture Placeholder 5" descr="An engine shows an inductive A M P clamp around the starter motor power cable and a Pico scope.">
            <a:extLst>
              <a:ext uri="{FF2B5EF4-FFF2-40B4-BE49-F238E27FC236}">
                <a16:creationId xmlns:a16="http://schemas.microsoft.com/office/drawing/2014/main" id="{8477019A-F294-2F49-866D-9985434A58BB}"/>
              </a:ext>
            </a:extLst>
          </p:cNvPr>
          <p:cNvPicPr>
            <a:picLocks noGrp="1" noChangeAspect="1"/>
          </p:cNvPicPr>
          <p:nvPr>
            <p:ph type="pic" sz="quarter" idx="13"/>
          </p:nvPr>
        </p:nvPicPr>
        <p:blipFill>
          <a:blip r:embed="rId2"/>
          <a:stretch>
            <a:fillRect/>
          </a:stretch>
        </p:blipFill>
        <p:spPr>
          <a:xfrm>
            <a:off x="2106083" y="1245981"/>
            <a:ext cx="4931833" cy="3617336"/>
          </a:xfrm>
        </p:spPr>
      </p:pic>
      <p:sp>
        <p:nvSpPr>
          <p:cNvPr id="4" name="Text Placeholder 3">
            <a:extLst>
              <a:ext uri="{FF2B5EF4-FFF2-40B4-BE49-F238E27FC236}">
                <a16:creationId xmlns:a16="http://schemas.microsoft.com/office/drawing/2014/main" id="{DF64EC61-F228-0B45-916A-B0F185DD5561}"/>
              </a:ext>
            </a:extLst>
          </p:cNvPr>
          <p:cNvSpPr>
            <a:spLocks noGrp="1"/>
          </p:cNvSpPr>
          <p:nvPr>
            <p:ph type="body" idx="1"/>
          </p:nvPr>
        </p:nvSpPr>
        <p:spPr>
          <a:xfrm>
            <a:off x="457200" y="5054111"/>
            <a:ext cx="8229600" cy="775015"/>
          </a:xfrm>
        </p:spPr>
        <p:txBody>
          <a:bodyPr lIns="0" tIns="18000" rIns="0" bIns="18000" anchor="ctr" anchorCtr="0">
            <a:spAutoFit/>
          </a:bodyPr>
          <a:lstStyle/>
          <a:p>
            <a:r>
              <a:rPr lang="en-US" dirty="0"/>
              <a:t>A relative compression test using an amp clamp around the starter motor power cable and a Pico scope.</a:t>
            </a:r>
          </a:p>
        </p:txBody>
      </p:sp>
    </p:spTree>
    <p:extLst>
      <p:ext uri="{BB962C8B-B14F-4D97-AF65-F5344CB8AC3E}">
        <p14:creationId xmlns:p14="http://schemas.microsoft.com/office/powerpoint/2010/main" val="326583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857A-AC14-BD4C-B287-B1EFA8023B3D}"/>
              </a:ext>
            </a:extLst>
          </p:cNvPr>
          <p:cNvSpPr>
            <a:spLocks noGrp="1"/>
          </p:cNvSpPr>
          <p:nvPr>
            <p:ph type="title"/>
          </p:nvPr>
        </p:nvSpPr>
        <p:spPr>
          <a:xfrm>
            <a:off x="457200" y="246691"/>
            <a:ext cx="8229600" cy="590349"/>
          </a:xfrm>
        </p:spPr>
        <p:txBody>
          <a:bodyPr lIns="0" tIns="18000" rIns="0" bIns="18000" anchor="ctr" anchorCtr="0">
            <a:spAutoFit/>
          </a:bodyPr>
          <a:lstStyle/>
          <a:p>
            <a:r>
              <a:rPr lang="en-US" dirty="0"/>
              <a:t>Figure 21.11b</a:t>
            </a:r>
          </a:p>
        </p:txBody>
      </p:sp>
      <p:pic>
        <p:nvPicPr>
          <p:cNvPr id="6" name="Picture Placeholder 5" descr="A computer screen shows a triangular shaped waveform that displays the current needed for each cylinder under compression.">
            <a:extLst>
              <a:ext uri="{FF2B5EF4-FFF2-40B4-BE49-F238E27FC236}">
                <a16:creationId xmlns:a16="http://schemas.microsoft.com/office/drawing/2014/main" id="{95E4F922-5322-444B-A928-74DA5D2FD921}"/>
              </a:ext>
            </a:extLst>
          </p:cNvPr>
          <p:cNvPicPr>
            <a:picLocks noGrp="1" noChangeAspect="1"/>
          </p:cNvPicPr>
          <p:nvPr>
            <p:ph type="pic" sz="quarter" idx="13"/>
          </p:nvPr>
        </p:nvPicPr>
        <p:blipFill>
          <a:blip r:embed="rId2"/>
          <a:stretch>
            <a:fillRect/>
          </a:stretch>
        </p:blipFill>
        <p:spPr>
          <a:xfrm>
            <a:off x="1968960" y="1251316"/>
            <a:ext cx="5206080" cy="3572800"/>
          </a:xfrm>
        </p:spPr>
      </p:pic>
      <p:sp>
        <p:nvSpPr>
          <p:cNvPr id="4" name="Text Placeholder 3">
            <a:extLst>
              <a:ext uri="{FF2B5EF4-FFF2-40B4-BE49-F238E27FC236}">
                <a16:creationId xmlns:a16="http://schemas.microsoft.com/office/drawing/2014/main" id="{51326513-9719-1D4C-8B8E-E43FA1D215FF}"/>
              </a:ext>
            </a:extLst>
          </p:cNvPr>
          <p:cNvSpPr>
            <a:spLocks noGrp="1"/>
          </p:cNvSpPr>
          <p:nvPr>
            <p:ph type="body" idx="1"/>
          </p:nvPr>
        </p:nvSpPr>
        <p:spPr>
          <a:xfrm>
            <a:off x="457200" y="5037178"/>
            <a:ext cx="8229600" cy="775015"/>
          </a:xfrm>
        </p:spPr>
        <p:txBody>
          <a:bodyPr lIns="0" tIns="18000" rIns="0" bIns="18000" anchor="ctr" anchorCtr="0">
            <a:spAutoFit/>
          </a:bodyPr>
          <a:lstStyle/>
          <a:p>
            <a:r>
              <a:rPr lang="en-US" dirty="0"/>
              <a:t>The result is a waveform that displays the current (amps) needed for each cylinder under compression.</a:t>
            </a:r>
          </a:p>
        </p:txBody>
      </p:sp>
    </p:spTree>
    <p:extLst>
      <p:ext uri="{BB962C8B-B14F-4D97-AF65-F5344CB8AC3E}">
        <p14:creationId xmlns:p14="http://schemas.microsoft.com/office/powerpoint/2010/main" val="379956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Relative Cranking Compression Test</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relative_cranking_compression_test">
            <a:hlinkClick r:id="" action="ppaction://media"/>
            <a:extLst>
              <a:ext uri="{FF2B5EF4-FFF2-40B4-BE49-F238E27FC236}">
                <a16:creationId xmlns:a16="http://schemas.microsoft.com/office/drawing/2014/main" id="{12689420-16AE-E312-FC04-F72A11896A5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7504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Relative Compression with Vacuum Test</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relative_compression_with_vacuum_test">
            <a:hlinkClick r:id="" action="ppaction://media"/>
            <a:extLst>
              <a:ext uri="{FF2B5EF4-FFF2-40B4-BE49-F238E27FC236}">
                <a16:creationId xmlns:a16="http://schemas.microsoft.com/office/drawing/2014/main" id="{D7B2A056-A3FC-4C63-D19F-AF66105521E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2287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Relative Cranking Compression Test with Fault</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relative_cranking_comp_test_with_fault">
            <a:hlinkClick r:id="" action="ppaction://media"/>
            <a:extLst>
              <a:ext uri="{FF2B5EF4-FFF2-40B4-BE49-F238E27FC236}">
                <a16:creationId xmlns:a16="http://schemas.microsoft.com/office/drawing/2014/main" id="{5E8BAEF9-E16C-166E-EA6C-69570F0D217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48114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256E-44A4-B143-8810-4A6DE0488C1B}"/>
              </a:ext>
            </a:extLst>
          </p:cNvPr>
          <p:cNvSpPr>
            <a:spLocks noGrp="1"/>
          </p:cNvSpPr>
          <p:nvPr>
            <p:ph type="title"/>
          </p:nvPr>
        </p:nvSpPr>
        <p:spPr>
          <a:xfrm>
            <a:off x="457200" y="241759"/>
            <a:ext cx="8229600" cy="590349"/>
          </a:xfrm>
        </p:spPr>
        <p:txBody>
          <a:bodyPr lIns="0" tIns="18000" rIns="0" bIns="18000" anchor="ctr" anchorCtr="0">
            <a:spAutoFit/>
          </a:bodyPr>
          <a:lstStyle/>
          <a:p>
            <a:r>
              <a:rPr lang="en-US" dirty="0"/>
              <a:t>Compression Test</a:t>
            </a:r>
          </a:p>
        </p:txBody>
      </p:sp>
      <p:sp>
        <p:nvSpPr>
          <p:cNvPr id="3" name="Content Placeholder 2">
            <a:extLst>
              <a:ext uri="{FF2B5EF4-FFF2-40B4-BE49-F238E27FC236}">
                <a16:creationId xmlns:a16="http://schemas.microsoft.com/office/drawing/2014/main" id="{F546FFE8-1732-7E43-8D6D-E46753D8E2E3}"/>
              </a:ext>
            </a:extLst>
          </p:cNvPr>
          <p:cNvSpPr>
            <a:spLocks noGrp="1"/>
          </p:cNvSpPr>
          <p:nvPr>
            <p:ph sz="quarter" idx="13"/>
          </p:nvPr>
        </p:nvSpPr>
        <p:spPr>
          <a:xfrm>
            <a:off x="457200" y="1344380"/>
            <a:ext cx="8232775" cy="4091308"/>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An engine </a:t>
            </a:r>
            <a:r>
              <a:rPr lang="en-US" b="1" dirty="0">
                <a:latin typeface="Arial" panose="020B0604020202020204" pitchFamily="34" charset="0"/>
                <a:cs typeface="Arial" panose="020B0604020202020204" pitchFamily="34" charset="0"/>
              </a:rPr>
              <a:t>compression test</a:t>
            </a:r>
            <a:r>
              <a:rPr lang="en-US" dirty="0">
                <a:latin typeface="Arial" panose="020B0604020202020204" pitchFamily="34" charset="0"/>
                <a:cs typeface="Arial" panose="020B0604020202020204" pitchFamily="34" charset="0"/>
              </a:rPr>
              <a:t> is one of the fundamental engine diagnostic tests that can be performed. </a:t>
            </a:r>
          </a:p>
          <a:p>
            <a:pPr marL="342900" indent="-342900"/>
            <a:r>
              <a:rPr lang="en-US" dirty="0">
                <a:latin typeface="Arial" panose="020B0604020202020204" pitchFamily="34" charset="0"/>
                <a:cs typeface="Arial" panose="020B0604020202020204" pitchFamily="34" charset="0"/>
              </a:rPr>
              <a:t>For smooth engine operation, all cylinders must have equal compression. </a:t>
            </a:r>
          </a:p>
          <a:p>
            <a:pPr marL="342900" indent="-342900"/>
            <a:r>
              <a:rPr lang="en-US" dirty="0">
                <a:latin typeface="Arial" panose="020B0604020202020204" pitchFamily="34" charset="0"/>
                <a:cs typeface="Arial" panose="020B0604020202020204" pitchFamily="34" charset="0"/>
              </a:rPr>
              <a:t>An engine can lose compression by leakage of air through one or more of only three routes.</a:t>
            </a:r>
          </a:p>
          <a:p>
            <a:pPr marL="829818" lvl="1" indent="-342900"/>
            <a:r>
              <a:rPr lang="en-US" dirty="0">
                <a:latin typeface="Arial" panose="020B0604020202020204" pitchFamily="34" charset="0"/>
                <a:cs typeface="Arial" panose="020B0604020202020204" pitchFamily="34" charset="0"/>
              </a:rPr>
              <a:t>Intake or exhaust valve</a:t>
            </a:r>
          </a:p>
          <a:p>
            <a:pPr marL="829818" lvl="1" indent="-342900"/>
            <a:r>
              <a:rPr lang="en-US" dirty="0">
                <a:latin typeface="Arial" panose="020B0604020202020204" pitchFamily="34" charset="0"/>
                <a:cs typeface="Arial" panose="020B0604020202020204" pitchFamily="34" charset="0"/>
              </a:rPr>
              <a:t>Piston rings (or piston, if there is a hole)</a:t>
            </a:r>
          </a:p>
          <a:p>
            <a:pPr marL="829818" lvl="1" indent="-342900"/>
            <a:r>
              <a:rPr lang="en-US" dirty="0">
                <a:latin typeface="Arial" panose="020B0604020202020204" pitchFamily="34" charset="0"/>
                <a:cs typeface="Arial" panose="020B0604020202020204" pitchFamily="34" charset="0"/>
              </a:rPr>
              <a:t>Cylinder head gasket</a:t>
            </a:r>
          </a:p>
        </p:txBody>
      </p:sp>
    </p:spTree>
    <p:extLst>
      <p:ext uri="{BB962C8B-B14F-4D97-AF65-F5344CB8AC3E}">
        <p14:creationId xmlns:p14="http://schemas.microsoft.com/office/powerpoint/2010/main" val="1520468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0D9B4-649A-A145-BA96-55EFC679F12D}"/>
              </a:ext>
            </a:extLst>
          </p:cNvPr>
          <p:cNvSpPr>
            <a:spLocks noGrp="1"/>
          </p:cNvSpPr>
          <p:nvPr>
            <p:ph type="title"/>
          </p:nvPr>
        </p:nvSpPr>
        <p:spPr>
          <a:xfrm>
            <a:off x="457200" y="258374"/>
            <a:ext cx="8229600" cy="590349"/>
          </a:xfrm>
        </p:spPr>
        <p:txBody>
          <a:bodyPr lIns="0" tIns="18000" rIns="0" bIns="18000" anchor="ctr" anchorCtr="0">
            <a:spAutoFit/>
          </a:bodyPr>
          <a:lstStyle/>
          <a:p>
            <a:r>
              <a:rPr lang="en-US" dirty="0"/>
              <a:t>Figure 21.13</a:t>
            </a:r>
          </a:p>
        </p:txBody>
      </p:sp>
      <p:pic>
        <p:nvPicPr>
          <p:cNvPr id="6" name="Picture Placeholder 5" descr="A two-piece compression gauge set shows a circular display on one piece. The other piece is a pipe. The threaded hose is screwed into the spark plug hole after removing the spark plug.">
            <a:extLst>
              <a:ext uri="{FF2B5EF4-FFF2-40B4-BE49-F238E27FC236}">
                <a16:creationId xmlns:a16="http://schemas.microsoft.com/office/drawing/2014/main" id="{7EB4C3ED-8D92-4B40-A718-B68E5D462D0C}"/>
              </a:ext>
            </a:extLst>
          </p:cNvPr>
          <p:cNvPicPr>
            <a:picLocks noGrp="1" noChangeAspect="1"/>
          </p:cNvPicPr>
          <p:nvPr>
            <p:ph type="pic" sz="quarter" idx="13"/>
          </p:nvPr>
        </p:nvPicPr>
        <p:blipFill>
          <a:blip r:embed="rId2"/>
          <a:stretch>
            <a:fillRect/>
          </a:stretch>
        </p:blipFill>
        <p:spPr>
          <a:xfrm>
            <a:off x="1943100" y="1337732"/>
            <a:ext cx="5266508" cy="2572299"/>
          </a:xfrm>
          <a:prstGeom prst="rect">
            <a:avLst/>
          </a:prstGeom>
        </p:spPr>
      </p:pic>
      <p:sp>
        <p:nvSpPr>
          <p:cNvPr id="4" name="Text Placeholder 3">
            <a:extLst>
              <a:ext uri="{FF2B5EF4-FFF2-40B4-BE49-F238E27FC236}">
                <a16:creationId xmlns:a16="http://schemas.microsoft.com/office/drawing/2014/main" id="{C0F472C1-B6FD-1A45-B24D-9CC4D2D0CAF6}"/>
              </a:ext>
            </a:extLst>
          </p:cNvPr>
          <p:cNvSpPr>
            <a:spLocks noGrp="1"/>
          </p:cNvSpPr>
          <p:nvPr>
            <p:ph type="body" idx="1"/>
          </p:nvPr>
        </p:nvSpPr>
        <p:spPr>
          <a:xfrm>
            <a:off x="457200" y="4338845"/>
            <a:ext cx="8229600" cy="1513679"/>
          </a:xfrm>
        </p:spPr>
        <p:txBody>
          <a:bodyPr lIns="0" tIns="18000" rIns="0" bIns="18000" anchor="ctr" anchorCtr="0">
            <a:spAutoFit/>
          </a:bodyPr>
          <a:lstStyle/>
          <a:p>
            <a:r>
              <a:rPr lang="en-US" dirty="0"/>
              <a:t>A two-piece compression gauge set. The threaded hose is screwed into the spark plug hole after removing the spark plug. The gauge part is then snapped onto the end of the hose.</a:t>
            </a:r>
          </a:p>
        </p:txBody>
      </p:sp>
    </p:spTree>
    <p:extLst>
      <p:ext uri="{BB962C8B-B14F-4D97-AF65-F5344CB8AC3E}">
        <p14:creationId xmlns:p14="http://schemas.microsoft.com/office/powerpoint/2010/main" val="7086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48703"/>
            <a:ext cx="8229600" cy="590349"/>
          </a:xfrm>
        </p:spPr>
        <p:txBody>
          <a:bodyPr lIns="0" tIns="18000" rIns="0" bIns="18000" anchor="ctr" anchorCtr="0">
            <a:spAutoFit/>
          </a:bodyPr>
          <a:lstStyle/>
          <a:p>
            <a:r>
              <a:rPr lang="en-US" dirty="0"/>
              <a:t>Learning Objectives </a:t>
            </a:r>
            <a:r>
              <a:rPr lang="en-US" sz="2800" dirty="0"/>
              <a:t>(2 of 2)</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264036"/>
            <a:ext cx="8232775" cy="3180580"/>
          </a:xfrm>
        </p:spPr>
        <p:txBody>
          <a:bodyPr lIns="0" tIns="18000" rIns="0" bIns="18000" anchor="ctr" anchorCtr="0">
            <a:spAutoFit/>
          </a:bodyPr>
          <a:lstStyle/>
          <a:p>
            <a:pPr marL="711200" indent="-711200">
              <a:buNone/>
            </a:pPr>
            <a:r>
              <a:rPr lang="en-US" b="1" dirty="0">
                <a:solidFill>
                  <a:srgbClr val="007FA3"/>
                </a:solidFill>
                <a:latin typeface="Arial" panose="020B0604020202020204" pitchFamily="34" charset="0"/>
                <a:cs typeface="Arial" panose="020B0604020202020204" pitchFamily="34" charset="0"/>
              </a:rPr>
              <a:t>21.6</a:t>
            </a:r>
            <a:r>
              <a:rPr lang="en-US" dirty="0">
                <a:latin typeface="Arial" panose="020B0604020202020204" pitchFamily="34" charset="0"/>
                <a:cs typeface="Arial" panose="020B0604020202020204" pitchFamily="34" charset="0"/>
              </a:rPr>
              <a:t> Describe cylinder leakage test and cylinder power balance test. </a:t>
            </a:r>
          </a:p>
          <a:p>
            <a:pPr marL="711200" indent="-711200">
              <a:buNone/>
            </a:pPr>
            <a:r>
              <a:rPr lang="en-US" b="1" dirty="0">
                <a:solidFill>
                  <a:srgbClr val="007FA3"/>
                </a:solidFill>
                <a:latin typeface="Arial" panose="020B0604020202020204" pitchFamily="34" charset="0"/>
                <a:cs typeface="Arial" panose="020B0604020202020204" pitchFamily="34" charset="0"/>
              </a:rPr>
              <a:t>21.7</a:t>
            </a:r>
            <a:r>
              <a:rPr lang="en-US" dirty="0">
                <a:latin typeface="Arial" panose="020B0604020202020204" pitchFamily="34" charset="0"/>
                <a:cs typeface="Arial" panose="020B0604020202020204" pitchFamily="34" charset="0"/>
              </a:rPr>
              <a:t> Explain the vacuum test and exhaust restriction test. </a:t>
            </a:r>
          </a:p>
          <a:p>
            <a:pPr marL="711200" indent="-711200">
              <a:buNone/>
            </a:pPr>
            <a:r>
              <a:rPr lang="en-US" b="1" dirty="0">
                <a:solidFill>
                  <a:srgbClr val="007FA3"/>
                </a:solidFill>
                <a:latin typeface="Arial" panose="020B0604020202020204" pitchFamily="34" charset="0"/>
                <a:cs typeface="Arial" panose="020B0604020202020204" pitchFamily="34" charset="0"/>
              </a:rPr>
              <a:t>21.8</a:t>
            </a:r>
            <a:r>
              <a:rPr lang="en-US" dirty="0">
                <a:latin typeface="Arial" panose="020B0604020202020204" pitchFamily="34" charset="0"/>
                <a:cs typeface="Arial" panose="020B0604020202020204" pitchFamily="34" charset="0"/>
              </a:rPr>
              <a:t> Explain how to test back pressure with a vacuum gauge and a pressure gauge, and how to diagnose head gasket failure.</a:t>
            </a:r>
          </a:p>
          <a:p>
            <a:pPr marL="711200" indent="-711200">
              <a:buNone/>
            </a:pPr>
            <a:r>
              <a:rPr lang="en-US" b="1" dirty="0">
                <a:solidFill>
                  <a:srgbClr val="007FA3"/>
                </a:solidFill>
                <a:latin typeface="Arial" panose="020B0604020202020204" pitchFamily="34" charset="0"/>
                <a:cs typeface="Arial" panose="020B0604020202020204" pitchFamily="34" charset="0"/>
              </a:rPr>
              <a:t>21.9</a:t>
            </a:r>
            <a:r>
              <a:rPr lang="en-US" dirty="0">
                <a:latin typeface="Arial" panose="020B0604020202020204" pitchFamily="34" charset="0"/>
                <a:cs typeface="Arial" panose="020B0604020202020204" pitchFamily="34" charset="0"/>
              </a:rPr>
              <a:t> Discuss the operation of dash warning lights.</a:t>
            </a:r>
          </a:p>
        </p:txBody>
      </p:sp>
    </p:spTree>
    <p:extLst>
      <p:ext uri="{BB962C8B-B14F-4D97-AF65-F5344CB8AC3E}">
        <p14:creationId xmlns:p14="http://schemas.microsoft.com/office/powerpoint/2010/main" val="4036481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DFD9-0035-574F-AC50-67E2C4DAE16D}"/>
              </a:ext>
            </a:extLst>
          </p:cNvPr>
          <p:cNvSpPr>
            <a:spLocks noGrp="1"/>
          </p:cNvSpPr>
          <p:nvPr>
            <p:ph type="title"/>
          </p:nvPr>
        </p:nvSpPr>
        <p:spPr>
          <a:xfrm>
            <a:off x="457200" y="258375"/>
            <a:ext cx="8229600" cy="590349"/>
          </a:xfrm>
        </p:spPr>
        <p:txBody>
          <a:bodyPr lIns="0" tIns="18000" rIns="0" bIns="18000" anchor="ctr" anchorCtr="0">
            <a:spAutoFit/>
          </a:bodyPr>
          <a:lstStyle/>
          <a:p>
            <a:r>
              <a:rPr lang="en-US" dirty="0"/>
              <a:t>Figure 21.15</a:t>
            </a:r>
          </a:p>
        </p:txBody>
      </p:sp>
      <p:pic>
        <p:nvPicPr>
          <p:cNvPr id="6" name="Picture Placeholder 5" descr="A badly burned exhaust circular valve with four circular components.">
            <a:extLst>
              <a:ext uri="{FF2B5EF4-FFF2-40B4-BE49-F238E27FC236}">
                <a16:creationId xmlns:a16="http://schemas.microsoft.com/office/drawing/2014/main" id="{5527A1B9-64AD-494B-9489-00C6F1EAF323}"/>
              </a:ext>
            </a:extLst>
          </p:cNvPr>
          <p:cNvPicPr>
            <a:picLocks noGrp="1" noChangeAspect="1"/>
          </p:cNvPicPr>
          <p:nvPr>
            <p:ph type="pic" sz="quarter" idx="13"/>
          </p:nvPr>
        </p:nvPicPr>
        <p:blipFill>
          <a:blip r:embed="rId2"/>
          <a:stretch>
            <a:fillRect/>
          </a:stretch>
        </p:blipFill>
        <p:spPr>
          <a:xfrm>
            <a:off x="2486761" y="1246970"/>
            <a:ext cx="4170477" cy="3356521"/>
          </a:xfrm>
        </p:spPr>
      </p:pic>
      <p:sp>
        <p:nvSpPr>
          <p:cNvPr id="4" name="Text Placeholder 3">
            <a:extLst>
              <a:ext uri="{FF2B5EF4-FFF2-40B4-BE49-F238E27FC236}">
                <a16:creationId xmlns:a16="http://schemas.microsoft.com/office/drawing/2014/main" id="{BA8ADDF9-AA2B-CB42-B11C-7A2A990FA857}"/>
              </a:ext>
            </a:extLst>
          </p:cNvPr>
          <p:cNvSpPr>
            <a:spLocks noGrp="1"/>
          </p:cNvSpPr>
          <p:nvPr>
            <p:ph type="body" idx="1"/>
          </p:nvPr>
        </p:nvSpPr>
        <p:spPr>
          <a:xfrm>
            <a:off x="457200" y="4668424"/>
            <a:ext cx="8229600" cy="1531855"/>
          </a:xfrm>
        </p:spPr>
        <p:txBody>
          <a:bodyPr lIns="0" tIns="18000" rIns="0" bIns="18000" anchor="ctr" anchorCtr="0">
            <a:spAutoFit/>
          </a:bodyPr>
          <a:lstStyle/>
          <a:p>
            <a:r>
              <a:rPr lang="en-US" dirty="0"/>
              <a:t>A badly burned exhaust valve. A compression test could have detected a problem, and a cylinder leakage test (leak-down test) could have been used to determine the exact problem.</a:t>
            </a:r>
          </a:p>
        </p:txBody>
      </p:sp>
    </p:spTree>
    <p:extLst>
      <p:ext uri="{BB962C8B-B14F-4D97-AF65-F5344CB8AC3E}">
        <p14:creationId xmlns:p14="http://schemas.microsoft.com/office/powerpoint/2010/main" val="383462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AA68-997D-1E4F-A111-F3D4571301A2}"/>
              </a:ext>
            </a:extLst>
          </p:cNvPr>
          <p:cNvSpPr>
            <a:spLocks noGrp="1"/>
          </p:cNvSpPr>
          <p:nvPr>
            <p:ph type="title"/>
          </p:nvPr>
        </p:nvSpPr>
        <p:spPr>
          <a:xfrm>
            <a:off x="457200" y="241760"/>
            <a:ext cx="8229600" cy="590349"/>
          </a:xfrm>
        </p:spPr>
        <p:txBody>
          <a:bodyPr lIns="0" tIns="18000" rIns="0" bIns="18000" anchor="ctr" anchorCtr="0">
            <a:spAutoFit/>
          </a:bodyPr>
          <a:lstStyle/>
          <a:p>
            <a:r>
              <a:rPr lang="en-US" dirty="0"/>
              <a:t>Wet Compression Test</a:t>
            </a:r>
          </a:p>
        </p:txBody>
      </p:sp>
      <p:sp>
        <p:nvSpPr>
          <p:cNvPr id="3" name="Content Placeholder 2">
            <a:extLst>
              <a:ext uri="{FF2B5EF4-FFF2-40B4-BE49-F238E27FC236}">
                <a16:creationId xmlns:a16="http://schemas.microsoft.com/office/drawing/2014/main" id="{97B051E2-7371-BC4F-B4A6-DF5D7914B59A}"/>
              </a:ext>
            </a:extLst>
          </p:cNvPr>
          <p:cNvSpPr>
            <a:spLocks noGrp="1"/>
          </p:cNvSpPr>
          <p:nvPr>
            <p:ph sz="quarter" idx="13"/>
          </p:nvPr>
        </p:nvSpPr>
        <p:spPr>
          <a:xfrm>
            <a:off x="457200" y="1254575"/>
            <a:ext cx="8232775" cy="2075371"/>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If the compression test reading indicates low compression on one or more cylinders, add three squirts of oil to the cylinder and retest. </a:t>
            </a:r>
          </a:p>
          <a:p>
            <a:pPr marL="342900" indent="-342900"/>
            <a:r>
              <a:rPr lang="en-US" dirty="0">
                <a:latin typeface="Arial" panose="020B0604020202020204" pitchFamily="34" charset="0"/>
                <a:cs typeface="Arial" panose="020B0604020202020204" pitchFamily="34" charset="0"/>
              </a:rPr>
              <a:t>This is called a wet compression test, when oil is used to help seal around the piston rings.</a:t>
            </a:r>
          </a:p>
        </p:txBody>
      </p:sp>
    </p:spTree>
    <p:extLst>
      <p:ext uri="{BB962C8B-B14F-4D97-AF65-F5344CB8AC3E}">
        <p14:creationId xmlns:p14="http://schemas.microsoft.com/office/powerpoint/2010/main" val="46295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F91C-D5FB-564A-93E4-7BF2EF5DF1A3}"/>
              </a:ext>
            </a:extLst>
          </p:cNvPr>
          <p:cNvSpPr>
            <a:spLocks noGrp="1"/>
          </p:cNvSpPr>
          <p:nvPr>
            <p:ph type="title"/>
          </p:nvPr>
        </p:nvSpPr>
        <p:spPr>
          <a:xfrm>
            <a:off x="457200" y="246558"/>
            <a:ext cx="8229600" cy="1144347"/>
          </a:xfrm>
        </p:spPr>
        <p:txBody>
          <a:bodyPr lIns="0" tIns="18000" rIns="0" bIns="18000" anchor="ctr" anchorCtr="0">
            <a:spAutoFit/>
          </a:bodyPr>
          <a:lstStyle/>
          <a:p>
            <a:r>
              <a:rPr lang="en-US" dirty="0"/>
              <a:t>Running (Dynamic) Compression Test</a:t>
            </a:r>
          </a:p>
        </p:txBody>
      </p:sp>
      <p:sp>
        <p:nvSpPr>
          <p:cNvPr id="3" name="Content Placeholder 2">
            <a:extLst>
              <a:ext uri="{FF2B5EF4-FFF2-40B4-BE49-F238E27FC236}">
                <a16:creationId xmlns:a16="http://schemas.microsoft.com/office/drawing/2014/main" id="{9A4CE6DD-C81B-E940-B8C6-69884A7D6C7D}"/>
              </a:ext>
            </a:extLst>
          </p:cNvPr>
          <p:cNvSpPr>
            <a:spLocks noGrp="1"/>
          </p:cNvSpPr>
          <p:nvPr>
            <p:ph sz="quarter" idx="13"/>
          </p:nvPr>
        </p:nvSpPr>
        <p:spPr>
          <a:xfrm>
            <a:off x="457200" y="1610281"/>
            <a:ext cx="8232775" cy="4460640"/>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A </a:t>
            </a:r>
            <a:r>
              <a:rPr lang="en-US" b="1" dirty="0">
                <a:latin typeface="Arial" panose="020B0604020202020204" pitchFamily="34" charset="0"/>
                <a:cs typeface="Arial" panose="020B0604020202020204" pitchFamily="34" charset="0"/>
              </a:rPr>
              <a:t>running compression test</a:t>
            </a:r>
            <a:r>
              <a:rPr lang="en-US" dirty="0">
                <a:latin typeface="Arial" panose="020B0604020202020204" pitchFamily="34" charset="0"/>
                <a:cs typeface="Arial" panose="020B0604020202020204" pitchFamily="34" charset="0"/>
              </a:rPr>
              <a:t>, also called a </a:t>
            </a:r>
            <a:r>
              <a:rPr lang="en-US" b="1" dirty="0">
                <a:latin typeface="Arial" panose="020B0604020202020204" pitchFamily="34" charset="0"/>
                <a:cs typeface="Arial" panose="020B0604020202020204" pitchFamily="34" charset="0"/>
              </a:rPr>
              <a:t>dynamic compression test</a:t>
            </a:r>
            <a:r>
              <a:rPr lang="en-US" dirty="0">
                <a:latin typeface="Arial" panose="020B0604020202020204" pitchFamily="34" charset="0"/>
                <a:cs typeface="Arial" panose="020B0604020202020204" pitchFamily="34" charset="0"/>
              </a:rPr>
              <a:t>, is done with the engine running rather than during engine cranking as is done in a regular compression test.</a:t>
            </a:r>
          </a:p>
          <a:p>
            <a:pPr marL="342900" indent="-342900"/>
            <a:r>
              <a:rPr lang="en-US" dirty="0">
                <a:latin typeface="Arial" panose="020B0604020202020204" pitchFamily="34" charset="0"/>
                <a:cs typeface="Arial" panose="020B0604020202020204" pitchFamily="34" charset="0"/>
              </a:rPr>
              <a:t>The compression pressure of a running engine is much lower than cranking compression pressure.</a:t>
            </a:r>
          </a:p>
          <a:p>
            <a:pPr marL="829818" lvl="1" indent="-342900"/>
            <a:r>
              <a:rPr lang="en-US" dirty="0">
                <a:latin typeface="Arial" panose="020B0604020202020204" pitchFamily="34" charset="0"/>
                <a:cs typeface="Arial" panose="020B0604020202020204" pitchFamily="34" charset="0"/>
              </a:rPr>
              <a:t>Compression during cranking: 125 to 160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a:t>
            </a:r>
          </a:p>
          <a:p>
            <a:pPr marL="829818" lvl="1" indent="-342900"/>
            <a:r>
              <a:rPr lang="en-US" dirty="0">
                <a:latin typeface="Arial" panose="020B0604020202020204" pitchFamily="34" charset="0"/>
                <a:cs typeface="Arial" panose="020B0604020202020204" pitchFamily="34" charset="0"/>
              </a:rPr>
              <a:t>Compression at idle: 60 to 90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a:t>
            </a:r>
          </a:p>
          <a:p>
            <a:pPr marL="829818" lvl="1" indent="-342900"/>
            <a:r>
              <a:rPr lang="en-US" dirty="0">
                <a:latin typeface="Arial" panose="020B0604020202020204" pitchFamily="34" charset="0"/>
                <a:cs typeface="Arial" panose="020B0604020202020204" pitchFamily="34" charset="0"/>
              </a:rPr>
              <a:t>Compression at 2000 </a:t>
            </a:r>
            <a:r>
              <a:rPr lang="en-US" spc="-300" dirty="0">
                <a:latin typeface="Arial" panose="020B0604020202020204" pitchFamily="34" charset="0"/>
                <a:cs typeface="Arial" panose="020B0604020202020204" pitchFamily="34" charset="0"/>
              </a:rPr>
              <a:t>R P </a:t>
            </a:r>
            <a:r>
              <a:rPr lang="en-US" dirty="0">
                <a:latin typeface="Arial" panose="020B0604020202020204" pitchFamily="34" charset="0"/>
                <a:cs typeface="Arial" panose="020B0604020202020204" pitchFamily="34" charset="0"/>
              </a:rPr>
              <a:t>M: 30 to 60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a:t>
            </a:r>
          </a:p>
          <a:p>
            <a:pPr marL="342900" indent="-342900"/>
            <a:r>
              <a:rPr lang="en-US" dirty="0">
                <a:latin typeface="Arial" panose="020B0604020202020204" pitchFamily="34" charset="0"/>
                <a:cs typeface="Arial" panose="020B0604020202020204" pitchFamily="34" charset="0"/>
              </a:rPr>
              <a:t>Snap Test</a:t>
            </a:r>
          </a:p>
        </p:txBody>
      </p:sp>
    </p:spTree>
    <p:extLst>
      <p:ext uri="{BB962C8B-B14F-4D97-AF65-F5344CB8AC3E}">
        <p14:creationId xmlns:p14="http://schemas.microsoft.com/office/powerpoint/2010/main" val="144630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C9BF-01F1-8C47-8897-A62333C64ACF}"/>
              </a:ext>
            </a:extLst>
          </p:cNvPr>
          <p:cNvSpPr>
            <a:spLocks noGrp="1"/>
          </p:cNvSpPr>
          <p:nvPr>
            <p:ph type="title"/>
          </p:nvPr>
        </p:nvSpPr>
        <p:spPr>
          <a:xfrm>
            <a:off x="457200" y="241758"/>
            <a:ext cx="8229600" cy="590349"/>
          </a:xfrm>
        </p:spPr>
        <p:txBody>
          <a:bodyPr lIns="0" tIns="18000" rIns="0" bIns="18000" anchor="ctr" anchorCtr="0">
            <a:spAutoFit/>
          </a:bodyPr>
          <a:lstStyle/>
          <a:p>
            <a:r>
              <a:rPr lang="en-US" dirty="0"/>
              <a:t>Cylinder Leakage Test</a:t>
            </a:r>
          </a:p>
        </p:txBody>
      </p:sp>
      <p:sp>
        <p:nvSpPr>
          <p:cNvPr id="3" name="Content Placeholder 2">
            <a:extLst>
              <a:ext uri="{FF2B5EF4-FFF2-40B4-BE49-F238E27FC236}">
                <a16:creationId xmlns:a16="http://schemas.microsoft.com/office/drawing/2014/main" id="{CCC375BB-54B7-CC40-BD33-3532818555F9}"/>
              </a:ext>
            </a:extLst>
          </p:cNvPr>
          <p:cNvSpPr>
            <a:spLocks noGrp="1"/>
          </p:cNvSpPr>
          <p:nvPr>
            <p:ph sz="quarter" idx="13"/>
          </p:nvPr>
        </p:nvSpPr>
        <p:spPr>
          <a:xfrm>
            <a:off x="457200" y="1254572"/>
            <a:ext cx="8232775" cy="3221839"/>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One of the best tests that can be used to determine engine condition is the </a:t>
            </a:r>
            <a:r>
              <a:rPr lang="en-US" b="1" dirty="0">
                <a:latin typeface="Arial" panose="020B0604020202020204" pitchFamily="34" charset="0"/>
                <a:cs typeface="Arial" panose="020B0604020202020204" pitchFamily="34" charset="0"/>
              </a:rPr>
              <a:t>cylinder leakage test</a:t>
            </a:r>
            <a:r>
              <a:rPr lang="en-US" dirty="0">
                <a:latin typeface="Arial" panose="020B0604020202020204" pitchFamily="34" charset="0"/>
                <a:cs typeface="Arial" panose="020B0604020202020204" pitchFamily="34" charset="0"/>
              </a:rPr>
              <a:t>. </a:t>
            </a:r>
          </a:p>
          <a:p>
            <a:pPr marL="829818" lvl="1" indent="-342900"/>
            <a:r>
              <a:rPr lang="en-US" dirty="0">
                <a:latin typeface="Arial" panose="020B0604020202020204" pitchFamily="34" charset="0"/>
                <a:cs typeface="Arial" panose="020B0604020202020204" pitchFamily="34" charset="0"/>
              </a:rPr>
              <a:t>This test involves injecting air under pressure into the cylinders one at a time. </a:t>
            </a:r>
          </a:p>
          <a:p>
            <a:pPr marL="829818" lvl="1" indent="-342900"/>
            <a:r>
              <a:rPr lang="en-US" dirty="0">
                <a:latin typeface="Arial" panose="020B0604020202020204" pitchFamily="34" charset="0"/>
                <a:cs typeface="Arial" panose="020B0604020202020204" pitchFamily="34" charset="0"/>
              </a:rPr>
              <a:t>The amount and location of any escaping air helps the technician determine the condition of the engine. </a:t>
            </a:r>
          </a:p>
          <a:p>
            <a:pPr marL="829818" lvl="1" indent="-342900"/>
            <a:r>
              <a:rPr lang="en-US" dirty="0">
                <a:latin typeface="Arial" panose="020B0604020202020204" pitchFamily="34" charset="0"/>
                <a:cs typeface="Arial" panose="020B0604020202020204" pitchFamily="34" charset="0"/>
              </a:rPr>
              <a:t>The air is injected into the cylinder through a cylinder leakage gauge into the spark plug hole.</a:t>
            </a:r>
          </a:p>
        </p:txBody>
      </p:sp>
    </p:spTree>
    <p:extLst>
      <p:ext uri="{BB962C8B-B14F-4D97-AF65-F5344CB8AC3E}">
        <p14:creationId xmlns:p14="http://schemas.microsoft.com/office/powerpoint/2010/main" val="504260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93D6-8BBC-D047-AFB3-1E890CC8E5A0}"/>
              </a:ext>
            </a:extLst>
          </p:cNvPr>
          <p:cNvSpPr>
            <a:spLocks noGrp="1"/>
          </p:cNvSpPr>
          <p:nvPr>
            <p:ph type="title"/>
          </p:nvPr>
        </p:nvSpPr>
        <p:spPr>
          <a:xfrm>
            <a:off x="457200" y="258376"/>
            <a:ext cx="8229600" cy="590349"/>
          </a:xfrm>
        </p:spPr>
        <p:txBody>
          <a:bodyPr lIns="0" tIns="18000" rIns="0" bIns="18000" anchor="ctr" anchorCtr="0">
            <a:spAutoFit/>
          </a:bodyPr>
          <a:lstStyle/>
          <a:p>
            <a:r>
              <a:rPr lang="en-US" dirty="0"/>
              <a:t>Figure 21.17</a:t>
            </a:r>
          </a:p>
        </p:txBody>
      </p:sp>
      <p:pic>
        <p:nvPicPr>
          <p:cNvPr id="6" name="Picture Placeholder 5" descr="A horizontally long handheld cylinder leakage tester with a circular display.">
            <a:extLst>
              <a:ext uri="{FF2B5EF4-FFF2-40B4-BE49-F238E27FC236}">
                <a16:creationId xmlns:a16="http://schemas.microsoft.com/office/drawing/2014/main" id="{E29C0DC9-378D-E24E-B0DB-53AB8EF0466A}"/>
              </a:ext>
            </a:extLst>
          </p:cNvPr>
          <p:cNvPicPr>
            <a:picLocks noGrp="1" noChangeAspect="1"/>
          </p:cNvPicPr>
          <p:nvPr>
            <p:ph type="pic" sz="quarter" idx="13"/>
          </p:nvPr>
        </p:nvPicPr>
        <p:blipFill>
          <a:blip r:embed="rId2"/>
          <a:stretch>
            <a:fillRect/>
          </a:stretch>
        </p:blipFill>
        <p:spPr>
          <a:xfrm>
            <a:off x="1805554" y="1250950"/>
            <a:ext cx="5590837" cy="3733140"/>
          </a:xfrm>
          <a:prstGeom prst="rect">
            <a:avLst/>
          </a:prstGeom>
        </p:spPr>
      </p:pic>
      <p:sp>
        <p:nvSpPr>
          <p:cNvPr id="4" name="Text Placeholder 3">
            <a:extLst>
              <a:ext uri="{FF2B5EF4-FFF2-40B4-BE49-F238E27FC236}">
                <a16:creationId xmlns:a16="http://schemas.microsoft.com/office/drawing/2014/main" id="{D20B1453-DCCE-B546-88ED-BF7D6DD1C236}"/>
              </a:ext>
            </a:extLst>
          </p:cNvPr>
          <p:cNvSpPr>
            <a:spLocks noGrp="1"/>
          </p:cNvSpPr>
          <p:nvPr>
            <p:ph type="body" idx="1"/>
          </p:nvPr>
        </p:nvSpPr>
        <p:spPr>
          <a:xfrm>
            <a:off x="457200" y="5216981"/>
            <a:ext cx="8229600" cy="405683"/>
          </a:xfrm>
        </p:spPr>
        <p:txBody>
          <a:bodyPr lIns="0" tIns="18000" rIns="0" bIns="18000" anchor="ctr" anchorCtr="0">
            <a:spAutoFit/>
          </a:bodyPr>
          <a:lstStyle/>
          <a:p>
            <a:r>
              <a:rPr lang="en-US" dirty="0"/>
              <a:t>A typical handheld cylinder leakage tester.</a:t>
            </a:r>
          </a:p>
        </p:txBody>
      </p:sp>
    </p:spTree>
    <p:extLst>
      <p:ext uri="{BB962C8B-B14F-4D97-AF65-F5344CB8AC3E}">
        <p14:creationId xmlns:p14="http://schemas.microsoft.com/office/powerpoint/2010/main" val="428616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AAD2-13E0-9E42-94B4-F29544DAE758}"/>
              </a:ext>
            </a:extLst>
          </p:cNvPr>
          <p:cNvSpPr>
            <a:spLocks noGrp="1"/>
          </p:cNvSpPr>
          <p:nvPr>
            <p:ph type="title"/>
          </p:nvPr>
        </p:nvSpPr>
        <p:spPr>
          <a:xfrm>
            <a:off x="457200" y="248707"/>
            <a:ext cx="8229600" cy="590349"/>
          </a:xfrm>
        </p:spPr>
        <p:txBody>
          <a:bodyPr lIns="0" tIns="18000" rIns="0" bIns="18000" anchor="ctr" anchorCtr="0">
            <a:spAutoFit/>
          </a:bodyPr>
          <a:lstStyle/>
          <a:p>
            <a:r>
              <a:rPr lang="en-US" dirty="0"/>
              <a:t>Cylinder Power Balance Test</a:t>
            </a:r>
          </a:p>
        </p:txBody>
      </p:sp>
      <p:sp>
        <p:nvSpPr>
          <p:cNvPr id="3" name="Content Placeholder 2">
            <a:extLst>
              <a:ext uri="{FF2B5EF4-FFF2-40B4-BE49-F238E27FC236}">
                <a16:creationId xmlns:a16="http://schemas.microsoft.com/office/drawing/2014/main" id="{C4194AA9-D6B5-3146-AB1E-92E5C66635D0}"/>
              </a:ext>
            </a:extLst>
          </p:cNvPr>
          <p:cNvSpPr>
            <a:spLocks noGrp="1"/>
          </p:cNvSpPr>
          <p:nvPr>
            <p:ph sz="quarter" idx="13"/>
          </p:nvPr>
        </p:nvSpPr>
        <p:spPr>
          <a:xfrm>
            <a:off x="457200" y="1246374"/>
            <a:ext cx="8232775" cy="2521647"/>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purpose of a cylinder </a:t>
            </a:r>
            <a:r>
              <a:rPr lang="en-US" b="1" dirty="0">
                <a:latin typeface="Arial" panose="020B0604020202020204" pitchFamily="34" charset="0"/>
                <a:cs typeface="Arial" panose="020B0604020202020204" pitchFamily="34" charset="0"/>
              </a:rPr>
              <a:t>power balance test</a:t>
            </a:r>
            <a:r>
              <a:rPr lang="en-US" dirty="0">
                <a:latin typeface="Arial" panose="020B0604020202020204" pitchFamily="34" charset="0"/>
                <a:cs typeface="Arial" panose="020B0604020202020204" pitchFamily="34" charset="0"/>
              </a:rPr>
              <a:t> is to determine if all cylinders are contributing power equally.</a:t>
            </a:r>
          </a:p>
          <a:p>
            <a:pPr marL="342900" indent="-342900"/>
            <a:r>
              <a:rPr lang="en-US" dirty="0">
                <a:latin typeface="Arial" panose="020B0604020202020204" pitchFamily="34" charset="0"/>
                <a:cs typeface="Arial" panose="020B0604020202020204" pitchFamily="34" charset="0"/>
              </a:rPr>
              <a:t>The acceptable method of canceling cylinders is to ground the secondary current for each cylinder.</a:t>
            </a:r>
          </a:p>
          <a:p>
            <a:pPr marL="829818" lvl="1" indent="-342900"/>
            <a:r>
              <a:rPr lang="en-US" dirty="0">
                <a:latin typeface="Arial" panose="020B0604020202020204" pitchFamily="34" charset="0"/>
                <a:cs typeface="Arial" panose="020B0604020202020204" pitchFamily="34" charset="0"/>
              </a:rPr>
              <a:t>The cylinder with the least </a:t>
            </a:r>
            <a:r>
              <a:rPr lang="en-US" spc="-300" dirty="0">
                <a:latin typeface="Arial" panose="020B0604020202020204" pitchFamily="34" charset="0"/>
                <a:cs typeface="Arial" panose="020B0604020202020204" pitchFamily="34" charset="0"/>
              </a:rPr>
              <a:t>R P </a:t>
            </a:r>
            <a:r>
              <a:rPr lang="en-US" dirty="0">
                <a:latin typeface="Arial" panose="020B0604020202020204" pitchFamily="34" charset="0"/>
                <a:cs typeface="Arial" panose="020B0604020202020204" pitchFamily="34" charset="0"/>
              </a:rPr>
              <a:t>M drop is the cylinder not producing its share of power.</a:t>
            </a:r>
          </a:p>
        </p:txBody>
      </p:sp>
    </p:spTree>
    <p:extLst>
      <p:ext uri="{BB962C8B-B14F-4D97-AF65-F5344CB8AC3E}">
        <p14:creationId xmlns:p14="http://schemas.microsoft.com/office/powerpoint/2010/main" val="230613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AEA1-8A2E-714B-A85B-AEBA0F83F379}"/>
              </a:ext>
            </a:extLst>
          </p:cNvPr>
          <p:cNvSpPr>
            <a:spLocks noGrp="1"/>
          </p:cNvSpPr>
          <p:nvPr>
            <p:ph type="title"/>
          </p:nvPr>
        </p:nvSpPr>
        <p:spPr>
          <a:xfrm>
            <a:off x="457200" y="243578"/>
            <a:ext cx="8229600" cy="586714"/>
          </a:xfrm>
        </p:spPr>
        <p:txBody>
          <a:bodyPr lIns="0" tIns="18000" rIns="0" bIns="18000" anchor="ctr" anchorCtr="0">
            <a:spAutoFit/>
          </a:bodyPr>
          <a:lstStyle/>
          <a:p>
            <a:r>
              <a:rPr lang="en-US" dirty="0"/>
              <a:t>Power Balance Test Procedure</a:t>
            </a:r>
          </a:p>
        </p:txBody>
      </p:sp>
      <p:sp>
        <p:nvSpPr>
          <p:cNvPr id="3" name="Content Placeholder 2">
            <a:extLst>
              <a:ext uri="{FF2B5EF4-FFF2-40B4-BE49-F238E27FC236}">
                <a16:creationId xmlns:a16="http://schemas.microsoft.com/office/drawing/2014/main" id="{4C9C5F14-BD3F-AF40-BF52-F1382E9AB973}"/>
              </a:ext>
            </a:extLst>
          </p:cNvPr>
          <p:cNvSpPr>
            <a:spLocks noGrp="1"/>
          </p:cNvSpPr>
          <p:nvPr>
            <p:ph sz="quarter" idx="13"/>
          </p:nvPr>
        </p:nvSpPr>
        <p:spPr>
          <a:xfrm>
            <a:off x="457200" y="1254576"/>
            <a:ext cx="8232775" cy="2637064"/>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Insert a short piece of vacuum hose between the coil terminal and the plug wire.</a:t>
            </a:r>
          </a:p>
          <a:p>
            <a:pPr marL="342900" indent="-342900"/>
            <a:r>
              <a:rPr lang="en-US" dirty="0">
                <a:latin typeface="Arial" panose="020B0604020202020204" pitchFamily="34" charset="0"/>
                <a:cs typeface="Arial" panose="020B0604020202020204" pitchFamily="34" charset="0"/>
              </a:rPr>
              <a:t>Use a standard light bulb-type test light to short out each cylinder.</a:t>
            </a:r>
          </a:p>
          <a:p>
            <a:pPr marL="342900" indent="-342900"/>
            <a:r>
              <a:rPr lang="en-US" dirty="0">
                <a:latin typeface="Arial" panose="020B0604020202020204" pitchFamily="34" charset="0"/>
                <a:cs typeface="Arial" panose="020B0604020202020204" pitchFamily="34" charset="0"/>
              </a:rPr>
              <a:t>To avoid possible damage to the catalytic converter, do not short out a cylinder for longer than five seconds.</a:t>
            </a:r>
          </a:p>
        </p:txBody>
      </p:sp>
    </p:spTree>
    <p:extLst>
      <p:ext uri="{BB962C8B-B14F-4D97-AF65-F5344CB8AC3E}">
        <p14:creationId xmlns:p14="http://schemas.microsoft.com/office/powerpoint/2010/main" val="363754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13BAC-5611-7B4A-B8D3-5D57A91725D3}"/>
              </a:ext>
            </a:extLst>
          </p:cNvPr>
          <p:cNvSpPr>
            <a:spLocks noGrp="1"/>
          </p:cNvSpPr>
          <p:nvPr>
            <p:ph type="title"/>
          </p:nvPr>
        </p:nvSpPr>
        <p:spPr>
          <a:xfrm>
            <a:off x="457200" y="258375"/>
            <a:ext cx="8229600" cy="590349"/>
          </a:xfrm>
        </p:spPr>
        <p:txBody>
          <a:bodyPr lIns="0" tIns="18000" rIns="0" bIns="18000" anchor="ctr" anchorCtr="0">
            <a:spAutoFit/>
          </a:bodyPr>
          <a:lstStyle/>
          <a:p>
            <a:r>
              <a:rPr lang="en-US" dirty="0"/>
              <a:t>Figure 21.19</a:t>
            </a:r>
          </a:p>
        </p:txBody>
      </p:sp>
      <p:pic>
        <p:nvPicPr>
          <p:cNvPr id="6" name="Picture Placeholder 5" descr="A hand holds a test light and tests a three-inch piece of hose out of five hoses of an ignition system. The hoses are attached to a spark plug wire.">
            <a:extLst>
              <a:ext uri="{FF2B5EF4-FFF2-40B4-BE49-F238E27FC236}">
                <a16:creationId xmlns:a16="http://schemas.microsoft.com/office/drawing/2014/main" id="{5BA0543E-6C17-FB46-9CA7-4473B57684DB}"/>
              </a:ext>
            </a:extLst>
          </p:cNvPr>
          <p:cNvPicPr>
            <a:picLocks noGrp="1" noChangeAspect="1"/>
          </p:cNvPicPr>
          <p:nvPr>
            <p:ph type="pic" sz="quarter" idx="13"/>
          </p:nvPr>
        </p:nvPicPr>
        <p:blipFill>
          <a:blip r:embed="rId2"/>
          <a:stretch>
            <a:fillRect/>
          </a:stretch>
        </p:blipFill>
        <p:spPr>
          <a:xfrm>
            <a:off x="2791122" y="1246964"/>
            <a:ext cx="3561756" cy="3507239"/>
          </a:xfrm>
        </p:spPr>
      </p:pic>
      <p:sp>
        <p:nvSpPr>
          <p:cNvPr id="4" name="Text Placeholder 3">
            <a:extLst>
              <a:ext uri="{FF2B5EF4-FFF2-40B4-BE49-F238E27FC236}">
                <a16:creationId xmlns:a16="http://schemas.microsoft.com/office/drawing/2014/main" id="{233CCBC2-DEBA-2147-8B3F-EBF8E760E7F9}"/>
              </a:ext>
            </a:extLst>
          </p:cNvPr>
          <p:cNvSpPr>
            <a:spLocks noGrp="1"/>
          </p:cNvSpPr>
          <p:nvPr>
            <p:ph type="body" idx="1"/>
          </p:nvPr>
        </p:nvSpPr>
        <p:spPr>
          <a:xfrm>
            <a:off x="457200" y="5067781"/>
            <a:ext cx="8229600" cy="775015"/>
          </a:xfrm>
        </p:spPr>
        <p:txBody>
          <a:bodyPr lIns="0" tIns="18000" rIns="0" bIns="18000" anchor="ctr" anchorCtr="0">
            <a:spAutoFit/>
          </a:bodyPr>
          <a:lstStyle/>
          <a:p>
            <a:r>
              <a:rPr lang="en-US" dirty="0"/>
              <a:t>Using a vacuum hose and a test light to ground one cylinder at a time on a distributorless ignition system.</a:t>
            </a:r>
          </a:p>
        </p:txBody>
      </p:sp>
    </p:spTree>
    <p:extLst>
      <p:ext uri="{BB962C8B-B14F-4D97-AF65-F5344CB8AC3E}">
        <p14:creationId xmlns:p14="http://schemas.microsoft.com/office/powerpoint/2010/main" val="2739561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6838-5C57-4247-95F1-F001236AB959}"/>
              </a:ext>
            </a:extLst>
          </p:cNvPr>
          <p:cNvSpPr>
            <a:spLocks noGrp="1"/>
          </p:cNvSpPr>
          <p:nvPr>
            <p:ph type="title"/>
          </p:nvPr>
        </p:nvSpPr>
        <p:spPr>
          <a:xfrm>
            <a:off x="457200" y="241760"/>
            <a:ext cx="8229600" cy="590349"/>
          </a:xfrm>
        </p:spPr>
        <p:txBody>
          <a:bodyPr lIns="0" tIns="18000" rIns="0" bIns="18000" anchor="ctr" anchorCtr="0">
            <a:spAutoFit/>
          </a:bodyPr>
          <a:lstStyle/>
          <a:p>
            <a:r>
              <a:rPr lang="en-US" dirty="0"/>
              <a:t>Vacuum Tests</a:t>
            </a:r>
          </a:p>
        </p:txBody>
      </p:sp>
      <p:sp>
        <p:nvSpPr>
          <p:cNvPr id="3" name="Content Placeholder 2">
            <a:extLst>
              <a:ext uri="{FF2B5EF4-FFF2-40B4-BE49-F238E27FC236}">
                <a16:creationId xmlns:a16="http://schemas.microsoft.com/office/drawing/2014/main" id="{CB38B42E-854A-DA47-9D93-1E0C6B64480E}"/>
              </a:ext>
            </a:extLst>
          </p:cNvPr>
          <p:cNvSpPr>
            <a:spLocks noGrp="1"/>
          </p:cNvSpPr>
          <p:nvPr>
            <p:ph sz="quarter" idx="13"/>
          </p:nvPr>
        </p:nvSpPr>
        <p:spPr>
          <a:xfrm>
            <a:off x="457200" y="1254572"/>
            <a:ext cx="8232775" cy="2090760"/>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Cranking Vacuum Test</a:t>
            </a:r>
          </a:p>
          <a:p>
            <a:pPr marL="342900" indent="-342900"/>
            <a:r>
              <a:rPr lang="en-US" dirty="0">
                <a:latin typeface="Arial" panose="020B0604020202020204" pitchFamily="34" charset="0"/>
                <a:cs typeface="Arial" panose="020B0604020202020204" pitchFamily="34" charset="0"/>
              </a:rPr>
              <a:t>Idle Vacuum Test</a:t>
            </a:r>
          </a:p>
          <a:p>
            <a:pPr marL="342900" indent="-342900"/>
            <a:r>
              <a:rPr lang="en-US" dirty="0">
                <a:latin typeface="Arial" panose="020B0604020202020204" pitchFamily="34" charset="0"/>
                <a:cs typeface="Arial" panose="020B0604020202020204" pitchFamily="34" charset="0"/>
              </a:rPr>
              <a:t>Low and Steady Vacuum</a:t>
            </a:r>
          </a:p>
          <a:p>
            <a:pPr marL="342900" indent="-342900"/>
            <a:r>
              <a:rPr lang="en-US" dirty="0">
                <a:latin typeface="Arial" panose="020B0604020202020204" pitchFamily="34" charset="0"/>
                <a:cs typeface="Arial" panose="020B0604020202020204" pitchFamily="34" charset="0"/>
              </a:rPr>
              <a:t>Fluctuating Vacuum</a:t>
            </a:r>
          </a:p>
        </p:txBody>
      </p:sp>
    </p:spTree>
    <p:extLst>
      <p:ext uri="{BB962C8B-B14F-4D97-AF65-F5344CB8AC3E}">
        <p14:creationId xmlns:p14="http://schemas.microsoft.com/office/powerpoint/2010/main" val="4041829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2A95-DC1E-2242-8511-0EB1369FFD36}"/>
              </a:ext>
            </a:extLst>
          </p:cNvPr>
          <p:cNvSpPr>
            <a:spLocks noGrp="1"/>
          </p:cNvSpPr>
          <p:nvPr>
            <p:ph type="title"/>
          </p:nvPr>
        </p:nvSpPr>
        <p:spPr>
          <a:xfrm>
            <a:off x="457200" y="258377"/>
            <a:ext cx="8229600" cy="590349"/>
          </a:xfrm>
        </p:spPr>
        <p:txBody>
          <a:bodyPr lIns="0" tIns="18000" rIns="0" bIns="18000" anchor="ctr" anchorCtr="0">
            <a:spAutoFit/>
          </a:bodyPr>
          <a:lstStyle/>
          <a:p>
            <a:r>
              <a:rPr lang="en-US" dirty="0"/>
              <a:t>Figure 21.20</a:t>
            </a:r>
          </a:p>
        </p:txBody>
      </p:sp>
      <p:pic>
        <p:nvPicPr>
          <p:cNvPr id="6" name="Picture Placeholder 5" descr="A pressure gauge with a circular display measures an engine with a reading of 17 to 21 inches mercury of vacuum at idle of sea level.">
            <a:extLst>
              <a:ext uri="{FF2B5EF4-FFF2-40B4-BE49-F238E27FC236}">
                <a16:creationId xmlns:a16="http://schemas.microsoft.com/office/drawing/2014/main" id="{F1A64ED0-4E36-D947-9BDF-27B31CDD3283}"/>
              </a:ext>
            </a:extLst>
          </p:cNvPr>
          <p:cNvPicPr>
            <a:picLocks noGrp="1" noChangeAspect="1"/>
          </p:cNvPicPr>
          <p:nvPr>
            <p:ph type="pic" sz="quarter" idx="13"/>
          </p:nvPr>
        </p:nvPicPr>
        <p:blipFill>
          <a:blip r:embed="rId2"/>
          <a:stretch>
            <a:fillRect/>
          </a:stretch>
        </p:blipFill>
        <p:spPr>
          <a:xfrm>
            <a:off x="2833731" y="1259053"/>
            <a:ext cx="3502995" cy="3723409"/>
          </a:xfrm>
          <a:prstGeom prst="rect">
            <a:avLst/>
          </a:prstGeom>
        </p:spPr>
      </p:pic>
      <p:sp>
        <p:nvSpPr>
          <p:cNvPr id="4" name="Text Placeholder 3">
            <a:extLst>
              <a:ext uri="{FF2B5EF4-FFF2-40B4-BE49-F238E27FC236}">
                <a16:creationId xmlns:a16="http://schemas.microsoft.com/office/drawing/2014/main" id="{F840414D-9AA0-0747-A5E2-DE3C34B6F7FB}"/>
              </a:ext>
            </a:extLst>
          </p:cNvPr>
          <p:cNvSpPr>
            <a:spLocks noGrp="1"/>
          </p:cNvSpPr>
          <p:nvPr>
            <p:ph type="body" idx="1"/>
          </p:nvPr>
        </p:nvSpPr>
        <p:spPr>
          <a:xfrm>
            <a:off x="457200" y="5000047"/>
            <a:ext cx="8229600" cy="775015"/>
          </a:xfrm>
        </p:spPr>
        <p:txBody>
          <a:bodyPr lIns="0" tIns="18000" rIns="0" bIns="18000" anchor="ctr" anchorCtr="0">
            <a:spAutoFit/>
          </a:bodyPr>
          <a:lstStyle/>
          <a:p>
            <a:r>
              <a:rPr lang="en-US" dirty="0"/>
              <a:t>An engine in good mechanical condition should produce 17 to 21 inch Hg of vacuum at idle at sea level.</a:t>
            </a:r>
          </a:p>
        </p:txBody>
      </p:sp>
    </p:spTree>
    <p:extLst>
      <p:ext uri="{BB962C8B-B14F-4D97-AF65-F5344CB8AC3E}">
        <p14:creationId xmlns:p14="http://schemas.microsoft.com/office/powerpoint/2010/main" val="108085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8-Step Diagnostic Procedure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8_Step_Diag_Proced-Chapter_88-A8">
            <a:hlinkClick r:id="" action="ppaction://media"/>
            <a:extLst>
              <a:ext uri="{FF2B5EF4-FFF2-40B4-BE49-F238E27FC236}">
                <a16:creationId xmlns:a16="http://schemas.microsoft.com/office/drawing/2014/main" id="{28472AF0-7085-0B2A-AA70-FA9CB0E27AB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49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Readings</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vac_gauge_normal">
            <a:hlinkClick r:id="" action="ppaction://media"/>
            <a:extLst>
              <a:ext uri="{FF2B5EF4-FFF2-40B4-BE49-F238E27FC236}">
                <a16:creationId xmlns:a16="http://schemas.microsoft.com/office/drawing/2014/main" id="{CB9A5D7E-DA2E-EB21-9EB6-7A48864106E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48815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Advanced Ignition Timing</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10_advanced_timing">
            <a:hlinkClick r:id="" action="ppaction://media"/>
            <a:extLst>
              <a:ext uri="{FF2B5EF4-FFF2-40B4-BE49-F238E27FC236}">
                <a16:creationId xmlns:a16="http://schemas.microsoft.com/office/drawing/2014/main" id="{C1F38065-1CED-FA35-E431-4263599A9F7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6684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Faulty Valve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7_faulty_vlv">
            <a:hlinkClick r:id="" action="ppaction://media"/>
            <a:extLst>
              <a:ext uri="{FF2B5EF4-FFF2-40B4-BE49-F238E27FC236}">
                <a16:creationId xmlns:a16="http://schemas.microsoft.com/office/drawing/2014/main" id="{59FFAD86-76F8-4716-3319-F132AF2FDD3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2260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Bad Valve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6_worn_vlv_guides">
            <a:hlinkClick r:id="" action="ppaction://media"/>
            <a:extLst>
              <a:ext uri="{FF2B5EF4-FFF2-40B4-BE49-F238E27FC236}">
                <a16:creationId xmlns:a16="http://schemas.microsoft.com/office/drawing/2014/main" id="{F4C929F0-DCBB-CB10-EC72-E2DC844F7C5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24817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Weak Valve Springs</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8_weak_vlv_springs">
            <a:hlinkClick r:id="" action="ppaction://media"/>
            <a:extLst>
              <a:ext uri="{FF2B5EF4-FFF2-40B4-BE49-F238E27FC236}">
                <a16:creationId xmlns:a16="http://schemas.microsoft.com/office/drawing/2014/main" id="{1CA53E2C-8B44-BCD2-8D85-CD19EE5D0DC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95807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Advanced Ignition Timing</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10_advanced_timing">
            <a:hlinkClick r:id="" action="ppaction://media"/>
            <a:extLst>
              <a:ext uri="{FF2B5EF4-FFF2-40B4-BE49-F238E27FC236}">
                <a16:creationId xmlns:a16="http://schemas.microsoft.com/office/drawing/2014/main" id="{7E7FBD38-DC1C-48CA-7650-3DA029DF405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081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Retarded Timing</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e_9_retarded_timing">
            <a:hlinkClick r:id="" action="ppaction://media"/>
            <a:extLst>
              <a:ext uri="{FF2B5EF4-FFF2-40B4-BE49-F238E27FC236}">
                <a16:creationId xmlns:a16="http://schemas.microsoft.com/office/drawing/2014/main" id="{AC03D79C-2936-E2FD-C261-BC268EB8913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1883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400" dirty="0"/>
              <a:t>Animation: </a:t>
            </a:r>
            <a:br>
              <a:rPr lang="en-US" sz="2400" dirty="0"/>
            </a:br>
            <a:r>
              <a:rPr lang="en-US" sz="2400" dirty="0"/>
              <a:t>Vacuum Gauge, Retarded Valve or Ignition Timing</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2_retarded_vlv_or_ig">
            <a:hlinkClick r:id="" action="ppaction://media"/>
            <a:extLst>
              <a:ext uri="{FF2B5EF4-FFF2-40B4-BE49-F238E27FC236}">
                <a16:creationId xmlns:a16="http://schemas.microsoft.com/office/drawing/2014/main" id="{AF23D538-60A3-53B4-46CC-97730734692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8880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200" dirty="0"/>
              <a:t>Animation: </a:t>
            </a:r>
            <a:br>
              <a:rPr lang="en-US" sz="2200" dirty="0"/>
            </a:br>
            <a:r>
              <a:rPr lang="en-US" sz="2200" dirty="0"/>
              <a:t>Vacuum Gauge, Rich or Lean Fuel Mixture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5_rich_lean_fuel_mix">
            <a:hlinkClick r:id="" action="ppaction://media"/>
            <a:extLst>
              <a:ext uri="{FF2B5EF4-FFF2-40B4-BE49-F238E27FC236}">
                <a16:creationId xmlns:a16="http://schemas.microsoft.com/office/drawing/2014/main" id="{4E8C3AF8-70F0-6098-3AD6-DEB5D29C2A3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5293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Head Gasket Leak</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3_head_gask_leak">
            <a:hlinkClick r:id="" action="ppaction://media"/>
            <a:extLst>
              <a:ext uri="{FF2B5EF4-FFF2-40B4-BE49-F238E27FC236}">
                <a16:creationId xmlns:a16="http://schemas.microsoft.com/office/drawing/2014/main" id="{7DD416E3-FA94-D01B-711F-B916D7A5525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0458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5C4-E0A2-074F-A9AC-2F6CBCBFBF4F}"/>
              </a:ext>
            </a:extLst>
          </p:cNvPr>
          <p:cNvSpPr>
            <a:spLocks noGrp="1"/>
          </p:cNvSpPr>
          <p:nvPr>
            <p:ph type="title"/>
          </p:nvPr>
        </p:nvSpPr>
        <p:spPr>
          <a:xfrm>
            <a:off x="457200" y="252627"/>
            <a:ext cx="8229600" cy="590349"/>
          </a:xfrm>
        </p:spPr>
        <p:txBody>
          <a:bodyPr lIns="0" tIns="18000" rIns="0" bIns="18000" anchor="ctr" anchorCtr="0">
            <a:spAutoFit/>
          </a:bodyPr>
          <a:lstStyle/>
          <a:p>
            <a:r>
              <a:rPr lang="en-US" sz="3200" dirty="0"/>
              <a:t>Typical Engine-Related Complaints</a:t>
            </a:r>
            <a:r>
              <a:rPr lang="en-US" dirty="0"/>
              <a:t> </a:t>
            </a:r>
            <a:r>
              <a:rPr lang="en-US" sz="2800" dirty="0"/>
              <a:t>(1 of 2)</a:t>
            </a:r>
          </a:p>
        </p:txBody>
      </p:sp>
      <p:sp>
        <p:nvSpPr>
          <p:cNvPr id="3" name="Content Placeholder 2">
            <a:extLst>
              <a:ext uri="{FF2B5EF4-FFF2-40B4-BE49-F238E27FC236}">
                <a16:creationId xmlns:a16="http://schemas.microsoft.com/office/drawing/2014/main" id="{BF2A4905-D1A5-2D47-A1AF-B43BD834515A}"/>
              </a:ext>
            </a:extLst>
          </p:cNvPr>
          <p:cNvSpPr>
            <a:spLocks noGrp="1"/>
          </p:cNvSpPr>
          <p:nvPr>
            <p:ph sz="quarter" idx="13"/>
          </p:nvPr>
        </p:nvSpPr>
        <p:spPr>
          <a:xfrm>
            <a:off x="457200" y="1254573"/>
            <a:ext cx="8232775" cy="1959955"/>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Many driveability problems are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caused by engine mechanical problems. </a:t>
            </a:r>
          </a:p>
          <a:p>
            <a:pPr marL="829818" lvl="1" indent="-342900"/>
            <a:r>
              <a:rPr lang="en-US" dirty="0">
                <a:latin typeface="Arial" panose="020B0604020202020204" pitchFamily="34" charset="0"/>
                <a:cs typeface="Arial" panose="020B0604020202020204" pitchFamily="34" charset="0"/>
              </a:rPr>
              <a:t>A thorough inspection and testing of the ignition and fuel systems should be performed before testing for mechanical engine problems.</a:t>
            </a:r>
          </a:p>
        </p:txBody>
      </p:sp>
    </p:spTree>
    <p:extLst>
      <p:ext uri="{BB962C8B-B14F-4D97-AF65-F5344CB8AC3E}">
        <p14:creationId xmlns:p14="http://schemas.microsoft.com/office/powerpoint/2010/main" val="1088421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Intake Leak</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4_intake_leak">
            <a:hlinkClick r:id="" action="ppaction://media"/>
            <a:extLst>
              <a:ext uri="{FF2B5EF4-FFF2-40B4-BE49-F238E27FC236}">
                <a16:creationId xmlns:a16="http://schemas.microsoft.com/office/drawing/2014/main" id="{D46FC3A3-AED3-EC02-2169-118D9DFFAF3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7753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Vacuum Gauge, Rich or Lean Fuel Mixture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vac_gauge_5_rich_lean_fuel_mix">
            <a:hlinkClick r:id="" action="ppaction://media"/>
            <a:extLst>
              <a:ext uri="{FF2B5EF4-FFF2-40B4-BE49-F238E27FC236}">
                <a16:creationId xmlns:a16="http://schemas.microsoft.com/office/drawing/2014/main" id="{CEECAC42-0437-593E-DD44-417C5B64FE8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5412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5D71-BC25-BC41-B2B9-A09CEA17B10B}"/>
              </a:ext>
            </a:extLst>
          </p:cNvPr>
          <p:cNvSpPr>
            <a:spLocks noGrp="1"/>
          </p:cNvSpPr>
          <p:nvPr>
            <p:ph type="title"/>
          </p:nvPr>
        </p:nvSpPr>
        <p:spPr>
          <a:xfrm>
            <a:off x="457200" y="241761"/>
            <a:ext cx="8229600" cy="590349"/>
          </a:xfrm>
        </p:spPr>
        <p:txBody>
          <a:bodyPr lIns="0" tIns="18000" rIns="0" bIns="18000" anchor="ctr" anchorCtr="0">
            <a:spAutoFit/>
          </a:bodyPr>
          <a:lstStyle/>
          <a:p>
            <a:r>
              <a:rPr lang="en-US" dirty="0"/>
              <a:t>Exhaust Restriction Test</a:t>
            </a:r>
          </a:p>
        </p:txBody>
      </p:sp>
      <p:sp>
        <p:nvSpPr>
          <p:cNvPr id="3" name="Content Placeholder 2">
            <a:extLst>
              <a:ext uri="{FF2B5EF4-FFF2-40B4-BE49-F238E27FC236}">
                <a16:creationId xmlns:a16="http://schemas.microsoft.com/office/drawing/2014/main" id="{BA254191-DD2D-8746-AE45-844E5348F91D}"/>
              </a:ext>
            </a:extLst>
          </p:cNvPr>
          <p:cNvSpPr>
            <a:spLocks noGrp="1"/>
          </p:cNvSpPr>
          <p:nvPr>
            <p:ph sz="quarter" idx="13"/>
          </p:nvPr>
        </p:nvSpPr>
        <p:spPr>
          <a:xfrm>
            <a:off x="457200" y="1247666"/>
            <a:ext cx="8232775" cy="3160284"/>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If the exhaust system is restricted, the engine will be low on power, yet smooth. </a:t>
            </a:r>
          </a:p>
          <a:p>
            <a:pPr marL="342900" indent="-342900"/>
            <a:r>
              <a:rPr lang="en-US" dirty="0">
                <a:latin typeface="Arial" panose="020B0604020202020204" pitchFamily="34" charset="0"/>
                <a:cs typeface="Arial" panose="020B0604020202020204" pitchFamily="34" charset="0"/>
              </a:rPr>
              <a:t>Common causes of </a:t>
            </a:r>
            <a:r>
              <a:rPr lang="en-US" b="1" dirty="0">
                <a:latin typeface="Arial" panose="020B0604020202020204" pitchFamily="34" charset="0"/>
                <a:cs typeface="Arial" panose="020B0604020202020204" pitchFamily="34" charset="0"/>
              </a:rPr>
              <a:t>restricted exhaust</a:t>
            </a:r>
            <a:r>
              <a:rPr lang="en-US" dirty="0">
                <a:latin typeface="Arial" panose="020B0604020202020204" pitchFamily="34" charset="0"/>
                <a:cs typeface="Arial" panose="020B0604020202020204" pitchFamily="34" charset="0"/>
              </a:rPr>
              <a:t> include the following:</a:t>
            </a:r>
          </a:p>
          <a:p>
            <a:pPr marL="829818" lvl="1" indent="-342900"/>
            <a:r>
              <a:rPr lang="en-US" dirty="0">
                <a:latin typeface="Arial" panose="020B0604020202020204" pitchFamily="34" charset="0"/>
                <a:cs typeface="Arial" panose="020B0604020202020204" pitchFamily="34" charset="0"/>
              </a:rPr>
              <a:t>Clogged catalytic converter</a:t>
            </a:r>
          </a:p>
          <a:p>
            <a:pPr marL="829818" lvl="1" indent="-342900"/>
            <a:r>
              <a:rPr lang="en-US" dirty="0">
                <a:latin typeface="Arial" panose="020B0604020202020204" pitchFamily="34" charset="0"/>
                <a:cs typeface="Arial" panose="020B0604020202020204" pitchFamily="34" charset="0"/>
              </a:rPr>
              <a:t>Clogged or restricted muffler</a:t>
            </a:r>
          </a:p>
          <a:p>
            <a:pPr marL="829818" lvl="1" indent="-342900"/>
            <a:r>
              <a:rPr lang="en-US" dirty="0">
                <a:latin typeface="Arial" panose="020B0604020202020204" pitchFamily="34" charset="0"/>
                <a:cs typeface="Arial" panose="020B0604020202020204" pitchFamily="34" charset="0"/>
              </a:rPr>
              <a:t>Damaged or defective piping</a:t>
            </a:r>
          </a:p>
        </p:txBody>
      </p:sp>
    </p:spTree>
    <p:extLst>
      <p:ext uri="{BB962C8B-B14F-4D97-AF65-F5344CB8AC3E}">
        <p14:creationId xmlns:p14="http://schemas.microsoft.com/office/powerpoint/2010/main" val="3556936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7BDD-37F0-A242-974D-3F47A48215BA}"/>
              </a:ext>
            </a:extLst>
          </p:cNvPr>
          <p:cNvSpPr>
            <a:spLocks noGrp="1"/>
          </p:cNvSpPr>
          <p:nvPr>
            <p:ph type="title"/>
          </p:nvPr>
        </p:nvSpPr>
        <p:spPr>
          <a:xfrm>
            <a:off x="457200" y="246558"/>
            <a:ext cx="8229600" cy="1144347"/>
          </a:xfrm>
        </p:spPr>
        <p:txBody>
          <a:bodyPr lIns="0" tIns="18000" rIns="0" bIns="18000" anchor="ctr" anchorCtr="0">
            <a:spAutoFit/>
          </a:bodyPr>
          <a:lstStyle/>
          <a:p>
            <a:r>
              <a:rPr lang="en-US" dirty="0"/>
              <a:t>Testing Back Pressure With a Vacuum Gauge</a:t>
            </a:r>
          </a:p>
        </p:txBody>
      </p:sp>
      <p:sp>
        <p:nvSpPr>
          <p:cNvPr id="3" name="Content Placeholder 2">
            <a:extLst>
              <a:ext uri="{FF2B5EF4-FFF2-40B4-BE49-F238E27FC236}">
                <a16:creationId xmlns:a16="http://schemas.microsoft.com/office/drawing/2014/main" id="{93EF3CD8-D339-1843-B823-86ECFF7A3442}"/>
              </a:ext>
            </a:extLst>
          </p:cNvPr>
          <p:cNvSpPr>
            <a:spLocks noGrp="1"/>
          </p:cNvSpPr>
          <p:nvPr>
            <p:ph sz="quarter" idx="13"/>
          </p:nvPr>
        </p:nvSpPr>
        <p:spPr>
          <a:xfrm>
            <a:off x="457200" y="1660967"/>
            <a:ext cx="8232775" cy="2852507"/>
          </a:xfrm>
        </p:spPr>
        <p:txBody>
          <a:bodyPr lIns="0" tIns="18000" rIns="0" bIns="18000" anchor="ctr" anchorCtr="0">
            <a:spAutoFit/>
          </a:bodyPr>
          <a:lstStyle/>
          <a:p>
            <a:r>
              <a:rPr lang="en-US" dirty="0">
                <a:latin typeface="Arial" panose="020B0604020202020204" pitchFamily="34" charset="0"/>
                <a:cs typeface="Arial" panose="020B0604020202020204" pitchFamily="34" charset="0"/>
              </a:rPr>
              <a:t>A vacuum gauge can be used to measure manifold vacuum at a high idle (2000 to 2500 </a:t>
            </a:r>
            <a:r>
              <a:rPr lang="en-US" spc="-300" dirty="0">
                <a:latin typeface="Arial" panose="020B0604020202020204" pitchFamily="34" charset="0"/>
                <a:cs typeface="Arial" panose="020B0604020202020204" pitchFamily="34" charset="0"/>
              </a:rPr>
              <a:t>R P </a:t>
            </a:r>
            <a:r>
              <a:rPr lang="en-US" dirty="0">
                <a:latin typeface="Arial" panose="020B0604020202020204" pitchFamily="34" charset="0"/>
                <a:cs typeface="Arial" panose="020B0604020202020204" pitchFamily="34" charset="0"/>
              </a:rPr>
              <a:t>M). </a:t>
            </a:r>
          </a:p>
          <a:p>
            <a:pPr lvl="1"/>
            <a:r>
              <a:rPr lang="en-US" dirty="0">
                <a:latin typeface="Arial" panose="020B0604020202020204" pitchFamily="34" charset="0"/>
                <a:cs typeface="Arial" panose="020B0604020202020204" pitchFamily="34" charset="0"/>
              </a:rPr>
              <a:t>If the exhaust system is restricted, pressure increases in the exhaust system. </a:t>
            </a:r>
          </a:p>
          <a:p>
            <a:pPr lvl="1"/>
            <a:r>
              <a:rPr lang="en-US" dirty="0">
                <a:latin typeface="Arial" panose="020B0604020202020204" pitchFamily="34" charset="0"/>
                <a:cs typeface="Arial" panose="020B0604020202020204" pitchFamily="34" charset="0"/>
              </a:rPr>
              <a:t>This pressure is called back pressure. </a:t>
            </a:r>
          </a:p>
          <a:p>
            <a:pPr lvl="1"/>
            <a:r>
              <a:rPr lang="en-US" dirty="0">
                <a:latin typeface="Arial" panose="020B0604020202020204" pitchFamily="34" charset="0"/>
                <a:cs typeface="Arial" panose="020B0604020202020204" pitchFamily="34" charset="0"/>
              </a:rPr>
              <a:t>Manifold vacuum will drop gradually if the engine is kept at a constant speed if the exhaust is restricted.</a:t>
            </a:r>
          </a:p>
        </p:txBody>
      </p:sp>
    </p:spTree>
    <p:extLst>
      <p:ext uri="{BB962C8B-B14F-4D97-AF65-F5344CB8AC3E}">
        <p14:creationId xmlns:p14="http://schemas.microsoft.com/office/powerpoint/2010/main" val="193288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B14-2C3D-1C46-8030-F602B0D930A4}"/>
              </a:ext>
            </a:extLst>
          </p:cNvPr>
          <p:cNvSpPr>
            <a:spLocks noGrp="1"/>
          </p:cNvSpPr>
          <p:nvPr>
            <p:ph type="title"/>
          </p:nvPr>
        </p:nvSpPr>
        <p:spPr>
          <a:xfrm>
            <a:off x="457200" y="229627"/>
            <a:ext cx="8229600" cy="1144347"/>
          </a:xfrm>
        </p:spPr>
        <p:txBody>
          <a:bodyPr lIns="0" tIns="18000" rIns="0" bIns="18000" anchor="ctr" anchorCtr="0">
            <a:spAutoFit/>
          </a:bodyPr>
          <a:lstStyle/>
          <a:p>
            <a:r>
              <a:rPr lang="en-US" dirty="0"/>
              <a:t>Testing Back Pressure With a Pressure Gauge</a:t>
            </a:r>
          </a:p>
        </p:txBody>
      </p:sp>
      <p:sp>
        <p:nvSpPr>
          <p:cNvPr id="3" name="Content Placeholder 2">
            <a:extLst>
              <a:ext uri="{FF2B5EF4-FFF2-40B4-BE49-F238E27FC236}">
                <a16:creationId xmlns:a16="http://schemas.microsoft.com/office/drawing/2014/main" id="{B104C996-9DC2-8D49-B370-F3722DBEB20B}"/>
              </a:ext>
            </a:extLst>
          </p:cNvPr>
          <p:cNvSpPr>
            <a:spLocks noGrp="1"/>
          </p:cNvSpPr>
          <p:nvPr>
            <p:ph sz="quarter" idx="13"/>
          </p:nvPr>
        </p:nvSpPr>
        <p:spPr>
          <a:xfrm>
            <a:off x="457200" y="1677904"/>
            <a:ext cx="8232775" cy="3529616"/>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Exhaust system back pressure can be measured directly by installing a pressure gauge into an exhaust opening. </a:t>
            </a:r>
          </a:p>
          <a:p>
            <a:pPr marL="342900" indent="-342900"/>
            <a:r>
              <a:rPr lang="en-US" dirty="0">
                <a:latin typeface="Arial" panose="020B0604020202020204" pitchFamily="34" charset="0"/>
                <a:cs typeface="Arial" panose="020B0604020202020204" pitchFamily="34" charset="0"/>
              </a:rPr>
              <a:t>This can be accomplished in one of the following ways.</a:t>
            </a:r>
          </a:p>
          <a:p>
            <a:pPr marL="829818" lvl="1" indent="-342900"/>
            <a:r>
              <a:rPr lang="en-US" dirty="0">
                <a:latin typeface="Arial" panose="020B0604020202020204" pitchFamily="34" charset="0"/>
                <a:cs typeface="Arial" panose="020B0604020202020204" pitchFamily="34" charset="0"/>
              </a:rPr>
              <a:t>With an oxygen sensor</a:t>
            </a:r>
          </a:p>
          <a:p>
            <a:pPr marL="829818" lvl="1" indent="-342900"/>
            <a:r>
              <a:rPr lang="en-US" dirty="0">
                <a:latin typeface="Arial" panose="020B0604020202020204" pitchFamily="34" charset="0"/>
                <a:cs typeface="Arial" panose="020B0604020202020204" pitchFamily="34" charset="0"/>
              </a:rPr>
              <a:t>With the exhaust gas recirculation (</a:t>
            </a:r>
            <a:r>
              <a:rPr lang="en-US" spc="-300" dirty="0">
                <a:latin typeface="Arial" panose="020B0604020202020204" pitchFamily="34" charset="0"/>
                <a:cs typeface="Arial" panose="020B0604020202020204" pitchFamily="34" charset="0"/>
              </a:rPr>
              <a:t>EG </a:t>
            </a:r>
            <a:r>
              <a:rPr lang="en-US" dirty="0">
                <a:latin typeface="Arial" panose="020B0604020202020204" pitchFamily="34" charset="0"/>
                <a:cs typeface="Arial" panose="020B0604020202020204" pitchFamily="34" charset="0"/>
              </a:rPr>
              <a:t>R) valve</a:t>
            </a:r>
          </a:p>
          <a:p>
            <a:pPr marL="342900" indent="-342900"/>
            <a:r>
              <a:rPr lang="en-US" dirty="0">
                <a:latin typeface="Arial" panose="020B0604020202020204" pitchFamily="34" charset="0"/>
                <a:cs typeface="Arial" panose="020B0604020202020204" pitchFamily="34" charset="0"/>
              </a:rPr>
              <a:t>At idle, the maximum back pressure should be less than 1.5 PSI (10 kPa), and it should be less than 2.5 </a:t>
            </a:r>
            <a:r>
              <a:rPr lang="en-US" spc="-300" dirty="0">
                <a:latin typeface="Arial" panose="020B0604020202020204" pitchFamily="34" charset="0"/>
                <a:cs typeface="Arial" panose="020B0604020202020204" pitchFamily="34" charset="0"/>
              </a:rPr>
              <a:t>P S </a:t>
            </a:r>
            <a:r>
              <a:rPr lang="en-US" dirty="0">
                <a:latin typeface="Arial" panose="020B0604020202020204" pitchFamily="34" charset="0"/>
                <a:cs typeface="Arial" panose="020B0604020202020204" pitchFamily="34" charset="0"/>
              </a:rPr>
              <a:t>I (15 kPa) at 2500 </a:t>
            </a:r>
            <a:r>
              <a:rPr lang="en-US" spc="-300" dirty="0">
                <a:latin typeface="Arial" panose="020B0604020202020204" pitchFamily="34" charset="0"/>
                <a:cs typeface="Arial" panose="020B0604020202020204" pitchFamily="34" charset="0"/>
              </a:rPr>
              <a:t>R P </a:t>
            </a:r>
            <a:r>
              <a:rPr lang="en-US"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3015467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C6EB-F7EE-A541-89BD-B582D2482790}"/>
              </a:ext>
            </a:extLst>
          </p:cNvPr>
          <p:cNvSpPr>
            <a:spLocks noGrp="1"/>
          </p:cNvSpPr>
          <p:nvPr>
            <p:ph type="title"/>
          </p:nvPr>
        </p:nvSpPr>
        <p:spPr>
          <a:xfrm>
            <a:off x="457200" y="258373"/>
            <a:ext cx="8229600" cy="590349"/>
          </a:xfrm>
        </p:spPr>
        <p:txBody>
          <a:bodyPr lIns="0" tIns="18000" rIns="0" bIns="18000" anchor="ctr" anchorCtr="0">
            <a:spAutoFit/>
          </a:bodyPr>
          <a:lstStyle/>
          <a:p>
            <a:r>
              <a:rPr lang="en-US" dirty="0"/>
              <a:t>Figure 21.31</a:t>
            </a:r>
          </a:p>
        </p:txBody>
      </p:sp>
      <p:pic>
        <p:nvPicPr>
          <p:cNvPr id="6" name="Picture Placeholder 5" descr="An adapter of an exhaust system.">
            <a:extLst>
              <a:ext uri="{FF2B5EF4-FFF2-40B4-BE49-F238E27FC236}">
                <a16:creationId xmlns:a16="http://schemas.microsoft.com/office/drawing/2014/main" id="{A597FFF6-86EA-374C-8E7A-3097FA50AEC7}"/>
              </a:ext>
            </a:extLst>
          </p:cNvPr>
          <p:cNvPicPr>
            <a:picLocks noGrp="1" noChangeAspect="1"/>
          </p:cNvPicPr>
          <p:nvPr>
            <p:ph type="pic" sz="quarter" idx="13"/>
          </p:nvPr>
        </p:nvPicPr>
        <p:blipFill>
          <a:blip r:embed="rId2"/>
          <a:stretch>
            <a:fillRect/>
          </a:stretch>
        </p:blipFill>
        <p:spPr>
          <a:xfrm>
            <a:off x="1695450" y="1276646"/>
            <a:ext cx="5760244" cy="3462242"/>
          </a:xfrm>
          <a:prstGeom prst="rect">
            <a:avLst/>
          </a:prstGeom>
        </p:spPr>
      </p:pic>
      <p:sp>
        <p:nvSpPr>
          <p:cNvPr id="4" name="Text Placeholder 3">
            <a:extLst>
              <a:ext uri="{FF2B5EF4-FFF2-40B4-BE49-F238E27FC236}">
                <a16:creationId xmlns:a16="http://schemas.microsoft.com/office/drawing/2014/main" id="{AB3FE95E-33FA-A14A-A07B-4AA054338BAF}"/>
              </a:ext>
            </a:extLst>
          </p:cNvPr>
          <p:cNvSpPr>
            <a:spLocks noGrp="1"/>
          </p:cNvSpPr>
          <p:nvPr>
            <p:ph type="body" idx="1"/>
          </p:nvPr>
        </p:nvSpPr>
        <p:spPr>
          <a:xfrm>
            <a:off x="457200" y="4847646"/>
            <a:ext cx="8229600" cy="775015"/>
          </a:xfrm>
        </p:spPr>
        <p:txBody>
          <a:bodyPr lIns="0" tIns="18000" rIns="0" bIns="18000" anchor="ctr" anchorCtr="0">
            <a:spAutoFit/>
          </a:bodyPr>
          <a:lstStyle/>
          <a:p>
            <a:r>
              <a:rPr lang="en-US" dirty="0"/>
              <a:t>A technician-made adapter used to test exhaust system back pressure.</a:t>
            </a:r>
          </a:p>
        </p:txBody>
      </p:sp>
    </p:spTree>
    <p:extLst>
      <p:ext uri="{BB962C8B-B14F-4D97-AF65-F5344CB8AC3E}">
        <p14:creationId xmlns:p14="http://schemas.microsoft.com/office/powerpoint/2010/main" val="2693880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8B79-B1CF-1843-9A29-5CD44B22FC93}"/>
              </a:ext>
            </a:extLst>
          </p:cNvPr>
          <p:cNvSpPr>
            <a:spLocks noGrp="1"/>
          </p:cNvSpPr>
          <p:nvPr>
            <p:ph type="title"/>
          </p:nvPr>
        </p:nvSpPr>
        <p:spPr>
          <a:xfrm>
            <a:off x="457200" y="241762"/>
            <a:ext cx="8229600" cy="590349"/>
          </a:xfrm>
        </p:spPr>
        <p:txBody>
          <a:bodyPr lIns="0" tIns="18000" rIns="0" bIns="18000" anchor="ctr" anchorCtr="0">
            <a:spAutoFit/>
          </a:bodyPr>
          <a:lstStyle/>
          <a:p>
            <a:r>
              <a:rPr lang="en-US" dirty="0"/>
              <a:t>Diagnosing Head Gasket Failure</a:t>
            </a:r>
          </a:p>
        </p:txBody>
      </p:sp>
      <p:sp>
        <p:nvSpPr>
          <p:cNvPr id="3" name="Content Placeholder 2">
            <a:extLst>
              <a:ext uri="{FF2B5EF4-FFF2-40B4-BE49-F238E27FC236}">
                <a16:creationId xmlns:a16="http://schemas.microsoft.com/office/drawing/2014/main" id="{887AA56E-2919-8D41-B33C-59938AA3F909}"/>
              </a:ext>
            </a:extLst>
          </p:cNvPr>
          <p:cNvSpPr>
            <a:spLocks noGrp="1"/>
          </p:cNvSpPr>
          <p:nvPr>
            <p:ph sz="quarter" idx="13"/>
          </p:nvPr>
        </p:nvSpPr>
        <p:spPr>
          <a:xfrm>
            <a:off x="457200" y="1254575"/>
            <a:ext cx="8232775" cy="2560119"/>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Several items can be used to help diagnose a head gasket failure.</a:t>
            </a:r>
          </a:p>
          <a:p>
            <a:pPr marL="829818" lvl="1" indent="-342900"/>
            <a:r>
              <a:rPr lang="en-US" dirty="0">
                <a:latin typeface="Arial" panose="020B0604020202020204" pitchFamily="34" charset="0"/>
                <a:cs typeface="Arial" panose="020B0604020202020204" pitchFamily="34" charset="0"/>
              </a:rPr>
              <a:t>Exhaust gas analyzer</a:t>
            </a:r>
          </a:p>
          <a:p>
            <a:pPr marL="829818" lvl="1" indent="-342900"/>
            <a:r>
              <a:rPr lang="en-US" dirty="0">
                <a:latin typeface="Arial" panose="020B0604020202020204" pitchFamily="34" charset="0"/>
                <a:cs typeface="Arial" panose="020B0604020202020204" pitchFamily="34" charset="0"/>
              </a:rPr>
              <a:t>Chemical test</a:t>
            </a:r>
          </a:p>
          <a:p>
            <a:pPr marL="829818" lvl="1" indent="-342900"/>
            <a:r>
              <a:rPr lang="en-US" dirty="0">
                <a:latin typeface="Arial" panose="020B0604020202020204" pitchFamily="34" charset="0"/>
                <a:cs typeface="Arial" panose="020B0604020202020204" pitchFamily="34" charset="0"/>
              </a:rPr>
              <a:t>Bubbles in the coolant</a:t>
            </a:r>
          </a:p>
          <a:p>
            <a:pPr marL="829818" lvl="1" indent="-342900"/>
            <a:r>
              <a:rPr lang="en-US" dirty="0">
                <a:latin typeface="Arial" panose="020B0604020202020204" pitchFamily="34" charset="0"/>
                <a:cs typeface="Arial" panose="020B0604020202020204" pitchFamily="34" charset="0"/>
              </a:rPr>
              <a:t>Excessive exhaust steam</a:t>
            </a:r>
          </a:p>
        </p:txBody>
      </p:sp>
    </p:spTree>
    <p:extLst>
      <p:ext uri="{BB962C8B-B14F-4D97-AF65-F5344CB8AC3E}">
        <p14:creationId xmlns:p14="http://schemas.microsoft.com/office/powerpoint/2010/main" val="2312953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Figure 21.32</a:t>
            </a:r>
          </a:p>
        </p:txBody>
      </p:sp>
      <p:pic>
        <p:nvPicPr>
          <p:cNvPr id="6" name="Picture Placeholder 5" descr="A packet of blue liquid to check for exhaust gas is labeled &quot;Combustion leak detector.&quot; It consists of a container for the fluid on the right and a glass container to test it on the left.">
            <a:extLst>
              <a:ext uri="{FF2B5EF4-FFF2-40B4-BE49-F238E27FC236}">
                <a16:creationId xmlns:a16="http://schemas.microsoft.com/office/drawing/2014/main" id="{115FD663-2495-C444-A80A-D750E7450CF9}"/>
              </a:ext>
            </a:extLst>
          </p:cNvPr>
          <p:cNvPicPr>
            <a:picLocks noGrp="1" noChangeAspect="1"/>
          </p:cNvPicPr>
          <p:nvPr>
            <p:ph type="pic" sz="quarter" idx="13"/>
          </p:nvPr>
        </p:nvPicPr>
        <p:blipFill>
          <a:blip r:embed="rId2"/>
          <a:stretch>
            <a:fillRect/>
          </a:stretch>
        </p:blipFill>
        <p:spPr>
          <a:xfrm>
            <a:off x="2394590" y="1258285"/>
            <a:ext cx="4375591" cy="3280091"/>
          </a:xfrm>
          <a:prstGeom prst="rect">
            <a:avLst/>
          </a:prstGeom>
        </p:spPr>
      </p:pic>
      <p:sp>
        <p:nvSpPr>
          <p:cNvPr id="4" name="Text Placeholder 3">
            <a:extLst>
              <a:ext uri="{FF2B5EF4-FFF2-40B4-BE49-F238E27FC236}">
                <a16:creationId xmlns:a16="http://schemas.microsoft.com/office/drawing/2014/main" id="{7DB83FFE-6DA1-6642-A382-815F7BCDD26D}"/>
              </a:ext>
            </a:extLst>
          </p:cNvPr>
          <p:cNvSpPr>
            <a:spLocks noGrp="1"/>
          </p:cNvSpPr>
          <p:nvPr>
            <p:ph type="body" idx="1"/>
          </p:nvPr>
        </p:nvSpPr>
        <p:spPr>
          <a:xfrm>
            <a:off x="457200" y="4657378"/>
            <a:ext cx="8229600" cy="1144347"/>
          </a:xfrm>
        </p:spPr>
        <p:txBody>
          <a:bodyPr lIns="0" tIns="18000" rIns="0" bIns="18000" anchor="ctr" anchorCtr="0">
            <a:spAutoFit/>
          </a:bodyPr>
          <a:lstStyle/>
          <a:p>
            <a:r>
              <a:rPr lang="en-US" dirty="0"/>
              <a:t>A tester that uses a blue liquid to check for exhaust gases in the coolant, which would indicate a head gasket leak problem.</a:t>
            </a:r>
          </a:p>
        </p:txBody>
      </p:sp>
    </p:spTree>
    <p:extLst>
      <p:ext uri="{BB962C8B-B14F-4D97-AF65-F5344CB8AC3E}">
        <p14:creationId xmlns:p14="http://schemas.microsoft.com/office/powerpoint/2010/main" val="961034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F76B-A6B3-474D-9487-3E3A390F7277}"/>
              </a:ext>
            </a:extLst>
          </p:cNvPr>
          <p:cNvSpPr>
            <a:spLocks noGrp="1"/>
          </p:cNvSpPr>
          <p:nvPr>
            <p:ph type="title"/>
          </p:nvPr>
        </p:nvSpPr>
        <p:spPr>
          <a:xfrm>
            <a:off x="457200" y="258692"/>
            <a:ext cx="8229600" cy="590349"/>
          </a:xfrm>
        </p:spPr>
        <p:txBody>
          <a:bodyPr lIns="0" tIns="18000" rIns="0" bIns="18000" anchor="ctr" anchorCtr="0">
            <a:spAutoFit/>
          </a:bodyPr>
          <a:lstStyle/>
          <a:p>
            <a:r>
              <a:rPr lang="en-US" dirty="0"/>
              <a:t>Dash Warning Lights</a:t>
            </a:r>
          </a:p>
        </p:txBody>
      </p:sp>
      <p:sp>
        <p:nvSpPr>
          <p:cNvPr id="3" name="Content Placeholder 2">
            <a:extLst>
              <a:ext uri="{FF2B5EF4-FFF2-40B4-BE49-F238E27FC236}">
                <a16:creationId xmlns:a16="http://schemas.microsoft.com/office/drawing/2014/main" id="{09CF5104-BD6A-594E-B096-A49D0AB59B5C}"/>
              </a:ext>
            </a:extLst>
          </p:cNvPr>
          <p:cNvSpPr>
            <a:spLocks noGrp="1"/>
          </p:cNvSpPr>
          <p:nvPr>
            <p:ph sz="quarter" idx="13"/>
          </p:nvPr>
        </p:nvSpPr>
        <p:spPr>
          <a:xfrm>
            <a:off x="457200" y="1254572"/>
            <a:ext cx="8232775" cy="2483175"/>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Most vehicles are equipped with several dash warning lights often called “telltale” or “idiot” lights. </a:t>
            </a:r>
          </a:p>
          <a:p>
            <a:pPr marL="829818" lvl="1" indent="-342900"/>
            <a:r>
              <a:rPr lang="en-US" dirty="0">
                <a:latin typeface="Arial" panose="020B0604020202020204" pitchFamily="34" charset="0"/>
                <a:cs typeface="Arial" panose="020B0604020202020204" pitchFamily="34" charset="0"/>
              </a:rPr>
              <a:t>These lights are often the only warning a driver receives that there may be engine problems. </a:t>
            </a:r>
          </a:p>
          <a:p>
            <a:pPr marL="829818" lvl="1" indent="-342900"/>
            <a:r>
              <a:rPr lang="en-US" dirty="0">
                <a:latin typeface="Arial" panose="020B0604020202020204" pitchFamily="34" charset="0"/>
                <a:cs typeface="Arial" panose="020B0604020202020204" pitchFamily="34" charset="0"/>
              </a:rPr>
              <a:t>Oil (Engine) Light</a:t>
            </a:r>
          </a:p>
          <a:p>
            <a:pPr marL="829818" lvl="1" indent="-342900"/>
            <a:r>
              <a:rPr lang="en-US" dirty="0">
                <a:latin typeface="Arial" panose="020B0604020202020204" pitchFamily="34" charset="0"/>
                <a:cs typeface="Arial" panose="020B0604020202020204" pitchFamily="34" charset="0"/>
              </a:rPr>
              <a:t>Coolant Temperature Light</a:t>
            </a:r>
          </a:p>
        </p:txBody>
      </p:sp>
    </p:spTree>
    <p:extLst>
      <p:ext uri="{BB962C8B-B14F-4D97-AF65-F5344CB8AC3E}">
        <p14:creationId xmlns:p14="http://schemas.microsoft.com/office/powerpoint/2010/main" val="2938040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Dash Warning Light Symbols </a:t>
            </a:r>
            <a:r>
              <a:rPr lang="en-US" sz="2800" dirty="0"/>
              <a:t>(1 of 5)</a:t>
            </a:r>
            <a:endParaRPr lang="en-US" dirty="0"/>
          </a:p>
        </p:txBody>
      </p:sp>
      <p:pic>
        <p:nvPicPr>
          <p:cNvPr id="10" name="Picture Placeholder 9" descr="one to seven red dash symbols are displayed to warn the driver of a fault requiring immediate action. &#10;Long description is available in notes,&#10;Press F6&#10;">
            <a:extLst>
              <a:ext uri="{FF2B5EF4-FFF2-40B4-BE49-F238E27FC236}">
                <a16:creationId xmlns:a16="http://schemas.microsoft.com/office/drawing/2014/main" id="{8D5A4F2C-8102-4521-9C18-07D98D0825EC}"/>
              </a:ext>
            </a:extLst>
          </p:cNvPr>
          <p:cNvPicPr>
            <a:picLocks noGrp="1" noChangeAspect="1"/>
          </p:cNvPicPr>
          <p:nvPr>
            <p:ph type="pic" sz="quarter" idx="13"/>
          </p:nvPr>
        </p:nvPicPr>
        <p:blipFill rotWithShape="1">
          <a:blip r:embed="rId3"/>
          <a:srcRect l="2401" t="4178" r="2446" b="5759"/>
          <a:stretch/>
        </p:blipFill>
        <p:spPr>
          <a:xfrm>
            <a:off x="739920" y="1624640"/>
            <a:ext cx="7489987" cy="3848202"/>
          </a:xfrm>
          <a:prstGeom prst="rect">
            <a:avLst/>
          </a:prstGeom>
        </p:spPr>
      </p:pic>
    </p:spTree>
    <p:extLst>
      <p:ext uri="{BB962C8B-B14F-4D97-AF65-F5344CB8AC3E}">
        <p14:creationId xmlns:p14="http://schemas.microsoft.com/office/powerpoint/2010/main" val="222664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F5C4-E0A2-074F-A9AC-2F6CBCBFBF4F}"/>
              </a:ext>
            </a:extLst>
          </p:cNvPr>
          <p:cNvSpPr>
            <a:spLocks noGrp="1"/>
          </p:cNvSpPr>
          <p:nvPr>
            <p:ph type="title"/>
          </p:nvPr>
        </p:nvSpPr>
        <p:spPr>
          <a:xfrm>
            <a:off x="457200" y="296417"/>
            <a:ext cx="8229600" cy="528794"/>
          </a:xfrm>
        </p:spPr>
        <p:txBody>
          <a:bodyPr lIns="0" tIns="18000" rIns="0" bIns="18000" anchor="ctr" anchorCtr="0">
            <a:spAutoFit/>
          </a:bodyPr>
          <a:lstStyle/>
          <a:p>
            <a:r>
              <a:rPr lang="en-US" sz="3200" dirty="0"/>
              <a:t>Typical Engine-Related Complaints</a:t>
            </a:r>
            <a:r>
              <a:rPr lang="en-US" sz="2800" dirty="0"/>
              <a:t> (2 of 2)</a:t>
            </a:r>
          </a:p>
        </p:txBody>
      </p:sp>
      <p:sp>
        <p:nvSpPr>
          <p:cNvPr id="3" name="Content Placeholder 2">
            <a:extLst>
              <a:ext uri="{FF2B5EF4-FFF2-40B4-BE49-F238E27FC236}">
                <a16:creationId xmlns:a16="http://schemas.microsoft.com/office/drawing/2014/main" id="{BF2A4905-D1A5-2D47-A1AF-B43BD834515A}"/>
              </a:ext>
            </a:extLst>
          </p:cNvPr>
          <p:cNvSpPr>
            <a:spLocks noGrp="1"/>
          </p:cNvSpPr>
          <p:nvPr>
            <p:ph sz="quarter" idx="13"/>
          </p:nvPr>
        </p:nvSpPr>
        <p:spPr>
          <a:xfrm>
            <a:off x="457200" y="1249533"/>
            <a:ext cx="8232775" cy="3006395"/>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Typical engine mechanical-related complaints include the following:</a:t>
            </a:r>
          </a:p>
          <a:p>
            <a:pPr marL="829818" lvl="1" indent="-342900"/>
            <a:r>
              <a:rPr lang="en-US" dirty="0">
                <a:latin typeface="Arial" panose="020B0604020202020204" pitchFamily="34" charset="0"/>
                <a:cs typeface="Arial" panose="020B0604020202020204" pitchFamily="34" charset="0"/>
              </a:rPr>
              <a:t>Excessive oil consumption</a:t>
            </a:r>
          </a:p>
          <a:p>
            <a:pPr marL="829818" lvl="1" indent="-342900"/>
            <a:r>
              <a:rPr lang="en-US" dirty="0">
                <a:latin typeface="Arial" panose="020B0604020202020204" pitchFamily="34" charset="0"/>
                <a:cs typeface="Arial" panose="020B0604020202020204" pitchFamily="34" charset="0"/>
              </a:rPr>
              <a:t>Engine misfiring</a:t>
            </a:r>
          </a:p>
          <a:p>
            <a:pPr marL="829818" lvl="1" indent="-342900"/>
            <a:r>
              <a:rPr lang="en-US" dirty="0">
                <a:latin typeface="Arial" panose="020B0604020202020204" pitchFamily="34" charset="0"/>
                <a:cs typeface="Arial" panose="020B0604020202020204" pitchFamily="34" charset="0"/>
              </a:rPr>
              <a:t>Loss of power</a:t>
            </a:r>
          </a:p>
          <a:p>
            <a:pPr marL="829818" lvl="1" indent="-342900"/>
            <a:r>
              <a:rPr lang="en-US" dirty="0">
                <a:latin typeface="Arial" panose="020B0604020202020204" pitchFamily="34" charset="0"/>
                <a:cs typeface="Arial" panose="020B0604020202020204" pitchFamily="34" charset="0"/>
              </a:rPr>
              <a:t>Smoke from the engine or exhaust</a:t>
            </a:r>
          </a:p>
          <a:p>
            <a:pPr marL="829818" lvl="1" indent="-342900"/>
            <a:r>
              <a:rPr lang="en-US" dirty="0">
                <a:latin typeface="Arial" panose="020B0604020202020204" pitchFamily="34" charset="0"/>
                <a:cs typeface="Arial" panose="020B0604020202020204" pitchFamily="34" charset="0"/>
              </a:rPr>
              <a:t>Engine noise</a:t>
            </a:r>
          </a:p>
        </p:txBody>
      </p:sp>
    </p:spTree>
    <p:extLst>
      <p:ext uri="{BB962C8B-B14F-4D97-AF65-F5344CB8AC3E}">
        <p14:creationId xmlns:p14="http://schemas.microsoft.com/office/powerpoint/2010/main" val="526349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Dash Warning Light Symbols </a:t>
            </a:r>
            <a:r>
              <a:rPr lang="en-US" sz="2800" dirty="0"/>
              <a:t>(2 of 5)</a:t>
            </a:r>
            <a:endParaRPr lang="en-US" dirty="0"/>
          </a:p>
        </p:txBody>
      </p:sp>
      <p:pic>
        <p:nvPicPr>
          <p:cNvPr id="6" name="Picture Placeholder 5" descr="eight to fourteen red dash symbols are displayed to warn the driver of a fault requiring immediate action. &#10;Long description is available in notes,&#10;Press F6&#10;">
            <a:extLst>
              <a:ext uri="{FF2B5EF4-FFF2-40B4-BE49-F238E27FC236}">
                <a16:creationId xmlns:a16="http://schemas.microsoft.com/office/drawing/2014/main" id="{1219EDB5-F7AE-44F1-9A72-10248F793789}"/>
              </a:ext>
            </a:extLst>
          </p:cNvPr>
          <p:cNvPicPr>
            <a:picLocks noGrp="1" noChangeAspect="1"/>
          </p:cNvPicPr>
          <p:nvPr>
            <p:ph type="pic" sz="quarter" idx="13"/>
          </p:nvPr>
        </p:nvPicPr>
        <p:blipFill>
          <a:blip r:embed="rId3"/>
          <a:stretch>
            <a:fillRect/>
          </a:stretch>
        </p:blipFill>
        <p:spPr>
          <a:xfrm>
            <a:off x="714378" y="1588468"/>
            <a:ext cx="7576695" cy="3902738"/>
          </a:xfrm>
          <a:prstGeom prst="rect">
            <a:avLst/>
          </a:prstGeom>
        </p:spPr>
      </p:pic>
    </p:spTree>
    <p:extLst>
      <p:ext uri="{BB962C8B-B14F-4D97-AF65-F5344CB8AC3E}">
        <p14:creationId xmlns:p14="http://schemas.microsoft.com/office/powerpoint/2010/main" val="1173271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Dash Warning Light Symbols </a:t>
            </a:r>
            <a:r>
              <a:rPr lang="en-US" sz="2800" dirty="0"/>
              <a:t>(3 of 5)</a:t>
            </a:r>
            <a:endParaRPr lang="en-US" dirty="0"/>
          </a:p>
        </p:txBody>
      </p:sp>
      <p:pic>
        <p:nvPicPr>
          <p:cNvPr id="7" name="Picture Placeholder 6" descr="fifteen to twenty one red dash symbols are displayed to warn the driver of a fault requiring immediate action. &#10;Long description is available in notes,&#10;Press F6&#10;">
            <a:extLst>
              <a:ext uri="{FF2B5EF4-FFF2-40B4-BE49-F238E27FC236}">
                <a16:creationId xmlns:a16="http://schemas.microsoft.com/office/drawing/2014/main" id="{5B6273E9-E7A3-45FA-AFD4-8AC4DB387D02}"/>
              </a:ext>
            </a:extLst>
          </p:cNvPr>
          <p:cNvPicPr>
            <a:picLocks noGrp="1" noChangeAspect="1"/>
          </p:cNvPicPr>
          <p:nvPr>
            <p:ph type="pic" sz="quarter" idx="13"/>
          </p:nvPr>
        </p:nvPicPr>
        <p:blipFill>
          <a:blip r:embed="rId3"/>
          <a:stretch>
            <a:fillRect/>
          </a:stretch>
        </p:blipFill>
        <p:spPr>
          <a:xfrm>
            <a:off x="641396" y="1574262"/>
            <a:ext cx="7756441" cy="3912544"/>
          </a:xfrm>
          <a:prstGeom prst="rect">
            <a:avLst/>
          </a:prstGeom>
        </p:spPr>
      </p:pic>
    </p:spTree>
    <p:extLst>
      <p:ext uri="{BB962C8B-B14F-4D97-AF65-F5344CB8AC3E}">
        <p14:creationId xmlns:p14="http://schemas.microsoft.com/office/powerpoint/2010/main" val="3980902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Dash Warning Light Symbols </a:t>
            </a:r>
            <a:r>
              <a:rPr lang="en-US" sz="2800" dirty="0"/>
              <a:t>(4 of 5)</a:t>
            </a:r>
            <a:endParaRPr lang="en-US" dirty="0"/>
          </a:p>
        </p:txBody>
      </p:sp>
      <p:pic>
        <p:nvPicPr>
          <p:cNvPr id="6" name="Picture Placeholder 5" descr="twenty two to twenty eight red dash symbols are displayed to warn the driver of a fault requiring immediate action. &#10;Long description is available in notes,&#10;Press F6&#10;">
            <a:extLst>
              <a:ext uri="{FF2B5EF4-FFF2-40B4-BE49-F238E27FC236}">
                <a16:creationId xmlns:a16="http://schemas.microsoft.com/office/drawing/2014/main" id="{B126B55C-494C-4D2D-9438-23A4F9A13845}"/>
              </a:ext>
            </a:extLst>
          </p:cNvPr>
          <p:cNvPicPr>
            <a:picLocks noGrp="1" noChangeAspect="1"/>
          </p:cNvPicPr>
          <p:nvPr>
            <p:ph type="pic" sz="quarter" idx="13"/>
          </p:nvPr>
        </p:nvPicPr>
        <p:blipFill>
          <a:blip r:embed="rId3"/>
          <a:stretch>
            <a:fillRect/>
          </a:stretch>
        </p:blipFill>
        <p:spPr>
          <a:xfrm>
            <a:off x="826930" y="1596483"/>
            <a:ext cx="7426641" cy="3777343"/>
          </a:xfrm>
          <a:prstGeom prst="rect">
            <a:avLst/>
          </a:prstGeom>
        </p:spPr>
      </p:pic>
    </p:spTree>
    <p:extLst>
      <p:ext uri="{BB962C8B-B14F-4D97-AF65-F5344CB8AC3E}">
        <p14:creationId xmlns:p14="http://schemas.microsoft.com/office/powerpoint/2010/main" val="1436237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488C-452B-E74A-B3D9-BCF3019953FD}"/>
              </a:ext>
            </a:extLst>
          </p:cNvPr>
          <p:cNvSpPr>
            <a:spLocks noGrp="1"/>
          </p:cNvSpPr>
          <p:nvPr>
            <p:ph type="title"/>
          </p:nvPr>
        </p:nvSpPr>
        <p:spPr>
          <a:xfrm>
            <a:off x="457200" y="275308"/>
            <a:ext cx="8229600" cy="590349"/>
          </a:xfrm>
        </p:spPr>
        <p:txBody>
          <a:bodyPr lIns="0" tIns="18000" rIns="0" bIns="18000" anchor="ctr" anchorCtr="0">
            <a:spAutoFit/>
          </a:bodyPr>
          <a:lstStyle/>
          <a:p>
            <a:r>
              <a:rPr lang="en-US" dirty="0"/>
              <a:t>Dash Warning Light Symbols </a:t>
            </a:r>
            <a:r>
              <a:rPr lang="en-US" sz="2800" dirty="0"/>
              <a:t>(5 of 5)</a:t>
            </a:r>
            <a:endParaRPr lang="en-US" dirty="0"/>
          </a:p>
        </p:txBody>
      </p:sp>
      <p:pic>
        <p:nvPicPr>
          <p:cNvPr id="7" name="Picture Placeholder 6" descr="twenty nine to thirty two red dash symbols are displayed to warn the driver of a fault requiring immediate action. &#10;Long description is available in notes,&#10;Press F6&#10;">
            <a:extLst>
              <a:ext uri="{FF2B5EF4-FFF2-40B4-BE49-F238E27FC236}">
                <a16:creationId xmlns:a16="http://schemas.microsoft.com/office/drawing/2014/main" id="{64016A5F-1D00-4CD0-80E8-9EF35EFCF77F}"/>
              </a:ext>
            </a:extLst>
          </p:cNvPr>
          <p:cNvPicPr>
            <a:picLocks noGrp="1" noChangeAspect="1"/>
          </p:cNvPicPr>
          <p:nvPr>
            <p:ph type="pic" sz="quarter" idx="13"/>
          </p:nvPr>
        </p:nvPicPr>
        <p:blipFill>
          <a:blip r:embed="rId3"/>
          <a:stretch>
            <a:fillRect/>
          </a:stretch>
        </p:blipFill>
        <p:spPr>
          <a:xfrm>
            <a:off x="2390775" y="1520935"/>
            <a:ext cx="4076700" cy="3048000"/>
          </a:xfrm>
          <a:prstGeom prst="rect">
            <a:avLst/>
          </a:prstGeom>
        </p:spPr>
      </p:pic>
    </p:spTree>
    <p:extLst>
      <p:ext uri="{BB962C8B-B14F-4D97-AF65-F5344CB8AC3E}">
        <p14:creationId xmlns:p14="http://schemas.microsoft.com/office/powerpoint/2010/main" val="2555573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Warning Lights, Charging System</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warning_lights_charging_system">
            <a:hlinkClick r:id="" action="ppaction://media"/>
            <a:extLst>
              <a:ext uri="{FF2B5EF4-FFF2-40B4-BE49-F238E27FC236}">
                <a16:creationId xmlns:a16="http://schemas.microsoft.com/office/drawing/2014/main" id="{19D7920D-4C5C-886E-FF4A-71878304727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2380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Warning Lights, Engine Coolant Temperature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5" name="warning_lights_cooling_sys">
            <a:hlinkClick r:id="" action="ppaction://media"/>
            <a:extLst>
              <a:ext uri="{FF2B5EF4-FFF2-40B4-BE49-F238E27FC236}">
                <a16:creationId xmlns:a16="http://schemas.microsoft.com/office/drawing/2014/main" id="{670CC742-90C2-376C-AA06-DE4DC1E3064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644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41759"/>
            <a:ext cx="8229600" cy="590349"/>
          </a:xfrm>
        </p:spPr>
        <p:txBody>
          <a:bodyPr lIns="0" tIns="18000" rIns="0" bIns="18000" anchor="ctr" anchorCtr="0">
            <a:spAutoFit/>
          </a:bodyPr>
          <a:lstStyle/>
          <a:p>
            <a:r>
              <a:rPr lang="en-US" dirty="0"/>
              <a:t>Summary </a:t>
            </a:r>
            <a:r>
              <a:rPr lang="en-US" sz="2800" dirty="0"/>
              <a:t>(1 of 2)</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143351"/>
            <a:ext cx="8232775" cy="3006395"/>
          </a:xfrm>
        </p:spPr>
        <p:txBody>
          <a:bodyPr lIns="0" tIns="18000" rIns="0" bIns="18000" anchor="ctr" anchorCtr="0">
            <a:spAutoFit/>
          </a:bodyPr>
          <a:lstStyle/>
          <a:p>
            <a:pPr marL="457200" indent="-457200">
              <a:buFont typeface="+mj-lt"/>
              <a:buAutoNum type="arabicPeriod"/>
            </a:pPr>
            <a:r>
              <a:rPr lang="en-US" dirty="0">
                <a:latin typeface="Arial" panose="020B0604020202020204" pitchFamily="34" charset="0"/>
                <a:cs typeface="Arial" panose="020B0604020202020204" pitchFamily="34" charset="0"/>
              </a:rPr>
              <a:t>The first step in diagnosing engine condition is to perform a thorough visual inspection, including a check of oil and coolant levels and condition.</a:t>
            </a:r>
          </a:p>
          <a:p>
            <a:pPr marL="457200" indent="-457200">
              <a:buFont typeface="+mj-lt"/>
              <a:buAutoNum type="arabicPeriod"/>
            </a:pPr>
            <a:r>
              <a:rPr lang="en-US" dirty="0">
                <a:latin typeface="Arial" panose="020B0604020202020204" pitchFamily="34" charset="0"/>
                <a:cs typeface="Arial" panose="020B0604020202020204" pitchFamily="34" charset="0"/>
              </a:rPr>
              <a:t>Oil leaks can be found by using a white powder or a fluorescent dye and a black light.</a:t>
            </a:r>
          </a:p>
          <a:p>
            <a:pPr marL="457200" indent="-457200">
              <a:buFont typeface="+mj-lt"/>
              <a:buAutoNum type="arabicPeriod"/>
            </a:pPr>
            <a:r>
              <a:rPr lang="en-US" dirty="0">
                <a:latin typeface="Arial" panose="020B0604020202020204" pitchFamily="34" charset="0"/>
                <a:cs typeface="Arial" panose="020B0604020202020204" pitchFamily="34" charset="0"/>
              </a:rPr>
              <a:t>Many engine-related problems make a characteristic noise.</a:t>
            </a:r>
          </a:p>
        </p:txBody>
      </p:sp>
    </p:spTree>
    <p:extLst>
      <p:ext uri="{BB962C8B-B14F-4D97-AF65-F5344CB8AC3E}">
        <p14:creationId xmlns:p14="http://schemas.microsoft.com/office/powerpoint/2010/main" val="3980519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41761"/>
            <a:ext cx="8229600" cy="590349"/>
          </a:xfrm>
        </p:spPr>
        <p:txBody>
          <a:bodyPr lIns="0" tIns="18000" rIns="0" bIns="18000" anchor="ctr" anchorCtr="0">
            <a:spAutoFit/>
          </a:bodyPr>
          <a:lstStyle/>
          <a:p>
            <a:r>
              <a:rPr lang="en-US" dirty="0"/>
              <a:t>Summary </a:t>
            </a:r>
            <a:r>
              <a:rPr lang="en-US" sz="2800" dirty="0"/>
              <a:t>(2 of 2)</a:t>
            </a:r>
            <a:endParaRPr lang="en-US" dirty="0"/>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252973"/>
            <a:ext cx="8232775" cy="2637064"/>
          </a:xfrm>
        </p:spPr>
        <p:txBody>
          <a:bodyPr lIns="0" tIns="18000" rIns="0" bIns="18000" anchor="ctr" anchorCtr="0">
            <a:spAutoFit/>
          </a:bodyPr>
          <a:lstStyle/>
          <a:p>
            <a:pPr marL="558800" indent="-457200">
              <a:buFont typeface="+mj-lt"/>
              <a:buAutoNum type="arabicPeriod" startAt="4"/>
            </a:pPr>
            <a:r>
              <a:rPr lang="en-US" dirty="0">
                <a:latin typeface="Arial" panose="020B0604020202020204" pitchFamily="34" charset="0"/>
                <a:cs typeface="Arial" panose="020B0604020202020204" pitchFamily="34" charset="0"/>
              </a:rPr>
              <a:t>A cylinder leakage test fills the cylinder with compressed air, and the gauge indicates the percentage of leakage.</a:t>
            </a:r>
          </a:p>
          <a:p>
            <a:pPr marL="558800" indent="-457200">
              <a:buFont typeface="+mj-lt"/>
              <a:buAutoNum type="arabicPeriod" startAt="4"/>
            </a:pPr>
            <a:r>
              <a:rPr lang="en-US" dirty="0">
                <a:latin typeface="Arial" panose="020B0604020202020204" pitchFamily="34" charset="0"/>
                <a:cs typeface="Arial" panose="020B0604020202020204" pitchFamily="34" charset="0"/>
              </a:rPr>
              <a:t>A cylinder balance test indicates whether all cylinders are working okay.</a:t>
            </a:r>
          </a:p>
          <a:p>
            <a:pPr marL="558800" indent="-457200">
              <a:buFont typeface="+mj-lt"/>
              <a:buAutoNum type="arabicPeriod" startAt="4"/>
            </a:pPr>
            <a:r>
              <a:rPr lang="en-US" dirty="0">
                <a:latin typeface="Arial" panose="020B0604020202020204" pitchFamily="34" charset="0"/>
                <a:cs typeface="Arial" panose="020B0604020202020204" pitchFamily="34" charset="0"/>
              </a:rPr>
              <a:t>Testing engine vacuum is another procedure that can help the service technician determine engine condition.</a:t>
            </a:r>
          </a:p>
        </p:txBody>
      </p:sp>
    </p:spTree>
    <p:extLst>
      <p:ext uri="{BB962C8B-B14F-4D97-AF65-F5344CB8AC3E}">
        <p14:creationId xmlns:p14="http://schemas.microsoft.com/office/powerpoint/2010/main" val="3723029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1551182"/>
            <a:ext cx="8206063" cy="3074695"/>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(A1) Engine Repair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(A1) Engine Repair Videos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hlinkClick r:id="" action="ppaction://noaction"/>
            </a:endParaRPr>
          </a:p>
          <a:p>
            <a:pPr marL="0" indent="0">
              <a:spcBef>
                <a:spcPts val="598"/>
              </a:spcBef>
              <a:buNone/>
            </a:pPr>
            <a:r>
              <a:rPr lang="en-US" dirty="0">
                <a:latin typeface="Arial" panose="020B0604020202020204" pitchFamily="34" charset="0"/>
                <a:cs typeface="Arial" panose="020B0604020202020204" pitchFamily="34" charset="0"/>
                <a:hlinkClick r:id="" action="ppaction://noaction"/>
              </a:rPr>
              <a:t>(A8) Engine Performance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5"/>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44321" y="234456"/>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87771"/>
            <a:ext cx="6797040" cy="3079220"/>
          </a:xfrm>
          <a:ln/>
        </p:spPr>
        <p:style>
          <a:lnRef idx="2">
            <a:schemeClr val="dk1"/>
          </a:lnRef>
          <a:fillRef idx="1">
            <a:schemeClr val="lt1"/>
          </a:fillRef>
          <a:effectRef idx="0">
            <a:schemeClr val="dk1"/>
          </a:effectRef>
          <a:fontRef idx="minor">
            <a:schemeClr val="dk1"/>
          </a:fontRef>
        </p:style>
        <p:txBody>
          <a:bodyPr lIns="183600" tIns="183600" rIns="183600" bIns="18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79A2-12F6-8A49-B58A-2F5324491CE7}"/>
              </a:ext>
            </a:extLst>
          </p:cNvPr>
          <p:cNvSpPr>
            <a:spLocks noGrp="1"/>
          </p:cNvSpPr>
          <p:nvPr>
            <p:ph type="title"/>
          </p:nvPr>
        </p:nvSpPr>
        <p:spPr>
          <a:xfrm>
            <a:off x="457200" y="258376"/>
            <a:ext cx="8229600" cy="590349"/>
          </a:xfrm>
        </p:spPr>
        <p:txBody>
          <a:bodyPr lIns="0" tIns="18000" rIns="0" bIns="18000" anchor="ctr" anchorCtr="0">
            <a:spAutoFit/>
          </a:bodyPr>
          <a:lstStyle/>
          <a:p>
            <a:r>
              <a:rPr lang="en-US" dirty="0"/>
              <a:t>Figure 21.1</a:t>
            </a:r>
          </a:p>
        </p:txBody>
      </p:sp>
      <p:pic>
        <p:nvPicPr>
          <p:cNvPr id="6" name="Picture Placeholder 5" descr="A vehicle engine shows a crankcase vent hose from which blowby gases are coming out.">
            <a:extLst>
              <a:ext uri="{FF2B5EF4-FFF2-40B4-BE49-F238E27FC236}">
                <a16:creationId xmlns:a16="http://schemas.microsoft.com/office/drawing/2014/main" id="{588DBE11-3F66-8848-883F-802AAE4C3608}"/>
              </a:ext>
            </a:extLst>
          </p:cNvPr>
          <p:cNvPicPr>
            <a:picLocks noGrp="1" noChangeAspect="1"/>
          </p:cNvPicPr>
          <p:nvPr>
            <p:ph type="pic" sz="quarter" idx="13"/>
          </p:nvPr>
        </p:nvPicPr>
        <p:blipFill>
          <a:blip r:embed="rId2"/>
          <a:stretch>
            <a:fillRect/>
          </a:stretch>
        </p:blipFill>
        <p:spPr>
          <a:xfrm>
            <a:off x="2093383" y="1256870"/>
            <a:ext cx="4957233" cy="3392367"/>
          </a:xfrm>
        </p:spPr>
      </p:pic>
      <p:sp>
        <p:nvSpPr>
          <p:cNvPr id="4" name="Text Placeholder 3">
            <a:extLst>
              <a:ext uri="{FF2B5EF4-FFF2-40B4-BE49-F238E27FC236}">
                <a16:creationId xmlns:a16="http://schemas.microsoft.com/office/drawing/2014/main" id="{70BE1594-97AF-5E46-91EA-97072CE584B9}"/>
              </a:ext>
            </a:extLst>
          </p:cNvPr>
          <p:cNvSpPr>
            <a:spLocks noGrp="1"/>
          </p:cNvSpPr>
          <p:nvPr>
            <p:ph type="body" idx="1"/>
          </p:nvPr>
        </p:nvSpPr>
        <p:spPr>
          <a:xfrm>
            <a:off x="457200" y="4780748"/>
            <a:ext cx="8229600" cy="1144347"/>
          </a:xfrm>
        </p:spPr>
        <p:txBody>
          <a:bodyPr lIns="0" tIns="18000" rIns="0" bIns="18000" anchor="ctr" anchorCtr="0">
            <a:spAutoFit/>
          </a:bodyPr>
          <a:lstStyle/>
          <a:p>
            <a:r>
              <a:rPr lang="en-US" dirty="0"/>
              <a:t>Blowby gases coming out of the crankcase vent hose. Excessive amounts of combustion gases flow past the piston rings and into the crankcase.</a:t>
            </a:r>
          </a:p>
        </p:txBody>
      </p:sp>
    </p:spTree>
    <p:extLst>
      <p:ext uri="{BB962C8B-B14F-4D97-AF65-F5344CB8AC3E}">
        <p14:creationId xmlns:p14="http://schemas.microsoft.com/office/powerpoint/2010/main" val="336212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14D8-1530-5E45-AA46-9BB50622E47A}"/>
              </a:ext>
            </a:extLst>
          </p:cNvPr>
          <p:cNvSpPr>
            <a:spLocks noGrp="1"/>
          </p:cNvSpPr>
          <p:nvPr>
            <p:ph type="title"/>
          </p:nvPr>
        </p:nvSpPr>
        <p:spPr>
          <a:xfrm>
            <a:off x="457200" y="241759"/>
            <a:ext cx="8229600" cy="590349"/>
          </a:xfrm>
        </p:spPr>
        <p:txBody>
          <a:bodyPr lIns="0" tIns="18000" rIns="0" bIns="18000" anchor="ctr" anchorCtr="0">
            <a:spAutoFit/>
          </a:bodyPr>
          <a:lstStyle/>
          <a:p>
            <a:r>
              <a:rPr lang="en-US" dirty="0"/>
              <a:t>Engine Smoke Diagnosis</a:t>
            </a:r>
          </a:p>
        </p:txBody>
      </p:sp>
      <p:sp>
        <p:nvSpPr>
          <p:cNvPr id="3" name="Content Placeholder 2">
            <a:extLst>
              <a:ext uri="{FF2B5EF4-FFF2-40B4-BE49-F238E27FC236}">
                <a16:creationId xmlns:a16="http://schemas.microsoft.com/office/drawing/2014/main" id="{27D97D19-CB86-EC45-B344-A1FC1EA4F947}"/>
              </a:ext>
            </a:extLst>
          </p:cNvPr>
          <p:cNvSpPr>
            <a:spLocks noGrp="1"/>
          </p:cNvSpPr>
          <p:nvPr>
            <p:ph sz="quarter" idx="13"/>
          </p:nvPr>
        </p:nvSpPr>
        <p:spPr>
          <a:xfrm>
            <a:off x="457200" y="1254574"/>
            <a:ext cx="8232775" cy="2113843"/>
          </a:xfrm>
        </p:spPr>
        <p:txBody>
          <a:bodyPr lIns="0" tIns="18000" rIns="0" bIns="18000" anchor="ctr" anchorCtr="0">
            <a:spAutoFit/>
          </a:bodyPr>
          <a:lstStyle/>
          <a:p>
            <a:pPr marL="342900" indent="-342900"/>
            <a:r>
              <a:rPr lang="en-US" dirty="0">
                <a:latin typeface="Arial" panose="020B0604020202020204" pitchFamily="34" charset="0"/>
                <a:cs typeface="Arial" panose="020B0604020202020204" pitchFamily="34" charset="0"/>
              </a:rPr>
              <a:t>The color of engine exhaust smoke can indicate what engine problem might exist.</a:t>
            </a:r>
          </a:p>
          <a:p>
            <a:pPr marL="829818" lvl="1" indent="-342900"/>
            <a:r>
              <a:rPr lang="en-US" dirty="0">
                <a:latin typeface="Arial" panose="020B0604020202020204" pitchFamily="34" charset="0"/>
                <a:cs typeface="Arial" panose="020B0604020202020204" pitchFamily="34" charset="0"/>
              </a:rPr>
              <a:t>Blue</a:t>
            </a:r>
          </a:p>
          <a:p>
            <a:pPr marL="829818" lvl="1" indent="-342900"/>
            <a:r>
              <a:rPr lang="en-US" dirty="0">
                <a:latin typeface="Arial" panose="020B0604020202020204" pitchFamily="34" charset="0"/>
                <a:cs typeface="Arial" panose="020B0604020202020204" pitchFamily="34" charset="0"/>
              </a:rPr>
              <a:t>Black</a:t>
            </a:r>
          </a:p>
          <a:p>
            <a:pPr marL="829818" lvl="1" indent="-342900"/>
            <a:r>
              <a:rPr lang="en-US" dirty="0">
                <a:latin typeface="Arial" panose="020B0604020202020204" pitchFamily="34" charset="0"/>
                <a:cs typeface="Arial" panose="020B0604020202020204" pitchFamily="34" charset="0"/>
              </a:rPr>
              <a:t>White (steam)</a:t>
            </a:r>
          </a:p>
        </p:txBody>
      </p:sp>
    </p:spTree>
    <p:extLst>
      <p:ext uri="{BB962C8B-B14F-4D97-AF65-F5344CB8AC3E}">
        <p14:creationId xmlns:p14="http://schemas.microsoft.com/office/powerpoint/2010/main" val="179977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4761-4F1B-DB46-84D9-B7AF35E68D09}"/>
              </a:ext>
            </a:extLst>
          </p:cNvPr>
          <p:cNvSpPr>
            <a:spLocks noGrp="1"/>
          </p:cNvSpPr>
          <p:nvPr>
            <p:ph type="title"/>
          </p:nvPr>
        </p:nvSpPr>
        <p:spPr>
          <a:xfrm>
            <a:off x="457200" y="246690"/>
            <a:ext cx="8229600" cy="590349"/>
          </a:xfrm>
        </p:spPr>
        <p:txBody>
          <a:bodyPr lIns="0" tIns="18000" rIns="0" bIns="18000" anchor="ctr" anchorCtr="0">
            <a:spAutoFit/>
          </a:bodyPr>
          <a:lstStyle/>
          <a:p>
            <a:r>
              <a:rPr lang="en-US" dirty="0"/>
              <a:t>Figure 21.2</a:t>
            </a:r>
          </a:p>
        </p:txBody>
      </p:sp>
      <p:pic>
        <p:nvPicPr>
          <p:cNvPr id="6" name="Picture Placeholder 5" descr="White steam emerges from the back of a vehicle indicating a blown or defective cylinder head gasket.">
            <a:extLst>
              <a:ext uri="{FF2B5EF4-FFF2-40B4-BE49-F238E27FC236}">
                <a16:creationId xmlns:a16="http://schemas.microsoft.com/office/drawing/2014/main" id="{1E233172-3F24-D242-923E-B6AC17F2FB40}"/>
              </a:ext>
            </a:extLst>
          </p:cNvPr>
          <p:cNvPicPr>
            <a:picLocks noGrp="1" noChangeAspect="1"/>
          </p:cNvPicPr>
          <p:nvPr>
            <p:ph type="pic" sz="quarter" idx="13"/>
          </p:nvPr>
        </p:nvPicPr>
        <p:blipFill>
          <a:blip r:embed="rId2"/>
          <a:stretch>
            <a:fillRect/>
          </a:stretch>
        </p:blipFill>
        <p:spPr>
          <a:xfrm>
            <a:off x="2254530" y="1252522"/>
            <a:ext cx="4666731" cy="3506220"/>
          </a:xfrm>
          <a:prstGeom prst="rect">
            <a:avLst/>
          </a:prstGeom>
        </p:spPr>
      </p:pic>
      <p:sp>
        <p:nvSpPr>
          <p:cNvPr id="4" name="Text Placeholder 3">
            <a:extLst>
              <a:ext uri="{FF2B5EF4-FFF2-40B4-BE49-F238E27FC236}">
                <a16:creationId xmlns:a16="http://schemas.microsoft.com/office/drawing/2014/main" id="{AA0DE6E1-DA90-AE46-AA0C-ABFC60098679}"/>
              </a:ext>
            </a:extLst>
          </p:cNvPr>
          <p:cNvSpPr>
            <a:spLocks noGrp="1"/>
          </p:cNvSpPr>
          <p:nvPr>
            <p:ph type="body" idx="1"/>
          </p:nvPr>
        </p:nvSpPr>
        <p:spPr>
          <a:xfrm>
            <a:off x="457200" y="4857377"/>
            <a:ext cx="8229600" cy="1144347"/>
          </a:xfrm>
        </p:spPr>
        <p:txBody>
          <a:bodyPr lIns="0" tIns="18000" rIns="0" bIns="18000" anchor="ctr" anchorCtr="0">
            <a:spAutoFit/>
          </a:bodyPr>
          <a:lstStyle/>
          <a:p>
            <a:r>
              <a:rPr lang="en-US" dirty="0"/>
              <a:t>White steam is usually an indication of a blown (defective) cylinder head gasket that allows engine coolant to flow into the combustion chamber where it is turned to steam.</a:t>
            </a:r>
          </a:p>
        </p:txBody>
      </p:sp>
    </p:spTree>
    <p:extLst>
      <p:ext uri="{BB962C8B-B14F-4D97-AF65-F5344CB8AC3E}">
        <p14:creationId xmlns:p14="http://schemas.microsoft.com/office/powerpoint/2010/main" val="2440227381"/>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1845</TotalTime>
  <Words>2858</Words>
  <Application>Microsoft Office PowerPoint</Application>
  <PresentationFormat>On-screen Show (4:3)</PresentationFormat>
  <Paragraphs>270</Paragraphs>
  <Slides>69</Slides>
  <Notes>11</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69</vt:i4>
      </vt:variant>
    </vt:vector>
  </HeadingPairs>
  <TitlesOfParts>
    <vt:vector size="77"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 (1 of 2)</vt:lpstr>
      <vt:lpstr>Learning Objectives (2 of 2)</vt:lpstr>
      <vt:lpstr>Animation:  8-Step Diagnostic Procedure (The animation will automatically start in a few seconds)</vt:lpstr>
      <vt:lpstr>Typical Engine-Related Complaints (1 of 2)</vt:lpstr>
      <vt:lpstr>Typical Engine-Related Complaints (2 of 2)</vt:lpstr>
      <vt:lpstr>Figure 21.1</vt:lpstr>
      <vt:lpstr>Engine Smoke Diagnosis</vt:lpstr>
      <vt:lpstr>Figure 21.2</vt:lpstr>
      <vt:lpstr>The Driver Is Your Best Resource</vt:lpstr>
      <vt:lpstr>Visual Checks</vt:lpstr>
      <vt:lpstr>Figure 21.3</vt:lpstr>
      <vt:lpstr>Engine Noise Diagnosis</vt:lpstr>
      <vt:lpstr>Figure 21.6</vt:lpstr>
      <vt:lpstr>Animation:  Noise, Vibration and Harshness, NVH (The animation will automatically start in a few seconds)</vt:lpstr>
      <vt:lpstr>Animation:  Noise and Vibration (The animation will automatically start in a few seconds)</vt:lpstr>
      <vt:lpstr>Oil Pressure Testing</vt:lpstr>
      <vt:lpstr>Figure 21.8</vt:lpstr>
      <vt:lpstr>Oil Pressure Warning Lamp</vt:lpstr>
      <vt:lpstr>Cylinder Contribution Test</vt:lpstr>
      <vt:lpstr>Figure 21.9</vt:lpstr>
      <vt:lpstr>Relative Compression Test</vt:lpstr>
      <vt:lpstr>Figure 21.11a</vt:lpstr>
      <vt:lpstr>Figure 21.11b</vt:lpstr>
      <vt:lpstr>Animation:  Relative Cranking Compression Test (The animation will automatically start in a few seconds)</vt:lpstr>
      <vt:lpstr>Animation:  Relative Compression with Vacuum Test (The animation will automatically start in a few seconds)</vt:lpstr>
      <vt:lpstr>Animation:  Relative Cranking Compression Test with Fault (The animation will automatically start in a few seconds)</vt:lpstr>
      <vt:lpstr>Compression Test</vt:lpstr>
      <vt:lpstr>Figure 21.13</vt:lpstr>
      <vt:lpstr>Figure 21.15</vt:lpstr>
      <vt:lpstr>Wet Compression Test</vt:lpstr>
      <vt:lpstr>Running (Dynamic) Compression Test</vt:lpstr>
      <vt:lpstr>Cylinder Leakage Test</vt:lpstr>
      <vt:lpstr>Figure 21.17</vt:lpstr>
      <vt:lpstr>Cylinder Power Balance Test</vt:lpstr>
      <vt:lpstr>Power Balance Test Procedure</vt:lpstr>
      <vt:lpstr>Figure 21.19</vt:lpstr>
      <vt:lpstr>Vacuum Tests</vt:lpstr>
      <vt:lpstr>Figure 21.20</vt:lpstr>
      <vt:lpstr>Animation:  Vacuum Gauge Readings (The animation will automatically start in a few seconds)</vt:lpstr>
      <vt:lpstr>Animation:  Vacuum Gauge, Advanced Ignition Timing (The animation will automatically start in a few seconds)</vt:lpstr>
      <vt:lpstr>Animation:  Vacuum Gauge, Faulty Valve (The animation will automatically start in a few seconds)</vt:lpstr>
      <vt:lpstr>Animation:  Vacuum Gauge, Bad Valve (The animation will automatically start in a few seconds)</vt:lpstr>
      <vt:lpstr>Animation:  Vacuum Gauge, Weak Valve Springs (The animation will automatically start in a few seconds)</vt:lpstr>
      <vt:lpstr>Animation:  Vacuum Gauge, Advanced Ignition Timing (The animation will automatically start in a few seconds)</vt:lpstr>
      <vt:lpstr>Animation:  Vacuum Gauge, Retarded Timing (The animation will automatically start in a few seconds)</vt:lpstr>
      <vt:lpstr>Animation:  Vacuum Gauge, Retarded Valve or Ignition Timing (The animation will automatically start in a few seconds)</vt:lpstr>
      <vt:lpstr>Animation:  Vacuum Gauge, Rich or Lean Fuel Mixture (The animation will automatically start in a few seconds)</vt:lpstr>
      <vt:lpstr>Animation:  Vacuum Gauge, Head Gasket Leak (The animation will automatically start in a few seconds)</vt:lpstr>
      <vt:lpstr>Animation:  Vacuum Gauge, Intake Leak (The animation will automatically start in a few seconds)</vt:lpstr>
      <vt:lpstr>Animation:  Vacuum Gauge, Rich or Lean Fuel Mixture (The animation will automatically start in a few seconds)</vt:lpstr>
      <vt:lpstr>Exhaust Restriction Test</vt:lpstr>
      <vt:lpstr>Testing Back Pressure With a Vacuum Gauge</vt:lpstr>
      <vt:lpstr>Testing Back Pressure With a Pressure Gauge</vt:lpstr>
      <vt:lpstr>Figure 21.31</vt:lpstr>
      <vt:lpstr>Diagnosing Head Gasket Failure</vt:lpstr>
      <vt:lpstr>Figure 21.32</vt:lpstr>
      <vt:lpstr>Dash Warning Lights</vt:lpstr>
      <vt:lpstr>Dash Warning Light Symbols (1 of 5)</vt:lpstr>
      <vt:lpstr>Dash Warning Light Symbols (2 of 5)</vt:lpstr>
      <vt:lpstr>Dash Warning Light Symbols (3 of 5)</vt:lpstr>
      <vt:lpstr>Dash Warning Light Symbols (4 of 5)</vt:lpstr>
      <vt:lpstr>Dash Warning Light Symbols (5 of 5)</vt:lpstr>
      <vt:lpstr>Animation:  Warning Lights, Charging System (The animation will automatically start in a few seconds)</vt:lpstr>
      <vt:lpstr>Animation:  Warning Lights, Engine Coolant Temperature (The animation will automatically start in a few seconds)</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21</dc:title>
  <dc:subject>Business</dc:subject>
  <dc:creator>James D. Halderman</dc:creator>
  <cp:keywords>Automotive</cp:keywords>
  <dc:description>Additional information may be found in the Notes Pane of each slide by pressing F6.</dc:description>
  <cp:lastModifiedBy>Glen Plants</cp:lastModifiedBy>
  <cp:revision>79</cp:revision>
  <dcterms:created xsi:type="dcterms:W3CDTF">2021-12-10T19:34:11Z</dcterms:created>
  <dcterms:modified xsi:type="dcterms:W3CDTF">2022-05-09T12:28:57Z</dcterms:modified>
</cp:coreProperties>
</file>