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8" r:id="rId2"/>
  </p:sldMasterIdLst>
  <p:notesMasterIdLst>
    <p:notesMasterId r:id="rId51"/>
  </p:notesMasterIdLst>
  <p:sldIdLst>
    <p:sldId id="360" r:id="rId3"/>
    <p:sldId id="361" r:id="rId4"/>
    <p:sldId id="384" r:id="rId5"/>
    <p:sldId id="385" r:id="rId6"/>
    <p:sldId id="421" r:id="rId7"/>
    <p:sldId id="387" r:id="rId8"/>
    <p:sldId id="388" r:id="rId9"/>
    <p:sldId id="389" r:id="rId10"/>
    <p:sldId id="390" r:id="rId11"/>
    <p:sldId id="391" r:id="rId12"/>
    <p:sldId id="392" r:id="rId13"/>
    <p:sldId id="393" r:id="rId14"/>
    <p:sldId id="394" r:id="rId15"/>
    <p:sldId id="395" r:id="rId16"/>
    <p:sldId id="396" r:id="rId17"/>
    <p:sldId id="397" r:id="rId18"/>
    <p:sldId id="398" r:id="rId19"/>
    <p:sldId id="480" r:id="rId20"/>
    <p:sldId id="399" r:id="rId21"/>
    <p:sldId id="400" r:id="rId22"/>
    <p:sldId id="401" r:id="rId23"/>
    <p:sldId id="402" r:id="rId24"/>
    <p:sldId id="481" r:id="rId25"/>
    <p:sldId id="403" r:id="rId26"/>
    <p:sldId id="404" r:id="rId27"/>
    <p:sldId id="482" r:id="rId28"/>
    <p:sldId id="483" r:id="rId29"/>
    <p:sldId id="405" r:id="rId30"/>
    <p:sldId id="406" r:id="rId31"/>
    <p:sldId id="407" r:id="rId32"/>
    <p:sldId id="408" r:id="rId33"/>
    <p:sldId id="484" r:id="rId34"/>
    <p:sldId id="409" r:id="rId35"/>
    <p:sldId id="410" r:id="rId36"/>
    <p:sldId id="411" r:id="rId37"/>
    <p:sldId id="412" r:id="rId38"/>
    <p:sldId id="413" r:id="rId39"/>
    <p:sldId id="485" r:id="rId40"/>
    <p:sldId id="414" r:id="rId41"/>
    <p:sldId id="415" r:id="rId42"/>
    <p:sldId id="420" r:id="rId43"/>
    <p:sldId id="416" r:id="rId44"/>
    <p:sldId id="417" r:id="rId45"/>
    <p:sldId id="418" r:id="rId46"/>
    <p:sldId id="382" r:id="rId47"/>
    <p:sldId id="419" r:id="rId48"/>
    <p:sldId id="463" r:id="rId49"/>
    <p:sldId id="460"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6" userDrawn="1">
          <p15:clr>
            <a:srgbClr val="A4A3A4"/>
          </p15:clr>
        </p15:guide>
        <p15:guide id="3" pos="2880">
          <p15:clr>
            <a:srgbClr val="A4A3A4"/>
          </p15:clr>
        </p15:guide>
        <p15:guide id="4" pos="2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5407" autoAdjust="0"/>
  </p:normalViewPr>
  <p:slideViewPr>
    <p:cSldViewPr snapToGrid="0" snapToObjects="1">
      <p:cViewPr varScale="1">
        <p:scale>
          <a:sx n="114" d="100"/>
          <a:sy n="114" d="100"/>
        </p:scale>
        <p:origin x="1482" y="114"/>
      </p:cViewPr>
      <p:guideLst>
        <p:guide orient="horz" pos="436"/>
        <p:guide pos="2880"/>
        <p:guide pos="272"/>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E9D29-05AB-C942-9EB1-591DB0C56E04}" type="datetimeFigureOut">
              <a:rPr lang="en-US" smtClean="0"/>
              <a:t>5/6/2022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9AAC6-676E-7845-9C93-8C327C91EE50}" type="slidenum">
              <a:rPr lang="en-US" smtClean="0"/>
              <a:t>‹#›</a:t>
            </a:fld>
            <a:endParaRPr lang="en-US" dirty="0"/>
          </a:p>
        </p:txBody>
      </p:sp>
    </p:spTree>
    <p:extLst>
      <p:ext uri="{BB962C8B-B14F-4D97-AF65-F5344CB8AC3E}">
        <p14:creationId xmlns:p14="http://schemas.microsoft.com/office/powerpoint/2010/main" val="286388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7365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47</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09710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48</a:t>
            </a:fld>
            <a:endParaRPr lang="en-US" dirty="0"/>
          </a:p>
        </p:txBody>
      </p:sp>
    </p:spTree>
    <p:extLst>
      <p:ext uri="{BB962C8B-B14F-4D97-AF65-F5344CB8AC3E}">
        <p14:creationId xmlns:p14="http://schemas.microsoft.com/office/powerpoint/2010/main" val="1372981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82244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Long Description:</a:t>
            </a:r>
          </a:p>
          <a:p>
            <a:r>
              <a:rPr lang="en-US" sz="1200" kern="1200" dirty="0">
                <a:solidFill>
                  <a:schemeClr val="tx1"/>
                </a:solidFill>
                <a:effectLst/>
                <a:latin typeface="+mn-lt"/>
                <a:ea typeface="+mn-ea"/>
                <a:cs typeface="+mn-cs"/>
              </a:rPr>
              <a:t>The first coil shows a combination of primary and secondary coils with an inductance inside it. The left part of the coil is primary and the right part is secondary. The positive side of the primary coil is linked with an ignition coil and a battery B positive. The negative primary coil is linked with an ignition module and the negative secondary coil is connected to a spark plug. The second coil shows a combination of primary and secondary coils with an inductance inside it. The left part is primary and the right part is secondary. The positive side of the primary coil is linked with an open ignition coil and a battery B positive. The positive secondary coil is linked to an OR gate and a spark plug. The negative primary coil is linked with an ignition module and the negative secondary coil is connected to a spark plug. </a:t>
            </a:r>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8</a:t>
            </a:fld>
            <a:endParaRPr lang="en-US" dirty="0"/>
          </a:p>
        </p:txBody>
      </p:sp>
    </p:spTree>
    <p:extLst>
      <p:ext uri="{BB962C8B-B14F-4D97-AF65-F5344CB8AC3E}">
        <p14:creationId xmlns:p14="http://schemas.microsoft.com/office/powerpoint/2010/main" val="288324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Long Description:</a:t>
            </a:r>
          </a:p>
          <a:p>
            <a:r>
              <a:rPr lang="en-US" dirty="0">
                <a:latin typeface="Arial" panose="020B0604020202020204" pitchFamily="34" charset="0"/>
                <a:cs typeface="Arial" panose="020B0604020202020204" pitchFamily="34" charset="0"/>
              </a:rPr>
              <a:t>The coil shows a combination of primary and secondary coils with an inductance inside it. The left part is primary and the right part is secondary. The positive side of the primary coil is linked with an open ignition coil and a battery B positive. The positive secondary coil is linked to an OR gate and a spark plug. The negative primary coil is linked with an ignition module and the negative secondary coil is connected to a spark plug. </a:t>
            </a:r>
          </a:p>
        </p:txBody>
      </p:sp>
      <p:sp>
        <p:nvSpPr>
          <p:cNvPr id="4" name="Slide Number Placeholder 3"/>
          <p:cNvSpPr>
            <a:spLocks noGrp="1"/>
          </p:cNvSpPr>
          <p:nvPr>
            <p:ph type="sldNum" sz="quarter" idx="5"/>
          </p:nvPr>
        </p:nvSpPr>
        <p:spPr/>
        <p:txBody>
          <a:bodyPr/>
          <a:lstStyle/>
          <a:p>
            <a:fld id="{7179AAC6-676E-7845-9C93-8C327C91EE50}" type="slidenum">
              <a:rPr lang="en-US" smtClean="0"/>
              <a:t>9</a:t>
            </a:fld>
            <a:endParaRPr lang="en-US" dirty="0"/>
          </a:p>
        </p:txBody>
      </p:sp>
    </p:spTree>
    <p:extLst>
      <p:ext uri="{BB962C8B-B14F-4D97-AF65-F5344CB8AC3E}">
        <p14:creationId xmlns:p14="http://schemas.microsoft.com/office/powerpoint/2010/main" val="1416571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Long Description:</a:t>
            </a:r>
          </a:p>
          <a:p>
            <a:r>
              <a:rPr lang="en-US" sz="1200" kern="1200" dirty="0">
                <a:solidFill>
                  <a:schemeClr val="tx1"/>
                </a:solidFill>
                <a:effectLst/>
                <a:latin typeface="+mn-lt"/>
                <a:ea typeface="+mn-ea"/>
                <a:cs typeface="+mn-cs"/>
              </a:rPr>
              <a:t>The system consists of a combination of a primary and a secondary coil. The primary coil is linked with an open switch, a battery connected to the ground, and I C M and P C M, linked with C M P and C K P sensors. The secondary coil consists of the secondary windings of the coil, distributor cap and rotor, spark plug wires, and spark plugs. </a:t>
            </a:r>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14</a:t>
            </a:fld>
            <a:endParaRPr lang="en-US" dirty="0"/>
          </a:p>
        </p:txBody>
      </p:sp>
    </p:spTree>
    <p:extLst>
      <p:ext uri="{BB962C8B-B14F-4D97-AF65-F5344CB8AC3E}">
        <p14:creationId xmlns:p14="http://schemas.microsoft.com/office/powerpoint/2010/main" val="2259464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Long Description:</a:t>
            </a:r>
          </a:p>
          <a:p>
            <a:r>
              <a:rPr lang="en-US" sz="1200" kern="1200" dirty="0">
                <a:solidFill>
                  <a:schemeClr val="tx1"/>
                </a:solidFill>
                <a:effectLst/>
                <a:latin typeface="+mn-lt"/>
                <a:ea typeface="+mn-ea"/>
                <a:cs typeface="+mn-cs"/>
              </a:rPr>
              <a:t>Half effect reference camshaft sensor: This sensor consists of reference for C Y L hash 1, reference for C Y L hash 2, reference for C Y L hash 3, reference for C Y L hash 4, reference for C Y L hash 5, and reference for C Y L hash 6 from bottom to left in an anticlockwise direction on the circumference of the sensor. The sensor is connected to a circuit below, which consists of an O ring and a paper spacer at the right end. A rectangular waveform for the camshaft shows six groups of waves on a horizontal baseline. The groups have one, two, three, one, two, and one wave from left to right. Half effect crankshaft position sensor: The circular sensor consists of a torque converter drive plate and several slots. The sensor is connected to a circuit below, with a paper spacer at the right end. A rectangular waveform for the camshaft shows six groups of waves on a horizontal baseline. Each group has four waves. The groups are labeled "T D C 2," "T D C 3," "T D C4," "T D C 5," "T D C 6," and "T D C 1" from left to right. </a:t>
            </a:r>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19</a:t>
            </a:fld>
            <a:endParaRPr lang="en-US" dirty="0"/>
          </a:p>
        </p:txBody>
      </p:sp>
    </p:spTree>
    <p:extLst>
      <p:ext uri="{BB962C8B-B14F-4D97-AF65-F5344CB8AC3E}">
        <p14:creationId xmlns:p14="http://schemas.microsoft.com/office/powerpoint/2010/main" val="4052342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Long Description:</a:t>
            </a:r>
          </a:p>
          <a:p>
            <a:r>
              <a:rPr lang="en-US" sz="1200" kern="1200" dirty="0">
                <a:solidFill>
                  <a:schemeClr val="tx1"/>
                </a:solidFill>
                <a:effectLst/>
                <a:latin typeface="+mn-lt"/>
                <a:ea typeface="+mn-ea"/>
                <a:cs typeface="+mn-cs"/>
              </a:rPr>
              <a:t>The system shows an ignition module consists of a primary control transistor, an I C, and an ignition fuse. It is linked with a compression stroke on the left and an exhaust stroke on the right. There is a common iron between them. The compression stroke consists of a center electrode and the exhaust electrode consists of a side electrode. </a:t>
            </a:r>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25</a:t>
            </a:fld>
            <a:endParaRPr lang="en-US" dirty="0"/>
          </a:p>
        </p:txBody>
      </p:sp>
    </p:spTree>
    <p:extLst>
      <p:ext uri="{BB962C8B-B14F-4D97-AF65-F5344CB8AC3E}">
        <p14:creationId xmlns:p14="http://schemas.microsoft.com/office/powerpoint/2010/main" val="2118781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Long Description:</a:t>
            </a:r>
          </a:p>
          <a:p>
            <a:r>
              <a:rPr lang="en-US" sz="1200" kern="1200" dirty="0">
                <a:solidFill>
                  <a:schemeClr val="tx1"/>
                </a:solidFill>
                <a:effectLst/>
                <a:latin typeface="+mn-lt"/>
                <a:ea typeface="+mn-ea"/>
                <a:cs typeface="+mn-cs"/>
              </a:rPr>
              <a:t>The system consists of three coils assemble. The first coil is linked with cylinder 1 and cylinder 4. The second coil is linked with cylinder 5 and cylinder 2. The third coil is linked with cylinder 3 and cylinder 6. All the coils are then linked with an ignition control module or I C M under coils, which consists of fourteen rectangular vertical blocks labeled from A to P. P C M consisting of E S T, Bypass, tach ref (ref high), and ground (ref low) is shown on the right and a dual crank sensor connector consisting of four horizontal blocks A, B, C, and D is shown at the bottom. A from I C M links with a wire labeled "white" to E S T. B through the wire labeled "Tan or black" is connected to Bypass. C through the wire labeled "purple or white" is connected to tach ref. D through the wire "black or red" is connected to the ground. E through the wire white is connected to a tack lead. F through the wire light blue or white is connected to the A of the dual crank sensor connector. G through the wire gray or red is connected to the C of the dual crank sensor connector. H through the wire white or black is connected to the D of the sensor connector. K is connected to the C of the sensor connector. M through the wire pink or black is connected to I G N B 1. </a:t>
            </a:r>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28</a:t>
            </a:fld>
            <a:endParaRPr lang="en-US" dirty="0"/>
          </a:p>
        </p:txBody>
      </p:sp>
    </p:spTree>
    <p:extLst>
      <p:ext uri="{BB962C8B-B14F-4D97-AF65-F5344CB8AC3E}">
        <p14:creationId xmlns:p14="http://schemas.microsoft.com/office/powerpoint/2010/main" val="4046380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Long Description:</a:t>
            </a:r>
          </a:p>
          <a:p>
            <a:r>
              <a:rPr lang="en-US" sz="1200" kern="1200" dirty="0">
                <a:solidFill>
                  <a:schemeClr val="tx1"/>
                </a:solidFill>
                <a:effectLst/>
                <a:latin typeface="+mn-lt"/>
                <a:ea typeface="+mn-ea"/>
                <a:cs typeface="+mn-cs"/>
              </a:rPr>
              <a:t>The system shows a B positive battery linked with an open ignition switch that is connected to a P C M consisting of four transistors. All four transistors are connected to an integral coil and a plug, in turn. The P C M at the top is connected to a C K P sensor with three wires. The system is also connected to the ground. </a:t>
            </a:r>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30</a:t>
            </a:fld>
            <a:endParaRPr lang="en-US" dirty="0"/>
          </a:p>
        </p:txBody>
      </p:sp>
    </p:spTree>
    <p:extLst>
      <p:ext uri="{BB962C8B-B14F-4D97-AF65-F5344CB8AC3E}">
        <p14:creationId xmlns:p14="http://schemas.microsoft.com/office/powerpoint/2010/main" val="2492284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lvl1pPr>
              <a:defRPr sz="2400" baseline="0">
                <a:latin typeface="+mn-lt"/>
              </a:defRPr>
            </a:lvl1pPr>
            <a:lvl2pPr>
              <a:defRPr sz="2400" baseline="0">
                <a:latin typeface="+mn-lt"/>
              </a:defRPr>
            </a:lvl2pPr>
            <a:lvl3pPr>
              <a:defRPr sz="240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321418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2400" b="0" i="0" u="none" strike="noStrike" cap="none" baseline="0">
                <a:solidFill>
                  <a:schemeClr val="dk1"/>
                </a:solidFill>
                <a:latin typeface="Arial" panose="020B0604020202020204" pitchFamily="34" charset="0"/>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6282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5354320"/>
            <a:ext cx="8229600" cy="63628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Picture Placeholder 2">
            <a:extLst>
              <a:ext uri="{FF2B5EF4-FFF2-40B4-BE49-F238E27FC236}">
                <a16:creationId xmlns:a16="http://schemas.microsoft.com/office/drawing/2014/main" id="{F7D1BAD0-2DFD-4969-BC1C-96291E6A156E}"/>
              </a:ext>
            </a:extLst>
          </p:cNvPr>
          <p:cNvSpPr>
            <a:spLocks noGrp="1"/>
          </p:cNvSpPr>
          <p:nvPr>
            <p:ph type="pic" sz="quarter" idx="14"/>
          </p:nvPr>
        </p:nvSpPr>
        <p:spPr>
          <a:xfrm>
            <a:off x="609600" y="1616075"/>
            <a:ext cx="7996238" cy="3290888"/>
          </a:xfrm>
        </p:spPr>
        <p:txBody>
          <a:bodyPr/>
          <a:lstStyle/>
          <a:p>
            <a:endParaRPr lang="en-US" dirty="0"/>
          </a:p>
        </p:txBody>
      </p:sp>
    </p:spTree>
    <p:extLst>
      <p:ext uri="{BB962C8B-B14F-4D97-AF65-F5344CB8AC3E}">
        <p14:creationId xmlns:p14="http://schemas.microsoft.com/office/powerpoint/2010/main" val="4086889878"/>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2146852"/>
            <a:ext cx="4397375" cy="3979311"/>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286501"/>
            <a:ext cx="1093304" cy="3429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94513101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15" name="Logo" descr="Pearson Logo"/>
          <p:cNvPicPr preferRelativeResize="0"/>
          <p:nvPr userDrawn="1"/>
        </p:nvPicPr>
        <p:blipFill rotWithShape="1">
          <a:blip r:embed="rId5">
            <a:alphaModFix/>
          </a:blip>
          <a:srcRect/>
          <a:stretch/>
        </p:blipFill>
        <p:spPr>
          <a:xfrm>
            <a:off x="443972" y="6429708"/>
            <a:ext cx="917999" cy="289143"/>
          </a:xfrm>
          <a:prstGeom prst="rect">
            <a:avLst/>
          </a:prstGeom>
          <a:noFill/>
          <a:ln>
            <a:noFill/>
          </a:ln>
        </p:spPr>
      </p:pic>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480941295"/>
      </p:ext>
    </p:extLst>
  </p:cSld>
  <p:clrMap bg1="lt1" tx1="dk1" bg2="dk2" tx2="lt2" accent1="accent1" accent2="accent2" accent3="accent3" accent4="accent4" accent5="accent5" accent6="accent6" hlink="hlink" folHlink="folHlink"/>
  <p:sldLayoutIdLst>
    <p:sldLayoutId id="2147483673" r:id="rId1"/>
    <p:sldLayoutId id="2147483679" r:id="rId2"/>
    <p:sldLayoutId id="214748369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146033304"/>
      </p:ext>
    </p:extLst>
  </p:cSld>
  <p:clrMap bg1="lt1" tx1="dk1" bg2="dk2" tx2="lt2" accent1="accent1" accent2="accent2" accent3="accent3" accent4="accent4" accent5="accent5" accent6="accent6" hlink="hlink" folHlink="folHlink"/>
  <p:sldLayoutIdLst>
    <p:sldLayoutId id="214748368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jameshalderman.com/a6_anim_lib_page/"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jameshalderman.com/a6_vid_lib_pag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2DBB-89DF-6C45-9E32-2B436F1B3D33}"/>
              </a:ext>
            </a:extLst>
          </p:cNvPr>
          <p:cNvSpPr>
            <a:spLocks noGrp="1"/>
          </p:cNvSpPr>
          <p:nvPr>
            <p:ph type="title"/>
          </p:nvPr>
        </p:nvSpPr>
        <p:spPr>
          <a:xfrm>
            <a:off x="457200" y="215371"/>
            <a:ext cx="8229600" cy="1144347"/>
          </a:xfrm>
        </p:spPr>
        <p:txBody>
          <a:bodyPr lIns="0" tIns="18000" rIns="0" bIns="18000" anchor="ctr">
            <a:spAutoFit/>
          </a:bodyPr>
          <a:lstStyle/>
          <a:p>
            <a:r>
              <a:rPr lang="en-US" dirty="0"/>
              <a:t>Automotive Engines Theory and Servicing</a:t>
            </a:r>
          </a:p>
        </p:txBody>
      </p:sp>
      <p:sp>
        <p:nvSpPr>
          <p:cNvPr id="3" name="Text Placeholder 2">
            <a:extLst>
              <a:ext uri="{FF2B5EF4-FFF2-40B4-BE49-F238E27FC236}">
                <a16:creationId xmlns:a16="http://schemas.microsoft.com/office/drawing/2014/main" id="{6F18AA30-1FCC-5947-A6EA-AF08C522D5DB}"/>
              </a:ext>
            </a:extLst>
          </p:cNvPr>
          <p:cNvSpPr>
            <a:spLocks noGrp="1"/>
          </p:cNvSpPr>
          <p:nvPr>
            <p:ph type="body" idx="1"/>
          </p:nvPr>
        </p:nvSpPr>
        <p:spPr>
          <a:xfrm>
            <a:off x="457200" y="1438269"/>
            <a:ext cx="8229600" cy="344128"/>
          </a:xfrm>
        </p:spPr>
        <p:txBody>
          <a:bodyPr lIns="0" tIns="18000" rIns="0" bIns="18000" anchor="ctr">
            <a:spAutoFit/>
          </a:bodyPr>
          <a:lstStyle/>
          <a:p>
            <a:r>
              <a:rPr lang="en-US" dirty="0"/>
              <a:t>Tenth Edition</a:t>
            </a:r>
          </a:p>
        </p:txBody>
      </p:sp>
      <p:pic>
        <p:nvPicPr>
          <p:cNvPr id="10" name="Content Placeholder 9" descr="Front Cover: Automotive Engines Theory and Servicing ,Tenth Edition by James D. Halderman">
            <a:extLst>
              <a:ext uri="{FF2B5EF4-FFF2-40B4-BE49-F238E27FC236}">
                <a16:creationId xmlns:a16="http://schemas.microsoft.com/office/drawing/2014/main" id="{1B223FB6-B544-D747-A642-F670CBA4268E}"/>
              </a:ext>
            </a:extLst>
          </p:cNvPr>
          <p:cNvPicPr>
            <a:picLocks noGrp="1" noChangeAspect="1"/>
          </p:cNvPicPr>
          <p:nvPr>
            <p:ph sz="quarter" idx="13"/>
          </p:nvPr>
        </p:nvPicPr>
        <p:blipFill>
          <a:blip r:embed="rId2"/>
          <a:stretch>
            <a:fillRect/>
          </a:stretch>
        </p:blipFill>
        <p:spPr>
          <a:xfrm>
            <a:off x="436941" y="1874419"/>
            <a:ext cx="3324967" cy="4248569"/>
          </a:xfrm>
        </p:spPr>
      </p:pic>
      <p:sp>
        <p:nvSpPr>
          <p:cNvPr id="5" name="Content Placeholder 4">
            <a:extLst>
              <a:ext uri="{FF2B5EF4-FFF2-40B4-BE49-F238E27FC236}">
                <a16:creationId xmlns:a16="http://schemas.microsoft.com/office/drawing/2014/main" id="{74387168-07D5-2245-8843-6C805C2294A1}"/>
              </a:ext>
            </a:extLst>
          </p:cNvPr>
          <p:cNvSpPr>
            <a:spLocks noGrp="1"/>
          </p:cNvSpPr>
          <p:nvPr>
            <p:ph sz="quarter" idx="14"/>
          </p:nvPr>
        </p:nvSpPr>
        <p:spPr>
          <a:xfrm>
            <a:off x="4598779" y="2746839"/>
            <a:ext cx="3657600" cy="498016"/>
          </a:xfrm>
        </p:spPr>
        <p:txBody>
          <a:bodyPr lIns="0" tIns="18000" rIns="0" bIns="18000" anchor="ctr">
            <a:spAutoFit/>
          </a:bodyPr>
          <a:lstStyle/>
          <a:p>
            <a:pPr marL="0"/>
            <a:r>
              <a:rPr lang="en-US" dirty="0"/>
              <a:t>Chapter 17</a:t>
            </a:r>
          </a:p>
        </p:txBody>
      </p:sp>
      <p:sp>
        <p:nvSpPr>
          <p:cNvPr id="6" name="Content Placeholder 5">
            <a:extLst>
              <a:ext uri="{FF2B5EF4-FFF2-40B4-BE49-F238E27FC236}">
                <a16:creationId xmlns:a16="http://schemas.microsoft.com/office/drawing/2014/main" id="{8CF21B6B-F532-F74C-B6C5-D6852C23C722}"/>
              </a:ext>
            </a:extLst>
          </p:cNvPr>
          <p:cNvSpPr>
            <a:spLocks noGrp="1"/>
          </p:cNvSpPr>
          <p:nvPr>
            <p:ph sz="quarter" idx="15"/>
          </p:nvPr>
        </p:nvSpPr>
        <p:spPr>
          <a:xfrm>
            <a:off x="4598779" y="3405193"/>
            <a:ext cx="3657600" cy="713460"/>
          </a:xfrm>
        </p:spPr>
        <p:txBody>
          <a:bodyPr lIns="0" tIns="18000" rIns="0" bIns="18000" anchor="ctr">
            <a:spAutoFit/>
          </a:bodyPr>
          <a:lstStyle/>
          <a:p>
            <a:pPr marL="0"/>
            <a:r>
              <a:rPr lang="en-US" dirty="0"/>
              <a:t>Ignition System Operation and Diagnosis</a:t>
            </a:r>
          </a:p>
        </p:txBody>
      </p:sp>
      <p:pic>
        <p:nvPicPr>
          <p:cNvPr id="11" name="Picture Placeholder 10" descr="Pearson Logo">
            <a:extLst>
              <a:ext uri="{FF2B5EF4-FFF2-40B4-BE49-F238E27FC236}">
                <a16:creationId xmlns:a16="http://schemas.microsoft.com/office/drawing/2014/main" id="{3168A3B0-8494-4847-B487-DE457E08A5F6}"/>
              </a:ext>
            </a:extLst>
          </p:cNvPr>
          <p:cNvPicPr>
            <a:picLocks noGrp="1" noChangeAspect="1"/>
          </p:cNvPicPr>
          <p:nvPr>
            <p:ph type="pic" sz="quarter" idx="16"/>
          </p:nvPr>
        </p:nvPicPr>
        <p:blipFill>
          <a:blip r:embed="rId3"/>
          <a:stretch>
            <a:fillRect/>
          </a:stretch>
        </p:blipFill>
        <p:spPr>
          <a:xfrm>
            <a:off x="387626" y="6315699"/>
            <a:ext cx="1015995" cy="398802"/>
          </a:xfrm>
        </p:spPr>
      </p:pic>
      <p:sp>
        <p:nvSpPr>
          <p:cNvPr id="8" name="Content Placeholder 7">
            <a:extLst>
              <a:ext uri="{FF2B5EF4-FFF2-40B4-BE49-F238E27FC236}">
                <a16:creationId xmlns:a16="http://schemas.microsoft.com/office/drawing/2014/main" id="{987B3432-B816-D946-9C27-FBB03AF73EDD}"/>
              </a:ext>
            </a:extLst>
          </p:cNvPr>
          <p:cNvSpPr>
            <a:spLocks noGrp="1"/>
          </p:cNvSpPr>
          <p:nvPr>
            <p:ph sz="quarter" idx="17"/>
          </p:nvPr>
        </p:nvSpPr>
        <p:spPr>
          <a:xfrm>
            <a:off x="2097088" y="6404591"/>
            <a:ext cx="6589712" cy="221018"/>
          </a:xfrm>
        </p:spPr>
        <p:txBody>
          <a:bodyPr lIns="0" tIns="18000" rIns="0" bIns="18000" anchor="ctr">
            <a:spAutoFit/>
          </a:bodyPr>
          <a:lstStyle/>
          <a:p>
            <a:r>
              <a:rPr lang="en-US" altLang="en-US" dirty="0">
                <a:latin typeface="Verdana"/>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607272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D0CB9-758F-5D4E-A2BA-367818311AD8}"/>
              </a:ext>
            </a:extLst>
          </p:cNvPr>
          <p:cNvSpPr>
            <a:spLocks noGrp="1"/>
          </p:cNvSpPr>
          <p:nvPr>
            <p:ph type="title"/>
          </p:nvPr>
        </p:nvSpPr>
        <p:spPr>
          <a:xfrm>
            <a:off x="457200" y="218214"/>
            <a:ext cx="8229600" cy="590349"/>
          </a:xfrm>
        </p:spPr>
        <p:txBody>
          <a:bodyPr lIns="0" tIns="18000" rIns="0" bIns="18000" anchor="ctr">
            <a:spAutoFit/>
          </a:bodyPr>
          <a:lstStyle/>
          <a:p>
            <a:r>
              <a:rPr lang="en-US" dirty="0"/>
              <a:t>Ignition Coil Construction </a:t>
            </a:r>
            <a:r>
              <a:rPr lang="en-US" sz="2800" dirty="0"/>
              <a:t>(2 of 2)</a:t>
            </a:r>
          </a:p>
        </p:txBody>
      </p:sp>
      <p:sp>
        <p:nvSpPr>
          <p:cNvPr id="3" name="Content Placeholder 2">
            <a:extLst>
              <a:ext uri="{FF2B5EF4-FFF2-40B4-BE49-F238E27FC236}">
                <a16:creationId xmlns:a16="http://schemas.microsoft.com/office/drawing/2014/main" id="{7633E628-0195-894E-9827-6B0B349C202A}"/>
              </a:ext>
            </a:extLst>
          </p:cNvPr>
          <p:cNvSpPr>
            <a:spLocks noGrp="1"/>
          </p:cNvSpPr>
          <p:nvPr>
            <p:ph sz="quarter" idx="13"/>
          </p:nvPr>
        </p:nvSpPr>
        <p:spPr>
          <a:xfrm>
            <a:off x="457200" y="1053849"/>
            <a:ext cx="8232775" cy="1706039"/>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Older coil windings are surrounded with a thin metal shield and insulating paper and placed into a metal container filled with transformer oil to help cool the coil windings.</a:t>
            </a:r>
          </a:p>
          <a:p>
            <a:pPr marL="342900" indent="-342900"/>
            <a:r>
              <a:rPr lang="en-US" dirty="0">
                <a:latin typeface="Arial" panose="020B0604020202020204" pitchFamily="34" charset="0"/>
                <a:cs typeface="Arial" panose="020B0604020202020204" pitchFamily="34" charset="0"/>
              </a:rPr>
              <a:t>Other coil designs use an air-cooled, epoxy-sealed E coil.</a:t>
            </a:r>
          </a:p>
        </p:txBody>
      </p:sp>
    </p:spTree>
    <p:extLst>
      <p:ext uri="{BB962C8B-B14F-4D97-AF65-F5344CB8AC3E}">
        <p14:creationId xmlns:p14="http://schemas.microsoft.com/office/powerpoint/2010/main" val="4246155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1F25-0D03-2E40-A73C-E5DBAC270D09}"/>
              </a:ext>
            </a:extLst>
          </p:cNvPr>
          <p:cNvSpPr>
            <a:spLocks noGrp="1"/>
          </p:cNvSpPr>
          <p:nvPr>
            <p:ph type="title"/>
          </p:nvPr>
        </p:nvSpPr>
        <p:spPr>
          <a:xfrm>
            <a:off x="457200" y="221970"/>
            <a:ext cx="8229600" cy="590349"/>
          </a:xfrm>
        </p:spPr>
        <p:txBody>
          <a:bodyPr lIns="0" tIns="18000" rIns="0" bIns="18000" anchor="ctr">
            <a:spAutoFit/>
          </a:bodyPr>
          <a:lstStyle/>
          <a:p>
            <a:r>
              <a:rPr lang="en-US" dirty="0"/>
              <a:t>Figure 17.3</a:t>
            </a:r>
          </a:p>
        </p:txBody>
      </p:sp>
      <p:pic>
        <p:nvPicPr>
          <p:cNvPr id="6" name="Picture Placeholder 5" descr="An E shaped coil with a cylindrical component shows steel lamination over the coil. &#10;">
            <a:extLst>
              <a:ext uri="{FF2B5EF4-FFF2-40B4-BE49-F238E27FC236}">
                <a16:creationId xmlns:a16="http://schemas.microsoft.com/office/drawing/2014/main" id="{14FCA73D-1482-EE47-AE43-C635A3C69693}"/>
              </a:ext>
            </a:extLst>
          </p:cNvPr>
          <p:cNvPicPr>
            <a:picLocks noGrp="1" noChangeAspect="1"/>
          </p:cNvPicPr>
          <p:nvPr>
            <p:ph type="pic" sz="quarter" idx="13"/>
          </p:nvPr>
        </p:nvPicPr>
        <p:blipFill>
          <a:blip r:embed="rId2"/>
          <a:stretch>
            <a:fillRect/>
          </a:stretch>
        </p:blipFill>
        <p:spPr>
          <a:xfrm>
            <a:off x="2585481" y="946483"/>
            <a:ext cx="3973038" cy="3136609"/>
          </a:xfrm>
        </p:spPr>
      </p:pic>
      <p:sp>
        <p:nvSpPr>
          <p:cNvPr id="4" name="Text Placeholder 3">
            <a:extLst>
              <a:ext uri="{FF2B5EF4-FFF2-40B4-BE49-F238E27FC236}">
                <a16:creationId xmlns:a16="http://schemas.microsoft.com/office/drawing/2014/main" id="{38D2F4C9-2AA3-8847-8028-B116D3AFC3B4}"/>
              </a:ext>
            </a:extLst>
          </p:cNvPr>
          <p:cNvSpPr>
            <a:spLocks noGrp="1"/>
          </p:cNvSpPr>
          <p:nvPr>
            <p:ph type="body" idx="1"/>
          </p:nvPr>
        </p:nvSpPr>
        <p:spPr>
          <a:xfrm>
            <a:off x="457200" y="4275704"/>
            <a:ext cx="8229600" cy="1513679"/>
          </a:xfrm>
        </p:spPr>
        <p:txBody>
          <a:bodyPr lIns="0" tIns="18000" rIns="0" bIns="18000" anchor="ctr">
            <a:spAutoFit/>
          </a:bodyPr>
          <a:lstStyle/>
          <a:p>
            <a:r>
              <a:rPr lang="en-US" dirty="0"/>
              <a:t>The steel lamination used in an E coil helps increase the magnetic field strength, which helps the coil produce higher energy output for a more complete combustion in the cylinders.</a:t>
            </a:r>
          </a:p>
        </p:txBody>
      </p:sp>
    </p:spTree>
    <p:extLst>
      <p:ext uri="{BB962C8B-B14F-4D97-AF65-F5344CB8AC3E}">
        <p14:creationId xmlns:p14="http://schemas.microsoft.com/office/powerpoint/2010/main" val="2430713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74F4A-4CCF-614D-B30C-0DE08B686B58}"/>
              </a:ext>
            </a:extLst>
          </p:cNvPr>
          <p:cNvSpPr>
            <a:spLocks noGrp="1"/>
          </p:cNvSpPr>
          <p:nvPr>
            <p:ph type="title"/>
          </p:nvPr>
        </p:nvSpPr>
        <p:spPr>
          <a:xfrm>
            <a:off x="457200" y="225417"/>
            <a:ext cx="8229600" cy="590349"/>
          </a:xfrm>
        </p:spPr>
        <p:txBody>
          <a:bodyPr lIns="0" tIns="18000" rIns="0" bIns="18000" anchor="ctr">
            <a:spAutoFit/>
          </a:bodyPr>
          <a:lstStyle/>
          <a:p>
            <a:r>
              <a:rPr lang="en-US" dirty="0"/>
              <a:t>Ignition Coil Operation </a:t>
            </a:r>
            <a:r>
              <a:rPr lang="en-US" sz="2800" dirty="0"/>
              <a:t>(1 of 2)</a:t>
            </a:r>
          </a:p>
        </p:txBody>
      </p:sp>
      <p:sp>
        <p:nvSpPr>
          <p:cNvPr id="3" name="Content Placeholder 2">
            <a:extLst>
              <a:ext uri="{FF2B5EF4-FFF2-40B4-BE49-F238E27FC236}">
                <a16:creationId xmlns:a16="http://schemas.microsoft.com/office/drawing/2014/main" id="{9A10C77F-F65A-8A42-9CE2-13017E0E9516}"/>
              </a:ext>
            </a:extLst>
          </p:cNvPr>
          <p:cNvSpPr>
            <a:spLocks noGrp="1"/>
          </p:cNvSpPr>
          <p:nvPr>
            <p:ph sz="quarter" idx="13"/>
          </p:nvPr>
        </p:nvSpPr>
        <p:spPr>
          <a:xfrm>
            <a:off x="457200" y="1063484"/>
            <a:ext cx="8232775" cy="3568088"/>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All ignition systems use electromagnetic induction to produce a high-voltage spark from the ignition coil.</a:t>
            </a:r>
          </a:p>
          <a:p>
            <a:pPr marL="342900" indent="-342900"/>
            <a:r>
              <a:rPr lang="en-US" dirty="0">
                <a:latin typeface="Arial" panose="020B0604020202020204" pitchFamily="34" charset="0"/>
                <a:cs typeface="Arial" panose="020B0604020202020204" pitchFamily="34" charset="0"/>
              </a:rPr>
              <a:t>Primary ignition circuit</a:t>
            </a:r>
          </a:p>
          <a:p>
            <a:pPr marL="829818" lvl="1" indent="-342900"/>
            <a:r>
              <a:rPr lang="en-US" dirty="0">
                <a:latin typeface="Arial" panose="020B0604020202020204" pitchFamily="34" charset="0"/>
                <a:cs typeface="Arial" panose="020B0604020202020204" pitchFamily="34" charset="0"/>
              </a:rPr>
              <a:t>Battery</a:t>
            </a:r>
          </a:p>
          <a:p>
            <a:pPr marL="829818" lvl="1" indent="-342900"/>
            <a:r>
              <a:rPr lang="en-US" dirty="0">
                <a:latin typeface="Arial" panose="020B0604020202020204" pitchFamily="34" charset="0"/>
                <a:cs typeface="Arial" panose="020B0604020202020204" pitchFamily="34" charset="0"/>
              </a:rPr>
              <a:t>Ignition switch</a:t>
            </a:r>
          </a:p>
          <a:p>
            <a:pPr marL="829818" lvl="1" indent="-342900"/>
            <a:r>
              <a:rPr lang="en-US" dirty="0">
                <a:latin typeface="Arial" panose="020B0604020202020204" pitchFamily="34" charset="0"/>
                <a:cs typeface="Arial" panose="020B0604020202020204" pitchFamily="34" charset="0"/>
              </a:rPr>
              <a:t>Primary windings of coil</a:t>
            </a:r>
          </a:p>
          <a:p>
            <a:pPr marL="829818" lvl="1" indent="-342900"/>
            <a:r>
              <a:rPr lang="en-US" dirty="0">
                <a:latin typeface="Arial" panose="020B0604020202020204" pitchFamily="34" charset="0"/>
                <a:cs typeface="Arial" panose="020B0604020202020204" pitchFamily="34" charset="0"/>
              </a:rPr>
              <a:t>Pickup coil (crankshaft position sensor)</a:t>
            </a:r>
          </a:p>
          <a:p>
            <a:pPr marL="829818" lvl="1" indent="-342900"/>
            <a:r>
              <a:rPr lang="en-US" dirty="0">
                <a:latin typeface="Arial" panose="020B0604020202020204" pitchFamily="34" charset="0"/>
                <a:cs typeface="Arial" panose="020B0604020202020204" pitchFamily="34" charset="0"/>
              </a:rPr>
              <a:t>Ignition module (igniter)</a:t>
            </a:r>
          </a:p>
        </p:txBody>
      </p:sp>
    </p:spTree>
    <p:extLst>
      <p:ext uri="{BB962C8B-B14F-4D97-AF65-F5344CB8AC3E}">
        <p14:creationId xmlns:p14="http://schemas.microsoft.com/office/powerpoint/2010/main" val="3905000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74F4A-4CCF-614D-B30C-0DE08B686B58}"/>
              </a:ext>
            </a:extLst>
          </p:cNvPr>
          <p:cNvSpPr>
            <a:spLocks noGrp="1"/>
          </p:cNvSpPr>
          <p:nvPr>
            <p:ph type="title"/>
          </p:nvPr>
        </p:nvSpPr>
        <p:spPr>
          <a:xfrm>
            <a:off x="457200" y="220788"/>
            <a:ext cx="8229600" cy="590349"/>
          </a:xfrm>
        </p:spPr>
        <p:txBody>
          <a:bodyPr lIns="0" tIns="18000" rIns="0" bIns="18000" anchor="ctr">
            <a:spAutoFit/>
          </a:bodyPr>
          <a:lstStyle/>
          <a:p>
            <a:r>
              <a:rPr lang="en-US" dirty="0"/>
              <a:t>Ignition Coil Operation </a:t>
            </a:r>
            <a:r>
              <a:rPr lang="en-US" sz="2800" dirty="0"/>
              <a:t>(2 of 2)</a:t>
            </a:r>
          </a:p>
        </p:txBody>
      </p:sp>
      <p:sp>
        <p:nvSpPr>
          <p:cNvPr id="3" name="Content Placeholder 2">
            <a:extLst>
              <a:ext uri="{FF2B5EF4-FFF2-40B4-BE49-F238E27FC236}">
                <a16:creationId xmlns:a16="http://schemas.microsoft.com/office/drawing/2014/main" id="{9A10C77F-F65A-8A42-9CE2-13017E0E9516}"/>
              </a:ext>
            </a:extLst>
          </p:cNvPr>
          <p:cNvSpPr>
            <a:spLocks noGrp="1"/>
          </p:cNvSpPr>
          <p:nvPr>
            <p:ph sz="quarter" idx="13"/>
          </p:nvPr>
        </p:nvSpPr>
        <p:spPr>
          <a:xfrm>
            <a:off x="457200" y="1067726"/>
            <a:ext cx="8232775" cy="2190788"/>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Secondary ignition circuit</a:t>
            </a:r>
          </a:p>
          <a:p>
            <a:pPr marL="829818" lvl="1" indent="-342900"/>
            <a:r>
              <a:rPr lang="en-US" dirty="0">
                <a:latin typeface="Arial" panose="020B0604020202020204" pitchFamily="34" charset="0"/>
                <a:cs typeface="Arial" panose="020B0604020202020204" pitchFamily="34" charset="0"/>
              </a:rPr>
              <a:t>Secondary windings of coil</a:t>
            </a:r>
          </a:p>
          <a:p>
            <a:pPr marL="829818" lvl="1" indent="-342900"/>
            <a:r>
              <a:rPr lang="en-US" dirty="0">
                <a:latin typeface="Arial" panose="020B0604020202020204" pitchFamily="34" charset="0"/>
                <a:cs typeface="Arial" panose="020B0604020202020204" pitchFamily="34" charset="0"/>
              </a:rPr>
              <a:t>Distributor cap and rotor (if the vehicle is so equipped)</a:t>
            </a:r>
          </a:p>
          <a:p>
            <a:pPr marL="829818" lvl="1" indent="-342900"/>
            <a:r>
              <a:rPr lang="en-US" dirty="0">
                <a:latin typeface="Arial" panose="020B0604020202020204" pitchFamily="34" charset="0"/>
                <a:cs typeface="Arial" panose="020B0604020202020204" pitchFamily="34" charset="0"/>
              </a:rPr>
              <a:t>Spark plug wires</a:t>
            </a:r>
          </a:p>
          <a:p>
            <a:pPr marL="829818" lvl="1" indent="-342900"/>
            <a:r>
              <a:rPr lang="en-US" dirty="0">
                <a:latin typeface="Arial" panose="020B0604020202020204" pitchFamily="34" charset="0"/>
                <a:cs typeface="Arial" panose="020B0604020202020204" pitchFamily="34" charset="0"/>
              </a:rPr>
              <a:t>Spark plugs</a:t>
            </a:r>
          </a:p>
        </p:txBody>
      </p:sp>
    </p:spTree>
    <p:extLst>
      <p:ext uri="{BB962C8B-B14F-4D97-AF65-F5344CB8AC3E}">
        <p14:creationId xmlns:p14="http://schemas.microsoft.com/office/powerpoint/2010/main" val="1054663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794E-A632-7E41-AF94-E5E56BF37631}"/>
              </a:ext>
            </a:extLst>
          </p:cNvPr>
          <p:cNvSpPr>
            <a:spLocks noGrp="1"/>
          </p:cNvSpPr>
          <p:nvPr>
            <p:ph type="title"/>
          </p:nvPr>
        </p:nvSpPr>
        <p:spPr>
          <a:xfrm>
            <a:off x="457200" y="235465"/>
            <a:ext cx="8229600" cy="590349"/>
          </a:xfrm>
        </p:spPr>
        <p:txBody>
          <a:bodyPr lIns="0" tIns="18000" rIns="0" bIns="18000" anchor="ctr">
            <a:spAutoFit/>
          </a:bodyPr>
          <a:lstStyle/>
          <a:p>
            <a:r>
              <a:rPr lang="en-US" dirty="0"/>
              <a:t>Figure 17.5</a:t>
            </a:r>
          </a:p>
        </p:txBody>
      </p:sp>
      <p:pic>
        <p:nvPicPr>
          <p:cNvPr id="6" name="Picture Placeholder 5" descr="A primary ignition system.&#10;Long description is available in notes, Press F6">
            <a:extLst>
              <a:ext uri="{FF2B5EF4-FFF2-40B4-BE49-F238E27FC236}">
                <a16:creationId xmlns:a16="http://schemas.microsoft.com/office/drawing/2014/main" id="{BEB0F400-627E-D642-93B2-30240149062B}"/>
              </a:ext>
            </a:extLst>
          </p:cNvPr>
          <p:cNvPicPr>
            <a:picLocks noGrp="1" noChangeAspect="1"/>
          </p:cNvPicPr>
          <p:nvPr>
            <p:ph type="pic" sz="quarter" idx="13"/>
          </p:nvPr>
        </p:nvPicPr>
        <p:blipFill>
          <a:blip r:embed="rId3"/>
          <a:stretch>
            <a:fillRect/>
          </a:stretch>
        </p:blipFill>
        <p:spPr>
          <a:xfrm>
            <a:off x="2515268" y="1126525"/>
            <a:ext cx="4113463" cy="3378434"/>
          </a:xfrm>
        </p:spPr>
      </p:pic>
      <p:sp>
        <p:nvSpPr>
          <p:cNvPr id="4" name="Text Placeholder 3">
            <a:extLst>
              <a:ext uri="{FF2B5EF4-FFF2-40B4-BE49-F238E27FC236}">
                <a16:creationId xmlns:a16="http://schemas.microsoft.com/office/drawing/2014/main" id="{4FC03AB9-B921-B14C-87AC-161EE9156B2E}"/>
              </a:ext>
            </a:extLst>
          </p:cNvPr>
          <p:cNvSpPr>
            <a:spLocks noGrp="1"/>
          </p:cNvSpPr>
          <p:nvPr>
            <p:ph type="body" idx="1"/>
          </p:nvPr>
        </p:nvSpPr>
        <p:spPr>
          <a:xfrm>
            <a:off x="457200" y="4770673"/>
            <a:ext cx="8229600" cy="1144347"/>
          </a:xfrm>
        </p:spPr>
        <p:txBody>
          <a:bodyPr lIns="0" tIns="18000" rIns="0" bIns="18000" anchor="ctr">
            <a:spAutoFit/>
          </a:bodyPr>
          <a:lstStyle/>
          <a:p>
            <a:r>
              <a:rPr lang="en-US" dirty="0"/>
              <a:t>The primary ignition system is used to trigger the coil primary windings  and therefore create the secondary (high-voltage) spark from the ignition coil.</a:t>
            </a:r>
          </a:p>
        </p:txBody>
      </p:sp>
    </p:spTree>
    <p:extLst>
      <p:ext uri="{BB962C8B-B14F-4D97-AF65-F5344CB8AC3E}">
        <p14:creationId xmlns:p14="http://schemas.microsoft.com/office/powerpoint/2010/main" val="585119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BFE90-026B-784C-A1A7-17EA56C83BE5}"/>
              </a:ext>
            </a:extLst>
          </p:cNvPr>
          <p:cNvSpPr>
            <a:spLocks noGrp="1"/>
          </p:cNvSpPr>
          <p:nvPr>
            <p:ph type="title"/>
          </p:nvPr>
        </p:nvSpPr>
        <p:spPr>
          <a:xfrm>
            <a:off x="457200" y="218214"/>
            <a:ext cx="8229600" cy="590349"/>
          </a:xfrm>
        </p:spPr>
        <p:txBody>
          <a:bodyPr lIns="0" tIns="18000" rIns="0" bIns="18000" anchor="ctr">
            <a:spAutoFit/>
          </a:bodyPr>
          <a:lstStyle/>
          <a:p>
            <a:r>
              <a:rPr lang="en-US" dirty="0"/>
              <a:t>Ignition Switching and Triggering</a:t>
            </a:r>
          </a:p>
        </p:txBody>
      </p:sp>
      <p:sp>
        <p:nvSpPr>
          <p:cNvPr id="3" name="Content Placeholder 2">
            <a:extLst>
              <a:ext uri="{FF2B5EF4-FFF2-40B4-BE49-F238E27FC236}">
                <a16:creationId xmlns:a16="http://schemas.microsoft.com/office/drawing/2014/main" id="{68B76E54-7B70-8341-B617-347C8A5287FE}"/>
              </a:ext>
            </a:extLst>
          </p:cNvPr>
          <p:cNvSpPr>
            <a:spLocks noGrp="1"/>
          </p:cNvSpPr>
          <p:nvPr>
            <p:ph sz="quarter" idx="13"/>
          </p:nvPr>
        </p:nvSpPr>
        <p:spPr>
          <a:xfrm>
            <a:off x="457200" y="1053841"/>
            <a:ext cx="8232775" cy="2752480"/>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Switching</a:t>
            </a:r>
          </a:p>
          <a:p>
            <a:pPr marL="829818" lvl="1" indent="-342900"/>
            <a:r>
              <a:rPr lang="en-US" dirty="0">
                <a:latin typeface="Arial" panose="020B0604020202020204" pitchFamily="34" charset="0"/>
                <a:cs typeface="Arial" panose="020B0604020202020204" pitchFamily="34" charset="0"/>
              </a:rPr>
              <a:t>Ignition control module (</a:t>
            </a:r>
            <a:r>
              <a:rPr lang="en-US" spc="-300" dirty="0">
                <a:latin typeface="Arial" panose="020B0604020202020204" pitchFamily="34" charset="0"/>
                <a:cs typeface="Arial" panose="020B0604020202020204" pitchFamily="34" charset="0"/>
              </a:rPr>
              <a:t>I C </a:t>
            </a:r>
            <a:r>
              <a:rPr lang="en-US" dirty="0">
                <a:latin typeface="Arial" panose="020B0604020202020204" pitchFamily="34" charset="0"/>
                <a:cs typeface="Arial" panose="020B0604020202020204" pitchFamily="34" charset="0"/>
              </a:rPr>
              <a:t>M) or igniter</a:t>
            </a:r>
          </a:p>
          <a:p>
            <a:pPr marL="829818" lvl="1" indent="-342900"/>
            <a:r>
              <a:rPr lang="en-US" dirty="0">
                <a:latin typeface="Arial" panose="020B0604020202020204" pitchFamily="34" charset="0"/>
                <a:cs typeface="Arial" panose="020B0604020202020204" pitchFamily="34" charset="0"/>
              </a:rPr>
              <a:t>Powertrain control module (</a:t>
            </a:r>
            <a:r>
              <a:rPr lang="en-US" spc="-300" dirty="0">
                <a:latin typeface="Arial" panose="020B0604020202020204" pitchFamily="34" charset="0"/>
                <a:cs typeface="Arial" panose="020B0604020202020204" pitchFamily="34" charset="0"/>
              </a:rPr>
              <a:t>P C </a:t>
            </a:r>
            <a:r>
              <a:rPr lang="en-US" dirty="0">
                <a:latin typeface="Arial" panose="020B0604020202020204" pitchFamily="34" charset="0"/>
                <a:cs typeface="Arial" panose="020B0604020202020204" pitchFamily="34" charset="0"/>
              </a:rPr>
              <a:t>M)</a:t>
            </a:r>
          </a:p>
          <a:p>
            <a:pPr marL="342900" indent="-342900"/>
            <a:r>
              <a:rPr lang="en-US" dirty="0">
                <a:latin typeface="Arial" panose="020B0604020202020204" pitchFamily="34" charset="0"/>
                <a:cs typeface="Arial" panose="020B0604020202020204" pitchFamily="34" charset="0"/>
              </a:rPr>
              <a:t>Triggering</a:t>
            </a:r>
          </a:p>
          <a:p>
            <a:pPr marL="829818" lvl="1" indent="-342900"/>
            <a:r>
              <a:rPr lang="en-US" dirty="0">
                <a:latin typeface="Arial" panose="020B0604020202020204" pitchFamily="34" charset="0"/>
                <a:cs typeface="Arial" panose="020B0604020202020204" pitchFamily="34" charset="0"/>
              </a:rPr>
              <a:t>Magnetic sensor</a:t>
            </a:r>
          </a:p>
          <a:p>
            <a:pPr marL="829818" lvl="1" indent="-342900"/>
            <a:r>
              <a:rPr lang="en-US" dirty="0">
                <a:latin typeface="Arial" panose="020B0604020202020204" pitchFamily="34" charset="0"/>
                <a:cs typeface="Arial" panose="020B0604020202020204" pitchFamily="34" charset="0"/>
              </a:rPr>
              <a:t>Hall-effect switch</a:t>
            </a:r>
          </a:p>
        </p:txBody>
      </p:sp>
    </p:spTree>
    <p:extLst>
      <p:ext uri="{BB962C8B-B14F-4D97-AF65-F5344CB8AC3E}">
        <p14:creationId xmlns:p14="http://schemas.microsoft.com/office/powerpoint/2010/main" val="2368282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F80D-FF8E-6140-9F45-52BF1E339D6A}"/>
              </a:ext>
            </a:extLst>
          </p:cNvPr>
          <p:cNvSpPr>
            <a:spLocks noGrp="1"/>
          </p:cNvSpPr>
          <p:nvPr>
            <p:ph type="title"/>
          </p:nvPr>
        </p:nvSpPr>
        <p:spPr>
          <a:xfrm>
            <a:off x="457200" y="221971"/>
            <a:ext cx="8229600" cy="590349"/>
          </a:xfrm>
        </p:spPr>
        <p:txBody>
          <a:bodyPr lIns="0" tIns="18000" rIns="0" bIns="18000" anchor="ctr">
            <a:spAutoFit/>
          </a:bodyPr>
          <a:lstStyle/>
          <a:p>
            <a:r>
              <a:rPr lang="en-US" dirty="0"/>
              <a:t>Figure 17.6</a:t>
            </a:r>
          </a:p>
        </p:txBody>
      </p:sp>
      <p:pic>
        <p:nvPicPr>
          <p:cNvPr id="6" name="Picture Placeholder 5" descr="A crankshaft shows a magnetic crankshaft position sensor on the right and several notches in the crankshaft regulator.&#10;">
            <a:extLst>
              <a:ext uri="{FF2B5EF4-FFF2-40B4-BE49-F238E27FC236}">
                <a16:creationId xmlns:a16="http://schemas.microsoft.com/office/drawing/2014/main" id="{EE73DD4B-54C9-3743-A189-6037B5AC1AD3}"/>
              </a:ext>
            </a:extLst>
          </p:cNvPr>
          <p:cNvPicPr>
            <a:picLocks noGrp="1" noChangeAspect="1"/>
          </p:cNvPicPr>
          <p:nvPr>
            <p:ph type="pic" sz="quarter" idx="13"/>
          </p:nvPr>
        </p:nvPicPr>
        <p:blipFill>
          <a:blip r:embed="rId2"/>
          <a:stretch>
            <a:fillRect/>
          </a:stretch>
        </p:blipFill>
        <p:spPr>
          <a:xfrm>
            <a:off x="2442659" y="1140805"/>
            <a:ext cx="4258682" cy="3497196"/>
          </a:xfrm>
        </p:spPr>
      </p:pic>
      <p:sp>
        <p:nvSpPr>
          <p:cNvPr id="4" name="Text Placeholder 3">
            <a:extLst>
              <a:ext uri="{FF2B5EF4-FFF2-40B4-BE49-F238E27FC236}">
                <a16:creationId xmlns:a16="http://schemas.microsoft.com/office/drawing/2014/main" id="{5AF40B8E-7B0D-864C-816F-9553A7FC85CF}"/>
              </a:ext>
            </a:extLst>
          </p:cNvPr>
          <p:cNvSpPr>
            <a:spLocks noGrp="1"/>
          </p:cNvSpPr>
          <p:nvPr>
            <p:ph type="body" idx="1"/>
          </p:nvPr>
        </p:nvSpPr>
        <p:spPr>
          <a:xfrm>
            <a:off x="457200" y="4977734"/>
            <a:ext cx="8229600" cy="405683"/>
          </a:xfrm>
        </p:spPr>
        <p:txBody>
          <a:bodyPr lIns="0" tIns="18000" rIns="0" bIns="18000" anchor="ctr">
            <a:spAutoFit/>
          </a:bodyPr>
          <a:lstStyle/>
          <a:p>
            <a:r>
              <a:rPr lang="en-US" dirty="0"/>
              <a:t>A typical magnetic crankshaft position sensor.</a:t>
            </a:r>
          </a:p>
        </p:txBody>
      </p:sp>
    </p:spTree>
    <p:extLst>
      <p:ext uri="{BB962C8B-B14F-4D97-AF65-F5344CB8AC3E}">
        <p14:creationId xmlns:p14="http://schemas.microsoft.com/office/powerpoint/2010/main" val="2140042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99C72-1D88-AD4C-A81C-50E2C32C25DF}"/>
              </a:ext>
            </a:extLst>
          </p:cNvPr>
          <p:cNvSpPr>
            <a:spLocks noGrp="1"/>
          </p:cNvSpPr>
          <p:nvPr>
            <p:ph type="title"/>
          </p:nvPr>
        </p:nvSpPr>
        <p:spPr>
          <a:xfrm>
            <a:off x="457200" y="230597"/>
            <a:ext cx="8229600" cy="590349"/>
          </a:xfrm>
        </p:spPr>
        <p:txBody>
          <a:bodyPr lIns="0" tIns="18000" rIns="0" bIns="18000" anchor="ctr">
            <a:spAutoFit/>
          </a:bodyPr>
          <a:lstStyle/>
          <a:p>
            <a:r>
              <a:rPr lang="en-US" dirty="0"/>
              <a:t>Figure 17.8</a:t>
            </a:r>
          </a:p>
        </p:txBody>
      </p:sp>
      <p:pic>
        <p:nvPicPr>
          <p:cNvPr id="6" name="Picture Placeholder 5" descr="A half effect sensor connected to the ground and along with a resistance of 1 kilo ohm, having a voltage of 5 volts, gives rectangular waveform signals of 5 volts and 0 volts. A trigger wheel rotates on the left of the sensor.&#10;">
            <a:extLst>
              <a:ext uri="{FF2B5EF4-FFF2-40B4-BE49-F238E27FC236}">
                <a16:creationId xmlns:a16="http://schemas.microsoft.com/office/drawing/2014/main" id="{288EF97C-1DDE-FF48-8882-BCBC91CA16AF}"/>
              </a:ext>
            </a:extLst>
          </p:cNvPr>
          <p:cNvPicPr>
            <a:picLocks noGrp="1" noChangeAspect="1"/>
          </p:cNvPicPr>
          <p:nvPr>
            <p:ph type="pic" sz="quarter" idx="13"/>
          </p:nvPr>
        </p:nvPicPr>
        <p:blipFill>
          <a:blip r:embed="rId2"/>
          <a:stretch>
            <a:fillRect/>
          </a:stretch>
        </p:blipFill>
        <p:spPr>
          <a:xfrm>
            <a:off x="1199147" y="1089795"/>
            <a:ext cx="6745705" cy="3424903"/>
          </a:xfrm>
        </p:spPr>
      </p:pic>
      <p:sp>
        <p:nvSpPr>
          <p:cNvPr id="4" name="Text Placeholder 3">
            <a:extLst>
              <a:ext uri="{FF2B5EF4-FFF2-40B4-BE49-F238E27FC236}">
                <a16:creationId xmlns:a16="http://schemas.microsoft.com/office/drawing/2014/main" id="{7F56B52B-8332-4142-B667-F20E4D77A1F6}"/>
              </a:ext>
            </a:extLst>
          </p:cNvPr>
          <p:cNvSpPr>
            <a:spLocks noGrp="1"/>
          </p:cNvSpPr>
          <p:nvPr>
            <p:ph type="body" idx="1"/>
          </p:nvPr>
        </p:nvSpPr>
        <p:spPr>
          <a:xfrm>
            <a:off x="457200" y="4819870"/>
            <a:ext cx="8229600" cy="775015"/>
          </a:xfrm>
        </p:spPr>
        <p:txBody>
          <a:bodyPr lIns="0" tIns="18000" rIns="0" bIns="18000" anchor="ctr">
            <a:spAutoFit/>
          </a:bodyPr>
          <a:lstStyle/>
          <a:p>
            <a:r>
              <a:rPr lang="en-US" dirty="0"/>
              <a:t>A Hall-effect sensor produces an on-off voltage signal whether it is used with a blade or a notched wheel.</a:t>
            </a:r>
          </a:p>
        </p:txBody>
      </p:sp>
    </p:spTree>
    <p:extLst>
      <p:ext uri="{BB962C8B-B14F-4D97-AF65-F5344CB8AC3E}">
        <p14:creationId xmlns:p14="http://schemas.microsoft.com/office/powerpoint/2010/main" val="1572280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Hall-Effect Sensor</a:t>
            </a:r>
            <a:br>
              <a:rPr lang="en-US" sz="2791" dirty="0"/>
            </a:br>
            <a:r>
              <a:rPr lang="en-US" sz="1196" dirty="0"/>
              <a:t>(The animation will automatically start in a few seconds)</a:t>
            </a:r>
          </a:p>
        </p:txBody>
      </p:sp>
      <p:pic>
        <p:nvPicPr>
          <p:cNvPr id="6" name="Hall-effect_Sensor-Chapter_70-A8">
            <a:hlinkClick r:id="" action="ppaction://media"/>
            <a:extLst>
              <a:ext uri="{FF2B5EF4-FFF2-40B4-BE49-F238E27FC236}">
                <a16:creationId xmlns:a16="http://schemas.microsoft.com/office/drawing/2014/main" id="{7CC8A51A-91DD-7E67-DE15-C3B2EE1456C1}"/>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69272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1809D-DD1D-5644-9900-6F36E5BA6787}"/>
              </a:ext>
            </a:extLst>
          </p:cNvPr>
          <p:cNvSpPr>
            <a:spLocks noGrp="1"/>
          </p:cNvSpPr>
          <p:nvPr>
            <p:ph type="title"/>
          </p:nvPr>
        </p:nvSpPr>
        <p:spPr>
          <a:xfrm>
            <a:off x="457200" y="217602"/>
            <a:ext cx="8229600" cy="590349"/>
          </a:xfrm>
        </p:spPr>
        <p:txBody>
          <a:bodyPr lIns="0" tIns="18000" rIns="0" bIns="18000" anchor="ctr">
            <a:spAutoFit/>
          </a:bodyPr>
          <a:lstStyle/>
          <a:p>
            <a:r>
              <a:rPr lang="en-US" dirty="0"/>
              <a:t>Figure 17.9</a:t>
            </a:r>
          </a:p>
        </p:txBody>
      </p:sp>
      <p:pic>
        <p:nvPicPr>
          <p:cNvPr id="6" name="Picture Placeholder 5" descr="Two different hall-effect sensors appearing like magnetic sensors and the corresponding pulse waveforms.&#10;Long description is available in notes, Press F6">
            <a:extLst>
              <a:ext uri="{FF2B5EF4-FFF2-40B4-BE49-F238E27FC236}">
                <a16:creationId xmlns:a16="http://schemas.microsoft.com/office/drawing/2014/main" id="{495D7089-C208-C94D-91DD-9A272DDEC906}"/>
              </a:ext>
            </a:extLst>
          </p:cNvPr>
          <p:cNvPicPr>
            <a:picLocks noGrp="1" noChangeAspect="1"/>
          </p:cNvPicPr>
          <p:nvPr>
            <p:ph type="pic" sz="quarter" idx="13"/>
          </p:nvPr>
        </p:nvPicPr>
        <p:blipFill>
          <a:blip r:embed="rId3"/>
          <a:stretch>
            <a:fillRect/>
          </a:stretch>
        </p:blipFill>
        <p:spPr>
          <a:xfrm>
            <a:off x="2237873" y="1117065"/>
            <a:ext cx="4668253" cy="3924141"/>
          </a:xfrm>
        </p:spPr>
      </p:pic>
      <p:sp>
        <p:nvSpPr>
          <p:cNvPr id="4" name="Text Placeholder 3">
            <a:extLst>
              <a:ext uri="{FF2B5EF4-FFF2-40B4-BE49-F238E27FC236}">
                <a16:creationId xmlns:a16="http://schemas.microsoft.com/office/drawing/2014/main" id="{4CB569D2-F4FD-454A-8C72-D0345D0B0966}"/>
              </a:ext>
            </a:extLst>
          </p:cNvPr>
          <p:cNvSpPr>
            <a:spLocks noGrp="1"/>
          </p:cNvSpPr>
          <p:nvPr>
            <p:ph type="body" idx="1"/>
          </p:nvPr>
        </p:nvSpPr>
        <p:spPr>
          <a:xfrm>
            <a:off x="457200" y="5372300"/>
            <a:ext cx="8229600" cy="405683"/>
          </a:xfrm>
        </p:spPr>
        <p:txBody>
          <a:bodyPr lIns="0" tIns="18000" rIns="0" bIns="18000" anchor="ctr">
            <a:spAutoFit/>
          </a:bodyPr>
          <a:lstStyle/>
          <a:p>
            <a:r>
              <a:rPr lang="en-US" dirty="0"/>
              <a:t>Some Hall-effect sensors look like magnetic sensors.</a:t>
            </a:r>
          </a:p>
        </p:txBody>
      </p:sp>
    </p:spTree>
    <p:extLst>
      <p:ext uri="{BB962C8B-B14F-4D97-AF65-F5344CB8AC3E}">
        <p14:creationId xmlns:p14="http://schemas.microsoft.com/office/powerpoint/2010/main" val="2150829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27001"/>
            <a:ext cx="8229600" cy="590349"/>
          </a:xfrm>
        </p:spPr>
        <p:txBody>
          <a:bodyPr lIns="0" tIns="18000" rIns="0" bIns="18000" anchor="ctr">
            <a:spAutoFit/>
          </a:bodyPr>
          <a:lstStyle/>
          <a:p>
            <a:r>
              <a:rPr lang="en-US" dirty="0"/>
              <a:t>Learning Objectives </a:t>
            </a:r>
            <a:r>
              <a:rPr lang="en-US" sz="2800" dirty="0"/>
              <a:t>(1 of 2)</a:t>
            </a:r>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1060450"/>
            <a:ext cx="8232775" cy="3180580"/>
          </a:xfrm>
        </p:spPr>
        <p:txBody>
          <a:bodyPr lIns="0" tIns="18000" rIns="0" bIns="18000" anchor="ctr">
            <a:spAutoFit/>
          </a:bodyPr>
          <a:lstStyle/>
          <a:p>
            <a:pPr marL="684000" indent="-685800">
              <a:buNone/>
            </a:pPr>
            <a:r>
              <a:rPr lang="en-US" b="1" dirty="0">
                <a:solidFill>
                  <a:srgbClr val="007FA3"/>
                </a:solidFill>
                <a:latin typeface="Arial" panose="020B0604020202020204" pitchFamily="34" charset="0"/>
                <a:cs typeface="Arial" panose="020B0604020202020204" pitchFamily="34" charset="0"/>
              </a:rPr>
              <a:t>17.1</a:t>
            </a:r>
            <a:r>
              <a:rPr lang="en-US" dirty="0">
                <a:latin typeface="Arial" panose="020B0604020202020204" pitchFamily="34" charset="0"/>
                <a:cs typeface="Arial" panose="020B0604020202020204" pitchFamily="34" charset="0"/>
              </a:rPr>
              <a:t> Describe the purpose and function of the ignition system. </a:t>
            </a:r>
          </a:p>
          <a:p>
            <a:pPr marL="684000" indent="-685800">
              <a:buNone/>
            </a:pPr>
            <a:r>
              <a:rPr lang="en-US" b="1" dirty="0">
                <a:solidFill>
                  <a:srgbClr val="007FA3"/>
                </a:solidFill>
                <a:latin typeface="Arial" panose="020B0604020202020204" pitchFamily="34" charset="0"/>
                <a:cs typeface="Arial" panose="020B0604020202020204" pitchFamily="34" charset="0"/>
              </a:rPr>
              <a:t>17.2</a:t>
            </a:r>
            <a:r>
              <a:rPr lang="en-US" dirty="0">
                <a:latin typeface="Arial" panose="020B0604020202020204" pitchFamily="34" charset="0"/>
                <a:cs typeface="Arial" panose="020B0604020202020204" pitchFamily="34" charset="0"/>
              </a:rPr>
              <a:t> Discuss ignition switching and triggering. </a:t>
            </a:r>
          </a:p>
          <a:p>
            <a:pPr marL="684000" indent="-685800">
              <a:buNone/>
            </a:pPr>
            <a:r>
              <a:rPr lang="en-US" b="1" dirty="0">
                <a:solidFill>
                  <a:srgbClr val="007FA3"/>
                </a:solidFill>
                <a:latin typeface="Arial" panose="020B0604020202020204" pitchFamily="34" charset="0"/>
                <a:cs typeface="Arial" panose="020B0604020202020204" pitchFamily="34" charset="0"/>
              </a:rPr>
              <a:t>17.3</a:t>
            </a:r>
            <a:r>
              <a:rPr lang="en-US" dirty="0">
                <a:latin typeface="Arial" panose="020B0604020202020204" pitchFamily="34" charset="0"/>
                <a:cs typeface="Arial" panose="020B0604020202020204" pitchFamily="34" charset="0"/>
              </a:rPr>
              <a:t> Explain the purpose and function of distributor ignition systems.</a:t>
            </a:r>
          </a:p>
          <a:p>
            <a:pPr marL="684000" indent="-685800">
              <a:buNone/>
            </a:pPr>
            <a:r>
              <a:rPr lang="en-US" b="1" dirty="0">
                <a:solidFill>
                  <a:srgbClr val="007FA3"/>
                </a:solidFill>
                <a:latin typeface="Arial" panose="020B0604020202020204" pitchFamily="34" charset="0"/>
                <a:cs typeface="Arial" panose="020B0604020202020204" pitchFamily="34" charset="0"/>
              </a:rPr>
              <a:t>17.4</a:t>
            </a:r>
            <a:r>
              <a:rPr lang="en-US" dirty="0">
                <a:latin typeface="Arial" panose="020B0604020202020204" pitchFamily="34" charset="0"/>
                <a:cs typeface="Arial" panose="020B0604020202020204" pitchFamily="34" charset="0"/>
              </a:rPr>
              <a:t> Discuss waste-spark ignition systems and coil-on-plug ignition systems.</a:t>
            </a:r>
          </a:p>
        </p:txBody>
      </p:sp>
    </p:spTree>
    <p:extLst>
      <p:ext uri="{BB962C8B-B14F-4D97-AF65-F5344CB8AC3E}">
        <p14:creationId xmlns:p14="http://schemas.microsoft.com/office/powerpoint/2010/main" val="612051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CAB14-F03A-ED4F-B9BB-7D2C36FC736C}"/>
              </a:ext>
            </a:extLst>
          </p:cNvPr>
          <p:cNvSpPr>
            <a:spLocks noGrp="1"/>
          </p:cNvSpPr>
          <p:nvPr>
            <p:ph type="title"/>
          </p:nvPr>
        </p:nvSpPr>
        <p:spPr>
          <a:xfrm>
            <a:off x="457200" y="230596"/>
            <a:ext cx="8229600" cy="590349"/>
          </a:xfrm>
        </p:spPr>
        <p:txBody>
          <a:bodyPr lIns="0" tIns="18000" rIns="0" bIns="18000" anchor="ctr">
            <a:spAutoFit/>
          </a:bodyPr>
          <a:lstStyle/>
          <a:p>
            <a:r>
              <a:rPr lang="en-US" dirty="0"/>
              <a:t>Distributor Ignition (</a:t>
            </a:r>
            <a:r>
              <a:rPr lang="en-US" spc="-400" dirty="0"/>
              <a:t>D </a:t>
            </a:r>
            <a:r>
              <a:rPr lang="en-US" dirty="0"/>
              <a:t>I) </a:t>
            </a:r>
            <a:r>
              <a:rPr lang="en-US" sz="2800" dirty="0"/>
              <a:t>(1 of 2)</a:t>
            </a:r>
          </a:p>
        </p:txBody>
      </p:sp>
      <p:sp>
        <p:nvSpPr>
          <p:cNvPr id="3" name="Content Placeholder 2">
            <a:extLst>
              <a:ext uri="{FF2B5EF4-FFF2-40B4-BE49-F238E27FC236}">
                <a16:creationId xmlns:a16="http://schemas.microsoft.com/office/drawing/2014/main" id="{2DDC4B50-ACDC-E248-9316-BB254810738C}"/>
              </a:ext>
            </a:extLst>
          </p:cNvPr>
          <p:cNvSpPr>
            <a:spLocks noGrp="1"/>
          </p:cNvSpPr>
          <p:nvPr>
            <p:ph sz="quarter" idx="13"/>
          </p:nvPr>
        </p:nvSpPr>
        <p:spPr>
          <a:xfrm>
            <a:off x="457200" y="1057599"/>
            <a:ext cx="8232775" cy="2075371"/>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The purpose of a distributor is to distribute the high-voltage spark from the output terminal of the ignition coil to the spark plugs for each cylinder. </a:t>
            </a:r>
          </a:p>
          <a:p>
            <a:pPr marL="342900" indent="-342900"/>
            <a:r>
              <a:rPr lang="en-US" dirty="0">
                <a:latin typeface="Arial" panose="020B0604020202020204" pitchFamily="34" charset="0"/>
                <a:cs typeface="Arial" panose="020B0604020202020204" pitchFamily="34" charset="0"/>
              </a:rPr>
              <a:t>A gear or shaft drives the distributor that is connected to the camshaft and is driven at camshaft speed. </a:t>
            </a:r>
          </a:p>
        </p:txBody>
      </p:sp>
    </p:spTree>
    <p:extLst>
      <p:ext uri="{BB962C8B-B14F-4D97-AF65-F5344CB8AC3E}">
        <p14:creationId xmlns:p14="http://schemas.microsoft.com/office/powerpoint/2010/main" val="4234647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CAB14-F03A-ED4F-B9BB-7D2C36FC736C}"/>
              </a:ext>
            </a:extLst>
          </p:cNvPr>
          <p:cNvSpPr>
            <a:spLocks noGrp="1"/>
          </p:cNvSpPr>
          <p:nvPr>
            <p:ph type="title"/>
          </p:nvPr>
        </p:nvSpPr>
        <p:spPr>
          <a:xfrm>
            <a:off x="457200" y="221970"/>
            <a:ext cx="8229600" cy="590349"/>
          </a:xfrm>
        </p:spPr>
        <p:txBody>
          <a:bodyPr lIns="0" tIns="18000" rIns="0" bIns="18000" anchor="ctr">
            <a:spAutoFit/>
          </a:bodyPr>
          <a:lstStyle/>
          <a:p>
            <a:r>
              <a:rPr lang="en-US" dirty="0"/>
              <a:t>Distributor Ignition (</a:t>
            </a:r>
            <a:r>
              <a:rPr lang="en-US" spc="-400" dirty="0"/>
              <a:t>D </a:t>
            </a:r>
            <a:r>
              <a:rPr lang="en-US" dirty="0"/>
              <a:t>I) </a:t>
            </a:r>
            <a:r>
              <a:rPr lang="en-US" sz="2800" dirty="0"/>
              <a:t>(2 of 2)</a:t>
            </a:r>
          </a:p>
        </p:txBody>
      </p:sp>
      <p:sp>
        <p:nvSpPr>
          <p:cNvPr id="3" name="Content Placeholder 2">
            <a:extLst>
              <a:ext uri="{FF2B5EF4-FFF2-40B4-BE49-F238E27FC236}">
                <a16:creationId xmlns:a16="http://schemas.microsoft.com/office/drawing/2014/main" id="{2DDC4B50-ACDC-E248-9316-BB254810738C}"/>
              </a:ext>
            </a:extLst>
          </p:cNvPr>
          <p:cNvSpPr>
            <a:spLocks noGrp="1"/>
          </p:cNvSpPr>
          <p:nvPr>
            <p:ph sz="quarter" idx="13"/>
          </p:nvPr>
        </p:nvSpPr>
        <p:spPr>
          <a:xfrm>
            <a:off x="457200" y="1048974"/>
            <a:ext cx="8232775" cy="3237228"/>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Most distributor ignition systems also use a sensor to trigger the ignition control module. </a:t>
            </a:r>
          </a:p>
          <a:p>
            <a:pPr marL="829818" lvl="1" indent="-342900"/>
            <a:r>
              <a:rPr lang="en-US" dirty="0">
                <a:latin typeface="Arial" panose="020B0604020202020204" pitchFamily="34" charset="0"/>
                <a:cs typeface="Arial" panose="020B0604020202020204" pitchFamily="34" charset="0"/>
              </a:rPr>
              <a:t>Magnetic pulse alternators, also called pickup coils</a:t>
            </a:r>
          </a:p>
          <a:p>
            <a:pPr marL="829818" lvl="1" indent="-342900"/>
            <a:r>
              <a:rPr lang="en-US" dirty="0">
                <a:latin typeface="Arial" panose="020B0604020202020204" pitchFamily="34" charset="0"/>
                <a:cs typeface="Arial" panose="020B0604020202020204" pitchFamily="34" charset="0"/>
              </a:rPr>
              <a:t>Hall-effect sensors located in the distributor</a:t>
            </a:r>
          </a:p>
          <a:p>
            <a:pPr marL="829818" lvl="1" indent="-342900"/>
            <a:r>
              <a:rPr lang="en-US" dirty="0">
                <a:latin typeface="Arial" panose="020B0604020202020204" pitchFamily="34" charset="0"/>
                <a:cs typeface="Arial" panose="020B0604020202020204" pitchFamily="34" charset="0"/>
              </a:rPr>
              <a:t>Optical sensors located in the distributor</a:t>
            </a:r>
          </a:p>
          <a:p>
            <a:pPr marL="342900" indent="-342900"/>
            <a:r>
              <a:rPr lang="en-US" dirty="0">
                <a:latin typeface="Arial" panose="020B0604020202020204" pitchFamily="34" charset="0"/>
                <a:cs typeface="Arial" panose="020B0604020202020204" pitchFamily="34" charset="0"/>
              </a:rPr>
              <a:t>Operation of Distributor Ignition</a:t>
            </a:r>
          </a:p>
          <a:p>
            <a:pPr marL="342900" indent="-342900"/>
            <a:r>
              <a:rPr lang="en-US" dirty="0">
                <a:latin typeface="Arial" panose="020B0604020202020204" pitchFamily="34" charset="0"/>
                <a:cs typeface="Arial" panose="020B0604020202020204" pitchFamily="34" charset="0"/>
              </a:rPr>
              <a:t>Firing Order</a:t>
            </a:r>
          </a:p>
        </p:txBody>
      </p:sp>
    </p:spTree>
    <p:extLst>
      <p:ext uri="{BB962C8B-B14F-4D97-AF65-F5344CB8AC3E}">
        <p14:creationId xmlns:p14="http://schemas.microsoft.com/office/powerpoint/2010/main" val="2674925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0847F-CA21-1943-88BB-19E179C4ED49}"/>
              </a:ext>
            </a:extLst>
          </p:cNvPr>
          <p:cNvSpPr>
            <a:spLocks noGrp="1"/>
          </p:cNvSpPr>
          <p:nvPr>
            <p:ph type="title"/>
          </p:nvPr>
        </p:nvSpPr>
        <p:spPr>
          <a:xfrm>
            <a:off x="457200" y="230597"/>
            <a:ext cx="8229600" cy="590349"/>
          </a:xfrm>
        </p:spPr>
        <p:txBody>
          <a:bodyPr lIns="0" tIns="18000" rIns="0" bIns="18000" anchor="ctr">
            <a:spAutoFit/>
          </a:bodyPr>
          <a:lstStyle/>
          <a:p>
            <a:r>
              <a:rPr lang="en-US" dirty="0"/>
              <a:t>Figure 17.10</a:t>
            </a:r>
          </a:p>
        </p:txBody>
      </p:sp>
      <p:pic>
        <p:nvPicPr>
          <p:cNvPr id="6" name="Picture Placeholder 5" descr="An engine with a stamp on the intake manifold, which reads, &quot;FIRING ORDER, 184466572.&quot;&#10;">
            <a:extLst>
              <a:ext uri="{FF2B5EF4-FFF2-40B4-BE49-F238E27FC236}">
                <a16:creationId xmlns:a16="http://schemas.microsoft.com/office/drawing/2014/main" id="{CE543BA3-8D53-FD40-ACEF-3B746DC2A828}"/>
              </a:ext>
            </a:extLst>
          </p:cNvPr>
          <p:cNvPicPr>
            <a:picLocks noGrp="1" noChangeAspect="1"/>
          </p:cNvPicPr>
          <p:nvPr>
            <p:ph type="pic" sz="quarter" idx="13"/>
          </p:nvPr>
        </p:nvPicPr>
        <p:blipFill>
          <a:blip r:embed="rId2"/>
          <a:stretch>
            <a:fillRect/>
          </a:stretch>
        </p:blipFill>
        <p:spPr>
          <a:xfrm>
            <a:off x="1695450" y="1212832"/>
            <a:ext cx="5753100" cy="2971800"/>
          </a:xfrm>
        </p:spPr>
      </p:pic>
      <p:sp>
        <p:nvSpPr>
          <p:cNvPr id="4" name="Text Placeholder 3">
            <a:extLst>
              <a:ext uri="{FF2B5EF4-FFF2-40B4-BE49-F238E27FC236}">
                <a16:creationId xmlns:a16="http://schemas.microsoft.com/office/drawing/2014/main" id="{3AF0538B-9247-C64E-B193-5A11E956B267}"/>
              </a:ext>
            </a:extLst>
          </p:cNvPr>
          <p:cNvSpPr>
            <a:spLocks noGrp="1"/>
          </p:cNvSpPr>
          <p:nvPr>
            <p:ph type="body" idx="1"/>
          </p:nvPr>
        </p:nvSpPr>
        <p:spPr>
          <a:xfrm>
            <a:off x="457200" y="4673225"/>
            <a:ext cx="8229600" cy="775015"/>
          </a:xfrm>
        </p:spPr>
        <p:txBody>
          <a:bodyPr lIns="0" tIns="18000" rIns="0" bIns="18000" anchor="ctr">
            <a:spAutoFit/>
          </a:bodyPr>
          <a:lstStyle/>
          <a:p>
            <a:r>
              <a:rPr lang="en-US" dirty="0"/>
              <a:t>The firing order is cast or stamped on the intake manifold on most engines that have a distributor ignition.</a:t>
            </a:r>
          </a:p>
        </p:txBody>
      </p:sp>
    </p:spTree>
    <p:extLst>
      <p:ext uri="{BB962C8B-B14F-4D97-AF65-F5344CB8AC3E}">
        <p14:creationId xmlns:p14="http://schemas.microsoft.com/office/powerpoint/2010/main" val="3247680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Ignition System, Distributor</a:t>
            </a:r>
            <a:br>
              <a:rPr lang="en-US" sz="2791" dirty="0"/>
            </a:br>
            <a:r>
              <a:rPr lang="en-US" sz="1196" dirty="0"/>
              <a:t>(The animation will automatically start in a few seconds)</a:t>
            </a:r>
          </a:p>
        </p:txBody>
      </p:sp>
      <p:pic>
        <p:nvPicPr>
          <p:cNvPr id="6" name="Ignition_System_Distributor">
            <a:hlinkClick r:id="" action="ppaction://media"/>
            <a:extLst>
              <a:ext uri="{FF2B5EF4-FFF2-40B4-BE49-F238E27FC236}">
                <a16:creationId xmlns:a16="http://schemas.microsoft.com/office/drawing/2014/main" id="{C26AC89A-88BF-A7D3-0AF7-0750E450E43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77023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7161-D047-964D-B61B-C44847136568}"/>
              </a:ext>
            </a:extLst>
          </p:cNvPr>
          <p:cNvSpPr>
            <a:spLocks noGrp="1"/>
          </p:cNvSpPr>
          <p:nvPr>
            <p:ph type="title"/>
          </p:nvPr>
        </p:nvSpPr>
        <p:spPr>
          <a:xfrm>
            <a:off x="457200" y="221969"/>
            <a:ext cx="8229600" cy="590349"/>
          </a:xfrm>
        </p:spPr>
        <p:txBody>
          <a:bodyPr lIns="0" tIns="18000" rIns="0" bIns="18000" anchor="ctr">
            <a:spAutoFit/>
          </a:bodyPr>
          <a:lstStyle/>
          <a:p>
            <a:r>
              <a:rPr lang="en-US" dirty="0"/>
              <a:t>Waste-Spark Ignition System</a:t>
            </a:r>
          </a:p>
        </p:txBody>
      </p:sp>
      <p:sp>
        <p:nvSpPr>
          <p:cNvPr id="3" name="Content Placeholder 2">
            <a:extLst>
              <a:ext uri="{FF2B5EF4-FFF2-40B4-BE49-F238E27FC236}">
                <a16:creationId xmlns:a16="http://schemas.microsoft.com/office/drawing/2014/main" id="{7067AE14-F43C-7249-A37E-60759FEAFB9B}"/>
              </a:ext>
            </a:extLst>
          </p:cNvPr>
          <p:cNvSpPr>
            <a:spLocks noGrp="1"/>
          </p:cNvSpPr>
          <p:nvPr>
            <p:ph sz="quarter" idx="13"/>
          </p:nvPr>
        </p:nvSpPr>
        <p:spPr>
          <a:xfrm>
            <a:off x="457200" y="1321983"/>
            <a:ext cx="8232775" cy="4599139"/>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Parts Involved</a:t>
            </a:r>
          </a:p>
          <a:p>
            <a:pPr marL="829818" lvl="1" indent="-342900"/>
            <a:r>
              <a:rPr lang="en-US" dirty="0">
                <a:latin typeface="Arial" panose="020B0604020202020204" pitchFamily="34" charset="0"/>
                <a:cs typeface="Arial" panose="020B0604020202020204" pitchFamily="34" charset="0"/>
              </a:rPr>
              <a:t>Uses the ignition control module (</a:t>
            </a:r>
            <a:r>
              <a:rPr lang="en-US" spc="-300" dirty="0">
                <a:latin typeface="Arial" panose="020B0604020202020204" pitchFamily="34" charset="0"/>
                <a:cs typeface="Arial" panose="020B0604020202020204" pitchFamily="34" charset="0"/>
              </a:rPr>
              <a:t>I C </a:t>
            </a:r>
            <a:r>
              <a:rPr lang="en-US" dirty="0">
                <a:latin typeface="Arial" panose="020B0604020202020204" pitchFamily="34" charset="0"/>
                <a:cs typeface="Arial" panose="020B0604020202020204" pitchFamily="34" charset="0"/>
              </a:rPr>
              <a:t>M) and/or the powertrain control module (</a:t>
            </a:r>
            <a:r>
              <a:rPr lang="en-US" spc="-300" dirty="0">
                <a:latin typeface="Arial" panose="020B0604020202020204" pitchFamily="34" charset="0"/>
                <a:cs typeface="Arial" panose="020B0604020202020204" pitchFamily="34" charset="0"/>
              </a:rPr>
              <a:t>P C </a:t>
            </a:r>
            <a:r>
              <a:rPr lang="en-US" dirty="0">
                <a:latin typeface="Arial" panose="020B0604020202020204" pitchFamily="34" charset="0"/>
                <a:cs typeface="Arial" panose="020B0604020202020204" pitchFamily="34" charset="0"/>
              </a:rPr>
              <a:t>M) to fire the ignition coils.</a:t>
            </a:r>
          </a:p>
          <a:p>
            <a:pPr marL="829818" lvl="1" indent="-342900"/>
            <a:r>
              <a:rPr lang="en-US" dirty="0">
                <a:latin typeface="Arial" panose="020B0604020202020204" pitchFamily="34" charset="0"/>
                <a:cs typeface="Arial" panose="020B0604020202020204" pitchFamily="34" charset="0"/>
              </a:rPr>
              <a:t>A 4-cylinder engine uses two ignition coils, and a 6-cylinder engine uses three ignition coils.</a:t>
            </a:r>
          </a:p>
          <a:p>
            <a:pPr marL="829818" lvl="1" indent="-342900"/>
            <a:r>
              <a:rPr lang="en-US" dirty="0">
                <a:latin typeface="Arial" panose="020B0604020202020204" pitchFamily="34" charset="0"/>
                <a:cs typeface="Arial" panose="020B0604020202020204" pitchFamily="34" charset="0"/>
              </a:rPr>
              <a:t>Each end of the secondary winding is connected to a cylinder exactly opposite the other in the firing order.</a:t>
            </a:r>
          </a:p>
          <a:p>
            <a:pPr marL="342900" indent="-342900"/>
            <a:r>
              <a:rPr lang="en-US" dirty="0">
                <a:latin typeface="Arial" panose="020B0604020202020204" pitchFamily="34" charset="0"/>
                <a:cs typeface="Arial" panose="020B0604020202020204" pitchFamily="34" charset="0"/>
              </a:rPr>
              <a:t>Waste-spark System Operation</a:t>
            </a:r>
          </a:p>
          <a:p>
            <a:pPr marL="829818" lvl="1" indent="-342900"/>
            <a:r>
              <a:rPr lang="en-US" dirty="0">
                <a:latin typeface="Arial" panose="020B0604020202020204" pitchFamily="34" charset="0"/>
                <a:cs typeface="Arial" panose="020B0604020202020204" pitchFamily="34" charset="0"/>
              </a:rPr>
              <a:t>Both spark plugs fire at the same time (within nanoseconds of each other).</a:t>
            </a:r>
          </a:p>
        </p:txBody>
      </p:sp>
    </p:spTree>
    <p:extLst>
      <p:ext uri="{BB962C8B-B14F-4D97-AF65-F5344CB8AC3E}">
        <p14:creationId xmlns:p14="http://schemas.microsoft.com/office/powerpoint/2010/main" val="3016417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4AA2-7985-E840-92D0-975148BE008A}"/>
              </a:ext>
            </a:extLst>
          </p:cNvPr>
          <p:cNvSpPr>
            <a:spLocks noGrp="1"/>
          </p:cNvSpPr>
          <p:nvPr>
            <p:ph type="title"/>
          </p:nvPr>
        </p:nvSpPr>
        <p:spPr>
          <a:xfrm>
            <a:off x="457200" y="221970"/>
            <a:ext cx="8229600" cy="590349"/>
          </a:xfrm>
        </p:spPr>
        <p:txBody>
          <a:bodyPr lIns="0" tIns="18000" rIns="0" bIns="18000" anchor="ctr">
            <a:spAutoFit/>
          </a:bodyPr>
          <a:lstStyle/>
          <a:p>
            <a:r>
              <a:rPr lang="en-US" dirty="0"/>
              <a:t>Figure 17.11</a:t>
            </a:r>
          </a:p>
        </p:txBody>
      </p:sp>
      <p:pic>
        <p:nvPicPr>
          <p:cNvPr id="6" name="Picture Placeholder 5" descr="A waste spark system that fires a cylinder while its piston is on the compression stroke and into paired or companion cylinders while it is on the exhaust stroke.&#10;Long description is available in notes, Press F6">
            <a:extLst>
              <a:ext uri="{FF2B5EF4-FFF2-40B4-BE49-F238E27FC236}">
                <a16:creationId xmlns:a16="http://schemas.microsoft.com/office/drawing/2014/main" id="{40A51DA7-040F-8B4B-88E2-C6C2C70BC12C}"/>
              </a:ext>
            </a:extLst>
          </p:cNvPr>
          <p:cNvPicPr>
            <a:picLocks noGrp="1" noChangeAspect="1"/>
          </p:cNvPicPr>
          <p:nvPr>
            <p:ph type="pic" sz="quarter" idx="13"/>
          </p:nvPr>
        </p:nvPicPr>
        <p:blipFill>
          <a:blip r:embed="rId3"/>
          <a:stretch>
            <a:fillRect/>
          </a:stretch>
        </p:blipFill>
        <p:spPr>
          <a:xfrm>
            <a:off x="3039770" y="1003644"/>
            <a:ext cx="3064460" cy="3510938"/>
          </a:xfrm>
        </p:spPr>
      </p:pic>
      <p:sp>
        <p:nvSpPr>
          <p:cNvPr id="4" name="Text Placeholder 3">
            <a:extLst>
              <a:ext uri="{FF2B5EF4-FFF2-40B4-BE49-F238E27FC236}">
                <a16:creationId xmlns:a16="http://schemas.microsoft.com/office/drawing/2014/main" id="{7B742F35-D32B-0742-8019-EC3BA3890CD4}"/>
              </a:ext>
            </a:extLst>
          </p:cNvPr>
          <p:cNvSpPr>
            <a:spLocks noGrp="1"/>
          </p:cNvSpPr>
          <p:nvPr>
            <p:ph type="body" idx="1"/>
          </p:nvPr>
        </p:nvSpPr>
        <p:spPr>
          <a:xfrm>
            <a:off x="457200" y="4709205"/>
            <a:ext cx="8229600" cy="1144347"/>
          </a:xfrm>
        </p:spPr>
        <p:txBody>
          <a:bodyPr lIns="0" tIns="18000" rIns="0" bIns="18000" anchor="ctr">
            <a:spAutoFit/>
          </a:bodyPr>
          <a:lstStyle/>
          <a:p>
            <a:r>
              <a:rPr lang="en-US" dirty="0"/>
              <a:t>A waste-spark system fires one cylinder while its piston is on the compression stroke and into paired or companion cylinders while it is on the exhaust stroke.</a:t>
            </a:r>
          </a:p>
        </p:txBody>
      </p:sp>
    </p:spTree>
    <p:extLst>
      <p:ext uri="{BB962C8B-B14F-4D97-AF65-F5344CB8AC3E}">
        <p14:creationId xmlns:p14="http://schemas.microsoft.com/office/powerpoint/2010/main" val="2577691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Waste-Spark Ignition System</a:t>
            </a:r>
            <a:br>
              <a:rPr lang="en-US" sz="2791" dirty="0"/>
            </a:br>
            <a:r>
              <a:rPr lang="en-US" sz="1196" dirty="0"/>
              <a:t>(The animation will automatically start in a few seconds)</a:t>
            </a:r>
          </a:p>
        </p:txBody>
      </p:sp>
      <p:pic>
        <p:nvPicPr>
          <p:cNvPr id="6" name="Waste_Spark_Ignition_System">
            <a:hlinkClick r:id="" action="ppaction://media"/>
            <a:extLst>
              <a:ext uri="{FF2B5EF4-FFF2-40B4-BE49-F238E27FC236}">
                <a16:creationId xmlns:a16="http://schemas.microsoft.com/office/drawing/2014/main" id="{2A73B9F6-4D0E-7A3D-5CD0-E18428197A71}"/>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9649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Waste Spark Ignition System</a:t>
            </a:r>
            <a:br>
              <a:rPr lang="en-US" sz="2791" dirty="0"/>
            </a:br>
            <a:r>
              <a:rPr lang="en-US" sz="1196" dirty="0"/>
              <a:t>(The animation will automatically start in a few seconds)</a:t>
            </a:r>
          </a:p>
        </p:txBody>
      </p:sp>
      <p:pic>
        <p:nvPicPr>
          <p:cNvPr id="6" name="Waste_Spark_Ignition_System">
            <a:hlinkClick r:id="" action="ppaction://media"/>
            <a:extLst>
              <a:ext uri="{FF2B5EF4-FFF2-40B4-BE49-F238E27FC236}">
                <a16:creationId xmlns:a16="http://schemas.microsoft.com/office/drawing/2014/main" id="{B2FC1B98-6EDB-A105-51BD-C7299F0EBD57}"/>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
        <p:nvSpPr>
          <p:cNvPr id="7" name="Rectangle 6">
            <a:extLst>
              <a:ext uri="{FF2B5EF4-FFF2-40B4-BE49-F238E27FC236}">
                <a16:creationId xmlns:a16="http://schemas.microsoft.com/office/drawing/2014/main" id="{C0CD4F35-9E3B-8BCE-B898-BD81C1C3414C}"/>
              </a:ext>
            </a:extLst>
          </p:cNvPr>
          <p:cNvSpPr/>
          <p:nvPr/>
        </p:nvSpPr>
        <p:spPr>
          <a:xfrm>
            <a:off x="1283516" y="1481138"/>
            <a:ext cx="4387442" cy="658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EA16972-A71A-3ADD-760D-60ACEA698FC4}"/>
              </a:ext>
            </a:extLst>
          </p:cNvPr>
          <p:cNvSpPr txBox="1"/>
          <p:nvPr/>
        </p:nvSpPr>
        <p:spPr>
          <a:xfrm>
            <a:off x="1283516" y="1481138"/>
            <a:ext cx="438744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Waste Spark Ignition System</a:t>
            </a:r>
          </a:p>
        </p:txBody>
      </p:sp>
    </p:spTree>
    <p:extLst>
      <p:ext uri="{BB962C8B-B14F-4D97-AF65-F5344CB8AC3E}">
        <p14:creationId xmlns:p14="http://schemas.microsoft.com/office/powerpoint/2010/main" val="242552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9011-061B-EA4B-838E-2562429E776F}"/>
              </a:ext>
            </a:extLst>
          </p:cNvPr>
          <p:cNvSpPr>
            <a:spLocks noGrp="1"/>
          </p:cNvSpPr>
          <p:nvPr>
            <p:ph type="title"/>
          </p:nvPr>
        </p:nvSpPr>
        <p:spPr>
          <a:xfrm>
            <a:off x="457200" y="230595"/>
            <a:ext cx="8229600" cy="590349"/>
          </a:xfrm>
        </p:spPr>
        <p:txBody>
          <a:bodyPr lIns="0" tIns="18000" rIns="0" bIns="18000" anchor="ctr">
            <a:spAutoFit/>
          </a:bodyPr>
          <a:lstStyle/>
          <a:p>
            <a:r>
              <a:rPr lang="en-US" dirty="0"/>
              <a:t>Figure 17.12</a:t>
            </a:r>
          </a:p>
        </p:txBody>
      </p:sp>
      <p:pic>
        <p:nvPicPr>
          <p:cNvPr id="6" name="Picture Placeholder 5" descr="A wiring diagram of a V 6 waste spark ignition system.&#10;Long description is available in notes, Press F6">
            <a:extLst>
              <a:ext uri="{FF2B5EF4-FFF2-40B4-BE49-F238E27FC236}">
                <a16:creationId xmlns:a16="http://schemas.microsoft.com/office/drawing/2014/main" id="{6FA1A410-E3B7-2E43-929F-0030ABC2B1A3}"/>
              </a:ext>
            </a:extLst>
          </p:cNvPr>
          <p:cNvPicPr>
            <a:picLocks noGrp="1" noChangeAspect="1"/>
          </p:cNvPicPr>
          <p:nvPr>
            <p:ph type="pic" sz="quarter" idx="13"/>
          </p:nvPr>
        </p:nvPicPr>
        <p:blipFill>
          <a:blip r:embed="rId3"/>
          <a:stretch>
            <a:fillRect/>
          </a:stretch>
        </p:blipFill>
        <p:spPr>
          <a:xfrm>
            <a:off x="1192798" y="1041088"/>
            <a:ext cx="6758404" cy="3315283"/>
          </a:xfrm>
        </p:spPr>
      </p:pic>
      <p:sp>
        <p:nvSpPr>
          <p:cNvPr id="4" name="Text Placeholder 3">
            <a:extLst>
              <a:ext uri="{FF2B5EF4-FFF2-40B4-BE49-F238E27FC236}">
                <a16:creationId xmlns:a16="http://schemas.microsoft.com/office/drawing/2014/main" id="{CA22E444-B2F0-2044-9F16-6F2A4561C0B0}"/>
              </a:ext>
            </a:extLst>
          </p:cNvPr>
          <p:cNvSpPr>
            <a:spLocks noGrp="1"/>
          </p:cNvSpPr>
          <p:nvPr>
            <p:ph type="body" idx="1"/>
          </p:nvPr>
        </p:nvSpPr>
        <p:spPr>
          <a:xfrm>
            <a:off x="457200" y="4705879"/>
            <a:ext cx="8229600" cy="405683"/>
          </a:xfrm>
        </p:spPr>
        <p:txBody>
          <a:bodyPr lIns="0" tIns="18000" rIns="0" bIns="18000" anchor="ctr">
            <a:spAutoFit/>
          </a:bodyPr>
          <a:lstStyle/>
          <a:p>
            <a:r>
              <a:rPr lang="en-US" dirty="0"/>
              <a:t>Typical wiring diagram of a V-6 waste-spark ignition system.</a:t>
            </a:r>
          </a:p>
        </p:txBody>
      </p:sp>
    </p:spTree>
    <p:extLst>
      <p:ext uri="{BB962C8B-B14F-4D97-AF65-F5344CB8AC3E}">
        <p14:creationId xmlns:p14="http://schemas.microsoft.com/office/powerpoint/2010/main" val="3152237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828B3-64D9-B848-8E28-EB7E3BD3EA23}"/>
              </a:ext>
            </a:extLst>
          </p:cNvPr>
          <p:cNvSpPr>
            <a:spLocks noGrp="1"/>
          </p:cNvSpPr>
          <p:nvPr>
            <p:ph type="title"/>
          </p:nvPr>
        </p:nvSpPr>
        <p:spPr>
          <a:xfrm>
            <a:off x="457200" y="230595"/>
            <a:ext cx="8229600" cy="590349"/>
          </a:xfrm>
        </p:spPr>
        <p:txBody>
          <a:bodyPr lIns="0" tIns="18000" rIns="0" bIns="18000" anchor="ctr">
            <a:spAutoFit/>
          </a:bodyPr>
          <a:lstStyle/>
          <a:p>
            <a:r>
              <a:rPr lang="en-US" dirty="0"/>
              <a:t>Coil-on-Plug Ignition </a:t>
            </a:r>
          </a:p>
        </p:txBody>
      </p:sp>
      <p:sp>
        <p:nvSpPr>
          <p:cNvPr id="3" name="Content Placeholder 2">
            <a:extLst>
              <a:ext uri="{FF2B5EF4-FFF2-40B4-BE49-F238E27FC236}">
                <a16:creationId xmlns:a16="http://schemas.microsoft.com/office/drawing/2014/main" id="{755503CD-9FE1-A54E-A1FB-93075241A699}"/>
              </a:ext>
            </a:extLst>
          </p:cNvPr>
          <p:cNvSpPr>
            <a:spLocks noGrp="1"/>
          </p:cNvSpPr>
          <p:nvPr>
            <p:ph sz="quarter" idx="13"/>
          </p:nvPr>
        </p:nvSpPr>
        <p:spPr>
          <a:xfrm>
            <a:off x="457200" y="1063191"/>
            <a:ext cx="8232775" cy="3721976"/>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Coil-on-plug (</a:t>
            </a:r>
            <a:r>
              <a:rPr lang="en-US" spc="-300" dirty="0">
                <a:latin typeface="Arial" panose="020B0604020202020204" pitchFamily="34" charset="0"/>
                <a:cs typeface="Arial" panose="020B0604020202020204" pitchFamily="34" charset="0"/>
              </a:rPr>
              <a:t>C O </a:t>
            </a:r>
            <a:r>
              <a:rPr lang="en-US" dirty="0">
                <a:latin typeface="Arial" panose="020B0604020202020204" pitchFamily="34" charset="0"/>
                <a:cs typeface="Arial" panose="020B0604020202020204" pitchFamily="34" charset="0"/>
              </a:rPr>
              <a:t>P) ignition uses one ignition coil for each spark plug. </a:t>
            </a:r>
          </a:p>
          <a:p>
            <a:pPr marL="342900" indent="-342900"/>
            <a:r>
              <a:rPr lang="en-US" dirty="0">
                <a:latin typeface="Arial" panose="020B0604020202020204" pitchFamily="34" charset="0"/>
                <a:cs typeface="Arial" panose="020B0604020202020204" pitchFamily="34" charset="0"/>
              </a:rPr>
              <a:t>This system is also called </a:t>
            </a:r>
            <a:r>
              <a:rPr lang="en-US" b="1" dirty="0">
                <a:latin typeface="Arial" panose="020B0604020202020204" pitchFamily="34" charset="0"/>
                <a:cs typeface="Arial" panose="020B0604020202020204" pitchFamily="34" charset="0"/>
              </a:rPr>
              <a:t>coil-by-plug</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coil-near-plug</a:t>
            </a:r>
            <a:r>
              <a:rPr lang="en-US" dirty="0">
                <a:latin typeface="Arial" panose="020B0604020202020204" pitchFamily="34" charset="0"/>
                <a:cs typeface="Arial" panose="020B0604020202020204" pitchFamily="34" charset="0"/>
              </a:rPr>
              <a:t>, or </a:t>
            </a:r>
            <a:r>
              <a:rPr lang="en-US" b="1" dirty="0">
                <a:latin typeface="Arial" panose="020B0604020202020204" pitchFamily="34" charset="0"/>
                <a:cs typeface="Arial" panose="020B0604020202020204" pitchFamily="34" charset="0"/>
              </a:rPr>
              <a:t>coil-over-plug</a:t>
            </a:r>
            <a:r>
              <a:rPr lang="en-US" dirty="0">
                <a:latin typeface="Arial" panose="020B0604020202020204" pitchFamily="34" charset="0"/>
                <a:cs typeface="Arial" panose="020B0604020202020204" pitchFamily="34" charset="0"/>
              </a:rPr>
              <a:t> ignition.</a:t>
            </a:r>
          </a:p>
          <a:p>
            <a:pPr marL="342900" indent="-342900"/>
            <a:r>
              <a:rPr lang="en-US" dirty="0">
                <a:latin typeface="Arial" panose="020B0604020202020204" pitchFamily="34" charset="0"/>
                <a:cs typeface="Arial" panose="020B0604020202020204" pitchFamily="34" charset="0"/>
              </a:rPr>
              <a:t>Advantages</a:t>
            </a:r>
          </a:p>
          <a:p>
            <a:pPr marL="342900" indent="-342900"/>
            <a:r>
              <a:rPr lang="en-US" dirty="0">
                <a:latin typeface="Arial" panose="020B0604020202020204" pitchFamily="34" charset="0"/>
                <a:cs typeface="Arial" panose="020B0604020202020204" pitchFamily="34" charset="0"/>
              </a:rPr>
              <a:t>Types of </a:t>
            </a:r>
            <a:r>
              <a:rPr lang="en-US" spc="-300" dirty="0">
                <a:latin typeface="Arial" panose="020B0604020202020204" pitchFamily="34" charset="0"/>
                <a:cs typeface="Arial" panose="020B0604020202020204" pitchFamily="34" charset="0"/>
              </a:rPr>
              <a:t>C O </a:t>
            </a:r>
            <a:r>
              <a:rPr lang="en-US" dirty="0">
                <a:latin typeface="Arial" panose="020B0604020202020204" pitchFamily="34" charset="0"/>
                <a:cs typeface="Arial" panose="020B0604020202020204" pitchFamily="34" charset="0"/>
              </a:rPr>
              <a:t>P Systems</a:t>
            </a:r>
          </a:p>
          <a:p>
            <a:pPr marL="829818" lvl="1" indent="-342900"/>
            <a:r>
              <a:rPr lang="en-US" dirty="0">
                <a:latin typeface="Arial" panose="020B0604020202020204" pitchFamily="34" charset="0"/>
                <a:cs typeface="Arial" panose="020B0604020202020204" pitchFamily="34" charset="0"/>
              </a:rPr>
              <a:t>Two primary wires</a:t>
            </a:r>
          </a:p>
          <a:p>
            <a:pPr marL="829818" lvl="1" indent="-342900"/>
            <a:r>
              <a:rPr lang="en-US" dirty="0">
                <a:latin typeface="Arial" panose="020B0604020202020204" pitchFamily="34" charset="0"/>
                <a:cs typeface="Arial" panose="020B0604020202020204" pitchFamily="34" charset="0"/>
              </a:rPr>
              <a:t>Three primary wires</a:t>
            </a:r>
          </a:p>
        </p:txBody>
      </p:sp>
    </p:spTree>
    <p:extLst>
      <p:ext uri="{BB962C8B-B14F-4D97-AF65-F5344CB8AC3E}">
        <p14:creationId xmlns:p14="http://schemas.microsoft.com/office/powerpoint/2010/main" val="3872587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27001"/>
            <a:ext cx="8229600" cy="590349"/>
          </a:xfrm>
        </p:spPr>
        <p:txBody>
          <a:bodyPr lIns="0" tIns="18000" rIns="0" bIns="18000" anchor="ctr">
            <a:spAutoFit/>
          </a:bodyPr>
          <a:lstStyle/>
          <a:p>
            <a:r>
              <a:rPr lang="en-US" dirty="0"/>
              <a:t>Learning Objectives </a:t>
            </a:r>
            <a:r>
              <a:rPr lang="en-US" sz="2800" dirty="0"/>
              <a:t>(2 of 2)</a:t>
            </a:r>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1060450"/>
            <a:ext cx="8232775" cy="2811248"/>
          </a:xfrm>
        </p:spPr>
        <p:txBody>
          <a:bodyPr lIns="0" tIns="18000" rIns="0" bIns="18000" anchor="ctr">
            <a:spAutoFit/>
          </a:bodyPr>
          <a:lstStyle/>
          <a:p>
            <a:pPr marL="684000" indent="-685800">
              <a:buNone/>
            </a:pPr>
            <a:r>
              <a:rPr lang="en-US" b="1" dirty="0">
                <a:solidFill>
                  <a:srgbClr val="007FA3"/>
                </a:solidFill>
                <a:latin typeface="Arial" panose="020B0604020202020204" pitchFamily="34" charset="0"/>
                <a:cs typeface="Arial" panose="020B0604020202020204" pitchFamily="34" charset="0"/>
              </a:rPr>
              <a:t>17.5</a:t>
            </a:r>
            <a:r>
              <a:rPr lang="en-US" dirty="0">
                <a:latin typeface="Arial" panose="020B0604020202020204" pitchFamily="34" charset="0"/>
                <a:cs typeface="Arial" panose="020B0604020202020204" pitchFamily="34" charset="0"/>
              </a:rPr>
              <a:t> Discuss the purpose and function of knock sensors. </a:t>
            </a:r>
          </a:p>
          <a:p>
            <a:pPr marL="684000" indent="-685800">
              <a:buNone/>
            </a:pPr>
            <a:r>
              <a:rPr lang="en-US" b="1" dirty="0">
                <a:solidFill>
                  <a:srgbClr val="007FA3"/>
                </a:solidFill>
                <a:latin typeface="Arial" panose="020B0604020202020204" pitchFamily="34" charset="0"/>
                <a:cs typeface="Arial" panose="020B0604020202020204" pitchFamily="34" charset="0"/>
              </a:rPr>
              <a:t>17.6</a:t>
            </a:r>
            <a:r>
              <a:rPr lang="en-US" dirty="0">
                <a:latin typeface="Arial" panose="020B0604020202020204" pitchFamily="34" charset="0"/>
                <a:cs typeface="Arial" panose="020B0604020202020204" pitchFamily="34" charset="0"/>
              </a:rPr>
              <a:t> Explain ignition system diagnosis. </a:t>
            </a:r>
          </a:p>
          <a:p>
            <a:pPr marL="684000" indent="-685800">
              <a:buNone/>
            </a:pPr>
            <a:r>
              <a:rPr lang="en-US" b="1" dirty="0">
                <a:solidFill>
                  <a:srgbClr val="007FA3"/>
                </a:solidFill>
                <a:latin typeface="Arial" panose="020B0604020202020204" pitchFamily="34" charset="0"/>
                <a:cs typeface="Arial" panose="020B0604020202020204" pitchFamily="34" charset="0"/>
              </a:rPr>
              <a:t>17.7</a:t>
            </a:r>
            <a:r>
              <a:rPr lang="en-US" dirty="0">
                <a:latin typeface="Arial" panose="020B0604020202020204" pitchFamily="34" charset="0"/>
                <a:cs typeface="Arial" panose="020B0604020202020204" pitchFamily="34" charset="0"/>
              </a:rPr>
              <a:t> Explain spark plug construction, service, and how to conduct a spark plug wire inspection. </a:t>
            </a:r>
          </a:p>
          <a:p>
            <a:pPr marL="684000" indent="-685800">
              <a:buNone/>
            </a:pPr>
            <a:r>
              <a:rPr lang="en-US" b="1" dirty="0">
                <a:solidFill>
                  <a:srgbClr val="007FA3"/>
                </a:solidFill>
                <a:latin typeface="Arial" panose="020B0604020202020204" pitchFamily="34" charset="0"/>
                <a:cs typeface="Arial" panose="020B0604020202020204" pitchFamily="34" charset="0"/>
              </a:rPr>
              <a:t>17.8</a:t>
            </a:r>
            <a:r>
              <a:rPr lang="en-US" dirty="0">
                <a:latin typeface="Arial" panose="020B0604020202020204" pitchFamily="34" charset="0"/>
                <a:cs typeface="Arial" panose="020B0604020202020204" pitchFamily="34" charset="0"/>
              </a:rPr>
              <a:t> Explain ignition timing and discuss the symptoms of a faulty ignition system.</a:t>
            </a:r>
          </a:p>
        </p:txBody>
      </p:sp>
    </p:spTree>
    <p:extLst>
      <p:ext uri="{BB962C8B-B14F-4D97-AF65-F5344CB8AC3E}">
        <p14:creationId xmlns:p14="http://schemas.microsoft.com/office/powerpoint/2010/main" val="931161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8D35-5F11-784E-9462-7654F7B3FE76}"/>
              </a:ext>
            </a:extLst>
          </p:cNvPr>
          <p:cNvSpPr>
            <a:spLocks noGrp="1"/>
          </p:cNvSpPr>
          <p:nvPr>
            <p:ph type="title"/>
          </p:nvPr>
        </p:nvSpPr>
        <p:spPr>
          <a:xfrm>
            <a:off x="457200" y="221972"/>
            <a:ext cx="8229600" cy="590349"/>
          </a:xfrm>
        </p:spPr>
        <p:txBody>
          <a:bodyPr lIns="0" tIns="18000" rIns="0" bIns="18000" anchor="ctr">
            <a:spAutoFit/>
          </a:bodyPr>
          <a:lstStyle/>
          <a:p>
            <a:r>
              <a:rPr lang="en-US" dirty="0"/>
              <a:t>Figure 17.13</a:t>
            </a:r>
          </a:p>
        </p:txBody>
      </p:sp>
      <p:pic>
        <p:nvPicPr>
          <p:cNvPr id="6" name="Picture Placeholder 5" descr="A coil-on-plug ignition system shows the triggering and the&#10;switching performed by the P C M from input from the crankshaft position sensor.&#10;Long description is available in notes, Press F6">
            <a:extLst>
              <a:ext uri="{FF2B5EF4-FFF2-40B4-BE49-F238E27FC236}">
                <a16:creationId xmlns:a16="http://schemas.microsoft.com/office/drawing/2014/main" id="{2DAB9D6C-BC41-7346-BBDF-8903918B4163}"/>
              </a:ext>
            </a:extLst>
          </p:cNvPr>
          <p:cNvPicPr>
            <a:picLocks noGrp="1" noChangeAspect="1"/>
          </p:cNvPicPr>
          <p:nvPr>
            <p:ph type="pic" sz="quarter" idx="13"/>
          </p:nvPr>
        </p:nvPicPr>
        <p:blipFill>
          <a:blip r:embed="rId3"/>
          <a:stretch>
            <a:fillRect/>
          </a:stretch>
        </p:blipFill>
        <p:spPr>
          <a:xfrm>
            <a:off x="2905593" y="1027750"/>
            <a:ext cx="3332814" cy="3629308"/>
          </a:xfrm>
        </p:spPr>
      </p:pic>
      <p:sp>
        <p:nvSpPr>
          <p:cNvPr id="4" name="Text Placeholder 3">
            <a:extLst>
              <a:ext uri="{FF2B5EF4-FFF2-40B4-BE49-F238E27FC236}">
                <a16:creationId xmlns:a16="http://schemas.microsoft.com/office/drawing/2014/main" id="{4478F8E6-6020-CF4A-9F0D-57337E9A850B}"/>
              </a:ext>
            </a:extLst>
          </p:cNvPr>
          <p:cNvSpPr>
            <a:spLocks noGrp="1"/>
          </p:cNvSpPr>
          <p:nvPr>
            <p:ph type="body" idx="1"/>
          </p:nvPr>
        </p:nvSpPr>
        <p:spPr>
          <a:xfrm>
            <a:off x="457200" y="4800309"/>
            <a:ext cx="8229600" cy="1144347"/>
          </a:xfrm>
        </p:spPr>
        <p:txBody>
          <a:bodyPr lIns="0" tIns="18000" rIns="0" bIns="18000" anchor="ctr">
            <a:spAutoFit/>
          </a:bodyPr>
          <a:lstStyle/>
          <a:p>
            <a:r>
              <a:rPr lang="en-US" dirty="0"/>
              <a:t>A typical coil-on-plug ignition system showing the triggering and the switching being performed by the P</a:t>
            </a:r>
            <a:r>
              <a:rPr lang="en-US" sz="100" dirty="0"/>
              <a:t> </a:t>
            </a:r>
            <a:r>
              <a:rPr lang="en-US" dirty="0"/>
              <a:t>C</a:t>
            </a:r>
            <a:r>
              <a:rPr lang="en-US" sz="100" dirty="0"/>
              <a:t> </a:t>
            </a:r>
            <a:r>
              <a:rPr lang="en-US" dirty="0"/>
              <a:t>M from input from the crankshaft position sensor.</a:t>
            </a:r>
          </a:p>
        </p:txBody>
      </p:sp>
    </p:spTree>
    <p:extLst>
      <p:ext uri="{BB962C8B-B14F-4D97-AF65-F5344CB8AC3E}">
        <p14:creationId xmlns:p14="http://schemas.microsoft.com/office/powerpoint/2010/main" val="1429512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E80B2-E7CF-3B41-A60A-1C8406E3E279}"/>
              </a:ext>
            </a:extLst>
          </p:cNvPr>
          <p:cNvSpPr>
            <a:spLocks noGrp="1"/>
          </p:cNvSpPr>
          <p:nvPr>
            <p:ph type="title"/>
          </p:nvPr>
        </p:nvSpPr>
        <p:spPr>
          <a:xfrm>
            <a:off x="457200" y="230595"/>
            <a:ext cx="8229600" cy="590349"/>
          </a:xfrm>
        </p:spPr>
        <p:txBody>
          <a:bodyPr lIns="0" tIns="18000" rIns="0" bIns="18000" anchor="ctr">
            <a:spAutoFit/>
          </a:bodyPr>
          <a:lstStyle/>
          <a:p>
            <a:r>
              <a:rPr lang="en-US" dirty="0"/>
              <a:t>Figure 17.14</a:t>
            </a:r>
          </a:p>
        </p:txBody>
      </p:sp>
      <p:pic>
        <p:nvPicPr>
          <p:cNvPr id="6" name="Picture Placeholder 5" descr="An overhead camshaft shows an intake cam phaser solenoid, four coil-on-plug or cop coils, a camshaft position C M P sensor, and an exhaust cam phaser solenoid.&#10;">
            <a:extLst>
              <a:ext uri="{FF2B5EF4-FFF2-40B4-BE49-F238E27FC236}">
                <a16:creationId xmlns:a16="http://schemas.microsoft.com/office/drawing/2014/main" id="{AB719C75-31F5-2745-B7C5-252ACD20DF08}"/>
              </a:ext>
            </a:extLst>
          </p:cNvPr>
          <p:cNvPicPr>
            <a:picLocks noGrp="1" noChangeAspect="1"/>
          </p:cNvPicPr>
          <p:nvPr>
            <p:ph type="pic" sz="quarter" idx="13"/>
          </p:nvPr>
        </p:nvPicPr>
        <p:blipFill>
          <a:blip r:embed="rId2"/>
          <a:stretch>
            <a:fillRect/>
          </a:stretch>
        </p:blipFill>
        <p:spPr>
          <a:xfrm>
            <a:off x="2144963" y="1000476"/>
            <a:ext cx="4854074" cy="3655295"/>
          </a:xfrm>
        </p:spPr>
      </p:pic>
      <p:sp>
        <p:nvSpPr>
          <p:cNvPr id="4" name="Text Placeholder 3">
            <a:extLst>
              <a:ext uri="{FF2B5EF4-FFF2-40B4-BE49-F238E27FC236}">
                <a16:creationId xmlns:a16="http://schemas.microsoft.com/office/drawing/2014/main" id="{A7D446D2-51F1-4446-9FDB-93EF10B65196}"/>
              </a:ext>
            </a:extLst>
          </p:cNvPr>
          <p:cNvSpPr>
            <a:spLocks noGrp="1"/>
          </p:cNvSpPr>
          <p:nvPr>
            <p:ph type="body" idx="1"/>
          </p:nvPr>
        </p:nvSpPr>
        <p:spPr>
          <a:xfrm>
            <a:off x="457200" y="4859481"/>
            <a:ext cx="8229600" cy="1144347"/>
          </a:xfrm>
        </p:spPr>
        <p:txBody>
          <a:bodyPr lIns="0" tIns="18000" rIns="0" bIns="18000" anchor="ctr">
            <a:spAutoFit/>
          </a:bodyPr>
          <a:lstStyle/>
          <a:p>
            <a:r>
              <a:rPr lang="en-US" dirty="0"/>
              <a:t>An overhead camshaft engine equipped with variable valve timing on both the intake and exhaust camshafts and coil-on-plug ignition.</a:t>
            </a:r>
          </a:p>
        </p:txBody>
      </p:sp>
    </p:spTree>
    <p:extLst>
      <p:ext uri="{BB962C8B-B14F-4D97-AF65-F5344CB8AC3E}">
        <p14:creationId xmlns:p14="http://schemas.microsoft.com/office/powerpoint/2010/main" val="976522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Coil-On-Plug Ignition System</a:t>
            </a:r>
            <a:br>
              <a:rPr lang="en-US" sz="2791" dirty="0"/>
            </a:br>
            <a:r>
              <a:rPr lang="en-US" sz="1196" dirty="0"/>
              <a:t>(The animation will automatically start in a few seconds)</a:t>
            </a:r>
          </a:p>
        </p:txBody>
      </p:sp>
      <p:pic>
        <p:nvPicPr>
          <p:cNvPr id="6" name="coil_on_plug_operation">
            <a:hlinkClick r:id="" action="ppaction://media"/>
            <a:extLst>
              <a:ext uri="{FF2B5EF4-FFF2-40B4-BE49-F238E27FC236}">
                <a16:creationId xmlns:a16="http://schemas.microsoft.com/office/drawing/2014/main" id="{C2178FD0-71D7-E000-88FE-132F48C3AF0A}"/>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5701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768D2-332A-D149-BC3F-4D82877A5FA5}"/>
              </a:ext>
            </a:extLst>
          </p:cNvPr>
          <p:cNvSpPr>
            <a:spLocks noGrp="1"/>
          </p:cNvSpPr>
          <p:nvPr>
            <p:ph type="title"/>
          </p:nvPr>
        </p:nvSpPr>
        <p:spPr>
          <a:xfrm>
            <a:off x="457200" y="231114"/>
            <a:ext cx="8229600" cy="590349"/>
          </a:xfrm>
        </p:spPr>
        <p:txBody>
          <a:bodyPr lIns="0" tIns="18000" rIns="0" bIns="18000" anchor="ctr">
            <a:spAutoFit/>
          </a:bodyPr>
          <a:lstStyle/>
          <a:p>
            <a:r>
              <a:rPr lang="en-US" dirty="0"/>
              <a:t>Knock Sensors</a:t>
            </a:r>
          </a:p>
        </p:txBody>
      </p:sp>
      <p:sp>
        <p:nvSpPr>
          <p:cNvPr id="3" name="Content Placeholder 2">
            <a:extLst>
              <a:ext uri="{FF2B5EF4-FFF2-40B4-BE49-F238E27FC236}">
                <a16:creationId xmlns:a16="http://schemas.microsoft.com/office/drawing/2014/main" id="{808365E9-5346-4E45-8925-C744C316FC11}"/>
              </a:ext>
            </a:extLst>
          </p:cNvPr>
          <p:cNvSpPr>
            <a:spLocks noGrp="1"/>
          </p:cNvSpPr>
          <p:nvPr>
            <p:ph sz="quarter" idx="13"/>
          </p:nvPr>
        </p:nvSpPr>
        <p:spPr>
          <a:xfrm>
            <a:off x="457200" y="1066748"/>
            <a:ext cx="8232775" cy="1898400"/>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Knock sensors are used to detect abnormal combustion, often called ping, spark knock, or detonation.</a:t>
            </a:r>
          </a:p>
          <a:p>
            <a:pPr marL="342900" indent="-342900"/>
            <a:r>
              <a:rPr lang="en-US" dirty="0">
                <a:latin typeface="Arial" panose="020B0604020202020204" pitchFamily="34" charset="0"/>
                <a:cs typeface="Arial" panose="020B0604020202020204" pitchFamily="34" charset="0"/>
              </a:rPr>
              <a:t>Diagnosing the Knock Sensor</a:t>
            </a:r>
          </a:p>
          <a:p>
            <a:pPr marL="342900" indent="-342900"/>
            <a:r>
              <a:rPr lang="en-US" dirty="0">
                <a:latin typeface="Arial" panose="020B0604020202020204" pitchFamily="34" charset="0"/>
                <a:cs typeface="Arial" panose="020B0604020202020204" pitchFamily="34" charset="0"/>
              </a:rPr>
              <a:t>Replacing a Knock Sensor</a:t>
            </a:r>
          </a:p>
        </p:txBody>
      </p:sp>
    </p:spTree>
    <p:extLst>
      <p:ext uri="{BB962C8B-B14F-4D97-AF65-F5344CB8AC3E}">
        <p14:creationId xmlns:p14="http://schemas.microsoft.com/office/powerpoint/2010/main" val="3286791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936F6-117B-8E4C-93EF-6B19DD201350}"/>
              </a:ext>
            </a:extLst>
          </p:cNvPr>
          <p:cNvSpPr>
            <a:spLocks noGrp="1"/>
          </p:cNvSpPr>
          <p:nvPr>
            <p:ph type="title"/>
          </p:nvPr>
        </p:nvSpPr>
        <p:spPr>
          <a:xfrm>
            <a:off x="457200" y="221973"/>
            <a:ext cx="8229600" cy="590349"/>
          </a:xfrm>
        </p:spPr>
        <p:txBody>
          <a:bodyPr lIns="0" tIns="18000" rIns="0" bIns="18000" anchor="ctr">
            <a:spAutoFit/>
          </a:bodyPr>
          <a:lstStyle/>
          <a:p>
            <a:r>
              <a:rPr lang="en-US" dirty="0"/>
              <a:t>Figure 17.17</a:t>
            </a:r>
          </a:p>
        </p:txBody>
      </p:sp>
      <p:pic>
        <p:nvPicPr>
          <p:cNvPr id="6" name="Picture Placeholder 5" descr="An engine shows a knock sensor and an exhaust manifold.&#10;">
            <a:extLst>
              <a:ext uri="{FF2B5EF4-FFF2-40B4-BE49-F238E27FC236}">
                <a16:creationId xmlns:a16="http://schemas.microsoft.com/office/drawing/2014/main" id="{7B1D85C1-48F1-6648-B939-7A445551C28A}"/>
              </a:ext>
            </a:extLst>
          </p:cNvPr>
          <p:cNvPicPr>
            <a:picLocks noGrp="1" noChangeAspect="1"/>
          </p:cNvPicPr>
          <p:nvPr>
            <p:ph type="pic" sz="quarter" idx="13"/>
          </p:nvPr>
        </p:nvPicPr>
        <p:blipFill>
          <a:blip r:embed="rId2"/>
          <a:stretch>
            <a:fillRect/>
          </a:stretch>
        </p:blipFill>
        <p:spPr>
          <a:xfrm>
            <a:off x="2196097" y="1003227"/>
            <a:ext cx="4751805" cy="3580790"/>
          </a:xfrm>
        </p:spPr>
      </p:pic>
      <p:sp>
        <p:nvSpPr>
          <p:cNvPr id="4" name="Text Placeholder 3">
            <a:extLst>
              <a:ext uri="{FF2B5EF4-FFF2-40B4-BE49-F238E27FC236}">
                <a16:creationId xmlns:a16="http://schemas.microsoft.com/office/drawing/2014/main" id="{7966D615-B9D9-D249-8501-199949CE00B9}"/>
              </a:ext>
            </a:extLst>
          </p:cNvPr>
          <p:cNvSpPr>
            <a:spLocks noGrp="1"/>
          </p:cNvSpPr>
          <p:nvPr>
            <p:ph type="body" idx="1"/>
          </p:nvPr>
        </p:nvSpPr>
        <p:spPr>
          <a:xfrm>
            <a:off x="457200" y="4780637"/>
            <a:ext cx="8229600" cy="1144347"/>
          </a:xfrm>
        </p:spPr>
        <p:txBody>
          <a:bodyPr lIns="0" tIns="18000" rIns="0" bIns="18000" anchor="ctr">
            <a:spAutoFit/>
          </a:bodyPr>
          <a:lstStyle/>
          <a:p>
            <a:r>
              <a:rPr lang="en-US" dirty="0"/>
              <a:t>A typical knock sensor on the side of the block. Some are located in the “V” of a V-type engine and are not noticeable until the intake manifold has been removed.</a:t>
            </a:r>
          </a:p>
        </p:txBody>
      </p:sp>
    </p:spTree>
    <p:extLst>
      <p:ext uri="{BB962C8B-B14F-4D97-AF65-F5344CB8AC3E}">
        <p14:creationId xmlns:p14="http://schemas.microsoft.com/office/powerpoint/2010/main" val="2430510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D9FD3-A5C9-F84B-9BBC-C78132E0D78D}"/>
              </a:ext>
            </a:extLst>
          </p:cNvPr>
          <p:cNvSpPr>
            <a:spLocks noGrp="1"/>
          </p:cNvSpPr>
          <p:nvPr>
            <p:ph type="title"/>
          </p:nvPr>
        </p:nvSpPr>
        <p:spPr>
          <a:xfrm>
            <a:off x="457200" y="221969"/>
            <a:ext cx="8229600" cy="590349"/>
          </a:xfrm>
        </p:spPr>
        <p:txBody>
          <a:bodyPr lIns="0" tIns="18000" rIns="0" bIns="18000" anchor="ctr">
            <a:spAutoFit/>
          </a:bodyPr>
          <a:lstStyle/>
          <a:p>
            <a:r>
              <a:rPr lang="en-US" dirty="0"/>
              <a:t>Ignition System Diagnosis</a:t>
            </a:r>
          </a:p>
        </p:txBody>
      </p:sp>
      <p:sp>
        <p:nvSpPr>
          <p:cNvPr id="3" name="Content Placeholder 2">
            <a:extLst>
              <a:ext uri="{FF2B5EF4-FFF2-40B4-BE49-F238E27FC236}">
                <a16:creationId xmlns:a16="http://schemas.microsoft.com/office/drawing/2014/main" id="{CFD09FDA-B0AC-2147-95AC-6986BCD5ADFB}"/>
              </a:ext>
            </a:extLst>
          </p:cNvPr>
          <p:cNvSpPr>
            <a:spLocks noGrp="1"/>
          </p:cNvSpPr>
          <p:nvPr>
            <p:ph sz="quarter" idx="13"/>
          </p:nvPr>
        </p:nvSpPr>
        <p:spPr>
          <a:xfrm>
            <a:off x="457200" y="1066229"/>
            <a:ext cx="8232775" cy="2652452"/>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Checking For Spark</a:t>
            </a:r>
          </a:p>
          <a:p>
            <a:pPr marL="342900" indent="-342900"/>
            <a:r>
              <a:rPr lang="en-US" dirty="0">
                <a:latin typeface="Arial" panose="020B0604020202020204" pitchFamily="34" charset="0"/>
                <a:cs typeface="Arial" panose="020B0604020202020204" pitchFamily="34" charset="0"/>
              </a:rPr>
              <a:t>Ignition Coil Testing Using An Ohmmeter</a:t>
            </a:r>
          </a:p>
          <a:p>
            <a:pPr marL="342900" indent="-342900"/>
            <a:r>
              <a:rPr lang="en-US" dirty="0">
                <a:latin typeface="Arial" panose="020B0604020202020204" pitchFamily="34" charset="0"/>
                <a:cs typeface="Arial" panose="020B0604020202020204" pitchFamily="34" charset="0"/>
              </a:rPr>
              <a:t>Magnetic Sensor Testing</a:t>
            </a:r>
          </a:p>
          <a:p>
            <a:pPr marL="342900" indent="-342900"/>
            <a:r>
              <a:rPr lang="en-US" dirty="0">
                <a:latin typeface="Arial" panose="020B0604020202020204" pitchFamily="34" charset="0"/>
                <a:cs typeface="Arial" panose="020B0604020202020204" pitchFamily="34" charset="0"/>
              </a:rPr>
              <a:t>Testing Hall-Effect Sensors</a:t>
            </a:r>
          </a:p>
          <a:p>
            <a:pPr marL="342900" indent="-342900"/>
            <a:r>
              <a:rPr lang="en-US" dirty="0">
                <a:latin typeface="Arial" panose="020B0604020202020204" pitchFamily="34" charset="0"/>
                <a:cs typeface="Arial" panose="020B0604020202020204" pitchFamily="34" charset="0"/>
              </a:rPr>
              <a:t>Testing Optical Sensors</a:t>
            </a:r>
          </a:p>
        </p:txBody>
      </p:sp>
    </p:spTree>
    <p:extLst>
      <p:ext uri="{BB962C8B-B14F-4D97-AF65-F5344CB8AC3E}">
        <p14:creationId xmlns:p14="http://schemas.microsoft.com/office/powerpoint/2010/main" val="2147072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34999-DB6A-2E44-90BE-2EE153270D26}"/>
              </a:ext>
            </a:extLst>
          </p:cNvPr>
          <p:cNvSpPr>
            <a:spLocks noGrp="1"/>
          </p:cNvSpPr>
          <p:nvPr>
            <p:ph type="title"/>
          </p:nvPr>
        </p:nvSpPr>
        <p:spPr>
          <a:xfrm>
            <a:off x="457200" y="221970"/>
            <a:ext cx="8229600" cy="590349"/>
          </a:xfrm>
        </p:spPr>
        <p:txBody>
          <a:bodyPr lIns="0" tIns="18000" rIns="0" bIns="18000" anchor="ctr">
            <a:spAutoFit/>
          </a:bodyPr>
          <a:lstStyle/>
          <a:p>
            <a:r>
              <a:rPr lang="en-US" dirty="0"/>
              <a:t>Figure 17.19</a:t>
            </a:r>
          </a:p>
        </p:txBody>
      </p:sp>
      <p:pic>
        <p:nvPicPr>
          <p:cNvPr id="8" name="Picture Placeholder 7" descr="A spark tester shows an alligator clip attached to the body.&#10;">
            <a:extLst>
              <a:ext uri="{FF2B5EF4-FFF2-40B4-BE49-F238E27FC236}">
                <a16:creationId xmlns:a16="http://schemas.microsoft.com/office/drawing/2014/main" id="{4F566464-509F-3848-B73A-F89D4AC92B6D}"/>
              </a:ext>
            </a:extLst>
          </p:cNvPr>
          <p:cNvPicPr>
            <a:picLocks noGrp="1" noChangeAspect="1"/>
          </p:cNvPicPr>
          <p:nvPr>
            <p:ph type="pic" sz="quarter" idx="13"/>
          </p:nvPr>
        </p:nvPicPr>
        <p:blipFill>
          <a:blip r:embed="rId2"/>
          <a:stretch>
            <a:fillRect/>
          </a:stretch>
        </p:blipFill>
        <p:spPr>
          <a:xfrm>
            <a:off x="2495550" y="1084659"/>
            <a:ext cx="4152900" cy="3111500"/>
          </a:xfrm>
        </p:spPr>
      </p:pic>
      <p:sp>
        <p:nvSpPr>
          <p:cNvPr id="4" name="Text Placeholder 3">
            <a:extLst>
              <a:ext uri="{FF2B5EF4-FFF2-40B4-BE49-F238E27FC236}">
                <a16:creationId xmlns:a16="http://schemas.microsoft.com/office/drawing/2014/main" id="{AE9E8799-0855-4B45-9BBC-3C2385B3EF74}"/>
              </a:ext>
            </a:extLst>
          </p:cNvPr>
          <p:cNvSpPr>
            <a:spLocks noGrp="1"/>
          </p:cNvSpPr>
          <p:nvPr>
            <p:ph type="body" idx="1"/>
          </p:nvPr>
        </p:nvSpPr>
        <p:spPr>
          <a:xfrm>
            <a:off x="457200" y="4485751"/>
            <a:ext cx="8229600" cy="1144347"/>
          </a:xfrm>
        </p:spPr>
        <p:txBody>
          <a:bodyPr lIns="0" tIns="18000" rIns="0" bIns="18000" anchor="ctr">
            <a:spAutoFit/>
          </a:bodyPr>
          <a:lstStyle/>
          <a:p>
            <a:r>
              <a:rPr lang="en-US" dirty="0"/>
              <a:t>A spark tester looks like a regular spark plug with an alligator clip attached to the shell. This tester has a specified gap that requires at least 25,000 volts (25 kV) to fire.</a:t>
            </a:r>
          </a:p>
        </p:txBody>
      </p:sp>
    </p:spTree>
    <p:extLst>
      <p:ext uri="{BB962C8B-B14F-4D97-AF65-F5344CB8AC3E}">
        <p14:creationId xmlns:p14="http://schemas.microsoft.com/office/powerpoint/2010/main" val="931500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FDE7-58C5-2C41-8415-50D5BB8A83B2}"/>
              </a:ext>
            </a:extLst>
          </p:cNvPr>
          <p:cNvSpPr>
            <a:spLocks noGrp="1"/>
          </p:cNvSpPr>
          <p:nvPr>
            <p:ph type="title"/>
          </p:nvPr>
        </p:nvSpPr>
        <p:spPr>
          <a:xfrm>
            <a:off x="457200" y="221969"/>
            <a:ext cx="8229600" cy="590349"/>
          </a:xfrm>
        </p:spPr>
        <p:txBody>
          <a:bodyPr lIns="0" tIns="18000" rIns="0" bIns="18000" anchor="ctr">
            <a:spAutoFit/>
          </a:bodyPr>
          <a:lstStyle/>
          <a:p>
            <a:r>
              <a:rPr lang="en-US" dirty="0"/>
              <a:t>Spark Plug Wire Inspection</a:t>
            </a:r>
          </a:p>
        </p:txBody>
      </p:sp>
      <p:sp>
        <p:nvSpPr>
          <p:cNvPr id="3" name="Content Placeholder 2">
            <a:extLst>
              <a:ext uri="{FF2B5EF4-FFF2-40B4-BE49-F238E27FC236}">
                <a16:creationId xmlns:a16="http://schemas.microsoft.com/office/drawing/2014/main" id="{B5531F58-180B-0246-A8DC-0DEB76666FDB}"/>
              </a:ext>
            </a:extLst>
          </p:cNvPr>
          <p:cNvSpPr>
            <a:spLocks noGrp="1"/>
          </p:cNvSpPr>
          <p:nvPr>
            <p:ph sz="quarter" idx="13"/>
          </p:nvPr>
        </p:nvSpPr>
        <p:spPr>
          <a:xfrm>
            <a:off x="457200" y="996863"/>
            <a:ext cx="8232775" cy="4445251"/>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Spark plug wires should be visually inspected for cuts or defective insulation. </a:t>
            </a:r>
          </a:p>
          <a:p>
            <a:pPr marL="829818" lvl="1" indent="-342900"/>
            <a:r>
              <a:rPr lang="en-US" dirty="0">
                <a:latin typeface="Arial" panose="020B0604020202020204" pitchFamily="34" charset="0"/>
                <a:cs typeface="Arial" panose="020B0604020202020204" pitchFamily="34" charset="0"/>
              </a:rPr>
              <a:t>Faulty spark plug wire insulation can cause hard starting or no starting in rainy or damp weather conditions.</a:t>
            </a:r>
          </a:p>
          <a:p>
            <a:pPr marL="829818" lvl="1" indent="-342900"/>
            <a:r>
              <a:rPr lang="en-US" dirty="0">
                <a:latin typeface="Arial" panose="020B0604020202020204" pitchFamily="34" charset="0"/>
                <a:cs typeface="Arial" panose="020B0604020202020204" pitchFamily="34" charset="0"/>
              </a:rPr>
              <a:t>When removing a spark plug wire, be sure to rotate the boot of the wire at the plug before pulling it off the spark plug. </a:t>
            </a:r>
          </a:p>
          <a:p>
            <a:pPr marL="1229868" lvl="2" indent="-342900"/>
            <a:r>
              <a:rPr lang="en-US" dirty="0">
                <a:latin typeface="Arial" panose="020B0604020202020204" pitchFamily="34" charset="0"/>
                <a:cs typeface="Arial" panose="020B0604020202020204" pitchFamily="34" charset="0"/>
              </a:rPr>
              <a:t>This will help prevent damaging the wire as many wires are stuck to the spark plug and are often difficult to remove.</a:t>
            </a:r>
          </a:p>
        </p:txBody>
      </p:sp>
    </p:spTree>
    <p:extLst>
      <p:ext uri="{BB962C8B-B14F-4D97-AF65-F5344CB8AC3E}">
        <p14:creationId xmlns:p14="http://schemas.microsoft.com/office/powerpoint/2010/main" val="181528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Test Spark Plug Wire</a:t>
            </a:r>
            <a:br>
              <a:rPr lang="en-US" sz="2791" dirty="0"/>
            </a:br>
            <a:r>
              <a:rPr lang="en-US" sz="1196" dirty="0"/>
              <a:t>(The animation will automatically start in a few seconds)</a:t>
            </a:r>
          </a:p>
        </p:txBody>
      </p:sp>
      <p:pic>
        <p:nvPicPr>
          <p:cNvPr id="6" name="test_spark_plug_wire_ch70">
            <a:hlinkClick r:id="" action="ppaction://media"/>
            <a:extLst>
              <a:ext uri="{FF2B5EF4-FFF2-40B4-BE49-F238E27FC236}">
                <a16:creationId xmlns:a16="http://schemas.microsoft.com/office/drawing/2014/main" id="{74D6F9D8-5F66-902D-25B2-FC2C9631484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418976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550A-E545-454E-AAFF-5D0A2B70B7C6}"/>
              </a:ext>
            </a:extLst>
          </p:cNvPr>
          <p:cNvSpPr>
            <a:spLocks noGrp="1"/>
          </p:cNvSpPr>
          <p:nvPr>
            <p:ph type="title"/>
          </p:nvPr>
        </p:nvSpPr>
        <p:spPr>
          <a:xfrm>
            <a:off x="457200" y="223407"/>
            <a:ext cx="8229600" cy="590349"/>
          </a:xfrm>
        </p:spPr>
        <p:txBody>
          <a:bodyPr lIns="0" tIns="18000" rIns="0" bIns="18000" anchor="ctr">
            <a:spAutoFit/>
          </a:bodyPr>
          <a:lstStyle/>
          <a:p>
            <a:r>
              <a:rPr lang="en-US" dirty="0"/>
              <a:t>Figure 17.26</a:t>
            </a:r>
          </a:p>
        </p:txBody>
      </p:sp>
      <p:pic>
        <p:nvPicPr>
          <p:cNvPr id="6" name="Picture Placeholder 5" descr="Two corroded terminals on a waste spark coil.&#10;">
            <a:extLst>
              <a:ext uri="{FF2B5EF4-FFF2-40B4-BE49-F238E27FC236}">
                <a16:creationId xmlns:a16="http://schemas.microsoft.com/office/drawing/2014/main" id="{8AA2453D-A522-F646-A46D-25D9F62949B7}"/>
              </a:ext>
            </a:extLst>
          </p:cNvPr>
          <p:cNvPicPr>
            <a:picLocks noGrp="1" noChangeAspect="1"/>
          </p:cNvPicPr>
          <p:nvPr>
            <p:ph type="pic" sz="quarter" idx="13"/>
          </p:nvPr>
        </p:nvPicPr>
        <p:blipFill>
          <a:blip r:embed="rId2"/>
          <a:stretch>
            <a:fillRect/>
          </a:stretch>
        </p:blipFill>
        <p:spPr>
          <a:xfrm>
            <a:off x="2794115" y="1151882"/>
            <a:ext cx="3555770" cy="3555770"/>
          </a:xfrm>
        </p:spPr>
      </p:pic>
      <p:sp>
        <p:nvSpPr>
          <p:cNvPr id="4" name="Text Placeholder 3">
            <a:extLst>
              <a:ext uri="{FF2B5EF4-FFF2-40B4-BE49-F238E27FC236}">
                <a16:creationId xmlns:a16="http://schemas.microsoft.com/office/drawing/2014/main" id="{C0979F10-8E23-1842-A9A8-56BD7FA6B9DC}"/>
              </a:ext>
            </a:extLst>
          </p:cNvPr>
          <p:cNvSpPr>
            <a:spLocks noGrp="1"/>
          </p:cNvSpPr>
          <p:nvPr>
            <p:ph type="body" idx="1"/>
          </p:nvPr>
        </p:nvSpPr>
        <p:spPr>
          <a:xfrm>
            <a:off x="457200" y="4929229"/>
            <a:ext cx="8229600" cy="775015"/>
          </a:xfrm>
        </p:spPr>
        <p:txBody>
          <a:bodyPr lIns="0" tIns="18000" rIns="0" bIns="18000" anchor="ctr">
            <a:spAutoFit/>
          </a:bodyPr>
          <a:lstStyle/>
          <a:p>
            <a:r>
              <a:rPr lang="en-US" dirty="0"/>
              <a:t>Corroded terminals on a waste-spark coil can cause misfire diagnostic trouble codes to be set.</a:t>
            </a:r>
          </a:p>
        </p:txBody>
      </p:sp>
    </p:spTree>
    <p:extLst>
      <p:ext uri="{BB962C8B-B14F-4D97-AF65-F5344CB8AC3E}">
        <p14:creationId xmlns:p14="http://schemas.microsoft.com/office/powerpoint/2010/main" val="98679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1ABF-070E-6B4B-ADB5-5D2BFB634EC9}"/>
              </a:ext>
            </a:extLst>
          </p:cNvPr>
          <p:cNvSpPr>
            <a:spLocks noGrp="1"/>
          </p:cNvSpPr>
          <p:nvPr>
            <p:ph type="title"/>
          </p:nvPr>
        </p:nvSpPr>
        <p:spPr>
          <a:xfrm>
            <a:off x="457200" y="230711"/>
            <a:ext cx="8229600" cy="590349"/>
          </a:xfrm>
        </p:spPr>
        <p:txBody>
          <a:bodyPr lIns="0" tIns="18000" rIns="0" bIns="18000" anchor="ctr">
            <a:spAutoFit/>
          </a:bodyPr>
          <a:lstStyle/>
          <a:p>
            <a:r>
              <a:rPr lang="en-US" dirty="0"/>
              <a:t>Ignition System </a:t>
            </a:r>
            <a:r>
              <a:rPr lang="en-US" sz="2800" dirty="0"/>
              <a:t>(1 of 2)</a:t>
            </a:r>
          </a:p>
        </p:txBody>
      </p:sp>
      <p:sp>
        <p:nvSpPr>
          <p:cNvPr id="3" name="Content Placeholder 2">
            <a:extLst>
              <a:ext uri="{FF2B5EF4-FFF2-40B4-BE49-F238E27FC236}">
                <a16:creationId xmlns:a16="http://schemas.microsoft.com/office/drawing/2014/main" id="{B43C3188-04A2-D04B-9C73-87CB61CF6166}"/>
              </a:ext>
            </a:extLst>
          </p:cNvPr>
          <p:cNvSpPr>
            <a:spLocks noGrp="1"/>
          </p:cNvSpPr>
          <p:nvPr>
            <p:ph sz="quarter" idx="13"/>
          </p:nvPr>
        </p:nvSpPr>
        <p:spPr>
          <a:xfrm>
            <a:off x="457200" y="1054986"/>
            <a:ext cx="8232775" cy="3006395"/>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The ignition system includes components and wiring necessary to create and distribute a high voltage and sends it to the spark plug. </a:t>
            </a:r>
          </a:p>
          <a:p>
            <a:pPr marL="342900" indent="-342900"/>
            <a:r>
              <a:rPr lang="en-US" dirty="0">
                <a:latin typeface="Arial" panose="020B0604020202020204" pitchFamily="34" charset="0"/>
                <a:cs typeface="Arial" panose="020B0604020202020204" pitchFamily="34" charset="0"/>
              </a:rPr>
              <a:t>A high-voltage arc occurs across the gap of a spark plug inside the combustion chamber. </a:t>
            </a:r>
          </a:p>
          <a:p>
            <a:pPr marL="342900" indent="-342900"/>
            <a:r>
              <a:rPr lang="en-US" dirty="0">
                <a:latin typeface="Arial" panose="020B0604020202020204" pitchFamily="34" charset="0"/>
                <a:cs typeface="Arial" panose="020B0604020202020204" pitchFamily="34" charset="0"/>
              </a:rPr>
              <a:t>The spark raises the temperature of the air-fuel mixture and starts the combustion process inside the cylinder.</a:t>
            </a:r>
          </a:p>
        </p:txBody>
      </p:sp>
    </p:spTree>
    <p:extLst>
      <p:ext uri="{BB962C8B-B14F-4D97-AF65-F5344CB8AC3E}">
        <p14:creationId xmlns:p14="http://schemas.microsoft.com/office/powerpoint/2010/main" val="652390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6CCEF-62D0-3747-9EC5-5B15469C15AE}"/>
              </a:ext>
            </a:extLst>
          </p:cNvPr>
          <p:cNvSpPr>
            <a:spLocks noGrp="1"/>
          </p:cNvSpPr>
          <p:nvPr>
            <p:ph type="title"/>
          </p:nvPr>
        </p:nvSpPr>
        <p:spPr>
          <a:xfrm>
            <a:off x="457200" y="221968"/>
            <a:ext cx="8229600" cy="590349"/>
          </a:xfrm>
        </p:spPr>
        <p:txBody>
          <a:bodyPr lIns="0" tIns="18000" rIns="0" bIns="18000" anchor="ctr">
            <a:spAutoFit/>
          </a:bodyPr>
          <a:lstStyle/>
          <a:p>
            <a:r>
              <a:rPr lang="en-US" dirty="0"/>
              <a:t>Spark Plugs</a:t>
            </a:r>
          </a:p>
        </p:txBody>
      </p:sp>
      <p:sp>
        <p:nvSpPr>
          <p:cNvPr id="3" name="Content Placeholder 2">
            <a:extLst>
              <a:ext uri="{FF2B5EF4-FFF2-40B4-BE49-F238E27FC236}">
                <a16:creationId xmlns:a16="http://schemas.microsoft.com/office/drawing/2014/main" id="{C3287551-5897-0942-965F-A1D6B7008254}"/>
              </a:ext>
            </a:extLst>
          </p:cNvPr>
          <p:cNvSpPr>
            <a:spLocks noGrp="1"/>
          </p:cNvSpPr>
          <p:nvPr>
            <p:ph sz="quarter" idx="13"/>
          </p:nvPr>
        </p:nvSpPr>
        <p:spPr>
          <a:xfrm>
            <a:off x="457200" y="996857"/>
            <a:ext cx="8232775" cy="4283668"/>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Spark plugs are manufactured from ceramic insulators inside a steel shell. </a:t>
            </a:r>
          </a:p>
          <a:p>
            <a:pPr marL="342900" indent="-342900"/>
            <a:r>
              <a:rPr lang="en-US" dirty="0">
                <a:latin typeface="Arial" panose="020B0604020202020204" pitchFamily="34" charset="0"/>
                <a:cs typeface="Arial" panose="020B0604020202020204" pitchFamily="34" charset="0"/>
              </a:rPr>
              <a:t>The threads of the shell are rolled, and a seat is formed to create a gas-tight seal with the cylinder head.</a:t>
            </a:r>
          </a:p>
          <a:p>
            <a:pPr marL="342900" indent="-342900"/>
            <a:r>
              <a:rPr lang="en-US" dirty="0">
                <a:latin typeface="Arial" panose="020B0604020202020204" pitchFamily="34" charset="0"/>
                <a:cs typeface="Arial" panose="020B0604020202020204" pitchFamily="34" charset="0"/>
              </a:rPr>
              <a:t>Spark Plug Service</a:t>
            </a:r>
          </a:p>
          <a:p>
            <a:pPr marL="342900" indent="-342900"/>
            <a:r>
              <a:rPr lang="en-US" dirty="0">
                <a:latin typeface="Arial" panose="020B0604020202020204" pitchFamily="34" charset="0"/>
                <a:cs typeface="Arial" panose="020B0604020202020204" pitchFamily="34" charset="0"/>
              </a:rPr>
              <a:t>The physical differences in spark plugs include:</a:t>
            </a:r>
          </a:p>
          <a:p>
            <a:pPr marL="829818" lvl="1" indent="-342900"/>
            <a:r>
              <a:rPr lang="en-US" dirty="0">
                <a:latin typeface="Arial" panose="020B0604020202020204" pitchFamily="34" charset="0"/>
                <a:cs typeface="Arial" panose="020B0604020202020204" pitchFamily="34" charset="0"/>
              </a:rPr>
              <a:t>Reach. </a:t>
            </a:r>
          </a:p>
          <a:p>
            <a:pPr marL="829818" lvl="1" indent="-342900"/>
            <a:r>
              <a:rPr lang="en-US" dirty="0">
                <a:latin typeface="Arial" panose="020B0604020202020204" pitchFamily="34" charset="0"/>
                <a:cs typeface="Arial" panose="020B0604020202020204" pitchFamily="34" charset="0"/>
              </a:rPr>
              <a:t>Heat range. </a:t>
            </a:r>
          </a:p>
          <a:p>
            <a:pPr marL="829818" lvl="1" indent="-342900"/>
            <a:r>
              <a:rPr lang="en-US" dirty="0">
                <a:latin typeface="Arial" panose="020B0604020202020204" pitchFamily="34" charset="0"/>
                <a:cs typeface="Arial" panose="020B0604020202020204" pitchFamily="34" charset="0"/>
              </a:rPr>
              <a:t>Type of seat.</a:t>
            </a:r>
          </a:p>
        </p:txBody>
      </p:sp>
    </p:spTree>
    <p:extLst>
      <p:ext uri="{BB962C8B-B14F-4D97-AF65-F5344CB8AC3E}">
        <p14:creationId xmlns:p14="http://schemas.microsoft.com/office/powerpoint/2010/main" val="2986373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9E50-3B3E-3E44-813B-7E967E3BAFDD}"/>
              </a:ext>
            </a:extLst>
          </p:cNvPr>
          <p:cNvSpPr>
            <a:spLocks noGrp="1"/>
          </p:cNvSpPr>
          <p:nvPr>
            <p:ph type="title"/>
          </p:nvPr>
        </p:nvSpPr>
        <p:spPr>
          <a:xfrm>
            <a:off x="457200" y="230598"/>
            <a:ext cx="8229600" cy="590349"/>
          </a:xfrm>
        </p:spPr>
        <p:txBody>
          <a:bodyPr lIns="0" tIns="18000" rIns="0" bIns="18000" anchor="ctr">
            <a:spAutoFit/>
          </a:bodyPr>
          <a:lstStyle/>
          <a:p>
            <a:r>
              <a:rPr lang="en-US" dirty="0"/>
              <a:t>Figure 17.31</a:t>
            </a:r>
          </a:p>
        </p:txBody>
      </p:sp>
      <p:pic>
        <p:nvPicPr>
          <p:cNvPr id="6" name="Picture Placeholder 5" descr="A spark plug shows a ceramic insulator, a metal shell on the left, threads, a side electrode, a long central electrode, insulation, and a metal shell on the right.&#10;">
            <a:extLst>
              <a:ext uri="{FF2B5EF4-FFF2-40B4-BE49-F238E27FC236}">
                <a16:creationId xmlns:a16="http://schemas.microsoft.com/office/drawing/2014/main" id="{291B4B4B-A3A6-8E49-A8FD-2B081A6C8003}"/>
              </a:ext>
            </a:extLst>
          </p:cNvPr>
          <p:cNvPicPr>
            <a:picLocks noGrp="1" noChangeAspect="1"/>
          </p:cNvPicPr>
          <p:nvPr>
            <p:ph type="pic" sz="quarter" idx="13"/>
          </p:nvPr>
        </p:nvPicPr>
        <p:blipFill>
          <a:blip r:embed="rId2"/>
          <a:stretch>
            <a:fillRect/>
          </a:stretch>
        </p:blipFill>
        <p:spPr>
          <a:xfrm>
            <a:off x="2467791" y="1056887"/>
            <a:ext cx="4208418" cy="3795322"/>
          </a:xfrm>
        </p:spPr>
      </p:pic>
      <p:sp>
        <p:nvSpPr>
          <p:cNvPr id="4" name="Text Placeholder 3">
            <a:extLst>
              <a:ext uri="{FF2B5EF4-FFF2-40B4-BE49-F238E27FC236}">
                <a16:creationId xmlns:a16="http://schemas.microsoft.com/office/drawing/2014/main" id="{D26BAAF6-58B0-BC43-B110-5163C96AADD6}"/>
              </a:ext>
            </a:extLst>
          </p:cNvPr>
          <p:cNvSpPr>
            <a:spLocks noGrp="1"/>
          </p:cNvSpPr>
          <p:nvPr>
            <p:ph type="body" idx="1"/>
          </p:nvPr>
        </p:nvSpPr>
        <p:spPr>
          <a:xfrm>
            <a:off x="457200" y="5189203"/>
            <a:ext cx="8229600" cy="405683"/>
          </a:xfrm>
        </p:spPr>
        <p:txBody>
          <a:bodyPr lIns="0" tIns="18000" rIns="0" bIns="18000" anchor="ctr">
            <a:spAutoFit/>
          </a:bodyPr>
          <a:lstStyle/>
          <a:p>
            <a:r>
              <a:rPr lang="en-US" dirty="0"/>
              <a:t>Parts of a spark plug.</a:t>
            </a:r>
          </a:p>
        </p:txBody>
      </p:sp>
    </p:spTree>
    <p:extLst>
      <p:ext uri="{BB962C8B-B14F-4D97-AF65-F5344CB8AC3E}">
        <p14:creationId xmlns:p14="http://schemas.microsoft.com/office/powerpoint/2010/main" val="4156016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5C015-3BFF-7840-AF6D-CC39C53847CA}"/>
              </a:ext>
            </a:extLst>
          </p:cNvPr>
          <p:cNvSpPr>
            <a:spLocks noGrp="1"/>
          </p:cNvSpPr>
          <p:nvPr>
            <p:ph type="title"/>
          </p:nvPr>
        </p:nvSpPr>
        <p:spPr>
          <a:xfrm>
            <a:off x="457200" y="221971"/>
            <a:ext cx="8229600" cy="590349"/>
          </a:xfrm>
        </p:spPr>
        <p:txBody>
          <a:bodyPr lIns="0" tIns="18000" rIns="0" bIns="18000" anchor="ctr">
            <a:spAutoFit/>
          </a:bodyPr>
          <a:lstStyle/>
          <a:p>
            <a:r>
              <a:rPr lang="en-US" dirty="0"/>
              <a:t>Figure 17.33</a:t>
            </a:r>
          </a:p>
        </p:txBody>
      </p:sp>
      <p:pic>
        <p:nvPicPr>
          <p:cNvPr id="6" name="Picture Placeholder 5" descr="Six spark plugs are kept horizontally on a cloth.&#10;">
            <a:extLst>
              <a:ext uri="{FF2B5EF4-FFF2-40B4-BE49-F238E27FC236}">
                <a16:creationId xmlns:a16="http://schemas.microsoft.com/office/drawing/2014/main" id="{C1905831-56CD-3E45-9A24-CC8B9ADF22EB}"/>
              </a:ext>
            </a:extLst>
          </p:cNvPr>
          <p:cNvPicPr>
            <a:picLocks noGrp="1" noChangeAspect="1"/>
          </p:cNvPicPr>
          <p:nvPr>
            <p:ph type="pic" sz="quarter" idx="13"/>
          </p:nvPr>
        </p:nvPicPr>
        <p:blipFill>
          <a:blip r:embed="rId2"/>
          <a:stretch>
            <a:fillRect/>
          </a:stretch>
        </p:blipFill>
        <p:spPr>
          <a:xfrm>
            <a:off x="1564312" y="1085394"/>
            <a:ext cx="6015376" cy="3209423"/>
          </a:xfrm>
        </p:spPr>
      </p:pic>
      <p:sp>
        <p:nvSpPr>
          <p:cNvPr id="4" name="Text Placeholder 3">
            <a:extLst>
              <a:ext uri="{FF2B5EF4-FFF2-40B4-BE49-F238E27FC236}">
                <a16:creationId xmlns:a16="http://schemas.microsoft.com/office/drawing/2014/main" id="{77805199-4801-2C48-9F3A-CBDA2C939B2D}"/>
              </a:ext>
            </a:extLst>
          </p:cNvPr>
          <p:cNvSpPr>
            <a:spLocks noGrp="1"/>
          </p:cNvSpPr>
          <p:nvPr>
            <p:ph type="body" idx="1"/>
          </p:nvPr>
        </p:nvSpPr>
        <p:spPr>
          <a:xfrm>
            <a:off x="457200" y="4693163"/>
            <a:ext cx="8229600" cy="1144347"/>
          </a:xfrm>
        </p:spPr>
        <p:txBody>
          <a:bodyPr lIns="0" tIns="18000" rIns="0" bIns="18000" anchor="ctr">
            <a:spAutoFit/>
          </a:bodyPr>
          <a:lstStyle/>
          <a:p>
            <a:r>
              <a:rPr lang="en-US" dirty="0"/>
              <a:t>When removing spark plugs, it is wise to arrange them so that they can be compared and any problem can be identified with a particular cylinder.</a:t>
            </a:r>
          </a:p>
        </p:txBody>
      </p:sp>
    </p:spTree>
    <p:extLst>
      <p:ext uri="{BB962C8B-B14F-4D97-AF65-F5344CB8AC3E}">
        <p14:creationId xmlns:p14="http://schemas.microsoft.com/office/powerpoint/2010/main" val="3808713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3A772-1C41-3B4E-9C13-B720D1AF37E2}"/>
              </a:ext>
            </a:extLst>
          </p:cNvPr>
          <p:cNvSpPr>
            <a:spLocks noGrp="1"/>
          </p:cNvSpPr>
          <p:nvPr>
            <p:ph type="title"/>
          </p:nvPr>
        </p:nvSpPr>
        <p:spPr>
          <a:xfrm>
            <a:off x="457200" y="221969"/>
            <a:ext cx="8229600" cy="590349"/>
          </a:xfrm>
        </p:spPr>
        <p:txBody>
          <a:bodyPr lIns="0" tIns="18000" rIns="0" bIns="18000" anchor="ctr">
            <a:spAutoFit/>
          </a:bodyPr>
          <a:lstStyle/>
          <a:p>
            <a:r>
              <a:rPr lang="en-US" dirty="0"/>
              <a:t>Ignition Timing</a:t>
            </a:r>
          </a:p>
        </p:txBody>
      </p:sp>
      <p:sp>
        <p:nvSpPr>
          <p:cNvPr id="3" name="Content Placeholder 2">
            <a:extLst>
              <a:ext uri="{FF2B5EF4-FFF2-40B4-BE49-F238E27FC236}">
                <a16:creationId xmlns:a16="http://schemas.microsoft.com/office/drawing/2014/main" id="{DBD71FC0-B795-704E-BF8E-F9D87C9E97EF}"/>
              </a:ext>
            </a:extLst>
          </p:cNvPr>
          <p:cNvSpPr>
            <a:spLocks noGrp="1"/>
          </p:cNvSpPr>
          <p:nvPr>
            <p:ph sz="quarter" idx="13"/>
          </p:nvPr>
        </p:nvSpPr>
        <p:spPr>
          <a:xfrm>
            <a:off x="457200" y="999894"/>
            <a:ext cx="8232775" cy="3375727"/>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Ignition timing is when the spark plug fires in relation to piston position. </a:t>
            </a:r>
          </a:p>
          <a:p>
            <a:pPr marL="829818" lvl="1" indent="-342900"/>
            <a:r>
              <a:rPr lang="en-US" dirty="0">
                <a:latin typeface="Arial" panose="020B0604020202020204" pitchFamily="34" charset="0"/>
                <a:cs typeface="Arial" panose="020B0604020202020204" pitchFamily="34" charset="0"/>
              </a:rPr>
              <a:t>The time when the spark occurs depends on engine speed and, therefore, must be advanced as the engine rotates faster.</a:t>
            </a:r>
          </a:p>
          <a:p>
            <a:pPr marL="342900" indent="-342900"/>
            <a:r>
              <a:rPr lang="en-US" dirty="0">
                <a:latin typeface="Arial" panose="020B0604020202020204" pitchFamily="34" charset="0"/>
                <a:cs typeface="Arial" panose="020B0604020202020204" pitchFamily="34" charset="0"/>
              </a:rPr>
              <a:t>Follow exactly the timing procedure indicated on the underhood vehicle emission control information (</a:t>
            </a:r>
            <a:r>
              <a:rPr lang="en-US" spc="-300" dirty="0">
                <a:latin typeface="Arial" panose="020B0604020202020204" pitchFamily="34" charset="0"/>
                <a:cs typeface="Arial" panose="020B0604020202020204" pitchFamily="34" charset="0"/>
              </a:rPr>
              <a:t>V E C </a:t>
            </a:r>
            <a:r>
              <a:rPr lang="en-US" dirty="0">
                <a:latin typeface="Arial" panose="020B0604020202020204" pitchFamily="34" charset="0"/>
                <a:cs typeface="Arial" panose="020B0604020202020204" pitchFamily="34" charset="0"/>
              </a:rPr>
              <a:t>I) decal.</a:t>
            </a:r>
          </a:p>
        </p:txBody>
      </p:sp>
    </p:spTree>
    <p:extLst>
      <p:ext uri="{BB962C8B-B14F-4D97-AF65-F5344CB8AC3E}">
        <p14:creationId xmlns:p14="http://schemas.microsoft.com/office/powerpoint/2010/main" val="3982882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8EEA3-8EF3-3A48-958C-18094446E29B}"/>
              </a:ext>
            </a:extLst>
          </p:cNvPr>
          <p:cNvSpPr>
            <a:spLocks noGrp="1"/>
          </p:cNvSpPr>
          <p:nvPr>
            <p:ph type="title"/>
          </p:nvPr>
        </p:nvSpPr>
        <p:spPr>
          <a:xfrm>
            <a:off x="457200" y="221972"/>
            <a:ext cx="8229600" cy="590349"/>
          </a:xfrm>
        </p:spPr>
        <p:txBody>
          <a:bodyPr lIns="0" tIns="18000" rIns="0" bIns="18000" anchor="ctr">
            <a:spAutoFit/>
          </a:bodyPr>
          <a:lstStyle/>
          <a:p>
            <a:r>
              <a:rPr lang="en-US" dirty="0"/>
              <a:t>Figure 17.40</a:t>
            </a:r>
          </a:p>
        </p:txBody>
      </p:sp>
      <p:pic>
        <p:nvPicPr>
          <p:cNvPr id="6" name="Picture Placeholder 5" descr="An engine shows a timing mark on the harmonic balancer and a T D C mark.&#10;">
            <a:extLst>
              <a:ext uri="{FF2B5EF4-FFF2-40B4-BE49-F238E27FC236}">
                <a16:creationId xmlns:a16="http://schemas.microsoft.com/office/drawing/2014/main" id="{DB92D0BE-A7E5-B146-87B5-C3CCB18767F3}"/>
              </a:ext>
            </a:extLst>
          </p:cNvPr>
          <p:cNvPicPr>
            <a:picLocks noGrp="1" noChangeAspect="1"/>
          </p:cNvPicPr>
          <p:nvPr>
            <p:ph type="pic" sz="quarter" idx="13"/>
          </p:nvPr>
        </p:nvPicPr>
        <p:blipFill>
          <a:blip r:embed="rId2"/>
          <a:stretch>
            <a:fillRect/>
          </a:stretch>
        </p:blipFill>
        <p:spPr>
          <a:xfrm>
            <a:off x="3279854" y="1012884"/>
            <a:ext cx="2584292" cy="3354445"/>
          </a:xfrm>
        </p:spPr>
      </p:pic>
      <p:sp>
        <p:nvSpPr>
          <p:cNvPr id="4" name="Text Placeholder 3">
            <a:extLst>
              <a:ext uri="{FF2B5EF4-FFF2-40B4-BE49-F238E27FC236}">
                <a16:creationId xmlns:a16="http://schemas.microsoft.com/office/drawing/2014/main" id="{330B6E9F-0E0D-1440-B278-34261E930FD0}"/>
              </a:ext>
            </a:extLst>
          </p:cNvPr>
          <p:cNvSpPr>
            <a:spLocks noGrp="1"/>
          </p:cNvSpPr>
          <p:nvPr>
            <p:ph type="body" idx="1"/>
          </p:nvPr>
        </p:nvSpPr>
        <p:spPr>
          <a:xfrm>
            <a:off x="457200" y="4645038"/>
            <a:ext cx="8229600" cy="1144347"/>
          </a:xfrm>
        </p:spPr>
        <p:txBody>
          <a:bodyPr lIns="0" tIns="18000" rIns="0" bIns="18000" anchor="ctr">
            <a:spAutoFit/>
          </a:bodyPr>
          <a:lstStyle/>
          <a:p>
            <a:r>
              <a:rPr lang="en-US" dirty="0"/>
              <a:t>Ignition timing marks are found on the harmonic balancers on engines equipped with distributors that can be adjusted for timing.</a:t>
            </a:r>
          </a:p>
        </p:txBody>
      </p:sp>
    </p:spTree>
    <p:extLst>
      <p:ext uri="{BB962C8B-B14F-4D97-AF65-F5344CB8AC3E}">
        <p14:creationId xmlns:p14="http://schemas.microsoft.com/office/powerpoint/2010/main" val="2084714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A62E-5EB6-D94B-BB52-3B95EC7C0A2B}"/>
              </a:ext>
            </a:extLst>
          </p:cNvPr>
          <p:cNvSpPr>
            <a:spLocks noGrp="1"/>
          </p:cNvSpPr>
          <p:nvPr>
            <p:ph type="title"/>
          </p:nvPr>
        </p:nvSpPr>
        <p:spPr>
          <a:xfrm>
            <a:off x="457200" y="230594"/>
            <a:ext cx="8229600" cy="590349"/>
          </a:xfrm>
        </p:spPr>
        <p:txBody>
          <a:bodyPr lIns="0" tIns="18000" rIns="0" bIns="18000" anchor="ctr">
            <a:spAutoFit/>
          </a:bodyPr>
          <a:lstStyle/>
          <a:p>
            <a:r>
              <a:rPr lang="en-US" dirty="0"/>
              <a:t>Summary </a:t>
            </a:r>
            <a:r>
              <a:rPr lang="en-US" sz="2800" dirty="0"/>
              <a:t>(1 of 2)</a:t>
            </a:r>
          </a:p>
        </p:txBody>
      </p:sp>
      <p:sp>
        <p:nvSpPr>
          <p:cNvPr id="3" name="Content Placeholder 2">
            <a:extLst>
              <a:ext uri="{FF2B5EF4-FFF2-40B4-BE49-F238E27FC236}">
                <a16:creationId xmlns:a16="http://schemas.microsoft.com/office/drawing/2014/main" id="{F55661CD-B94E-2342-8B2F-100A7730B5FD}"/>
              </a:ext>
            </a:extLst>
          </p:cNvPr>
          <p:cNvSpPr>
            <a:spLocks noGrp="1"/>
          </p:cNvSpPr>
          <p:nvPr>
            <p:ph sz="quarter" idx="13"/>
          </p:nvPr>
        </p:nvSpPr>
        <p:spPr>
          <a:xfrm>
            <a:off x="457200" y="1048972"/>
            <a:ext cx="8232775" cy="3375727"/>
          </a:xfrm>
        </p:spPr>
        <p:txBody>
          <a:bodyPr lIns="0" tIns="18000" rIns="0" bIns="18000" anchor="ctr">
            <a:spAutoFit/>
          </a:bodyPr>
          <a:lstStyle/>
          <a:p>
            <a:pPr marL="457200" indent="-457200">
              <a:buFont typeface="+mj-lt"/>
              <a:buAutoNum type="arabicPeriod"/>
            </a:pPr>
            <a:r>
              <a:rPr lang="en-US" dirty="0">
                <a:latin typeface="Arial" panose="020B0604020202020204" pitchFamily="34" charset="0"/>
                <a:cs typeface="Arial" panose="020B0604020202020204" pitchFamily="34" charset="0"/>
              </a:rPr>
              <a:t>All inductive ignition systems supply battery voltage to the positive side of the ignition coil and pulse the negative side of the coil on and off to ground to create a high-voltage spark.</a:t>
            </a:r>
          </a:p>
          <a:p>
            <a:pPr marL="457200" indent="-457200">
              <a:buFont typeface="+mj-lt"/>
              <a:buAutoNum type="arabicPeriod"/>
            </a:pPr>
            <a:r>
              <a:rPr lang="en-US" dirty="0">
                <a:latin typeface="Arial" panose="020B0604020202020204" pitchFamily="34" charset="0"/>
                <a:cs typeface="Arial" panose="020B0604020202020204" pitchFamily="34" charset="0"/>
              </a:rPr>
              <a:t>If an ignition system uses a distributor, it is a distributor ignition (</a:t>
            </a:r>
            <a:r>
              <a:rPr lang="en-US" spc="-300" dirty="0">
                <a:latin typeface="Arial" panose="020B0604020202020204" pitchFamily="34" charset="0"/>
                <a:cs typeface="Arial" panose="020B0604020202020204" pitchFamily="34" charset="0"/>
              </a:rPr>
              <a:t>D </a:t>
            </a:r>
            <a:r>
              <a:rPr lang="en-US" dirty="0">
                <a:latin typeface="Arial" panose="020B0604020202020204" pitchFamily="34" charset="0"/>
                <a:cs typeface="Arial" panose="020B0604020202020204" pitchFamily="34" charset="0"/>
              </a:rPr>
              <a:t>I) system.</a:t>
            </a:r>
          </a:p>
          <a:p>
            <a:pPr marL="457200" indent="-457200">
              <a:buFont typeface="+mj-lt"/>
              <a:buAutoNum type="arabicPeriod"/>
            </a:pPr>
            <a:r>
              <a:rPr lang="en-US" dirty="0">
                <a:latin typeface="Arial" panose="020B0604020202020204" pitchFamily="34" charset="0"/>
                <a:cs typeface="Arial" panose="020B0604020202020204" pitchFamily="34" charset="0"/>
              </a:rPr>
              <a:t>If an ignition system does not use a distributor, it is an electronic ignition (</a:t>
            </a:r>
            <a:r>
              <a:rPr lang="en-US" spc="-300" dirty="0">
                <a:latin typeface="Arial" panose="020B0604020202020204" pitchFamily="34" charset="0"/>
                <a:cs typeface="Arial" panose="020B0604020202020204" pitchFamily="34" charset="0"/>
              </a:rPr>
              <a:t>E </a:t>
            </a:r>
            <a:r>
              <a:rPr lang="en-US" dirty="0">
                <a:latin typeface="Arial" panose="020B0604020202020204" pitchFamily="34" charset="0"/>
                <a:cs typeface="Arial" panose="020B0604020202020204" pitchFamily="34" charset="0"/>
              </a:rPr>
              <a:t>I) system.</a:t>
            </a:r>
          </a:p>
        </p:txBody>
      </p:sp>
    </p:spTree>
    <p:extLst>
      <p:ext uri="{BB962C8B-B14F-4D97-AF65-F5344CB8AC3E}">
        <p14:creationId xmlns:p14="http://schemas.microsoft.com/office/powerpoint/2010/main" val="3980519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A62E-5EB6-D94B-BB52-3B95EC7C0A2B}"/>
              </a:ext>
            </a:extLst>
          </p:cNvPr>
          <p:cNvSpPr>
            <a:spLocks noGrp="1"/>
          </p:cNvSpPr>
          <p:nvPr>
            <p:ph type="title"/>
          </p:nvPr>
        </p:nvSpPr>
        <p:spPr>
          <a:xfrm>
            <a:off x="457200" y="241354"/>
            <a:ext cx="8229600" cy="590349"/>
          </a:xfrm>
        </p:spPr>
        <p:txBody>
          <a:bodyPr lIns="0" tIns="18000" rIns="0" bIns="18000" anchor="ctr">
            <a:spAutoFit/>
          </a:bodyPr>
          <a:lstStyle/>
          <a:p>
            <a:r>
              <a:rPr lang="en-US" dirty="0"/>
              <a:t>Summary </a:t>
            </a:r>
            <a:r>
              <a:rPr lang="en-US" sz="2800" dirty="0"/>
              <a:t>(2 of 2)</a:t>
            </a:r>
          </a:p>
        </p:txBody>
      </p:sp>
      <p:sp>
        <p:nvSpPr>
          <p:cNvPr id="3" name="Content Placeholder 2">
            <a:extLst>
              <a:ext uri="{FF2B5EF4-FFF2-40B4-BE49-F238E27FC236}">
                <a16:creationId xmlns:a16="http://schemas.microsoft.com/office/drawing/2014/main" id="{F55661CD-B94E-2342-8B2F-100A7730B5FD}"/>
              </a:ext>
            </a:extLst>
          </p:cNvPr>
          <p:cNvSpPr>
            <a:spLocks noGrp="1"/>
          </p:cNvSpPr>
          <p:nvPr>
            <p:ph sz="quarter" idx="13"/>
          </p:nvPr>
        </p:nvSpPr>
        <p:spPr>
          <a:xfrm>
            <a:off x="457200" y="1068363"/>
            <a:ext cx="8232775" cy="3937419"/>
          </a:xfrm>
        </p:spPr>
        <p:txBody>
          <a:bodyPr lIns="0" tIns="18000" rIns="0" bIns="18000" anchor="ctr">
            <a:spAutoFit/>
          </a:bodyPr>
          <a:lstStyle/>
          <a:p>
            <a:pPr marL="457200" indent="-457200">
              <a:buFont typeface="+mj-lt"/>
              <a:buAutoNum type="arabicPeriod" startAt="4"/>
            </a:pPr>
            <a:r>
              <a:rPr lang="en-US" dirty="0">
                <a:latin typeface="Arial" panose="020B0604020202020204" pitchFamily="34" charset="0"/>
                <a:cs typeface="Arial" panose="020B0604020202020204" pitchFamily="34" charset="0"/>
              </a:rPr>
              <a:t>A waste-spark ignition system fires two spark plugs at the same time.</a:t>
            </a:r>
          </a:p>
          <a:p>
            <a:pPr marL="457200" indent="-457200">
              <a:buFont typeface="+mj-lt"/>
              <a:buAutoNum type="arabicPeriod" startAt="4"/>
            </a:pPr>
            <a:r>
              <a:rPr lang="en-US" dirty="0">
                <a:latin typeface="Arial" panose="020B0604020202020204" pitchFamily="34" charset="0"/>
                <a:cs typeface="Arial" panose="020B0604020202020204" pitchFamily="34" charset="0"/>
              </a:rPr>
              <a:t>A coil-on-plug ignition system uses an ignition coil for each spark plug.</a:t>
            </a:r>
          </a:p>
          <a:p>
            <a:pPr marL="457200" indent="-457200">
              <a:buFont typeface="+mj-lt"/>
              <a:buAutoNum type="arabicPeriod" startAt="4"/>
            </a:pPr>
            <a:r>
              <a:rPr lang="en-US" dirty="0">
                <a:latin typeface="Arial" panose="020B0604020202020204" pitchFamily="34" charset="0"/>
                <a:cs typeface="Arial" panose="020B0604020202020204" pitchFamily="34" charset="0"/>
              </a:rPr>
              <a:t>A thorough visual inspection should be performed on all ignition components when diagnosing an engine performance problem.</a:t>
            </a:r>
          </a:p>
          <a:p>
            <a:pPr marL="457200" indent="-457200">
              <a:buFont typeface="+mj-lt"/>
              <a:buAutoNum type="arabicPeriod" startAt="4"/>
            </a:pPr>
            <a:r>
              <a:rPr lang="en-US" dirty="0">
                <a:latin typeface="Arial" panose="020B0604020202020204" pitchFamily="34" charset="0"/>
                <a:cs typeface="Arial" panose="020B0604020202020204" pitchFamily="34" charset="0"/>
              </a:rPr>
              <a:t>Platinum spark plugs should not be regapped after use in an engine.</a:t>
            </a:r>
          </a:p>
        </p:txBody>
      </p:sp>
    </p:spTree>
    <p:extLst>
      <p:ext uri="{BB962C8B-B14F-4D97-AF65-F5344CB8AC3E}">
        <p14:creationId xmlns:p14="http://schemas.microsoft.com/office/powerpoint/2010/main" val="2261175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6FAE7-345A-4FE5-9B65-CDC87FE48B18}"/>
              </a:ext>
            </a:extLst>
          </p:cNvPr>
          <p:cNvSpPr>
            <a:spLocks noGrp="1"/>
          </p:cNvSpPr>
          <p:nvPr>
            <p:ph type="title"/>
          </p:nvPr>
        </p:nvSpPr>
        <p:spPr>
          <a:xfrm>
            <a:off x="470551" y="161564"/>
            <a:ext cx="8202898" cy="833825"/>
          </a:xfrm>
        </p:spPr>
        <p:txBody>
          <a:bodyPr vert="horz" lIns="0" tIns="17942" rIns="0" bIns="17942" rtlCol="0" anchor="ctr" anchorCtr="0">
            <a:spAutoFit/>
          </a:bodyPr>
          <a:lstStyle/>
          <a:p>
            <a:r>
              <a:rPr lang="en-US" kern="0" dirty="0">
                <a:latin typeface="Arial"/>
              </a:rPr>
              <a:t>Animation and Video Resources</a:t>
            </a:r>
            <a:br>
              <a:rPr lang="en-US" kern="0" dirty="0">
                <a:latin typeface="Arial"/>
              </a:rPr>
            </a:br>
            <a:r>
              <a:rPr lang="en-US" sz="1595" dirty="0">
                <a:latin typeface="Arial"/>
              </a:rPr>
              <a:t>The below listed resources are hyperlinked to the James Halderman website</a:t>
            </a:r>
            <a:endParaRPr lang="en-IN" sz="2791" dirty="0"/>
          </a:p>
        </p:txBody>
      </p:sp>
      <p:sp>
        <p:nvSpPr>
          <p:cNvPr id="6" name="Content Placeholder 5">
            <a:extLst>
              <a:ext uri="{FF2B5EF4-FFF2-40B4-BE49-F238E27FC236}">
                <a16:creationId xmlns:a16="http://schemas.microsoft.com/office/drawing/2014/main" id="{4138F3F7-4197-4CA5-8C73-5FA3B80E4376}"/>
              </a:ext>
            </a:extLst>
          </p:cNvPr>
          <p:cNvSpPr>
            <a:spLocks noGrp="1"/>
          </p:cNvSpPr>
          <p:nvPr>
            <p:ph sz="quarter" idx="13"/>
          </p:nvPr>
        </p:nvSpPr>
        <p:spPr>
          <a:xfrm>
            <a:off x="467387" y="2439471"/>
            <a:ext cx="8206063" cy="1298118"/>
          </a:xfrm>
        </p:spPr>
        <p:txBody>
          <a:bodyPr vert="horz" lIns="0" tIns="17942" rIns="0" bIns="17942" rtlCol="0" anchor="ctr" anchorCtr="0">
            <a:spAutoFit/>
          </a:bodyPr>
          <a:lstStyle/>
          <a:p>
            <a:pPr marL="0" indent="0">
              <a:spcBef>
                <a:spcPts val="598"/>
              </a:spcBef>
              <a:buNone/>
            </a:pPr>
            <a:r>
              <a:rPr lang="en-US" dirty="0">
                <a:latin typeface="Arial" panose="020B0604020202020204" pitchFamily="34" charset="0"/>
                <a:cs typeface="Arial" panose="020B0604020202020204" pitchFamily="34" charset="0"/>
                <a:hlinkClick r:id="rId3"/>
              </a:rPr>
              <a:t>(A6) Electrical/Electronic Systems Animations</a:t>
            </a:r>
            <a:endParaRPr lang="en-US" dirty="0">
              <a:latin typeface="Arial" panose="020B0604020202020204" pitchFamily="34" charset="0"/>
              <a:cs typeface="Arial" panose="020B0604020202020204" pitchFamily="34" charset="0"/>
            </a:endParaRPr>
          </a:p>
          <a:p>
            <a:pPr marL="0" indent="0">
              <a:spcBef>
                <a:spcPts val="598"/>
              </a:spcBef>
              <a:buNone/>
            </a:pPr>
            <a:endParaRPr lang="en-US" dirty="0">
              <a:latin typeface="Arial" panose="020B0604020202020204" pitchFamily="34" charset="0"/>
              <a:cs typeface="Arial" panose="020B0604020202020204" pitchFamily="34" charset="0"/>
            </a:endParaRPr>
          </a:p>
          <a:p>
            <a:pPr marL="0" indent="0">
              <a:spcBef>
                <a:spcPts val="598"/>
              </a:spcBef>
              <a:buNone/>
            </a:pPr>
            <a:r>
              <a:rPr lang="en-US" dirty="0">
                <a:latin typeface="Arial" panose="020B0604020202020204" pitchFamily="34" charset="0"/>
                <a:cs typeface="Arial" panose="020B0604020202020204" pitchFamily="34" charset="0"/>
                <a:hlinkClick r:id="rId4"/>
              </a:rPr>
              <a:t>(A6) Electrical/Electronic Systems Videos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47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a:xfrm>
            <a:off x="435684" y="240972"/>
            <a:ext cx="8229600" cy="590349"/>
          </a:xfrm>
        </p:spPr>
        <p:txBody>
          <a:bodyPr tIns="18000" bIns="18000" anchor="ctr">
            <a:spAutoFit/>
          </a:bodyPr>
          <a:lstStyle/>
          <a:p>
            <a:r>
              <a:rPr lang="en-US" dirty="0">
                <a:latin typeface="Arial (Headings)"/>
                <a:cs typeface="Times New Roman" panose="02020603050405020304" pitchFamily="18" charset="0"/>
              </a:rPr>
              <a:t>Copyright</a:t>
            </a:r>
          </a:p>
        </p:txBody>
      </p:sp>
      <p:pic>
        <p:nvPicPr>
          <p:cNvPr id="6" name="Picture Placeholder 5" descr="Warning.">
            <a:extLst>
              <a:ext uri="{FF2B5EF4-FFF2-40B4-BE49-F238E27FC236}">
                <a16:creationId xmlns:a16="http://schemas.microsoft.com/office/drawing/2014/main" id="{7AF38FA6-9016-4951-8D4C-F708A77D08BF}"/>
              </a:ext>
            </a:extLst>
          </p:cNvPr>
          <p:cNvPicPr>
            <a:picLocks noGrp="1" noChangeAspect="1"/>
          </p:cNvPicPr>
          <p:nvPr>
            <p:ph type="pic" sz="quarter" idx="14"/>
          </p:nvPr>
        </p:nvPicPr>
        <p:blipFill>
          <a:blip r:embed="rId3"/>
          <a:stretch>
            <a:fillRect/>
          </a:stretch>
        </p:blipFill>
        <p:spPr>
          <a:xfrm>
            <a:off x="468313" y="2335313"/>
            <a:ext cx="1276528" cy="1438476"/>
          </a:xfrm>
        </p:spPr>
      </p:pic>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889760" y="1587771"/>
            <a:ext cx="6797040" cy="3079220"/>
          </a:xfrm>
          <a:ln/>
        </p:spPr>
        <p:style>
          <a:lnRef idx="2">
            <a:schemeClr val="dk1"/>
          </a:lnRef>
          <a:fillRef idx="1">
            <a:schemeClr val="lt1"/>
          </a:fillRef>
          <a:effectRef idx="0">
            <a:schemeClr val="dk1"/>
          </a:effectRef>
          <a:fontRef idx="minor">
            <a:schemeClr val="dk1"/>
          </a:fontRef>
        </p:style>
        <p:txBody>
          <a:bodyPr lIns="183600" tIns="183600" rIns="183600" bIns="183600" anchor="ctr">
            <a:spAutoFit/>
          </a:bodyPr>
          <a:lstStyle/>
          <a:p>
            <a:pPr marL="101600" indent="0">
              <a:buNone/>
            </a:pPr>
            <a:r>
              <a:rPr lang="en-US" sz="1600" b="1" dirty="0"/>
              <a:t>This work is protected by United States copyright laws and is</a:t>
            </a:r>
            <a:r>
              <a:rPr lang="en-US" sz="1600" b="1" baseline="0" dirty="0"/>
              <a:t> </a:t>
            </a:r>
            <a:r>
              <a:rPr lang="en-US" sz="1600"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84985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1ABF-070E-6B4B-ADB5-5D2BFB634EC9}"/>
              </a:ext>
            </a:extLst>
          </p:cNvPr>
          <p:cNvSpPr>
            <a:spLocks noGrp="1"/>
          </p:cNvSpPr>
          <p:nvPr>
            <p:ph type="title"/>
          </p:nvPr>
        </p:nvSpPr>
        <p:spPr>
          <a:xfrm>
            <a:off x="457200" y="216792"/>
            <a:ext cx="8229600" cy="590349"/>
          </a:xfrm>
        </p:spPr>
        <p:txBody>
          <a:bodyPr lIns="0" tIns="18000" rIns="0" bIns="18000" anchor="ctr">
            <a:spAutoFit/>
          </a:bodyPr>
          <a:lstStyle/>
          <a:p>
            <a:r>
              <a:rPr lang="en-US" dirty="0"/>
              <a:t>Ignition System </a:t>
            </a:r>
            <a:r>
              <a:rPr lang="en-US" sz="2800" dirty="0"/>
              <a:t>(2 of 2)</a:t>
            </a:r>
          </a:p>
        </p:txBody>
      </p:sp>
      <p:sp>
        <p:nvSpPr>
          <p:cNvPr id="3" name="Content Placeholder 2">
            <a:extLst>
              <a:ext uri="{FF2B5EF4-FFF2-40B4-BE49-F238E27FC236}">
                <a16:creationId xmlns:a16="http://schemas.microsoft.com/office/drawing/2014/main" id="{B43C3188-04A2-D04B-9C73-87CB61CF6166}"/>
              </a:ext>
            </a:extLst>
          </p:cNvPr>
          <p:cNvSpPr>
            <a:spLocks noGrp="1"/>
          </p:cNvSpPr>
          <p:nvPr>
            <p:ph sz="quarter" idx="13"/>
          </p:nvPr>
        </p:nvSpPr>
        <p:spPr>
          <a:xfrm>
            <a:off x="457200" y="1047486"/>
            <a:ext cx="8232775" cy="3975892"/>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Background</a:t>
            </a:r>
          </a:p>
          <a:p>
            <a:pPr marL="829818" lvl="1" indent="-342900"/>
            <a:r>
              <a:rPr lang="en-US" dirty="0">
                <a:latin typeface="Arial" panose="020B0604020202020204" pitchFamily="34" charset="0"/>
                <a:cs typeface="Arial" panose="020B0604020202020204" pitchFamily="34" charset="0"/>
              </a:rPr>
              <a:t>Early ignition systems</a:t>
            </a:r>
          </a:p>
          <a:p>
            <a:pPr marL="1229868" lvl="2" indent="-342900"/>
            <a:r>
              <a:rPr lang="en-US" dirty="0">
                <a:latin typeface="Arial" panose="020B0604020202020204" pitchFamily="34" charset="0"/>
                <a:cs typeface="Arial" panose="020B0604020202020204" pitchFamily="34" charset="0"/>
              </a:rPr>
              <a:t>Contact points and condenser</a:t>
            </a:r>
          </a:p>
          <a:p>
            <a:pPr marL="1229868" lvl="2" indent="-342900"/>
            <a:r>
              <a:rPr lang="en-US" dirty="0">
                <a:latin typeface="Arial" panose="020B0604020202020204" pitchFamily="34" charset="0"/>
                <a:cs typeface="Arial" panose="020B0604020202020204" pitchFamily="34" charset="0"/>
              </a:rPr>
              <a:t>Distributor cap and rotor</a:t>
            </a:r>
          </a:p>
          <a:p>
            <a:pPr marL="829818" lvl="1" indent="-342900"/>
            <a:r>
              <a:rPr lang="en-US" dirty="0">
                <a:latin typeface="Arial" panose="020B0604020202020204" pitchFamily="34" charset="0"/>
                <a:cs typeface="Arial" panose="020B0604020202020204" pitchFamily="34" charset="0"/>
              </a:rPr>
              <a:t>Electronic ignition</a:t>
            </a:r>
          </a:p>
          <a:p>
            <a:pPr marL="1229868" lvl="2" indent="-342900"/>
            <a:r>
              <a:rPr lang="en-US" spc="-300" dirty="0">
                <a:latin typeface="Arial" panose="020B0604020202020204" pitchFamily="34" charset="0"/>
                <a:cs typeface="Arial" panose="020B0604020202020204" pitchFamily="34" charset="0"/>
              </a:rPr>
              <a:t>D </a:t>
            </a:r>
            <a:r>
              <a:rPr lang="en-US" dirty="0">
                <a:latin typeface="Arial" panose="020B0604020202020204" pitchFamily="34" charset="0"/>
                <a:cs typeface="Arial" panose="020B0604020202020204" pitchFamily="34" charset="0"/>
              </a:rPr>
              <a:t>I systems use a distributor cap and rotor</a:t>
            </a:r>
          </a:p>
          <a:p>
            <a:pPr marL="1229868" lvl="2" indent="-342900"/>
            <a:r>
              <a:rPr lang="en-US" spc="-300" dirty="0">
                <a:latin typeface="Arial" panose="020B0604020202020204" pitchFamily="34" charset="0"/>
                <a:cs typeface="Arial" panose="020B0604020202020204" pitchFamily="34" charset="0"/>
              </a:rPr>
              <a:t>E </a:t>
            </a:r>
            <a:r>
              <a:rPr lang="en-US" dirty="0">
                <a:latin typeface="Arial" panose="020B0604020202020204" pitchFamily="34" charset="0"/>
                <a:cs typeface="Arial" panose="020B0604020202020204" pitchFamily="34" charset="0"/>
              </a:rPr>
              <a:t>I systems do not use a distributor</a:t>
            </a:r>
          </a:p>
          <a:p>
            <a:pPr marL="829818" lvl="1" indent="-342900"/>
            <a:r>
              <a:rPr lang="en-US" dirty="0">
                <a:latin typeface="Arial" panose="020B0604020202020204" pitchFamily="34" charset="0"/>
                <a:cs typeface="Arial" panose="020B0604020202020204" pitchFamily="34" charset="0"/>
              </a:rPr>
              <a:t>Waste-spark system</a:t>
            </a:r>
          </a:p>
          <a:p>
            <a:pPr marL="829818" lvl="1" indent="-342900"/>
            <a:r>
              <a:rPr lang="en-US" dirty="0">
                <a:latin typeface="Arial" panose="020B0604020202020204" pitchFamily="34" charset="0"/>
                <a:cs typeface="Arial" panose="020B0604020202020204" pitchFamily="34" charset="0"/>
              </a:rPr>
              <a:t>Coil-on-plug (</a:t>
            </a:r>
            <a:r>
              <a:rPr lang="en-US" spc="-300" dirty="0">
                <a:latin typeface="Arial" panose="020B0604020202020204" pitchFamily="34" charset="0"/>
                <a:cs typeface="Arial" panose="020B0604020202020204" pitchFamily="34" charset="0"/>
              </a:rPr>
              <a:t>C O </a:t>
            </a:r>
            <a:r>
              <a:rPr lang="en-US" dirty="0">
                <a:latin typeface="Arial" panose="020B0604020202020204" pitchFamily="34" charset="0"/>
                <a:cs typeface="Arial" panose="020B0604020202020204" pitchFamily="34" charset="0"/>
              </a:rPr>
              <a:t>P) system</a:t>
            </a:r>
          </a:p>
        </p:txBody>
      </p:sp>
    </p:spTree>
    <p:extLst>
      <p:ext uri="{BB962C8B-B14F-4D97-AF65-F5344CB8AC3E}">
        <p14:creationId xmlns:p14="http://schemas.microsoft.com/office/powerpoint/2010/main" val="130523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4806-512E-9442-A2FF-0F8359773B0F}"/>
              </a:ext>
            </a:extLst>
          </p:cNvPr>
          <p:cNvSpPr>
            <a:spLocks noGrp="1"/>
          </p:cNvSpPr>
          <p:nvPr>
            <p:ph type="title"/>
          </p:nvPr>
        </p:nvSpPr>
        <p:spPr>
          <a:xfrm>
            <a:off x="457200" y="221971"/>
            <a:ext cx="8229600" cy="590349"/>
          </a:xfrm>
        </p:spPr>
        <p:txBody>
          <a:bodyPr lIns="0" tIns="18000" rIns="0" bIns="18000" anchor="ctr">
            <a:spAutoFit/>
          </a:bodyPr>
          <a:lstStyle/>
          <a:p>
            <a:r>
              <a:rPr lang="en-US" dirty="0"/>
              <a:t>Figure 17.1</a:t>
            </a:r>
          </a:p>
        </p:txBody>
      </p:sp>
      <p:pic>
        <p:nvPicPr>
          <p:cNvPr id="6" name="Picture Placeholder 5" descr="An ignition system shows a plate consists of a condenser, a distributor CAM, and points.&#10;">
            <a:extLst>
              <a:ext uri="{FF2B5EF4-FFF2-40B4-BE49-F238E27FC236}">
                <a16:creationId xmlns:a16="http://schemas.microsoft.com/office/drawing/2014/main" id="{57EB9AE3-18D5-A442-8379-CC3CB3CFFFF0}"/>
              </a:ext>
            </a:extLst>
          </p:cNvPr>
          <p:cNvPicPr>
            <a:picLocks noGrp="1" noChangeAspect="1"/>
          </p:cNvPicPr>
          <p:nvPr>
            <p:ph type="pic" sz="quarter" idx="13"/>
          </p:nvPr>
        </p:nvPicPr>
        <p:blipFill>
          <a:blip r:embed="rId2"/>
          <a:stretch>
            <a:fillRect/>
          </a:stretch>
        </p:blipFill>
        <p:spPr>
          <a:xfrm>
            <a:off x="1996239" y="978618"/>
            <a:ext cx="5151521" cy="3422975"/>
          </a:xfrm>
        </p:spPr>
      </p:pic>
      <p:sp>
        <p:nvSpPr>
          <p:cNvPr id="4" name="Text Placeholder 3">
            <a:extLst>
              <a:ext uri="{FF2B5EF4-FFF2-40B4-BE49-F238E27FC236}">
                <a16:creationId xmlns:a16="http://schemas.microsoft.com/office/drawing/2014/main" id="{B898317D-AA88-4947-BD56-E46143DE4EB0}"/>
              </a:ext>
            </a:extLst>
          </p:cNvPr>
          <p:cNvSpPr>
            <a:spLocks noGrp="1"/>
          </p:cNvSpPr>
          <p:nvPr>
            <p:ph type="body" idx="1"/>
          </p:nvPr>
        </p:nvSpPr>
        <p:spPr>
          <a:xfrm>
            <a:off x="457200" y="4618995"/>
            <a:ext cx="8229600" cy="1144347"/>
          </a:xfrm>
        </p:spPr>
        <p:txBody>
          <a:bodyPr lIns="0" tIns="18000" rIns="0" bIns="18000" anchor="ctr">
            <a:spAutoFit/>
          </a:bodyPr>
          <a:lstStyle/>
          <a:p>
            <a:r>
              <a:rPr lang="en-US" dirty="0"/>
              <a:t>The points make and break electrical circuit of the coil primary winding in the ignition coil. The points are opened mechanically by the distributor cam.</a:t>
            </a:r>
          </a:p>
        </p:txBody>
      </p:sp>
    </p:spTree>
    <p:extLst>
      <p:ext uri="{BB962C8B-B14F-4D97-AF65-F5344CB8AC3E}">
        <p14:creationId xmlns:p14="http://schemas.microsoft.com/office/powerpoint/2010/main" val="1646817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B8BF3-2051-8B49-A82A-782C09E41042}"/>
              </a:ext>
            </a:extLst>
          </p:cNvPr>
          <p:cNvSpPr>
            <a:spLocks noGrp="1"/>
          </p:cNvSpPr>
          <p:nvPr>
            <p:ph type="title"/>
          </p:nvPr>
        </p:nvSpPr>
        <p:spPr>
          <a:xfrm>
            <a:off x="457200" y="233149"/>
            <a:ext cx="8229600" cy="590349"/>
          </a:xfrm>
        </p:spPr>
        <p:txBody>
          <a:bodyPr lIns="0" tIns="18000" rIns="0" bIns="18000" anchor="ctr">
            <a:spAutoFit/>
          </a:bodyPr>
          <a:lstStyle/>
          <a:p>
            <a:r>
              <a:rPr lang="en-US" dirty="0"/>
              <a:t>Ignition Coil Construction </a:t>
            </a:r>
            <a:r>
              <a:rPr lang="en-US" sz="2800" dirty="0"/>
              <a:t>(1 of 2)</a:t>
            </a:r>
          </a:p>
        </p:txBody>
      </p:sp>
      <p:sp>
        <p:nvSpPr>
          <p:cNvPr id="3" name="Content Placeholder 2">
            <a:extLst>
              <a:ext uri="{FF2B5EF4-FFF2-40B4-BE49-F238E27FC236}">
                <a16:creationId xmlns:a16="http://schemas.microsoft.com/office/drawing/2014/main" id="{10BAFA16-61A9-CF48-8BBA-06F4B1D8C5CF}"/>
              </a:ext>
            </a:extLst>
          </p:cNvPr>
          <p:cNvSpPr>
            <a:spLocks noGrp="1"/>
          </p:cNvSpPr>
          <p:nvPr>
            <p:ph sz="quarter" idx="13"/>
          </p:nvPr>
        </p:nvSpPr>
        <p:spPr>
          <a:xfrm>
            <a:off x="457200" y="1044635"/>
            <a:ext cx="8232775" cy="3568088"/>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Secondary coil winding. Surrounding the laminated core are approximately 20,000 turns of fine wire,</a:t>
            </a:r>
          </a:p>
          <a:p>
            <a:pPr marL="342900" indent="-342900"/>
            <a:r>
              <a:rPr lang="en-US" dirty="0">
                <a:latin typeface="Arial" panose="020B0604020202020204" pitchFamily="34" charset="0"/>
                <a:cs typeface="Arial" panose="020B0604020202020204" pitchFamily="34" charset="0"/>
              </a:rPr>
              <a:t>Primary coil winding. Surrounding the secondary windings are approximately 150 turns of heavy wire.</a:t>
            </a:r>
          </a:p>
          <a:p>
            <a:pPr marL="342900" indent="-342900"/>
            <a:r>
              <a:rPr lang="en-US" dirty="0">
                <a:latin typeface="Arial" panose="020B0604020202020204" pitchFamily="34" charset="0"/>
                <a:cs typeface="Arial" panose="020B0604020202020204" pitchFamily="34" charset="0"/>
              </a:rPr>
              <a:t>Many ignition coils contain two separate but electrically connected windings of copper wire. </a:t>
            </a:r>
          </a:p>
          <a:p>
            <a:pPr marL="342900" indent="-342900"/>
            <a:r>
              <a:rPr lang="en-US" dirty="0">
                <a:latin typeface="Arial" panose="020B0604020202020204" pitchFamily="34" charset="0"/>
                <a:cs typeface="Arial" panose="020B0604020202020204" pitchFamily="34" charset="0"/>
              </a:rPr>
              <a:t>Other coils are true transformers in which the primary and secondary windings are not electrically connected.</a:t>
            </a:r>
          </a:p>
        </p:txBody>
      </p:sp>
    </p:spTree>
    <p:extLst>
      <p:ext uri="{BB962C8B-B14F-4D97-AF65-F5344CB8AC3E}">
        <p14:creationId xmlns:p14="http://schemas.microsoft.com/office/powerpoint/2010/main" val="1090172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D2126-E9AA-1447-A7C0-B05EDC615846}"/>
              </a:ext>
            </a:extLst>
          </p:cNvPr>
          <p:cNvSpPr>
            <a:spLocks noGrp="1"/>
          </p:cNvSpPr>
          <p:nvPr>
            <p:ph type="title"/>
          </p:nvPr>
        </p:nvSpPr>
        <p:spPr>
          <a:xfrm>
            <a:off x="457200" y="221971"/>
            <a:ext cx="8229600" cy="590349"/>
          </a:xfrm>
        </p:spPr>
        <p:txBody>
          <a:bodyPr lIns="0" tIns="18000" rIns="0" bIns="18000" anchor="ctr">
            <a:spAutoFit/>
          </a:bodyPr>
          <a:lstStyle/>
          <a:p>
            <a:r>
              <a:rPr lang="en-US" dirty="0"/>
              <a:t>Figure 17.2a</a:t>
            </a:r>
          </a:p>
        </p:txBody>
      </p:sp>
      <p:pic>
        <p:nvPicPr>
          <p:cNvPr id="6" name="Picture Placeholder 5" descr="Two ignition coils.&#10;Long description is available in notes, Press F6&#10;">
            <a:extLst>
              <a:ext uri="{FF2B5EF4-FFF2-40B4-BE49-F238E27FC236}">
                <a16:creationId xmlns:a16="http://schemas.microsoft.com/office/drawing/2014/main" id="{6E3B78FB-222F-FA40-A9B4-A3B1651D91B8}"/>
              </a:ext>
            </a:extLst>
          </p:cNvPr>
          <p:cNvPicPr>
            <a:picLocks noGrp="1" noChangeAspect="1"/>
          </p:cNvPicPr>
          <p:nvPr>
            <p:ph type="pic" sz="quarter" idx="13"/>
          </p:nvPr>
        </p:nvPicPr>
        <p:blipFill>
          <a:blip r:embed="rId3"/>
          <a:stretch>
            <a:fillRect/>
          </a:stretch>
        </p:blipFill>
        <p:spPr>
          <a:xfrm>
            <a:off x="2359613" y="1072525"/>
            <a:ext cx="4424774" cy="3377442"/>
          </a:xfrm>
        </p:spPr>
      </p:pic>
      <p:sp>
        <p:nvSpPr>
          <p:cNvPr id="4" name="Text Placeholder 3">
            <a:extLst>
              <a:ext uri="{FF2B5EF4-FFF2-40B4-BE49-F238E27FC236}">
                <a16:creationId xmlns:a16="http://schemas.microsoft.com/office/drawing/2014/main" id="{C40F9AE3-4B7F-474C-9687-C474DC32AA67}"/>
              </a:ext>
            </a:extLst>
          </p:cNvPr>
          <p:cNvSpPr>
            <a:spLocks noGrp="1"/>
          </p:cNvSpPr>
          <p:nvPr>
            <p:ph type="body" idx="1"/>
          </p:nvPr>
        </p:nvSpPr>
        <p:spPr>
          <a:xfrm>
            <a:off x="457200" y="4811244"/>
            <a:ext cx="8229600" cy="775015"/>
          </a:xfrm>
        </p:spPr>
        <p:txBody>
          <a:bodyPr lIns="0" tIns="18000" rIns="0" bIns="18000" anchor="ctr">
            <a:spAutoFit/>
          </a:bodyPr>
          <a:lstStyle/>
          <a:p>
            <a:r>
              <a:rPr lang="en-US" dirty="0"/>
              <a:t>Some ignition coils are electrically connected, called a “married” coil.</a:t>
            </a:r>
          </a:p>
        </p:txBody>
      </p:sp>
    </p:spTree>
    <p:extLst>
      <p:ext uri="{BB962C8B-B14F-4D97-AF65-F5344CB8AC3E}">
        <p14:creationId xmlns:p14="http://schemas.microsoft.com/office/powerpoint/2010/main" val="589582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3CDC5-472D-3F4D-BC85-CB0C6798924C}"/>
              </a:ext>
            </a:extLst>
          </p:cNvPr>
          <p:cNvSpPr>
            <a:spLocks noGrp="1"/>
          </p:cNvSpPr>
          <p:nvPr>
            <p:ph type="title"/>
          </p:nvPr>
        </p:nvSpPr>
        <p:spPr>
          <a:xfrm>
            <a:off x="457200" y="235465"/>
            <a:ext cx="8229600" cy="590349"/>
          </a:xfrm>
        </p:spPr>
        <p:txBody>
          <a:bodyPr lIns="0" tIns="18000" rIns="0" bIns="18000" anchor="ctr">
            <a:spAutoFit/>
          </a:bodyPr>
          <a:lstStyle/>
          <a:p>
            <a:r>
              <a:rPr lang="en-US" dirty="0"/>
              <a:t>Figure 17.2b</a:t>
            </a:r>
          </a:p>
        </p:txBody>
      </p:sp>
      <p:pic>
        <p:nvPicPr>
          <p:cNvPr id="6" name="Picture Placeholder 5" descr="Ignition coil.&#10;Long description is available in notes, Press F6">
            <a:extLst>
              <a:ext uri="{FF2B5EF4-FFF2-40B4-BE49-F238E27FC236}">
                <a16:creationId xmlns:a16="http://schemas.microsoft.com/office/drawing/2014/main" id="{C0871F68-5A26-A14C-BF5A-D8692A39FD3E}"/>
              </a:ext>
            </a:extLst>
          </p:cNvPr>
          <p:cNvPicPr>
            <a:picLocks noGrp="1" noChangeAspect="1"/>
          </p:cNvPicPr>
          <p:nvPr>
            <p:ph type="pic" sz="quarter" idx="13"/>
          </p:nvPr>
        </p:nvPicPr>
        <p:blipFill>
          <a:blip r:embed="rId3"/>
          <a:stretch>
            <a:fillRect/>
          </a:stretch>
        </p:blipFill>
        <p:spPr>
          <a:xfrm>
            <a:off x="2121568" y="1093541"/>
            <a:ext cx="4900863" cy="3220118"/>
          </a:xfrm>
        </p:spPr>
      </p:pic>
      <p:sp>
        <p:nvSpPr>
          <p:cNvPr id="4" name="Text Placeholder 3">
            <a:extLst>
              <a:ext uri="{FF2B5EF4-FFF2-40B4-BE49-F238E27FC236}">
                <a16:creationId xmlns:a16="http://schemas.microsoft.com/office/drawing/2014/main" id="{F602C873-DF6F-5D4A-9FEA-687714ECEC2E}"/>
              </a:ext>
            </a:extLst>
          </p:cNvPr>
          <p:cNvSpPr>
            <a:spLocks noGrp="1"/>
          </p:cNvSpPr>
          <p:nvPr>
            <p:ph type="body" idx="1"/>
          </p:nvPr>
        </p:nvSpPr>
        <p:spPr>
          <a:xfrm>
            <a:off x="457200" y="4660844"/>
            <a:ext cx="8229600" cy="775015"/>
          </a:xfrm>
        </p:spPr>
        <p:txBody>
          <a:bodyPr lIns="0" tIns="18000" rIns="0" bIns="18000" anchor="ctr">
            <a:spAutoFit/>
          </a:bodyPr>
          <a:lstStyle/>
          <a:p>
            <a:r>
              <a:rPr lang="en-US" dirty="0"/>
              <a:t>Others use separate primary and secondary windings, called a “divorced” coil.</a:t>
            </a:r>
          </a:p>
        </p:txBody>
      </p:sp>
    </p:spTree>
    <p:extLst>
      <p:ext uri="{BB962C8B-B14F-4D97-AF65-F5344CB8AC3E}">
        <p14:creationId xmlns:p14="http://schemas.microsoft.com/office/powerpoint/2010/main" val="1860006813"/>
      </p:ext>
    </p:extLst>
  </p:cSld>
  <p:clrMapOvr>
    <a:masterClrMapping/>
  </p:clrMapOvr>
</p:sld>
</file>

<file path=ppt/theme/theme1.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598</TotalTime>
  <Words>2807</Words>
  <Application>Microsoft Office PowerPoint</Application>
  <PresentationFormat>On-screen Show (4:3)</PresentationFormat>
  <Paragraphs>194</Paragraphs>
  <Slides>48</Slides>
  <Notes>11</Notes>
  <HiddenSlides>0</HiddenSlides>
  <MMClips>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Arial</vt:lpstr>
      <vt:lpstr>Arial (Headings)</vt:lpstr>
      <vt:lpstr>Calibri</vt:lpstr>
      <vt:lpstr>Tahoma</vt:lpstr>
      <vt:lpstr>Times New Roman</vt:lpstr>
      <vt:lpstr>Verdana</vt:lpstr>
      <vt:lpstr>USHE_slide options</vt:lpstr>
      <vt:lpstr>USHE</vt:lpstr>
      <vt:lpstr>Automotive Engines Theory and Servicing</vt:lpstr>
      <vt:lpstr>Learning Objectives (1 of 2)</vt:lpstr>
      <vt:lpstr>Learning Objectives (2 of 2)</vt:lpstr>
      <vt:lpstr>Ignition System (1 of 2)</vt:lpstr>
      <vt:lpstr>Ignition System (2 of 2)</vt:lpstr>
      <vt:lpstr>Figure 17.1</vt:lpstr>
      <vt:lpstr>Ignition Coil Construction (1 of 2)</vt:lpstr>
      <vt:lpstr>Figure 17.2a</vt:lpstr>
      <vt:lpstr>Figure 17.2b</vt:lpstr>
      <vt:lpstr>Ignition Coil Construction (2 of 2)</vt:lpstr>
      <vt:lpstr>Figure 17.3</vt:lpstr>
      <vt:lpstr>Ignition Coil Operation (1 of 2)</vt:lpstr>
      <vt:lpstr>Ignition Coil Operation (2 of 2)</vt:lpstr>
      <vt:lpstr>Figure 17.5</vt:lpstr>
      <vt:lpstr>Ignition Switching and Triggering</vt:lpstr>
      <vt:lpstr>Figure 17.6</vt:lpstr>
      <vt:lpstr>Figure 17.8</vt:lpstr>
      <vt:lpstr>Animation:  Hall-Effect Sensor (The animation will automatically start in a few seconds)</vt:lpstr>
      <vt:lpstr>Figure 17.9</vt:lpstr>
      <vt:lpstr>Distributor Ignition (D I) (1 of 2)</vt:lpstr>
      <vt:lpstr>Distributor Ignition (D I) (2 of 2)</vt:lpstr>
      <vt:lpstr>Figure 17.10</vt:lpstr>
      <vt:lpstr>Animation:  Ignition System, Distributor (The animation will automatically start in a few seconds)</vt:lpstr>
      <vt:lpstr>Waste-Spark Ignition System</vt:lpstr>
      <vt:lpstr>Figure 17.11</vt:lpstr>
      <vt:lpstr>Animation:  Waste-Spark Ignition System (The animation will automatically start in a few seconds)</vt:lpstr>
      <vt:lpstr>Animation:  Waste Spark Ignition System (The animation will automatically start in a few seconds)</vt:lpstr>
      <vt:lpstr>Figure 17.12</vt:lpstr>
      <vt:lpstr>Coil-on-Plug Ignition </vt:lpstr>
      <vt:lpstr>Figure 17.13</vt:lpstr>
      <vt:lpstr>Figure 17.14</vt:lpstr>
      <vt:lpstr>Animation:  Coil-On-Plug Ignition System (The animation will automatically start in a few seconds)</vt:lpstr>
      <vt:lpstr>Knock Sensors</vt:lpstr>
      <vt:lpstr>Figure 17.17</vt:lpstr>
      <vt:lpstr>Ignition System Diagnosis</vt:lpstr>
      <vt:lpstr>Figure 17.19</vt:lpstr>
      <vt:lpstr>Spark Plug Wire Inspection</vt:lpstr>
      <vt:lpstr>Animation:  Test Spark Plug Wire (The animation will automatically start in a few seconds)</vt:lpstr>
      <vt:lpstr>Figure 17.26</vt:lpstr>
      <vt:lpstr>Spark Plugs</vt:lpstr>
      <vt:lpstr>Figure 17.31</vt:lpstr>
      <vt:lpstr>Figure 17.33</vt:lpstr>
      <vt:lpstr>Ignition Timing</vt:lpstr>
      <vt:lpstr>Figure 17.40</vt:lpstr>
      <vt:lpstr>Summary (1 of 2)</vt:lpstr>
      <vt:lpstr>Summary (2 of 2)</vt:lpstr>
      <vt:lpstr>Animation and Video Resources The below listed resources are hyperlinked to the James Halderman website</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Engines Theory and Servicing, Tenth Edition, Chapter 17</dc:title>
  <dc:subject>Business</dc:subject>
  <dc:creator>James D. Halderman</dc:creator>
  <cp:keywords>Automotive</cp:keywords>
  <dc:description>Additional information may be found in the Notes Pane of each slide by pressing F6.</dc:description>
  <cp:lastModifiedBy>Glen Plants</cp:lastModifiedBy>
  <cp:revision>70</cp:revision>
  <dcterms:created xsi:type="dcterms:W3CDTF">2021-12-10T19:34:11Z</dcterms:created>
  <dcterms:modified xsi:type="dcterms:W3CDTF">2022-05-06T15:35:13Z</dcterms:modified>
</cp:coreProperties>
</file>