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8" r:id="rId2"/>
  </p:sldMasterIdLst>
  <p:notesMasterIdLst>
    <p:notesMasterId r:id="rId74"/>
  </p:notesMasterIdLst>
  <p:sldIdLst>
    <p:sldId id="360" r:id="rId3"/>
    <p:sldId id="361" r:id="rId4"/>
    <p:sldId id="384" r:id="rId5"/>
    <p:sldId id="385" r:id="rId6"/>
    <p:sldId id="386" r:id="rId7"/>
    <p:sldId id="480" r:id="rId8"/>
    <p:sldId id="387" r:id="rId9"/>
    <p:sldId id="388" r:id="rId10"/>
    <p:sldId id="389" r:id="rId11"/>
    <p:sldId id="390" r:id="rId12"/>
    <p:sldId id="391" r:id="rId13"/>
    <p:sldId id="392" r:id="rId14"/>
    <p:sldId id="393" r:id="rId15"/>
    <p:sldId id="394" r:id="rId16"/>
    <p:sldId id="395" r:id="rId17"/>
    <p:sldId id="434" r:id="rId18"/>
    <p:sldId id="396" r:id="rId19"/>
    <p:sldId id="397" r:id="rId20"/>
    <p:sldId id="398" r:id="rId21"/>
    <p:sldId id="399" r:id="rId22"/>
    <p:sldId id="467" r:id="rId23"/>
    <p:sldId id="468" r:id="rId24"/>
    <p:sldId id="469" r:id="rId25"/>
    <p:sldId id="400" r:id="rId26"/>
    <p:sldId id="439" r:id="rId27"/>
    <p:sldId id="435" r:id="rId28"/>
    <p:sldId id="402" r:id="rId29"/>
    <p:sldId id="403" r:id="rId30"/>
    <p:sldId id="404" r:id="rId31"/>
    <p:sldId id="406" r:id="rId32"/>
    <p:sldId id="405" r:id="rId33"/>
    <p:sldId id="470" r:id="rId34"/>
    <p:sldId id="471" r:id="rId35"/>
    <p:sldId id="407" r:id="rId36"/>
    <p:sldId id="408" r:id="rId37"/>
    <p:sldId id="409" r:id="rId38"/>
    <p:sldId id="410" r:id="rId39"/>
    <p:sldId id="413" r:id="rId40"/>
    <p:sldId id="472" r:id="rId41"/>
    <p:sldId id="411" r:id="rId42"/>
    <p:sldId id="412" r:id="rId43"/>
    <p:sldId id="414" r:id="rId44"/>
    <p:sldId id="415" r:id="rId45"/>
    <p:sldId id="416" r:id="rId46"/>
    <p:sldId id="417" r:id="rId47"/>
    <p:sldId id="418" r:id="rId48"/>
    <p:sldId id="420" r:id="rId49"/>
    <p:sldId id="473" r:id="rId50"/>
    <p:sldId id="440" r:id="rId51"/>
    <p:sldId id="421" r:id="rId52"/>
    <p:sldId id="422" r:id="rId53"/>
    <p:sldId id="474" r:id="rId54"/>
    <p:sldId id="423" r:id="rId55"/>
    <p:sldId id="424" r:id="rId56"/>
    <p:sldId id="475" r:id="rId57"/>
    <p:sldId id="476" r:id="rId58"/>
    <p:sldId id="425" r:id="rId59"/>
    <p:sldId id="426" r:id="rId60"/>
    <p:sldId id="477" r:id="rId61"/>
    <p:sldId id="428" r:id="rId62"/>
    <p:sldId id="427" r:id="rId63"/>
    <p:sldId id="429" r:id="rId64"/>
    <p:sldId id="430" r:id="rId65"/>
    <p:sldId id="431" r:id="rId66"/>
    <p:sldId id="478" r:id="rId67"/>
    <p:sldId id="479" r:id="rId68"/>
    <p:sldId id="382" r:id="rId69"/>
    <p:sldId id="432" r:id="rId70"/>
    <p:sldId id="433" r:id="rId71"/>
    <p:sldId id="463" r:id="rId72"/>
    <p:sldId id="460"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72" userDrawn="1">
          <p15:clr>
            <a:srgbClr val="A4A3A4"/>
          </p15:clr>
        </p15:guide>
        <p15:guide id="3" orient="horz" pos="436" userDrawn="1">
          <p15:clr>
            <a:srgbClr val="A4A3A4"/>
          </p15:clr>
        </p15:guide>
        <p15:guide id="4" pos="54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5407" autoAdjust="0"/>
  </p:normalViewPr>
  <p:slideViewPr>
    <p:cSldViewPr snapToGrid="0" snapToObjects="1">
      <p:cViewPr varScale="1">
        <p:scale>
          <a:sx n="109" d="100"/>
          <a:sy n="109" d="100"/>
        </p:scale>
        <p:origin x="1596" y="108"/>
      </p:cViewPr>
      <p:guideLst>
        <p:guide orient="horz" pos="2160"/>
        <p:guide pos="272"/>
        <p:guide orient="horz" pos="436"/>
        <p:guide pos="5465"/>
      </p:guideLst>
    </p:cSldViewPr>
  </p:slideViewPr>
  <p:outlineViewPr>
    <p:cViewPr>
      <p:scale>
        <a:sx n="33" d="100"/>
        <a:sy n="33" d="100"/>
      </p:scale>
      <p:origin x="0" y="-228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E9D29-05AB-C942-9EB1-591DB0C56E04}" type="datetimeFigureOut">
              <a:rPr lang="en-US" smtClean="0"/>
              <a:t>5/6/2022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9AAC6-676E-7845-9C93-8C327C91EE50}" type="slidenum">
              <a:rPr lang="en-US" smtClean="0"/>
              <a:t>‹#›</a:t>
            </a:fld>
            <a:endParaRPr lang="en-US" dirty="0"/>
          </a:p>
        </p:txBody>
      </p:sp>
    </p:spTree>
    <p:extLst>
      <p:ext uri="{BB962C8B-B14F-4D97-AF65-F5344CB8AC3E}">
        <p14:creationId xmlns:p14="http://schemas.microsoft.com/office/powerpoint/2010/main" val="28638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effectLst/>
                <a:latin typeface="Arial"/>
                <a:ea typeface="Arial"/>
                <a:cs typeface="Arial"/>
                <a:sym typeface="Arial"/>
              </a:rPr>
              <a:t>1) MathType Plugin</a:t>
            </a:r>
          </a:p>
          <a:p>
            <a:r>
              <a:rPr lang="en-US" sz="1200" b="0" i="0" u="none" strike="noStrike" kern="1200" cap="none" dirty="0">
                <a:solidFill>
                  <a:schemeClr val="dk1"/>
                </a:solidFill>
                <a:effectLst/>
                <a:latin typeface="Arial"/>
                <a:ea typeface="Arial"/>
                <a:cs typeface="Arial"/>
                <a:sym typeface="Arial"/>
              </a:rPr>
              <a:t>2) Math Player (free versions available)</a:t>
            </a:r>
          </a:p>
          <a:p>
            <a:r>
              <a:rPr lang="en-US" sz="1200" b="0" i="0" u="none" strike="noStrike" kern="1200" cap="none" dirty="0">
                <a:solidFill>
                  <a:schemeClr val="dk1"/>
                </a:solidFill>
                <a:effectLst/>
                <a:latin typeface="Arial"/>
                <a:ea typeface="Arial"/>
                <a:cs typeface="Arial"/>
                <a:sym typeface="Arial"/>
              </a:rPr>
              <a:t>3) NVDA Reader (free versions available)</a:t>
            </a:r>
          </a:p>
          <a:p>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1</a:t>
            </a:fld>
            <a:endParaRPr lang="en-US" dirty="0"/>
          </a:p>
        </p:txBody>
      </p:sp>
    </p:spTree>
    <p:extLst>
      <p:ext uri="{BB962C8B-B14F-4D97-AF65-F5344CB8AC3E}">
        <p14:creationId xmlns:p14="http://schemas.microsoft.com/office/powerpoint/2010/main" val="2201158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70</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71</a:t>
            </a:fld>
            <a:endParaRPr lang="en-US" dirty="0"/>
          </a:p>
        </p:txBody>
      </p:sp>
    </p:spTree>
    <p:extLst>
      <p:ext uri="{BB962C8B-B14F-4D97-AF65-F5344CB8AC3E}">
        <p14:creationId xmlns:p14="http://schemas.microsoft.com/office/powerpoint/2010/main" val="1372981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736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4058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1805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The battery has black and red terminals. The black terminal is connected to a large cable or load test and the red terminal is connected to a load tester or a large cable having a clamp on A M P S pickup. The black terminal is also connected to the ground. </a:t>
            </a:r>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16</a:t>
            </a:fld>
            <a:endParaRPr lang="en-US" dirty="0"/>
          </a:p>
        </p:txBody>
      </p:sp>
    </p:spTree>
    <p:extLst>
      <p:ext uri="{BB962C8B-B14F-4D97-AF65-F5344CB8AC3E}">
        <p14:creationId xmlns:p14="http://schemas.microsoft.com/office/powerpoint/2010/main" val="4147859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chart has eight columns and five rows. From left to right, the columns are labeled "Open circuit voltage in volts, State of charge in percent, Charging time in minutes to full charge at 80 degrees Fahrenheit or 27 degrees Celsius: At 60 amperes, At 50 amperes, At 40 amperes, At 30 amperes, At 20 amperes, and At 10 amperes." The entries in the chart are as follows:</a:t>
            </a:r>
          </a:p>
          <a:p>
            <a:r>
              <a:rPr lang="en-US" dirty="0"/>
              <a:t>Row 1: Open circuit voltage in volts: 12.6, State of charge in percent: 100, At 60 amperes: Full charge, At 50 amperes: Full charge, At 40 amperes: Full charge, At 30 amperes: Full charge, At 20 ampere: Full charge, At 10 amperes: Full charge.</a:t>
            </a:r>
          </a:p>
          <a:p>
            <a:r>
              <a:rPr lang="en-US" dirty="0"/>
              <a:t>Row 2: Open circuit voltage in volts: 12.4, State of charge in percent: 75, At 60 amperes: 15, At 50 amperes: 20, At 40 amperes: 27, At 30 amperes: 35, At 20 ampere: 48, At 10 amperes: 90.</a:t>
            </a:r>
          </a:p>
          <a:p>
            <a:r>
              <a:rPr lang="en-US" dirty="0"/>
              <a:t>Row 3: Open circuit voltage in volts: 12.2, State of charge in percent: 50, At 60 amperes: 35, At 50 amperes: 45, At 40 amperes: 55, At 30 amperes: 75, At 20 ampere: 95, At 10 amperes: 180.</a:t>
            </a:r>
          </a:p>
          <a:p>
            <a:r>
              <a:rPr lang="en-US" dirty="0"/>
              <a:t>Row 4: Open circuit voltage in volts: 12.0, State of charge in percent: 25, At 60 amperes: 50, At 50 amperes: 65, At 40 amperes: 85, At 30 amperes: 115, At 20 ampere: 145, At 10 amperes: 280.</a:t>
            </a:r>
          </a:p>
          <a:p>
            <a:r>
              <a:rPr lang="en-US" dirty="0"/>
              <a:t>Row 5: Open circuit voltage in volts: 11.8, State of charge in percent: 0, At 60 amperes: 65, At 50 amperes: 85, At 40 amperes: 110, At 30 amperes: 150, At 20 ampere: 195, At 10 amperes: 370.</a:t>
            </a:r>
            <a:endParaRPr lang="en-IN" dirty="0"/>
          </a:p>
        </p:txBody>
      </p:sp>
      <p:sp>
        <p:nvSpPr>
          <p:cNvPr id="4" name="Slide Number Placeholder 3"/>
          <p:cNvSpPr>
            <a:spLocks noGrp="1"/>
          </p:cNvSpPr>
          <p:nvPr>
            <p:ph type="sldNum" sz="quarter" idx="5"/>
          </p:nvPr>
        </p:nvSpPr>
        <p:spPr/>
        <p:txBody>
          <a:bodyPr/>
          <a:lstStyle/>
          <a:p>
            <a:fld id="{7179AAC6-676E-7845-9C93-8C327C91EE50}" type="slidenum">
              <a:rPr lang="en-US" smtClean="0"/>
              <a:t>26</a:t>
            </a:fld>
            <a:endParaRPr lang="en-US" dirty="0"/>
          </a:p>
        </p:txBody>
      </p:sp>
    </p:spTree>
    <p:extLst>
      <p:ext uri="{BB962C8B-B14F-4D97-AF65-F5344CB8AC3E}">
        <p14:creationId xmlns:p14="http://schemas.microsoft.com/office/powerpoint/2010/main" val="89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A question, "Does it crank?" is divided into four parts namely, "Yes slowly, Yes normal, No makes no noise (just clicks), and Just clicks." The first section yes slowly leads to "Problem is weak battery, high resistance is cables, or defective starter motor," then to "Feel both battery cables and connections if either is hot to the touch after cranking the engine, replace the cables or clean the connections. Try starter again." It leads to "Does it now crank normally?" which is divided into two sections, "No and Yes." No leads to "Perform starter A M P test," which leads to "If amperage is too high, check if engine can be rotated by hand with a wrench on engine." It leads to "Engine turns freely" that in turn leads to "Replace or overhaul solenoid or starter. "Engine turns freely" also leads to "Engine does not turn freely," which leads to "Find and correct engine mechanical problem." The second section "Yes normal" leads to "Check ignition and fuel system problem is not in the cranking circuit." The third section "No makes no noise (just clicks)" leads to two sections, "Headlights bright" and "Headlights dim or out." "Headlights bright" leads to "Problem is probably the control circuit," which in turn leads to "Check for voltage at "S" terminal of solenoid with ignition in "crank" position." It flows to "No voltage," goes to "Perform bypass test: connect A jumper wire to bat positive and other end to S terminal of starter solenoid," and leads to "engine cranks" and "Engine does not crank." "Engine cranks" leads to "Repair open circuit in control circuit" and "Engine does not crank" leads to "Replace solenoid or starter." The fourth section "Just clicks" leads to "Problem is weak battery or low voltage to starter pr solenoid," which flows to "Clean battery cables at battery terminals and at starter (solenoid and block) (ground) charge battery), flows to "Battery voltage," and finally leads to "replace solenoid or starter." "Check for voltage at 'S' terminal of solenoid with ignition in "crank" position" flows to "No voltage" from the third section that is linked to "Battery voltage" from the fourth section. </a:t>
            </a:r>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49</a:t>
            </a:fld>
            <a:endParaRPr lang="en-US" dirty="0"/>
          </a:p>
        </p:txBody>
      </p:sp>
    </p:spTree>
    <p:extLst>
      <p:ext uri="{BB962C8B-B14F-4D97-AF65-F5344CB8AC3E}">
        <p14:creationId xmlns:p14="http://schemas.microsoft.com/office/powerpoint/2010/main" val="3591709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The system shows stator windings, field windings, a regulator, slip rings, a ball bearing, brushes, a slip ring end frame, an internal fan, a stator, a rotor, an external fan, a drive pulley, a ball bearing, and a drive end frame, from top to the top right in an anticlockwise direction. </a:t>
            </a:r>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51</a:t>
            </a:fld>
            <a:endParaRPr lang="en-US" dirty="0"/>
          </a:p>
        </p:txBody>
      </p:sp>
    </p:spTree>
    <p:extLst>
      <p:ext uri="{BB962C8B-B14F-4D97-AF65-F5344CB8AC3E}">
        <p14:creationId xmlns:p14="http://schemas.microsoft.com/office/powerpoint/2010/main" val="4055733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The battery has black and red terminals. The black terminal is connected to a negative load lead and the red terminal is connected to a positive load lead. Both leads are connected to the large cables from the tester. The red terminal also leads to a starter motor through a wire, and the black terminal through another wire that has a green clamp on A M P s pickup. A note below reads, "Test lead connections for testing the starting system, charging system, voltage regulator, and diode stator." </a:t>
            </a:r>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63</a:t>
            </a:fld>
            <a:endParaRPr lang="en-US" dirty="0"/>
          </a:p>
        </p:txBody>
      </p:sp>
    </p:spTree>
    <p:extLst>
      <p:ext uri="{BB962C8B-B14F-4D97-AF65-F5344CB8AC3E}">
        <p14:creationId xmlns:p14="http://schemas.microsoft.com/office/powerpoint/2010/main" val="3333187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424580"/>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7541A7FD-413A-4C46-87FC-103EFFF80C86}"/>
              </a:ext>
            </a:extLst>
          </p:cNvPr>
          <p:cNvSpPr>
            <a:spLocks noGrp="1"/>
          </p:cNvSpPr>
          <p:nvPr>
            <p:ph sz="quarter" idx="14"/>
          </p:nvPr>
        </p:nvSpPr>
        <p:spPr>
          <a:xfrm>
            <a:off x="457200" y="3125788"/>
            <a:ext cx="8229600" cy="2865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141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2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5354320"/>
            <a:ext cx="8229600" cy="63628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Picture Placeholder 2">
            <a:extLst>
              <a:ext uri="{FF2B5EF4-FFF2-40B4-BE49-F238E27FC236}">
                <a16:creationId xmlns:a16="http://schemas.microsoft.com/office/drawing/2014/main" id="{F7D1BAD0-2DFD-4969-BC1C-96291E6A156E}"/>
              </a:ext>
            </a:extLst>
          </p:cNvPr>
          <p:cNvSpPr>
            <a:spLocks noGrp="1"/>
          </p:cNvSpPr>
          <p:nvPr>
            <p:ph type="pic" sz="quarter" idx="14"/>
          </p:nvPr>
        </p:nvSpPr>
        <p:spPr>
          <a:xfrm>
            <a:off x="609600" y="1616075"/>
            <a:ext cx="7996238" cy="3290888"/>
          </a:xfrm>
        </p:spPr>
        <p:txBody>
          <a:bodyPr/>
          <a:lstStyle/>
          <a:p>
            <a:endParaRPr lang="en-US" dirty="0"/>
          </a:p>
        </p:txBody>
      </p:sp>
    </p:spTree>
    <p:extLst>
      <p:ext uri="{BB962C8B-B14F-4D97-AF65-F5344CB8AC3E}">
        <p14:creationId xmlns:p14="http://schemas.microsoft.com/office/powerpoint/2010/main" val="3122264320"/>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265571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2146852"/>
            <a:ext cx="4397375" cy="3979311"/>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286501"/>
            <a:ext cx="1093304" cy="3429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94513101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10" descr="Pearson Logo">
            <a:extLst>
              <a:ext uri="{FF2B5EF4-FFF2-40B4-BE49-F238E27FC236}">
                <a16:creationId xmlns:a16="http://schemas.microsoft.com/office/drawing/2014/main" id="{23E81008-A37C-4F02-8829-C51C0E9FDED7}"/>
              </a:ext>
            </a:extLst>
          </p:cNvPr>
          <p:cNvPicPr>
            <a:picLocks noChangeAspect="1"/>
          </p:cNvPicPr>
          <p:nvPr userDrawn="1"/>
        </p:nvPicPr>
        <p:blipFill>
          <a:blip r:embed="rId6"/>
          <a:stretch>
            <a:fillRect/>
          </a:stretch>
        </p:blipFill>
        <p:spPr>
          <a:xfrm>
            <a:off x="387626" y="6332951"/>
            <a:ext cx="1015995" cy="398802"/>
          </a:xfrm>
          <a:prstGeom prst="rect">
            <a:avLst/>
          </a:prstGeom>
        </p:spPr>
      </p:pic>
      <p:sp>
        <p:nvSpPr>
          <p:cNvPr id="9" name="Content Placeholder 7">
            <a:extLst>
              <a:ext uri="{FF2B5EF4-FFF2-40B4-BE49-F238E27FC236}">
                <a16:creationId xmlns:a16="http://schemas.microsoft.com/office/drawing/2014/main" id="{E4C53E71-CDC4-45AF-B0D1-EA54B9C72362}"/>
              </a:ext>
            </a:extLst>
          </p:cNvPr>
          <p:cNvSpPr txBox="1">
            <a:spLocks/>
          </p:cNvSpPr>
          <p:nvPr userDrawn="1"/>
        </p:nvSpPr>
        <p:spPr>
          <a:xfrm>
            <a:off x="1839817" y="6448660"/>
            <a:ext cx="6846983"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defTabSz="914400"/>
            <a:r>
              <a:rPr lang="en-US" altLang="en-US" sz="1200" kern="0"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480941295"/>
      </p:ext>
    </p:extLst>
  </p:cSld>
  <p:clrMap bg1="lt1" tx1="dk1" bg2="dk2" tx2="lt2" accent1="accent1" accent2="accent2" accent3="accent3" accent4="accent4" accent5="accent5" accent6="accent6" hlink="hlink" folHlink="folHlink"/>
  <p:sldLayoutIdLst>
    <p:sldLayoutId id="2147483673" r:id="rId1"/>
    <p:sldLayoutId id="2147483679" r:id="rId2"/>
    <p:sldLayoutId id="2147483690" r:id="rId3"/>
    <p:sldLayoutId id="214748369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146033304"/>
      </p:ext>
    </p:extLst>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jameshalderman.com/a6_vid_lib_pag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2DBB-89DF-6C45-9E32-2B436F1B3D33}"/>
              </a:ext>
            </a:extLst>
          </p:cNvPr>
          <p:cNvSpPr>
            <a:spLocks noGrp="1"/>
          </p:cNvSpPr>
          <p:nvPr>
            <p:ph type="title"/>
          </p:nvPr>
        </p:nvSpPr>
        <p:spPr>
          <a:xfrm>
            <a:off x="457200" y="215371"/>
            <a:ext cx="8229600" cy="1144347"/>
          </a:xfrm>
        </p:spPr>
        <p:txBody>
          <a:bodyPr lIns="0" tIns="18000" rIns="0" bIns="18000" anchor="ctr">
            <a:spAutoFit/>
          </a:bodyPr>
          <a:lstStyle/>
          <a:p>
            <a:r>
              <a:rPr lang="en-US" dirty="0"/>
              <a:t>Automotive Engines Theory and Servicing</a:t>
            </a:r>
          </a:p>
        </p:txBody>
      </p:sp>
      <p:sp>
        <p:nvSpPr>
          <p:cNvPr id="3" name="Text Placeholder 2">
            <a:extLst>
              <a:ext uri="{FF2B5EF4-FFF2-40B4-BE49-F238E27FC236}">
                <a16:creationId xmlns:a16="http://schemas.microsoft.com/office/drawing/2014/main" id="{6F18AA30-1FCC-5947-A6EA-AF08C522D5DB}"/>
              </a:ext>
            </a:extLst>
          </p:cNvPr>
          <p:cNvSpPr>
            <a:spLocks noGrp="1"/>
          </p:cNvSpPr>
          <p:nvPr>
            <p:ph type="body" idx="1"/>
          </p:nvPr>
        </p:nvSpPr>
        <p:spPr>
          <a:xfrm>
            <a:off x="457200" y="1507544"/>
            <a:ext cx="8229600" cy="344128"/>
          </a:xfrm>
        </p:spPr>
        <p:txBody>
          <a:bodyPr lIns="0" tIns="18000" rIns="0" bIns="18000" anchor="ctr">
            <a:spAutoFit/>
          </a:bodyPr>
          <a:lstStyle/>
          <a:p>
            <a:r>
              <a:rPr lang="en-US" dirty="0"/>
              <a:t>Tenth Edition</a:t>
            </a:r>
          </a:p>
        </p:txBody>
      </p:sp>
      <p:pic>
        <p:nvPicPr>
          <p:cNvPr id="10" name="Content Placeholder 9" descr="Front Cover: Automotive Engines Theory and Servicing ,Tenth Edition by James D. Halderman">
            <a:extLst>
              <a:ext uri="{FF2B5EF4-FFF2-40B4-BE49-F238E27FC236}">
                <a16:creationId xmlns:a16="http://schemas.microsoft.com/office/drawing/2014/main" id="{1B223FB6-B544-D747-A642-F670CBA4268E}"/>
              </a:ext>
            </a:extLst>
          </p:cNvPr>
          <p:cNvPicPr>
            <a:picLocks noGrp="1" noChangeAspect="1"/>
          </p:cNvPicPr>
          <p:nvPr>
            <p:ph sz="quarter" idx="13"/>
          </p:nvPr>
        </p:nvPicPr>
        <p:blipFill>
          <a:blip r:embed="rId3"/>
          <a:stretch>
            <a:fillRect/>
          </a:stretch>
        </p:blipFill>
        <p:spPr>
          <a:xfrm>
            <a:off x="483498" y="2089297"/>
            <a:ext cx="3227180" cy="4123619"/>
          </a:xfrm>
        </p:spPr>
      </p:pic>
      <p:sp>
        <p:nvSpPr>
          <p:cNvPr id="5" name="Content Placeholder 4">
            <a:extLst>
              <a:ext uri="{FF2B5EF4-FFF2-40B4-BE49-F238E27FC236}">
                <a16:creationId xmlns:a16="http://schemas.microsoft.com/office/drawing/2014/main" id="{74387168-07D5-2245-8843-6C805C2294A1}"/>
              </a:ext>
            </a:extLst>
          </p:cNvPr>
          <p:cNvSpPr>
            <a:spLocks noGrp="1"/>
          </p:cNvSpPr>
          <p:nvPr>
            <p:ph sz="quarter" idx="14"/>
          </p:nvPr>
        </p:nvSpPr>
        <p:spPr>
          <a:xfrm>
            <a:off x="4598779" y="3051634"/>
            <a:ext cx="3657600" cy="498016"/>
          </a:xfrm>
        </p:spPr>
        <p:txBody>
          <a:bodyPr lIns="0" tIns="18000" rIns="0" bIns="18000" anchor="ctr">
            <a:spAutoFit/>
          </a:bodyPr>
          <a:lstStyle/>
          <a:p>
            <a:pPr marL="0"/>
            <a:r>
              <a:rPr lang="en-US" dirty="0"/>
              <a:t>Chapter 16</a:t>
            </a:r>
          </a:p>
        </p:txBody>
      </p:sp>
      <p:sp>
        <p:nvSpPr>
          <p:cNvPr id="6" name="Content Placeholder 5">
            <a:extLst>
              <a:ext uri="{FF2B5EF4-FFF2-40B4-BE49-F238E27FC236}">
                <a16:creationId xmlns:a16="http://schemas.microsoft.com/office/drawing/2014/main" id="{8CF21B6B-F532-F74C-B6C5-D6852C23C722}"/>
              </a:ext>
            </a:extLst>
          </p:cNvPr>
          <p:cNvSpPr>
            <a:spLocks noGrp="1"/>
          </p:cNvSpPr>
          <p:nvPr>
            <p:ph sz="quarter" idx="15"/>
          </p:nvPr>
        </p:nvSpPr>
        <p:spPr>
          <a:xfrm>
            <a:off x="4598779" y="3777718"/>
            <a:ext cx="3657600" cy="713460"/>
          </a:xfrm>
        </p:spPr>
        <p:txBody>
          <a:bodyPr lIns="0" tIns="18000" rIns="0" bIns="18000" anchor="ctr">
            <a:spAutoFit/>
          </a:bodyPr>
          <a:lstStyle/>
          <a:p>
            <a:pPr marL="0"/>
            <a:r>
              <a:rPr lang="en-US" dirty="0"/>
              <a:t>Engine Starting and Charging Systems</a:t>
            </a:r>
          </a:p>
        </p:txBody>
      </p:sp>
      <p:pic>
        <p:nvPicPr>
          <p:cNvPr id="11" name="Picture Placeholder 10" descr="Pearson Logo">
            <a:extLst>
              <a:ext uri="{FF2B5EF4-FFF2-40B4-BE49-F238E27FC236}">
                <a16:creationId xmlns:a16="http://schemas.microsoft.com/office/drawing/2014/main" id="{3168A3B0-8494-4847-B487-DE457E08A5F6}"/>
              </a:ext>
            </a:extLst>
          </p:cNvPr>
          <p:cNvPicPr>
            <a:picLocks noGrp="1" noChangeAspect="1"/>
          </p:cNvPicPr>
          <p:nvPr>
            <p:ph type="pic" sz="quarter" idx="16"/>
          </p:nvPr>
        </p:nvPicPr>
        <p:blipFill>
          <a:blip r:embed="rId4"/>
          <a:stretch>
            <a:fillRect/>
          </a:stretch>
        </p:blipFill>
        <p:spPr>
          <a:xfrm>
            <a:off x="387626" y="6332951"/>
            <a:ext cx="1015995" cy="398802"/>
          </a:xfrm>
        </p:spPr>
      </p:pic>
      <p:sp>
        <p:nvSpPr>
          <p:cNvPr id="8" name="Content Placeholder 7">
            <a:extLst>
              <a:ext uri="{FF2B5EF4-FFF2-40B4-BE49-F238E27FC236}">
                <a16:creationId xmlns:a16="http://schemas.microsoft.com/office/drawing/2014/main" id="{987B3432-B816-D946-9C27-FBB03AF73EDD}"/>
              </a:ext>
            </a:extLst>
          </p:cNvPr>
          <p:cNvSpPr>
            <a:spLocks noGrp="1"/>
          </p:cNvSpPr>
          <p:nvPr>
            <p:ph sz="quarter" idx="17"/>
          </p:nvPr>
        </p:nvSpPr>
        <p:spPr>
          <a:xfrm>
            <a:off x="2097088" y="6448659"/>
            <a:ext cx="6589712" cy="221018"/>
          </a:xfrm>
        </p:spPr>
        <p:txBody>
          <a:bodyPr lIns="0" tIns="18000" rIns="0" bIns="18000" anchor="ctr">
            <a:spAutoFit/>
          </a:bodyPr>
          <a:lstStyle/>
          <a:p>
            <a:r>
              <a:rPr lang="en-US" altLang="en-US"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60727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6EBF-82C0-9140-B0CB-2E18FFC7BBA3}"/>
              </a:ext>
            </a:extLst>
          </p:cNvPr>
          <p:cNvSpPr>
            <a:spLocks noGrp="1"/>
          </p:cNvSpPr>
          <p:nvPr>
            <p:ph type="title"/>
          </p:nvPr>
        </p:nvSpPr>
        <p:spPr>
          <a:xfrm>
            <a:off x="457200" y="215928"/>
            <a:ext cx="8229600" cy="1144347"/>
          </a:xfrm>
        </p:spPr>
        <p:txBody>
          <a:bodyPr lIns="0" tIns="18000" rIns="0" bIns="18000" anchor="ctr">
            <a:spAutoFit/>
          </a:bodyPr>
          <a:lstStyle/>
          <a:p>
            <a:r>
              <a:rPr lang="en-US" dirty="0"/>
              <a:t>Battery Service Safety Considerations </a:t>
            </a:r>
            <a:r>
              <a:rPr lang="en-US" sz="2800" dirty="0"/>
              <a:t>(2 of 2)</a:t>
            </a:r>
          </a:p>
        </p:txBody>
      </p:sp>
      <p:sp>
        <p:nvSpPr>
          <p:cNvPr id="3" name="Content Placeholder 2">
            <a:extLst>
              <a:ext uri="{FF2B5EF4-FFF2-40B4-BE49-F238E27FC236}">
                <a16:creationId xmlns:a16="http://schemas.microsoft.com/office/drawing/2014/main" id="{380D985B-2B0A-D447-93B7-6CD048A97671}"/>
              </a:ext>
            </a:extLst>
          </p:cNvPr>
          <p:cNvSpPr>
            <a:spLocks noGrp="1"/>
          </p:cNvSpPr>
          <p:nvPr>
            <p:ph sz="quarter" idx="13"/>
          </p:nvPr>
        </p:nvSpPr>
        <p:spPr>
          <a:xfrm>
            <a:off x="457200" y="1727200"/>
            <a:ext cx="8232775" cy="3591171"/>
          </a:xfrm>
        </p:spPr>
        <p:txBody>
          <a:bodyPr lIns="0" tIns="18000" rIns="0" bIns="18000" anchor="ctr">
            <a:spAutoFit/>
          </a:bodyPr>
          <a:lstStyle/>
          <a:p>
            <a:pPr marL="829818" lvl="1" indent="-342900"/>
            <a:r>
              <a:rPr lang="en-US" dirty="0"/>
              <a:t>Wear eye protection whenever working around any battery.</a:t>
            </a:r>
          </a:p>
          <a:p>
            <a:pPr marL="829818" lvl="1" indent="-342900"/>
            <a:r>
              <a:rPr lang="en-US" dirty="0"/>
              <a:t>Wear protective clothing to avoid skin contact with battery acid.</a:t>
            </a:r>
          </a:p>
          <a:p>
            <a:pPr marL="829818" lvl="1" indent="-342900"/>
            <a:r>
              <a:rPr lang="en-US" dirty="0"/>
              <a:t>Always adhere to all safety precautions as stated in the service procedures for the equipment used for battery service and testing.</a:t>
            </a:r>
          </a:p>
          <a:p>
            <a:pPr marL="829818" lvl="1" indent="-342900"/>
            <a:r>
              <a:rPr lang="en-US" dirty="0"/>
              <a:t>Never smoke or use an open flame around any battery.</a:t>
            </a:r>
          </a:p>
        </p:txBody>
      </p:sp>
    </p:spTree>
    <p:extLst>
      <p:ext uri="{BB962C8B-B14F-4D97-AF65-F5344CB8AC3E}">
        <p14:creationId xmlns:p14="http://schemas.microsoft.com/office/powerpoint/2010/main" val="3294514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0AE7-231E-FE44-AE79-B396089F171E}"/>
              </a:ext>
            </a:extLst>
          </p:cNvPr>
          <p:cNvSpPr>
            <a:spLocks noGrp="1"/>
          </p:cNvSpPr>
          <p:nvPr>
            <p:ph type="title"/>
          </p:nvPr>
        </p:nvSpPr>
        <p:spPr>
          <a:xfrm>
            <a:off x="457200" y="215928"/>
            <a:ext cx="8229600" cy="1144347"/>
          </a:xfrm>
        </p:spPr>
        <p:txBody>
          <a:bodyPr lIns="0" tIns="18000" rIns="0" bIns="18000" anchor="ctr">
            <a:spAutoFit/>
          </a:bodyPr>
          <a:lstStyle/>
          <a:p>
            <a:r>
              <a:rPr lang="en-US" dirty="0"/>
              <a:t>Battery Visual Inspection and Voltage Test</a:t>
            </a:r>
          </a:p>
        </p:txBody>
      </p:sp>
      <p:sp>
        <p:nvSpPr>
          <p:cNvPr id="3" name="Content Placeholder 2">
            <a:extLst>
              <a:ext uri="{FF2B5EF4-FFF2-40B4-BE49-F238E27FC236}">
                <a16:creationId xmlns:a16="http://schemas.microsoft.com/office/drawing/2014/main" id="{F523C332-1584-A44F-A97B-DF15113E8A1E}"/>
              </a:ext>
            </a:extLst>
          </p:cNvPr>
          <p:cNvSpPr>
            <a:spLocks noGrp="1"/>
          </p:cNvSpPr>
          <p:nvPr>
            <p:ph sz="quarter" idx="13"/>
          </p:nvPr>
        </p:nvSpPr>
        <p:spPr>
          <a:xfrm>
            <a:off x="457200" y="1741783"/>
            <a:ext cx="8232775" cy="2267732"/>
          </a:xfrm>
        </p:spPr>
        <p:txBody>
          <a:bodyPr lIns="0" tIns="18000" rIns="0" bIns="18000" anchor="ctr">
            <a:spAutoFit/>
          </a:bodyPr>
          <a:lstStyle/>
          <a:p>
            <a:pPr marL="342900" indent="-342900"/>
            <a:r>
              <a:rPr lang="en-US" dirty="0"/>
              <a:t>The battery and battery cables should be included in the list of items checked during a thorough visual inspection. </a:t>
            </a:r>
          </a:p>
          <a:p>
            <a:pPr marL="342900" indent="-342900"/>
            <a:r>
              <a:rPr lang="en-US" dirty="0"/>
              <a:t>Check the battery cables for corrosion and tightness</a:t>
            </a:r>
          </a:p>
          <a:p>
            <a:pPr marL="342900" indent="-342900"/>
            <a:r>
              <a:rPr lang="en-US" dirty="0"/>
              <a:t>Testing the battery voltage with a voltmeter is a simple method for determining the state of charge of any battery.</a:t>
            </a:r>
          </a:p>
        </p:txBody>
      </p:sp>
    </p:spTree>
    <p:extLst>
      <p:ext uri="{BB962C8B-B14F-4D97-AF65-F5344CB8AC3E}">
        <p14:creationId xmlns:p14="http://schemas.microsoft.com/office/powerpoint/2010/main" val="657583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1AA4-5266-F34F-A51B-85878841902B}"/>
              </a:ext>
            </a:extLst>
          </p:cNvPr>
          <p:cNvSpPr>
            <a:spLocks noGrp="1"/>
          </p:cNvSpPr>
          <p:nvPr>
            <p:ph type="title"/>
          </p:nvPr>
        </p:nvSpPr>
        <p:spPr>
          <a:xfrm>
            <a:off x="457200" y="217363"/>
            <a:ext cx="8229600" cy="590349"/>
          </a:xfrm>
        </p:spPr>
        <p:txBody>
          <a:bodyPr lIns="0" tIns="18000" rIns="0" bIns="18000" anchor="ctr">
            <a:spAutoFit/>
          </a:bodyPr>
          <a:lstStyle/>
          <a:p>
            <a:r>
              <a:rPr lang="en-US" dirty="0"/>
              <a:t>Figure 16.3</a:t>
            </a:r>
          </a:p>
        </p:txBody>
      </p:sp>
      <p:pic>
        <p:nvPicPr>
          <p:cNvPr id="6" name="Picture Placeholder 5" descr="A battery with three holes shows the electrolyte levels are below the plates in all cells.&#10;">
            <a:extLst>
              <a:ext uri="{FF2B5EF4-FFF2-40B4-BE49-F238E27FC236}">
                <a16:creationId xmlns:a16="http://schemas.microsoft.com/office/drawing/2014/main" id="{AAAB59E7-78FD-E743-98DA-805DACDB384F}"/>
              </a:ext>
            </a:extLst>
          </p:cNvPr>
          <p:cNvPicPr>
            <a:picLocks noGrp="1" noChangeAspect="1"/>
          </p:cNvPicPr>
          <p:nvPr>
            <p:ph type="pic" sz="quarter" idx="13"/>
          </p:nvPr>
        </p:nvPicPr>
        <p:blipFill>
          <a:blip r:embed="rId2"/>
          <a:stretch>
            <a:fillRect/>
          </a:stretch>
        </p:blipFill>
        <p:spPr>
          <a:xfrm>
            <a:off x="1964871" y="1255379"/>
            <a:ext cx="5214257" cy="3591276"/>
          </a:xfrm>
        </p:spPr>
      </p:pic>
      <p:sp>
        <p:nvSpPr>
          <p:cNvPr id="4" name="Text Placeholder 3">
            <a:extLst>
              <a:ext uri="{FF2B5EF4-FFF2-40B4-BE49-F238E27FC236}">
                <a16:creationId xmlns:a16="http://schemas.microsoft.com/office/drawing/2014/main" id="{FB613D29-D834-EC41-A8E2-B7040EC04F49}"/>
              </a:ext>
            </a:extLst>
          </p:cNvPr>
          <p:cNvSpPr>
            <a:spLocks noGrp="1"/>
          </p:cNvSpPr>
          <p:nvPr>
            <p:ph type="body" idx="1"/>
          </p:nvPr>
        </p:nvSpPr>
        <p:spPr>
          <a:xfrm>
            <a:off x="457200" y="5294323"/>
            <a:ext cx="8229600" cy="775015"/>
          </a:xfrm>
        </p:spPr>
        <p:txBody>
          <a:bodyPr lIns="0" tIns="18000" rIns="0" bIns="18000" anchor="ctr">
            <a:spAutoFit/>
          </a:bodyPr>
          <a:lstStyle/>
          <a:p>
            <a:r>
              <a:rPr lang="en-US" dirty="0"/>
              <a:t>A visual inspection on this battery showed that the electrolyte level was below the plates in all cells.</a:t>
            </a:r>
          </a:p>
        </p:txBody>
      </p:sp>
    </p:spTree>
    <p:extLst>
      <p:ext uri="{BB962C8B-B14F-4D97-AF65-F5344CB8AC3E}">
        <p14:creationId xmlns:p14="http://schemas.microsoft.com/office/powerpoint/2010/main" val="3182138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FFA3D-0C47-9441-BFEA-09FD18B6A898}"/>
              </a:ext>
            </a:extLst>
          </p:cNvPr>
          <p:cNvSpPr>
            <a:spLocks noGrp="1"/>
          </p:cNvSpPr>
          <p:nvPr>
            <p:ph type="title"/>
          </p:nvPr>
        </p:nvSpPr>
        <p:spPr>
          <a:xfrm>
            <a:off x="457200" y="226888"/>
            <a:ext cx="8229600" cy="590349"/>
          </a:xfrm>
        </p:spPr>
        <p:txBody>
          <a:bodyPr lIns="0" tIns="18000" rIns="0" bIns="18000" anchor="ctr">
            <a:spAutoFit/>
          </a:bodyPr>
          <a:lstStyle/>
          <a:p>
            <a:r>
              <a:rPr lang="en-US" dirty="0"/>
              <a:t>Figure 16.4</a:t>
            </a:r>
          </a:p>
        </p:txBody>
      </p:sp>
      <p:pic>
        <p:nvPicPr>
          <p:cNvPr id="6" name="Picture Placeholder 5" descr="Two leads of a digital multimeter are connected to the positive and negative terminals of a battery to measure the open circuit voltage of the battery. The battery shows a reading of 12.6.&#10;">
            <a:extLst>
              <a:ext uri="{FF2B5EF4-FFF2-40B4-BE49-F238E27FC236}">
                <a16:creationId xmlns:a16="http://schemas.microsoft.com/office/drawing/2014/main" id="{7CEC3523-911B-BB49-BE08-4D9F9B06291B}"/>
              </a:ext>
            </a:extLst>
          </p:cNvPr>
          <p:cNvPicPr>
            <a:picLocks noGrp="1" noChangeAspect="1"/>
          </p:cNvPicPr>
          <p:nvPr>
            <p:ph type="pic" sz="quarter" idx="13"/>
          </p:nvPr>
        </p:nvPicPr>
        <p:blipFill>
          <a:blip r:embed="rId2"/>
          <a:stretch>
            <a:fillRect/>
          </a:stretch>
        </p:blipFill>
        <p:spPr>
          <a:xfrm>
            <a:off x="3479323" y="1305135"/>
            <a:ext cx="2185354" cy="3336049"/>
          </a:xfrm>
        </p:spPr>
      </p:pic>
      <p:sp>
        <p:nvSpPr>
          <p:cNvPr id="4" name="Text Placeholder 3">
            <a:extLst>
              <a:ext uri="{FF2B5EF4-FFF2-40B4-BE49-F238E27FC236}">
                <a16:creationId xmlns:a16="http://schemas.microsoft.com/office/drawing/2014/main" id="{1C790038-5397-8B46-948F-4B132107F55A}"/>
              </a:ext>
            </a:extLst>
          </p:cNvPr>
          <p:cNvSpPr>
            <a:spLocks noGrp="1"/>
          </p:cNvSpPr>
          <p:nvPr>
            <p:ph type="body" idx="1"/>
          </p:nvPr>
        </p:nvSpPr>
        <p:spPr>
          <a:xfrm>
            <a:off x="457200" y="5129082"/>
            <a:ext cx="8229600" cy="775015"/>
          </a:xfrm>
        </p:spPr>
        <p:txBody>
          <a:bodyPr lIns="0" tIns="18000" rIns="0" bIns="18000" anchor="ctr">
            <a:spAutoFit/>
          </a:bodyPr>
          <a:lstStyle/>
          <a:p>
            <a:r>
              <a:rPr lang="en-US" dirty="0"/>
              <a:t>Using a </a:t>
            </a:r>
            <a:r>
              <a:rPr lang="en-US" spc="-300" dirty="0"/>
              <a:t>D M </a:t>
            </a:r>
            <a:r>
              <a:rPr lang="en-US" dirty="0"/>
              <a:t>M to measure the open-circuit voltage of a battery.</a:t>
            </a:r>
          </a:p>
        </p:txBody>
      </p:sp>
    </p:spTree>
    <p:extLst>
      <p:ext uri="{BB962C8B-B14F-4D97-AF65-F5344CB8AC3E}">
        <p14:creationId xmlns:p14="http://schemas.microsoft.com/office/powerpoint/2010/main" val="1122860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50DCE-D2A4-E544-8995-E9517AD48B2F}"/>
              </a:ext>
            </a:extLst>
          </p:cNvPr>
          <p:cNvSpPr>
            <a:spLocks noGrp="1"/>
          </p:cNvSpPr>
          <p:nvPr>
            <p:ph type="title"/>
          </p:nvPr>
        </p:nvSpPr>
        <p:spPr>
          <a:xfrm>
            <a:off x="457200" y="225603"/>
            <a:ext cx="8229600" cy="590349"/>
          </a:xfrm>
        </p:spPr>
        <p:txBody>
          <a:bodyPr lIns="0" tIns="18000" rIns="0" bIns="18000" anchor="ctr">
            <a:spAutoFit/>
          </a:bodyPr>
          <a:lstStyle/>
          <a:p>
            <a:r>
              <a:rPr lang="en-US" dirty="0"/>
              <a:t>Battery Load Testing</a:t>
            </a:r>
          </a:p>
        </p:txBody>
      </p:sp>
      <p:sp>
        <p:nvSpPr>
          <p:cNvPr id="3" name="Content Placeholder 2">
            <a:extLst>
              <a:ext uri="{FF2B5EF4-FFF2-40B4-BE49-F238E27FC236}">
                <a16:creationId xmlns:a16="http://schemas.microsoft.com/office/drawing/2014/main" id="{F36F6D08-9680-2646-8894-31E15299C95A}"/>
              </a:ext>
            </a:extLst>
          </p:cNvPr>
          <p:cNvSpPr>
            <a:spLocks noGrp="1"/>
          </p:cNvSpPr>
          <p:nvPr>
            <p:ph sz="quarter" idx="13"/>
          </p:nvPr>
        </p:nvSpPr>
        <p:spPr>
          <a:xfrm>
            <a:off x="457200" y="1050925"/>
            <a:ext cx="8232775" cy="1898400"/>
          </a:xfrm>
        </p:spPr>
        <p:txBody>
          <a:bodyPr lIns="0" tIns="18000" rIns="0" bIns="18000" anchor="ctr">
            <a:spAutoFit/>
          </a:bodyPr>
          <a:lstStyle/>
          <a:p>
            <a:pPr marL="342900" indent="-342900"/>
            <a:r>
              <a:rPr lang="en-US" dirty="0"/>
              <a:t>What is a battery load test?</a:t>
            </a:r>
          </a:p>
          <a:p>
            <a:pPr marL="342900" indent="-342900"/>
            <a:r>
              <a:rPr lang="en-US" dirty="0"/>
              <a:t>If the battery fails the load test, recharge the battery and retest. </a:t>
            </a:r>
          </a:p>
          <a:p>
            <a:pPr marL="342900" indent="-342900"/>
            <a:r>
              <a:rPr lang="en-US" dirty="0"/>
              <a:t>If the battery fails the load test again, replace the battery.</a:t>
            </a:r>
          </a:p>
        </p:txBody>
      </p:sp>
    </p:spTree>
    <p:extLst>
      <p:ext uri="{BB962C8B-B14F-4D97-AF65-F5344CB8AC3E}">
        <p14:creationId xmlns:p14="http://schemas.microsoft.com/office/powerpoint/2010/main" val="239454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486C-8D26-8E41-BFDD-4C3D6A349FD4}"/>
              </a:ext>
            </a:extLst>
          </p:cNvPr>
          <p:cNvSpPr>
            <a:spLocks noGrp="1"/>
          </p:cNvSpPr>
          <p:nvPr>
            <p:ph type="title"/>
          </p:nvPr>
        </p:nvSpPr>
        <p:spPr>
          <a:xfrm>
            <a:off x="457200" y="219476"/>
            <a:ext cx="8229600" cy="590349"/>
          </a:xfrm>
        </p:spPr>
        <p:txBody>
          <a:bodyPr lIns="0" tIns="18000" rIns="0" bIns="18000" anchor="ctr">
            <a:spAutoFit/>
          </a:bodyPr>
          <a:lstStyle/>
          <a:p>
            <a:r>
              <a:rPr lang="en-US" dirty="0"/>
              <a:t>Figure 16.7</a:t>
            </a:r>
          </a:p>
        </p:txBody>
      </p:sp>
      <p:pic>
        <p:nvPicPr>
          <p:cNvPr id="6" name="Picture Placeholder 5" descr="A Midtronics tester that cannot test the battery but can detect faults with the starter and alternator is connected to the battery of an engine, which displays a reading of 13.64.&#10;">
            <a:extLst>
              <a:ext uri="{FF2B5EF4-FFF2-40B4-BE49-F238E27FC236}">
                <a16:creationId xmlns:a16="http://schemas.microsoft.com/office/drawing/2014/main" id="{8F7F70CE-0411-4A46-8429-FD1408D93309}"/>
              </a:ext>
            </a:extLst>
          </p:cNvPr>
          <p:cNvPicPr>
            <a:picLocks noGrp="1" noChangeAspect="1"/>
          </p:cNvPicPr>
          <p:nvPr>
            <p:ph type="pic" sz="quarter" idx="13"/>
          </p:nvPr>
        </p:nvPicPr>
        <p:blipFill>
          <a:blip r:embed="rId2"/>
          <a:stretch>
            <a:fillRect/>
          </a:stretch>
        </p:blipFill>
        <p:spPr>
          <a:xfrm>
            <a:off x="1695450" y="1179486"/>
            <a:ext cx="5753100" cy="3225800"/>
          </a:xfrm>
        </p:spPr>
      </p:pic>
      <p:sp>
        <p:nvSpPr>
          <p:cNvPr id="4" name="Text Placeholder 3">
            <a:extLst>
              <a:ext uri="{FF2B5EF4-FFF2-40B4-BE49-F238E27FC236}">
                <a16:creationId xmlns:a16="http://schemas.microsoft.com/office/drawing/2014/main" id="{F80CB380-D5C0-3543-B30E-1FC40A3D95ED}"/>
              </a:ext>
            </a:extLst>
          </p:cNvPr>
          <p:cNvSpPr>
            <a:spLocks noGrp="1"/>
          </p:cNvSpPr>
          <p:nvPr>
            <p:ph type="body" idx="1"/>
          </p:nvPr>
        </p:nvSpPr>
        <p:spPr>
          <a:xfrm>
            <a:off x="457200" y="4808749"/>
            <a:ext cx="8229600" cy="775015"/>
          </a:xfrm>
        </p:spPr>
        <p:txBody>
          <a:bodyPr lIns="0" tIns="18000" rIns="0" bIns="18000" anchor="ctr">
            <a:spAutoFit/>
          </a:bodyPr>
          <a:lstStyle/>
          <a:p>
            <a:r>
              <a:rPr lang="en-US" dirty="0"/>
              <a:t>A Midtronics tester that can not only test the battery but can also detect faults with the starter and alternator.</a:t>
            </a:r>
          </a:p>
        </p:txBody>
      </p:sp>
    </p:spTree>
    <p:extLst>
      <p:ext uri="{BB962C8B-B14F-4D97-AF65-F5344CB8AC3E}">
        <p14:creationId xmlns:p14="http://schemas.microsoft.com/office/powerpoint/2010/main" val="79190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4FAD2-5A1E-474E-A333-05CEF684AC4C}"/>
              </a:ext>
            </a:extLst>
          </p:cNvPr>
          <p:cNvSpPr>
            <a:spLocks noGrp="1"/>
          </p:cNvSpPr>
          <p:nvPr>
            <p:ph type="title"/>
          </p:nvPr>
        </p:nvSpPr>
        <p:spPr>
          <a:xfrm>
            <a:off x="457200" y="219275"/>
            <a:ext cx="8229600" cy="590349"/>
          </a:xfrm>
        </p:spPr>
        <p:txBody>
          <a:bodyPr lIns="0" tIns="18000" rIns="0" bIns="18000" anchor="ctr">
            <a:spAutoFit/>
          </a:bodyPr>
          <a:lstStyle/>
          <a:p>
            <a:r>
              <a:rPr lang="en-US" dirty="0"/>
              <a:t>Figure 16.8</a:t>
            </a:r>
          </a:p>
        </p:txBody>
      </p:sp>
      <p:pic>
        <p:nvPicPr>
          <p:cNvPr id="6" name="Picture Placeholder 5" descr="A typical battery load tester hookup.&#10;Long description is available in notes, Press F6">
            <a:extLst>
              <a:ext uri="{FF2B5EF4-FFF2-40B4-BE49-F238E27FC236}">
                <a16:creationId xmlns:a16="http://schemas.microsoft.com/office/drawing/2014/main" id="{783F2DF4-7E8B-6F41-915A-8281D5469CE5}"/>
              </a:ext>
            </a:extLst>
          </p:cNvPr>
          <p:cNvPicPr>
            <a:picLocks noGrp="1" noChangeAspect="1"/>
          </p:cNvPicPr>
          <p:nvPr>
            <p:ph type="pic" sz="quarter" idx="13"/>
          </p:nvPr>
        </p:nvPicPr>
        <p:blipFill>
          <a:blip r:embed="rId3"/>
          <a:stretch>
            <a:fillRect/>
          </a:stretch>
        </p:blipFill>
        <p:spPr>
          <a:xfrm>
            <a:off x="2276022" y="1066548"/>
            <a:ext cx="4591956" cy="3821388"/>
          </a:xfrm>
        </p:spPr>
      </p:pic>
      <p:sp>
        <p:nvSpPr>
          <p:cNvPr id="4" name="Text Placeholder 3">
            <a:extLst>
              <a:ext uri="{FF2B5EF4-FFF2-40B4-BE49-F238E27FC236}">
                <a16:creationId xmlns:a16="http://schemas.microsoft.com/office/drawing/2014/main" id="{C16D82E2-E407-4349-8E90-45FDE2CBFE66}"/>
              </a:ext>
            </a:extLst>
          </p:cNvPr>
          <p:cNvSpPr>
            <a:spLocks noGrp="1"/>
          </p:cNvSpPr>
          <p:nvPr>
            <p:ph type="body" idx="1"/>
          </p:nvPr>
        </p:nvSpPr>
        <p:spPr>
          <a:xfrm>
            <a:off x="457200" y="5225505"/>
            <a:ext cx="8229600" cy="405683"/>
          </a:xfrm>
        </p:spPr>
        <p:txBody>
          <a:bodyPr lIns="0" tIns="18000" rIns="0" bIns="18000" anchor="ctr">
            <a:spAutoFit/>
          </a:bodyPr>
          <a:lstStyle/>
          <a:p>
            <a:r>
              <a:rPr lang="en-US" dirty="0"/>
              <a:t>This shows a typical battery load tester hookup.</a:t>
            </a:r>
          </a:p>
        </p:txBody>
      </p:sp>
    </p:spTree>
    <p:extLst>
      <p:ext uri="{BB962C8B-B14F-4D97-AF65-F5344CB8AC3E}">
        <p14:creationId xmlns:p14="http://schemas.microsoft.com/office/powerpoint/2010/main" val="348042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088C-A3E0-594B-BD6D-2C9760955ED4}"/>
              </a:ext>
            </a:extLst>
          </p:cNvPr>
          <p:cNvSpPr>
            <a:spLocks noGrp="1"/>
          </p:cNvSpPr>
          <p:nvPr>
            <p:ph type="title"/>
          </p:nvPr>
        </p:nvSpPr>
        <p:spPr>
          <a:xfrm>
            <a:off x="457200" y="227202"/>
            <a:ext cx="8229600" cy="590349"/>
          </a:xfrm>
        </p:spPr>
        <p:txBody>
          <a:bodyPr lIns="0" tIns="18000" rIns="0" bIns="18000" anchor="ctr">
            <a:spAutoFit/>
          </a:bodyPr>
          <a:lstStyle/>
          <a:p>
            <a:r>
              <a:rPr lang="en-US" dirty="0"/>
              <a:t>Conductance Testing</a:t>
            </a:r>
          </a:p>
        </p:txBody>
      </p:sp>
      <p:sp>
        <p:nvSpPr>
          <p:cNvPr id="3" name="Content Placeholder 2">
            <a:extLst>
              <a:ext uri="{FF2B5EF4-FFF2-40B4-BE49-F238E27FC236}">
                <a16:creationId xmlns:a16="http://schemas.microsoft.com/office/drawing/2014/main" id="{8C198509-F8A7-004A-9E82-5F7304EA1573}"/>
              </a:ext>
            </a:extLst>
          </p:cNvPr>
          <p:cNvSpPr>
            <a:spLocks noGrp="1"/>
          </p:cNvSpPr>
          <p:nvPr>
            <p:ph sz="quarter" idx="13"/>
          </p:nvPr>
        </p:nvSpPr>
        <p:spPr>
          <a:xfrm>
            <a:off x="457200" y="1050925"/>
            <a:ext cx="8232775" cy="2698619"/>
          </a:xfrm>
        </p:spPr>
        <p:txBody>
          <a:bodyPr lIns="0" tIns="18000" rIns="0" bIns="18000" anchor="ctr">
            <a:spAutoFit/>
          </a:bodyPr>
          <a:lstStyle/>
          <a:p>
            <a:pPr marL="342900" indent="-342900"/>
            <a:r>
              <a:rPr lang="en-US" dirty="0"/>
              <a:t>General Motors Corporation, Chrysler Corporation, Ford, and other vehicle manufacturers specify that a </a:t>
            </a:r>
            <a:r>
              <a:rPr lang="en-US" b="1" dirty="0"/>
              <a:t>conductance tester</a:t>
            </a:r>
            <a:r>
              <a:rPr lang="en-US" dirty="0"/>
              <a:t> be used to test batteries in vehicles still under factory warranty. </a:t>
            </a:r>
          </a:p>
          <a:p>
            <a:pPr marL="829818" lvl="1" indent="-342900"/>
            <a:r>
              <a:rPr lang="en-US" dirty="0"/>
              <a:t>It uses its internal electronic circuitry to determine the state of charge and capacity of the battery by measuring the voltage and conductance of the plates.</a:t>
            </a:r>
          </a:p>
        </p:txBody>
      </p:sp>
    </p:spTree>
    <p:extLst>
      <p:ext uri="{BB962C8B-B14F-4D97-AF65-F5344CB8AC3E}">
        <p14:creationId xmlns:p14="http://schemas.microsoft.com/office/powerpoint/2010/main" val="39249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B9C81-7BBC-EC40-B3A4-FFF63D99F3EB}"/>
              </a:ext>
            </a:extLst>
          </p:cNvPr>
          <p:cNvSpPr>
            <a:spLocks noGrp="1"/>
          </p:cNvSpPr>
          <p:nvPr>
            <p:ph type="title"/>
          </p:nvPr>
        </p:nvSpPr>
        <p:spPr>
          <a:xfrm>
            <a:off x="457200" y="229001"/>
            <a:ext cx="8229600" cy="590349"/>
          </a:xfrm>
        </p:spPr>
        <p:txBody>
          <a:bodyPr lIns="0" tIns="18000" rIns="0" bIns="18000" anchor="ctr">
            <a:spAutoFit/>
          </a:bodyPr>
          <a:lstStyle/>
          <a:p>
            <a:r>
              <a:rPr lang="en-US" dirty="0"/>
              <a:t>Figure 16.9</a:t>
            </a:r>
          </a:p>
        </p:txBody>
      </p:sp>
      <p:pic>
        <p:nvPicPr>
          <p:cNvPr id="6" name="Picture Placeholder 5" descr="An electronic battery tester connected to a battery has a display at the top part with the readings, &quot;12.68 U blank 541 C C A, Good battery.&quot;&#10;">
            <a:extLst>
              <a:ext uri="{FF2B5EF4-FFF2-40B4-BE49-F238E27FC236}">
                <a16:creationId xmlns:a16="http://schemas.microsoft.com/office/drawing/2014/main" id="{C3F6C957-D778-4D4A-881E-A5B94F4F5A87}"/>
              </a:ext>
            </a:extLst>
          </p:cNvPr>
          <p:cNvPicPr>
            <a:picLocks noGrp="1" noChangeAspect="1"/>
          </p:cNvPicPr>
          <p:nvPr>
            <p:ph type="pic" sz="quarter" idx="13"/>
          </p:nvPr>
        </p:nvPicPr>
        <p:blipFill>
          <a:blip r:embed="rId2"/>
          <a:stretch>
            <a:fillRect/>
          </a:stretch>
        </p:blipFill>
        <p:spPr>
          <a:xfrm>
            <a:off x="1695450" y="1156354"/>
            <a:ext cx="5753100" cy="3759200"/>
          </a:xfrm>
        </p:spPr>
      </p:pic>
      <p:sp>
        <p:nvSpPr>
          <p:cNvPr id="4" name="Text Placeholder 3">
            <a:extLst>
              <a:ext uri="{FF2B5EF4-FFF2-40B4-BE49-F238E27FC236}">
                <a16:creationId xmlns:a16="http://schemas.microsoft.com/office/drawing/2014/main" id="{FEAD6038-AE9D-574F-A76E-BAD6C3CA42F8}"/>
              </a:ext>
            </a:extLst>
          </p:cNvPr>
          <p:cNvSpPr>
            <a:spLocks noGrp="1"/>
          </p:cNvSpPr>
          <p:nvPr>
            <p:ph type="body" idx="1"/>
          </p:nvPr>
        </p:nvSpPr>
        <p:spPr>
          <a:xfrm>
            <a:off x="457200" y="5187606"/>
            <a:ext cx="8229600" cy="405683"/>
          </a:xfrm>
        </p:spPr>
        <p:txBody>
          <a:bodyPr lIns="0" tIns="18000" rIns="0" bIns="18000" anchor="ctr">
            <a:spAutoFit/>
          </a:bodyPr>
          <a:lstStyle/>
          <a:p>
            <a:r>
              <a:rPr lang="en-US" dirty="0"/>
              <a:t>An electronic battery tester.</a:t>
            </a:r>
          </a:p>
        </p:txBody>
      </p:sp>
    </p:spTree>
    <p:extLst>
      <p:ext uri="{BB962C8B-B14F-4D97-AF65-F5344CB8AC3E}">
        <p14:creationId xmlns:p14="http://schemas.microsoft.com/office/powerpoint/2010/main" val="30936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B9DF-F484-C046-A931-E0BD6EB9B128}"/>
              </a:ext>
            </a:extLst>
          </p:cNvPr>
          <p:cNvSpPr>
            <a:spLocks noGrp="1"/>
          </p:cNvSpPr>
          <p:nvPr>
            <p:ph type="title"/>
          </p:nvPr>
        </p:nvSpPr>
        <p:spPr>
          <a:xfrm>
            <a:off x="457200" y="217476"/>
            <a:ext cx="8229600" cy="590349"/>
          </a:xfrm>
        </p:spPr>
        <p:txBody>
          <a:bodyPr lIns="0" tIns="18000" rIns="0" bIns="18000" anchor="ctr">
            <a:spAutoFit/>
          </a:bodyPr>
          <a:lstStyle/>
          <a:p>
            <a:r>
              <a:rPr lang="en-US" dirty="0"/>
              <a:t>Jump Starting</a:t>
            </a:r>
          </a:p>
        </p:txBody>
      </p:sp>
      <p:sp>
        <p:nvSpPr>
          <p:cNvPr id="3" name="Content Placeholder 2">
            <a:extLst>
              <a:ext uri="{FF2B5EF4-FFF2-40B4-BE49-F238E27FC236}">
                <a16:creationId xmlns:a16="http://schemas.microsoft.com/office/drawing/2014/main" id="{F09A6D50-2A71-1C43-8484-192837F9693B}"/>
              </a:ext>
            </a:extLst>
          </p:cNvPr>
          <p:cNvSpPr>
            <a:spLocks noGrp="1"/>
          </p:cNvSpPr>
          <p:nvPr>
            <p:ph sz="quarter" idx="13"/>
          </p:nvPr>
        </p:nvSpPr>
        <p:spPr>
          <a:xfrm>
            <a:off x="457200" y="1050925"/>
            <a:ext cx="8232775" cy="4406779"/>
          </a:xfrm>
        </p:spPr>
        <p:txBody>
          <a:bodyPr lIns="0" tIns="18000" rIns="0" bIns="18000" anchor="ctr">
            <a:spAutoFit/>
          </a:bodyPr>
          <a:lstStyle/>
          <a:p>
            <a:pPr marL="342900" indent="-342900"/>
            <a:r>
              <a:rPr lang="en-US" dirty="0"/>
              <a:t>To safely jump start a vehicle without doing any harm, use the following procedure.</a:t>
            </a:r>
          </a:p>
          <a:p>
            <a:pPr marL="829818" lvl="1" indent="-342900"/>
            <a:r>
              <a:rPr lang="en-US" dirty="0"/>
              <a:t>Be certain the ignition switch is off on both vehicles.</a:t>
            </a:r>
          </a:p>
          <a:p>
            <a:pPr marL="829818" lvl="1" indent="-342900"/>
            <a:r>
              <a:rPr lang="en-US" dirty="0"/>
              <a:t>Connect good-quality copper jumper cables.</a:t>
            </a:r>
          </a:p>
          <a:p>
            <a:pPr marL="829818" lvl="1" indent="-342900"/>
            <a:r>
              <a:rPr lang="en-US" dirty="0"/>
              <a:t>Start the vehicle with the good battery and allow it to run for 5 to 10 minutes. This allows the alternator of the good vehicle to charge the battery on the disabled vehicle.</a:t>
            </a:r>
          </a:p>
          <a:p>
            <a:pPr marL="829818" lvl="1" indent="-342900"/>
            <a:r>
              <a:rPr lang="en-US" dirty="0"/>
              <a:t>Start the disabled vehicle and, after the engine is operating smoothly, disconnect the jumper cables in the reverse order of step 2.</a:t>
            </a:r>
          </a:p>
        </p:txBody>
      </p:sp>
    </p:spTree>
    <p:extLst>
      <p:ext uri="{BB962C8B-B14F-4D97-AF65-F5344CB8AC3E}">
        <p14:creationId xmlns:p14="http://schemas.microsoft.com/office/powerpoint/2010/main" val="464587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1970"/>
            <a:ext cx="8229600" cy="590349"/>
          </a:xfrm>
        </p:spPr>
        <p:txBody>
          <a:bodyPr lIns="0" tIns="18000" rIns="0" bIns="18000" anchor="ctr">
            <a:spAutoFit/>
          </a:bodyPr>
          <a:lstStyle/>
          <a:p>
            <a:r>
              <a:rPr lang="en-US" dirty="0"/>
              <a:t>Learning Objectives </a:t>
            </a:r>
            <a:r>
              <a:rPr lang="en-US" sz="2800" dirty="0"/>
              <a:t>(1 of 3)</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053263"/>
            <a:ext cx="8232775" cy="3549912"/>
          </a:xfrm>
        </p:spPr>
        <p:txBody>
          <a:bodyPr lIns="0" tIns="18000" rIns="0" bIns="18000" anchor="ctr">
            <a:spAutoFit/>
          </a:bodyPr>
          <a:lstStyle/>
          <a:p>
            <a:pPr marL="684000" indent="-685800">
              <a:buNone/>
            </a:pPr>
            <a:r>
              <a:rPr lang="en-US" b="1" dirty="0">
                <a:solidFill>
                  <a:srgbClr val="007FA3"/>
                </a:solidFill>
              </a:rPr>
              <a:t>16.1 </a:t>
            </a:r>
            <a:r>
              <a:rPr lang="en-US" dirty="0"/>
              <a:t>Explain the purpose and function of a battery, and discuss battery ratings. </a:t>
            </a:r>
          </a:p>
          <a:p>
            <a:pPr marL="684000" indent="-685800">
              <a:buNone/>
            </a:pPr>
            <a:r>
              <a:rPr lang="en-US" b="1" dirty="0">
                <a:solidFill>
                  <a:srgbClr val="007FA3"/>
                </a:solidFill>
              </a:rPr>
              <a:t>16.2</a:t>
            </a:r>
            <a:r>
              <a:rPr lang="en-US" dirty="0"/>
              <a:t> Discuss battery service and battery service safety considerations. </a:t>
            </a:r>
          </a:p>
          <a:p>
            <a:pPr marL="684000" indent="-685800">
              <a:buNone/>
            </a:pPr>
            <a:r>
              <a:rPr lang="en-US" b="1" dirty="0">
                <a:solidFill>
                  <a:srgbClr val="007FA3"/>
                </a:solidFill>
              </a:rPr>
              <a:t>16.3</a:t>
            </a:r>
            <a:r>
              <a:rPr lang="en-US" dirty="0"/>
              <a:t> Discuss battery voltage test, battery load testing, and conductance testing. </a:t>
            </a:r>
          </a:p>
          <a:p>
            <a:pPr marL="684000" indent="-685800">
              <a:buNone/>
            </a:pPr>
            <a:r>
              <a:rPr lang="en-US" b="1" dirty="0">
                <a:solidFill>
                  <a:srgbClr val="007FA3"/>
                </a:solidFill>
              </a:rPr>
              <a:t>16.4 </a:t>
            </a:r>
            <a:r>
              <a:rPr lang="en-US" dirty="0"/>
              <a:t>Explain how to safely jump start a battery, and discuss battery charging and charging circuit. </a:t>
            </a:r>
          </a:p>
        </p:txBody>
      </p:sp>
    </p:spTree>
    <p:extLst>
      <p:ext uri="{BB962C8B-B14F-4D97-AF65-F5344CB8AC3E}">
        <p14:creationId xmlns:p14="http://schemas.microsoft.com/office/powerpoint/2010/main" val="612051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238DC-63B2-8642-A8A1-A6F265B4DE8F}"/>
              </a:ext>
            </a:extLst>
          </p:cNvPr>
          <p:cNvSpPr>
            <a:spLocks noGrp="1"/>
          </p:cNvSpPr>
          <p:nvPr>
            <p:ph type="title"/>
          </p:nvPr>
        </p:nvSpPr>
        <p:spPr>
          <a:xfrm>
            <a:off x="457200" y="219275"/>
            <a:ext cx="8229600" cy="590349"/>
          </a:xfrm>
        </p:spPr>
        <p:txBody>
          <a:bodyPr lIns="0" tIns="18000" rIns="0" bIns="18000" anchor="ctr">
            <a:spAutoFit/>
          </a:bodyPr>
          <a:lstStyle/>
          <a:p>
            <a:r>
              <a:rPr lang="en-US" dirty="0"/>
              <a:t>Figure 16.10</a:t>
            </a:r>
          </a:p>
        </p:txBody>
      </p:sp>
      <p:pic>
        <p:nvPicPr>
          <p:cNvPr id="6" name="Picture Placeholder 5" descr="A battery jump box that is used to jump start vehicles. These hand-portable units have made jumper cables obsolete.&#10;">
            <a:extLst>
              <a:ext uri="{FF2B5EF4-FFF2-40B4-BE49-F238E27FC236}">
                <a16:creationId xmlns:a16="http://schemas.microsoft.com/office/drawing/2014/main" id="{24651B34-31C1-8B4B-9BF5-FC16B86998A2}"/>
              </a:ext>
            </a:extLst>
          </p:cNvPr>
          <p:cNvPicPr>
            <a:picLocks noGrp="1" noChangeAspect="1"/>
          </p:cNvPicPr>
          <p:nvPr>
            <p:ph type="pic" sz="quarter" idx="13"/>
          </p:nvPr>
        </p:nvPicPr>
        <p:blipFill>
          <a:blip r:embed="rId2"/>
          <a:stretch>
            <a:fillRect/>
          </a:stretch>
        </p:blipFill>
        <p:spPr>
          <a:xfrm>
            <a:off x="2620735" y="1089323"/>
            <a:ext cx="3902529" cy="3481923"/>
          </a:xfrm>
        </p:spPr>
      </p:pic>
      <p:sp>
        <p:nvSpPr>
          <p:cNvPr id="4" name="Text Placeholder 3">
            <a:extLst>
              <a:ext uri="{FF2B5EF4-FFF2-40B4-BE49-F238E27FC236}">
                <a16:creationId xmlns:a16="http://schemas.microsoft.com/office/drawing/2014/main" id="{86919826-D2ED-2543-A8E3-E9E88D9176B5}"/>
              </a:ext>
            </a:extLst>
          </p:cNvPr>
          <p:cNvSpPr>
            <a:spLocks noGrp="1"/>
          </p:cNvSpPr>
          <p:nvPr>
            <p:ph type="body" idx="1"/>
          </p:nvPr>
        </p:nvSpPr>
        <p:spPr>
          <a:xfrm>
            <a:off x="457200" y="4808548"/>
            <a:ext cx="8229600" cy="775015"/>
          </a:xfrm>
        </p:spPr>
        <p:txBody>
          <a:bodyPr lIns="0" tIns="18000" rIns="0" bIns="18000" anchor="ctr">
            <a:spAutoFit/>
          </a:bodyPr>
          <a:lstStyle/>
          <a:p>
            <a:r>
              <a:rPr lang="en-US" dirty="0"/>
              <a:t>A battery jump box used to jump start vehicles. These hand-portable units have made jumper cables obsolete.</a:t>
            </a:r>
          </a:p>
        </p:txBody>
      </p:sp>
    </p:spTree>
    <p:extLst>
      <p:ext uri="{BB962C8B-B14F-4D97-AF65-F5344CB8AC3E}">
        <p14:creationId xmlns:p14="http://schemas.microsoft.com/office/powerpoint/2010/main" val="1519657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Jumper Cable Usage</a:t>
            </a:r>
            <a:br>
              <a:rPr lang="en-US" sz="2791" dirty="0"/>
            </a:br>
            <a:r>
              <a:rPr lang="en-US" sz="1196" dirty="0"/>
              <a:t>(The animation will automatically start in a few seconds)</a:t>
            </a:r>
          </a:p>
        </p:txBody>
      </p:sp>
      <p:pic>
        <p:nvPicPr>
          <p:cNvPr id="6" name="jumper_cable_usage_ch51">
            <a:hlinkClick r:id="" action="ppaction://media"/>
            <a:extLst>
              <a:ext uri="{FF2B5EF4-FFF2-40B4-BE49-F238E27FC236}">
                <a16:creationId xmlns:a16="http://schemas.microsoft.com/office/drawing/2014/main" id="{7EC6B434-8FA5-E863-1CA4-3A54BD2ABD4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42086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Jumper Box Usage</a:t>
            </a:r>
            <a:br>
              <a:rPr lang="en-US" sz="2791" dirty="0"/>
            </a:br>
            <a:r>
              <a:rPr lang="en-US" sz="1196" dirty="0"/>
              <a:t>(The animation will automatically start in a few seconds)</a:t>
            </a:r>
          </a:p>
        </p:txBody>
      </p:sp>
      <p:pic>
        <p:nvPicPr>
          <p:cNvPr id="6" name="jump_box_usage_ch51">
            <a:hlinkClick r:id="" action="ppaction://media"/>
            <a:extLst>
              <a:ext uri="{FF2B5EF4-FFF2-40B4-BE49-F238E27FC236}">
                <a16:creationId xmlns:a16="http://schemas.microsoft.com/office/drawing/2014/main" id="{5A17CD9C-645B-8200-06C7-354BAC7029E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82151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Jump Starting A Hybrid Vehicle</a:t>
            </a:r>
            <a:br>
              <a:rPr lang="en-US" sz="2791" dirty="0"/>
            </a:br>
            <a:r>
              <a:rPr lang="en-US" sz="1196" dirty="0"/>
              <a:t>(The animation will automatically start in a few seconds)</a:t>
            </a:r>
          </a:p>
        </p:txBody>
      </p:sp>
      <p:pic>
        <p:nvPicPr>
          <p:cNvPr id="6" name="Jump_Starting_Hybrids_A6_Chapter_90">
            <a:hlinkClick r:id="" action="ppaction://media"/>
            <a:extLst>
              <a:ext uri="{FF2B5EF4-FFF2-40B4-BE49-F238E27FC236}">
                <a16:creationId xmlns:a16="http://schemas.microsoft.com/office/drawing/2014/main" id="{55F40A1F-B32E-156E-51DD-4B1197F09C42}"/>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66250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2C94E-36EF-C847-9ACE-158CAE4D0A35}"/>
              </a:ext>
            </a:extLst>
          </p:cNvPr>
          <p:cNvSpPr>
            <a:spLocks noGrp="1"/>
          </p:cNvSpPr>
          <p:nvPr>
            <p:ph type="title"/>
          </p:nvPr>
        </p:nvSpPr>
        <p:spPr>
          <a:xfrm>
            <a:off x="457200" y="227001"/>
            <a:ext cx="8229600" cy="590349"/>
          </a:xfrm>
        </p:spPr>
        <p:txBody>
          <a:bodyPr lIns="0" tIns="18000" rIns="0" bIns="18000" anchor="ctr">
            <a:spAutoFit/>
          </a:bodyPr>
          <a:lstStyle/>
          <a:p>
            <a:r>
              <a:rPr lang="en-US" dirty="0"/>
              <a:t>Battery Charging and Service</a:t>
            </a:r>
          </a:p>
        </p:txBody>
      </p:sp>
      <p:sp>
        <p:nvSpPr>
          <p:cNvPr id="3" name="Content Placeholder 2">
            <a:extLst>
              <a:ext uri="{FF2B5EF4-FFF2-40B4-BE49-F238E27FC236}">
                <a16:creationId xmlns:a16="http://schemas.microsoft.com/office/drawing/2014/main" id="{7568EAAD-C701-874B-A691-6024783B26F3}"/>
              </a:ext>
            </a:extLst>
          </p:cNvPr>
          <p:cNvSpPr>
            <a:spLocks noGrp="1"/>
          </p:cNvSpPr>
          <p:nvPr>
            <p:ph sz="quarter" idx="13"/>
          </p:nvPr>
        </p:nvSpPr>
        <p:spPr>
          <a:xfrm>
            <a:off x="457200" y="1034438"/>
            <a:ext cx="8232775" cy="4714555"/>
          </a:xfrm>
        </p:spPr>
        <p:txBody>
          <a:bodyPr lIns="0" tIns="18000" rIns="0" bIns="18000" anchor="ctr">
            <a:spAutoFit/>
          </a:bodyPr>
          <a:lstStyle/>
          <a:p>
            <a:pPr marL="342900" indent="-342900"/>
            <a:r>
              <a:rPr lang="en-US" dirty="0"/>
              <a:t>It is best to slow-charge any battery to prevent possible overheating damage to the battery. </a:t>
            </a:r>
          </a:p>
          <a:p>
            <a:pPr marL="342900" indent="-342900"/>
            <a:r>
              <a:rPr lang="en-US" dirty="0"/>
              <a:t>Remember, it may take eight hours or more to charge a fully discharged battery.</a:t>
            </a:r>
          </a:p>
          <a:p>
            <a:pPr marL="342900" indent="-342900"/>
            <a:r>
              <a:rPr lang="en-US" dirty="0"/>
              <a:t>Check and service the following items if needed.</a:t>
            </a:r>
          </a:p>
          <a:p>
            <a:pPr marL="829818" lvl="1" indent="-342900"/>
            <a:r>
              <a:rPr lang="en-US" dirty="0"/>
              <a:t>Neutralize and clean any corrosion from the battery terminals with a solution of baking soda and water.</a:t>
            </a:r>
          </a:p>
          <a:p>
            <a:pPr marL="829818" lvl="1" indent="-342900"/>
            <a:r>
              <a:rPr lang="en-US" dirty="0"/>
              <a:t>Carefully inspect the battery cables by visual inspection.</a:t>
            </a:r>
          </a:p>
          <a:p>
            <a:pPr marL="829818" lvl="1" indent="-342900"/>
            <a:r>
              <a:rPr lang="en-US" dirty="0"/>
              <a:t>Check the tightness and cleanliness of all ground connections.</a:t>
            </a:r>
          </a:p>
        </p:txBody>
      </p:sp>
    </p:spTree>
    <p:extLst>
      <p:ext uri="{BB962C8B-B14F-4D97-AF65-F5344CB8AC3E}">
        <p14:creationId xmlns:p14="http://schemas.microsoft.com/office/powerpoint/2010/main" val="3466141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EB4A-5EFC-524A-952B-E9388CF01498}"/>
              </a:ext>
            </a:extLst>
          </p:cNvPr>
          <p:cNvSpPr>
            <a:spLocks noGrp="1"/>
          </p:cNvSpPr>
          <p:nvPr>
            <p:ph type="title"/>
          </p:nvPr>
        </p:nvSpPr>
        <p:spPr>
          <a:xfrm>
            <a:off x="457200" y="219275"/>
            <a:ext cx="8229600" cy="590349"/>
          </a:xfrm>
        </p:spPr>
        <p:txBody>
          <a:bodyPr lIns="0" tIns="18000" rIns="0" bIns="18000" anchor="ctr">
            <a:spAutoFit/>
          </a:bodyPr>
          <a:lstStyle/>
          <a:p>
            <a:r>
              <a:rPr lang="en-US" dirty="0"/>
              <a:t>Figure 16.11</a:t>
            </a:r>
          </a:p>
        </p:txBody>
      </p:sp>
      <p:pic>
        <p:nvPicPr>
          <p:cNvPr id="8" name="Picture Placeholder 7" descr="Two wires from a charge station are connected to the red and black terminals of a battery with the help of clamps. Red denotes positive and black denotes the negative terminal.">
            <a:extLst>
              <a:ext uri="{FF2B5EF4-FFF2-40B4-BE49-F238E27FC236}">
                <a16:creationId xmlns:a16="http://schemas.microsoft.com/office/drawing/2014/main" id="{50541B94-A8E1-4817-B0E8-D8720015F696}"/>
              </a:ext>
            </a:extLst>
          </p:cNvPr>
          <p:cNvPicPr>
            <a:picLocks noGrp="1" noChangeAspect="1"/>
          </p:cNvPicPr>
          <p:nvPr>
            <p:ph type="pic" sz="quarter" idx="13"/>
          </p:nvPr>
        </p:nvPicPr>
        <p:blipFill>
          <a:blip r:embed="rId2"/>
          <a:stretch>
            <a:fillRect/>
          </a:stretch>
        </p:blipFill>
        <p:spPr>
          <a:xfrm>
            <a:off x="2203273" y="1198182"/>
            <a:ext cx="4737453" cy="3556668"/>
          </a:xfrm>
          <a:prstGeom prst="rect">
            <a:avLst/>
          </a:prstGeom>
        </p:spPr>
      </p:pic>
      <p:sp>
        <p:nvSpPr>
          <p:cNvPr id="4" name="Text Placeholder 3">
            <a:extLst>
              <a:ext uri="{FF2B5EF4-FFF2-40B4-BE49-F238E27FC236}">
                <a16:creationId xmlns:a16="http://schemas.microsoft.com/office/drawing/2014/main" id="{88DA41FD-C04D-8944-B3A9-BD19E5B4552F}"/>
              </a:ext>
            </a:extLst>
          </p:cNvPr>
          <p:cNvSpPr>
            <a:spLocks noGrp="1"/>
          </p:cNvSpPr>
          <p:nvPr>
            <p:ph type="body" idx="1"/>
          </p:nvPr>
        </p:nvSpPr>
        <p:spPr>
          <a:xfrm>
            <a:off x="457200" y="5216512"/>
            <a:ext cx="8229600" cy="775015"/>
          </a:xfrm>
        </p:spPr>
        <p:txBody>
          <a:bodyPr lIns="0" tIns="18000" rIns="0" bIns="18000" anchor="ctr">
            <a:spAutoFit/>
          </a:bodyPr>
          <a:lstStyle/>
          <a:p>
            <a:r>
              <a:rPr lang="en-US" dirty="0"/>
              <a:t>To use a battery charger, make sure the charger is connected to the battery before plugging in the charger.</a:t>
            </a:r>
          </a:p>
        </p:txBody>
      </p:sp>
    </p:spTree>
    <p:extLst>
      <p:ext uri="{BB962C8B-B14F-4D97-AF65-F5344CB8AC3E}">
        <p14:creationId xmlns:p14="http://schemas.microsoft.com/office/powerpoint/2010/main" val="127957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FA73-67C2-2D4C-8E15-40F2DA9E6D7D}"/>
              </a:ext>
            </a:extLst>
          </p:cNvPr>
          <p:cNvSpPr>
            <a:spLocks noGrp="1"/>
          </p:cNvSpPr>
          <p:nvPr>
            <p:ph type="title"/>
          </p:nvPr>
        </p:nvSpPr>
        <p:spPr>
          <a:xfrm>
            <a:off x="457200" y="219275"/>
            <a:ext cx="8229600" cy="590349"/>
          </a:xfrm>
        </p:spPr>
        <p:txBody>
          <a:bodyPr lIns="0" tIns="18000" rIns="0" bIns="18000" anchor="ctr">
            <a:spAutoFit/>
          </a:bodyPr>
          <a:lstStyle/>
          <a:p>
            <a:r>
              <a:rPr lang="en-US" dirty="0"/>
              <a:t>Chart 16.1</a:t>
            </a:r>
          </a:p>
        </p:txBody>
      </p:sp>
      <p:pic>
        <p:nvPicPr>
          <p:cNvPr id="6" name="Picture Placeholder 5" descr="A chart 16-1 lists charging time, based on battery voltage and charging rate.&#10;Long description is available in notes, Press F6">
            <a:extLst>
              <a:ext uri="{FF2B5EF4-FFF2-40B4-BE49-F238E27FC236}">
                <a16:creationId xmlns:a16="http://schemas.microsoft.com/office/drawing/2014/main" id="{0693A8B0-7820-A14C-A057-D7312CBC7492}"/>
              </a:ext>
            </a:extLst>
          </p:cNvPr>
          <p:cNvPicPr>
            <a:picLocks noGrp="1" noChangeAspect="1"/>
          </p:cNvPicPr>
          <p:nvPr>
            <p:ph type="pic" sz="quarter" idx="13"/>
          </p:nvPr>
        </p:nvPicPr>
        <p:blipFill>
          <a:blip r:embed="rId3"/>
          <a:stretch>
            <a:fillRect/>
          </a:stretch>
        </p:blipFill>
        <p:spPr>
          <a:xfrm>
            <a:off x="1503135" y="974507"/>
            <a:ext cx="6137729" cy="3521055"/>
          </a:xfrm>
        </p:spPr>
      </p:pic>
      <p:sp>
        <p:nvSpPr>
          <p:cNvPr id="4" name="Text Placeholder 3">
            <a:extLst>
              <a:ext uri="{FF2B5EF4-FFF2-40B4-BE49-F238E27FC236}">
                <a16:creationId xmlns:a16="http://schemas.microsoft.com/office/drawing/2014/main" id="{82800C02-064E-344F-9148-3CE7D8A4FDB3}"/>
              </a:ext>
            </a:extLst>
          </p:cNvPr>
          <p:cNvSpPr>
            <a:spLocks noGrp="1"/>
          </p:cNvSpPr>
          <p:nvPr>
            <p:ph type="body" idx="1"/>
          </p:nvPr>
        </p:nvSpPr>
        <p:spPr>
          <a:xfrm>
            <a:off x="457200" y="4718971"/>
            <a:ext cx="8229600" cy="1144347"/>
          </a:xfrm>
        </p:spPr>
        <p:txBody>
          <a:bodyPr lIns="0" tIns="18000" rIns="0" bIns="18000" anchor="ctr">
            <a:spAutoFit/>
          </a:bodyPr>
          <a:lstStyle/>
          <a:p>
            <a:r>
              <a:rPr lang="en-US" dirty="0"/>
              <a:t>A chart that can be used to estimate the charging time based on battery voltage and charging rate.</a:t>
            </a:r>
          </a:p>
          <a:p>
            <a:r>
              <a:rPr lang="en-US" dirty="0"/>
              <a:t>*If colder, allow additional time.</a:t>
            </a:r>
          </a:p>
        </p:txBody>
      </p:sp>
    </p:spTree>
    <p:extLst>
      <p:ext uri="{BB962C8B-B14F-4D97-AF65-F5344CB8AC3E}">
        <p14:creationId xmlns:p14="http://schemas.microsoft.com/office/powerpoint/2010/main" val="223111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1DB7-9C3B-DE46-8C3B-489388B36506}"/>
              </a:ext>
            </a:extLst>
          </p:cNvPr>
          <p:cNvSpPr>
            <a:spLocks noGrp="1"/>
          </p:cNvSpPr>
          <p:nvPr>
            <p:ph type="title"/>
          </p:nvPr>
        </p:nvSpPr>
        <p:spPr>
          <a:xfrm>
            <a:off x="457200" y="211011"/>
            <a:ext cx="8229600" cy="590349"/>
          </a:xfrm>
        </p:spPr>
        <p:txBody>
          <a:bodyPr lIns="0" tIns="18000" rIns="0" bIns="18000" anchor="ctr">
            <a:spAutoFit/>
          </a:bodyPr>
          <a:lstStyle/>
          <a:p>
            <a:r>
              <a:rPr lang="en-US" dirty="0"/>
              <a:t>Figure 16.12</a:t>
            </a:r>
          </a:p>
        </p:txBody>
      </p:sp>
      <p:pic>
        <p:nvPicPr>
          <p:cNvPr id="6" name="Picture Placeholder 5" descr="A technician holds a corroded battery cable. The corrosion has eaten through the insulation,&#10;yet it is not noticeable without careful inspection, which should be replaced.&#10;">
            <a:extLst>
              <a:ext uri="{FF2B5EF4-FFF2-40B4-BE49-F238E27FC236}">
                <a16:creationId xmlns:a16="http://schemas.microsoft.com/office/drawing/2014/main" id="{8D6CAEA8-5E03-624B-B12C-A6D3902C54EB}"/>
              </a:ext>
            </a:extLst>
          </p:cNvPr>
          <p:cNvPicPr>
            <a:picLocks noGrp="1" noChangeAspect="1"/>
          </p:cNvPicPr>
          <p:nvPr>
            <p:ph type="pic" sz="quarter" idx="13"/>
          </p:nvPr>
        </p:nvPicPr>
        <p:blipFill>
          <a:blip r:embed="rId2"/>
          <a:stretch>
            <a:fillRect/>
          </a:stretch>
        </p:blipFill>
        <p:spPr>
          <a:xfrm>
            <a:off x="2128157" y="1068779"/>
            <a:ext cx="4887686" cy="3193720"/>
          </a:xfrm>
        </p:spPr>
      </p:pic>
      <p:sp>
        <p:nvSpPr>
          <p:cNvPr id="4" name="Text Placeholder 3">
            <a:extLst>
              <a:ext uri="{FF2B5EF4-FFF2-40B4-BE49-F238E27FC236}">
                <a16:creationId xmlns:a16="http://schemas.microsoft.com/office/drawing/2014/main" id="{B3AEB344-F544-5848-A6D5-3793AC8CEFCB}"/>
              </a:ext>
            </a:extLst>
          </p:cNvPr>
          <p:cNvSpPr>
            <a:spLocks noGrp="1"/>
          </p:cNvSpPr>
          <p:nvPr>
            <p:ph type="body" idx="1"/>
          </p:nvPr>
        </p:nvSpPr>
        <p:spPr>
          <a:xfrm>
            <a:off x="457200" y="4504760"/>
            <a:ext cx="8229600" cy="1513679"/>
          </a:xfrm>
        </p:spPr>
        <p:txBody>
          <a:bodyPr lIns="0" tIns="18000" rIns="0" bIns="18000" anchor="ctr">
            <a:spAutoFit/>
          </a:bodyPr>
          <a:lstStyle/>
          <a:p>
            <a:r>
              <a:rPr lang="en-US" dirty="0"/>
              <a:t>This battery cable was found corroded underneath. The corrosion had eaten through the insulation yet was not noticeable without careful inspection. This cable should be replaced.</a:t>
            </a:r>
          </a:p>
        </p:txBody>
      </p:sp>
    </p:spTree>
    <p:extLst>
      <p:ext uri="{BB962C8B-B14F-4D97-AF65-F5344CB8AC3E}">
        <p14:creationId xmlns:p14="http://schemas.microsoft.com/office/powerpoint/2010/main" val="3100166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C9ED0-C133-2846-97DF-55F0E8933CAA}"/>
              </a:ext>
            </a:extLst>
          </p:cNvPr>
          <p:cNvSpPr>
            <a:spLocks noGrp="1"/>
          </p:cNvSpPr>
          <p:nvPr>
            <p:ph type="title"/>
          </p:nvPr>
        </p:nvSpPr>
        <p:spPr>
          <a:xfrm>
            <a:off x="457200" y="214938"/>
            <a:ext cx="8229600" cy="590349"/>
          </a:xfrm>
        </p:spPr>
        <p:txBody>
          <a:bodyPr lIns="0" tIns="18000" rIns="0" bIns="18000" anchor="ctr">
            <a:spAutoFit/>
          </a:bodyPr>
          <a:lstStyle/>
          <a:p>
            <a:r>
              <a:rPr lang="en-US" dirty="0"/>
              <a:t>Battery Electrical Drain Test</a:t>
            </a:r>
          </a:p>
        </p:txBody>
      </p:sp>
      <p:sp>
        <p:nvSpPr>
          <p:cNvPr id="3" name="Content Placeholder 2">
            <a:extLst>
              <a:ext uri="{FF2B5EF4-FFF2-40B4-BE49-F238E27FC236}">
                <a16:creationId xmlns:a16="http://schemas.microsoft.com/office/drawing/2014/main" id="{03AFF33C-4A48-5F43-8EF0-6CAE92DF88AA}"/>
              </a:ext>
            </a:extLst>
          </p:cNvPr>
          <p:cNvSpPr>
            <a:spLocks noGrp="1"/>
          </p:cNvSpPr>
          <p:nvPr>
            <p:ph sz="quarter" idx="13"/>
          </p:nvPr>
        </p:nvSpPr>
        <p:spPr>
          <a:xfrm>
            <a:off x="457200" y="1037893"/>
            <a:ext cx="8232775" cy="3783531"/>
          </a:xfrm>
        </p:spPr>
        <p:txBody>
          <a:bodyPr lIns="0" tIns="18000" rIns="0" bIns="18000" anchor="ctr">
            <a:spAutoFit/>
          </a:bodyPr>
          <a:lstStyle/>
          <a:p>
            <a:pPr marL="342900" indent="-342900"/>
            <a:r>
              <a:rPr lang="en-US" dirty="0"/>
              <a:t>The </a:t>
            </a:r>
            <a:r>
              <a:rPr lang="en-US" b="1" dirty="0"/>
              <a:t>battery electrical drain test</a:t>
            </a:r>
            <a:r>
              <a:rPr lang="en-US" dirty="0"/>
              <a:t> determines if some component or circuit in a vehicle or truck is causing a drain on the battery when everything is off. </a:t>
            </a:r>
          </a:p>
          <a:p>
            <a:pPr marL="829818" lvl="1" indent="-342900"/>
            <a:r>
              <a:rPr lang="en-US" dirty="0"/>
              <a:t>This test is also called the </a:t>
            </a:r>
            <a:r>
              <a:rPr lang="en-US" b="1" dirty="0">
                <a:solidFill>
                  <a:schemeClr val="tx1"/>
                </a:solidFill>
              </a:rPr>
              <a:t>ignition off-draw </a:t>
            </a:r>
            <a:r>
              <a:rPr lang="en-US" b="1" dirty="0"/>
              <a:t>(I</a:t>
            </a:r>
            <a:r>
              <a:rPr lang="en-US" sz="100" b="1" dirty="0"/>
              <a:t> </a:t>
            </a:r>
            <a:r>
              <a:rPr lang="en-US" b="1" dirty="0"/>
              <a:t>O</a:t>
            </a:r>
            <a:r>
              <a:rPr lang="en-US" sz="100" b="1" dirty="0"/>
              <a:t> </a:t>
            </a:r>
            <a:r>
              <a:rPr lang="en-US" b="1" dirty="0"/>
              <a:t>D)</a:t>
            </a:r>
            <a:r>
              <a:rPr lang="en-US" dirty="0"/>
              <a:t> or </a:t>
            </a:r>
            <a:r>
              <a:rPr lang="en-US" b="1" dirty="0"/>
              <a:t>parasitic load</a:t>
            </a:r>
            <a:r>
              <a:rPr lang="en-US" dirty="0"/>
              <a:t> test. </a:t>
            </a:r>
          </a:p>
          <a:p>
            <a:pPr marL="342900" indent="-342900"/>
            <a:r>
              <a:rPr lang="en-US" dirty="0"/>
              <a:t>This test should be performed whenever one of the following conditions exists.</a:t>
            </a:r>
          </a:p>
          <a:p>
            <a:pPr marL="829818" lvl="1" indent="-342900"/>
            <a:r>
              <a:rPr lang="en-US" dirty="0"/>
              <a:t>Whenever a battery is being charged or replaced</a:t>
            </a:r>
          </a:p>
          <a:p>
            <a:pPr marL="829818" lvl="1" indent="-342900"/>
            <a:r>
              <a:rPr lang="en-US" dirty="0"/>
              <a:t>Whenever the battery is suspected of being drained</a:t>
            </a:r>
          </a:p>
        </p:txBody>
      </p:sp>
    </p:spTree>
    <p:extLst>
      <p:ext uri="{BB962C8B-B14F-4D97-AF65-F5344CB8AC3E}">
        <p14:creationId xmlns:p14="http://schemas.microsoft.com/office/powerpoint/2010/main" val="589555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DE239-A14F-6540-B6F8-22F27CC3E188}"/>
              </a:ext>
            </a:extLst>
          </p:cNvPr>
          <p:cNvSpPr>
            <a:spLocks noGrp="1"/>
          </p:cNvSpPr>
          <p:nvPr>
            <p:ph type="title"/>
          </p:nvPr>
        </p:nvSpPr>
        <p:spPr>
          <a:xfrm>
            <a:off x="457200" y="206403"/>
            <a:ext cx="8229600" cy="1144347"/>
          </a:xfrm>
        </p:spPr>
        <p:txBody>
          <a:bodyPr lIns="0" tIns="18000" rIns="0" bIns="18000" anchor="ctr" anchorCtr="0">
            <a:spAutoFit/>
          </a:bodyPr>
          <a:lstStyle/>
          <a:p>
            <a:r>
              <a:rPr lang="en-US" dirty="0"/>
              <a:t>Battery Electrical Drain Test Using an Ammeter</a:t>
            </a:r>
          </a:p>
        </p:txBody>
      </p:sp>
      <p:sp>
        <p:nvSpPr>
          <p:cNvPr id="3" name="Content Placeholder 2">
            <a:extLst>
              <a:ext uri="{FF2B5EF4-FFF2-40B4-BE49-F238E27FC236}">
                <a16:creationId xmlns:a16="http://schemas.microsoft.com/office/drawing/2014/main" id="{C4E6A3E6-D7F1-3549-B30D-CB42AA6173C0}"/>
              </a:ext>
            </a:extLst>
          </p:cNvPr>
          <p:cNvSpPr>
            <a:spLocks noGrp="1"/>
          </p:cNvSpPr>
          <p:nvPr>
            <p:ph sz="quarter" idx="13"/>
          </p:nvPr>
        </p:nvSpPr>
        <p:spPr>
          <a:xfrm>
            <a:off x="457200" y="1651000"/>
            <a:ext cx="8232775" cy="3822003"/>
          </a:xfrm>
        </p:spPr>
        <p:txBody>
          <a:bodyPr lIns="0" tIns="18000" rIns="0" bIns="18000" anchor="ctr" anchorCtr="0">
            <a:spAutoFit/>
          </a:bodyPr>
          <a:lstStyle/>
          <a:p>
            <a:pPr marL="342900" indent="-342900"/>
            <a:r>
              <a:rPr lang="en-US" dirty="0"/>
              <a:t>The ammeter method is the most accurate way to test for a possible battery drain. </a:t>
            </a:r>
          </a:p>
          <a:p>
            <a:pPr marL="342900" indent="-342900"/>
            <a:r>
              <a:rPr lang="en-US" dirty="0"/>
              <a:t>Connect an ammeter in series between the battery terminal (post) and the disconnected cable. </a:t>
            </a:r>
          </a:p>
          <a:p>
            <a:pPr marL="829818" lvl="1" indent="-342900"/>
            <a:r>
              <a:rPr lang="en-US" dirty="0"/>
              <a:t>Normal battery drain is 0.020 to 0.030 A and any drain greater than 0.050 A should be found and corrected.</a:t>
            </a:r>
          </a:p>
          <a:p>
            <a:pPr marL="342900" indent="-342900"/>
            <a:r>
              <a:rPr lang="en-US" dirty="0"/>
              <a:t>Many digital multimeters have an ammeter scale that can be used to safely and accurately test for an abnormal parasitic drain.</a:t>
            </a:r>
          </a:p>
        </p:txBody>
      </p:sp>
    </p:spTree>
    <p:extLst>
      <p:ext uri="{BB962C8B-B14F-4D97-AF65-F5344CB8AC3E}">
        <p14:creationId xmlns:p14="http://schemas.microsoft.com/office/powerpoint/2010/main" val="272940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1970"/>
            <a:ext cx="8229600" cy="590349"/>
          </a:xfrm>
        </p:spPr>
        <p:txBody>
          <a:bodyPr lIns="0" tIns="18000" rIns="0" bIns="18000" anchor="ctr">
            <a:spAutoFit/>
          </a:bodyPr>
          <a:lstStyle/>
          <a:p>
            <a:r>
              <a:rPr lang="en-US" dirty="0"/>
              <a:t>Learning Objectives </a:t>
            </a:r>
            <a:r>
              <a:rPr lang="en-US" sz="2800" dirty="0"/>
              <a:t>(2 of 3)</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053259"/>
            <a:ext cx="8232775" cy="3180580"/>
          </a:xfrm>
        </p:spPr>
        <p:txBody>
          <a:bodyPr lIns="0" tIns="18000" rIns="0" bIns="18000" anchor="ctr">
            <a:spAutoFit/>
          </a:bodyPr>
          <a:lstStyle/>
          <a:p>
            <a:pPr marL="684000" indent="-687388">
              <a:buNone/>
            </a:pPr>
            <a:r>
              <a:rPr lang="en-US" b="1" dirty="0">
                <a:solidFill>
                  <a:srgbClr val="007FA3"/>
                </a:solidFill>
              </a:rPr>
              <a:t>16.5</a:t>
            </a:r>
            <a:r>
              <a:rPr lang="en-US" dirty="0"/>
              <a:t> Explain the battery electrical drain test. </a:t>
            </a:r>
          </a:p>
          <a:p>
            <a:pPr marL="684000" indent="-687388">
              <a:buNone/>
            </a:pPr>
            <a:r>
              <a:rPr lang="en-US" b="1" dirty="0">
                <a:solidFill>
                  <a:srgbClr val="007FA3"/>
                </a:solidFill>
              </a:rPr>
              <a:t>16.6</a:t>
            </a:r>
            <a:r>
              <a:rPr lang="en-US" dirty="0"/>
              <a:t> Describe the cranking circuit, and discuss how to diagnose starter problems using visual inspection.</a:t>
            </a:r>
          </a:p>
          <a:p>
            <a:pPr marL="684000" indent="-687388">
              <a:buNone/>
            </a:pPr>
            <a:r>
              <a:rPr lang="en-US" b="1" dirty="0">
                <a:solidFill>
                  <a:srgbClr val="007FA3"/>
                </a:solidFill>
              </a:rPr>
              <a:t>16.7</a:t>
            </a:r>
            <a:r>
              <a:rPr lang="en-US" dirty="0"/>
              <a:t> Explain starter testing on a vehicle and how to test a starter using a scan tool. </a:t>
            </a:r>
          </a:p>
          <a:p>
            <a:pPr marL="684000" indent="-687388">
              <a:buNone/>
            </a:pPr>
            <a:r>
              <a:rPr lang="en-US" b="1" dirty="0">
                <a:solidFill>
                  <a:srgbClr val="007FA3"/>
                </a:solidFill>
              </a:rPr>
              <a:t>16.8</a:t>
            </a:r>
            <a:r>
              <a:rPr lang="en-US" dirty="0"/>
              <a:t> Discuss voltage drop testing and how to check starting system voltage. </a:t>
            </a:r>
          </a:p>
        </p:txBody>
      </p:sp>
    </p:spTree>
    <p:extLst>
      <p:ext uri="{BB962C8B-B14F-4D97-AF65-F5344CB8AC3E}">
        <p14:creationId xmlns:p14="http://schemas.microsoft.com/office/powerpoint/2010/main" val="1646584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FACD-345A-2341-9A06-D0D49E1C1084}"/>
              </a:ext>
            </a:extLst>
          </p:cNvPr>
          <p:cNvSpPr>
            <a:spLocks noGrp="1"/>
          </p:cNvSpPr>
          <p:nvPr>
            <p:ph type="title"/>
          </p:nvPr>
        </p:nvSpPr>
        <p:spPr>
          <a:xfrm>
            <a:off x="443948" y="232728"/>
            <a:ext cx="8229600" cy="590349"/>
          </a:xfrm>
        </p:spPr>
        <p:txBody>
          <a:bodyPr lIns="0" tIns="18000" rIns="0" bIns="18000" anchor="ctr">
            <a:spAutoFit/>
          </a:bodyPr>
          <a:lstStyle/>
          <a:p>
            <a:r>
              <a:rPr lang="en-US" dirty="0"/>
              <a:t>Figure 16.14</a:t>
            </a:r>
          </a:p>
        </p:txBody>
      </p:sp>
      <p:pic>
        <p:nvPicPr>
          <p:cNvPr id="6" name="Picture Placeholder 5" descr="A mini clamp-on D M M connected to a battery shows a reading of 00.02 amperes. It measures the amount of battery electrical drain that is present.">
            <a:extLst>
              <a:ext uri="{FF2B5EF4-FFF2-40B4-BE49-F238E27FC236}">
                <a16:creationId xmlns:a16="http://schemas.microsoft.com/office/drawing/2014/main" id="{138BBADB-2964-7942-ACD0-9F78D6FA2E74}"/>
              </a:ext>
            </a:extLst>
          </p:cNvPr>
          <p:cNvPicPr>
            <a:picLocks noGrp="1" noChangeAspect="1"/>
          </p:cNvPicPr>
          <p:nvPr>
            <p:ph type="pic" sz="quarter" idx="13"/>
          </p:nvPr>
        </p:nvPicPr>
        <p:blipFill>
          <a:blip r:embed="rId2"/>
          <a:stretch>
            <a:fillRect/>
          </a:stretch>
        </p:blipFill>
        <p:spPr>
          <a:xfrm>
            <a:off x="2289184" y="983905"/>
            <a:ext cx="4565632" cy="3124384"/>
          </a:xfrm>
        </p:spPr>
      </p:pic>
      <p:sp>
        <p:nvSpPr>
          <p:cNvPr id="4" name="Text Placeholder 3">
            <a:extLst>
              <a:ext uri="{FF2B5EF4-FFF2-40B4-BE49-F238E27FC236}">
                <a16:creationId xmlns:a16="http://schemas.microsoft.com/office/drawing/2014/main" id="{3DAA5859-9BE4-2143-BED4-16110298C726}"/>
              </a:ext>
            </a:extLst>
          </p:cNvPr>
          <p:cNvSpPr>
            <a:spLocks noGrp="1"/>
          </p:cNvSpPr>
          <p:nvPr>
            <p:ph type="body" idx="1"/>
          </p:nvPr>
        </p:nvSpPr>
        <p:spPr>
          <a:xfrm>
            <a:off x="443948" y="4284170"/>
            <a:ext cx="8229600" cy="1513679"/>
          </a:xfrm>
        </p:spPr>
        <p:txBody>
          <a:bodyPr lIns="0" tIns="18000" rIns="0" bIns="18000" anchor="ctr">
            <a:spAutoFit/>
          </a:bodyPr>
          <a:lstStyle/>
          <a:p>
            <a:r>
              <a:rPr lang="en-US" dirty="0"/>
              <a:t>This mini clamp-on </a:t>
            </a:r>
            <a:r>
              <a:rPr lang="en-US" spc="-300" dirty="0"/>
              <a:t>D M </a:t>
            </a:r>
            <a:r>
              <a:rPr lang="en-US" dirty="0"/>
              <a:t>M is being used to measure the amount of battery electrical drain that is present. In this case, a reading of 20 </a:t>
            </a:r>
            <a:r>
              <a:rPr lang="en-US" spc="-300" dirty="0"/>
              <a:t>m </a:t>
            </a:r>
            <a:r>
              <a:rPr lang="en-US" dirty="0"/>
              <a:t>A (displayed on the meter as 00.02 A) is within the normal range of 20 to 30 </a:t>
            </a:r>
            <a:r>
              <a:rPr lang="en-US" spc="-300" dirty="0"/>
              <a:t>m </a:t>
            </a:r>
            <a:r>
              <a:rPr lang="en-US" dirty="0"/>
              <a:t>A.</a:t>
            </a:r>
          </a:p>
        </p:txBody>
      </p:sp>
    </p:spTree>
    <p:extLst>
      <p:ext uri="{BB962C8B-B14F-4D97-AF65-F5344CB8AC3E}">
        <p14:creationId xmlns:p14="http://schemas.microsoft.com/office/powerpoint/2010/main" val="163562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8A70E-A6AB-1C40-9701-C2AA92DDF7BD}"/>
              </a:ext>
            </a:extLst>
          </p:cNvPr>
          <p:cNvSpPr>
            <a:spLocks noGrp="1"/>
          </p:cNvSpPr>
          <p:nvPr>
            <p:ph type="title"/>
          </p:nvPr>
        </p:nvSpPr>
        <p:spPr>
          <a:xfrm>
            <a:off x="457200" y="220412"/>
            <a:ext cx="8229600" cy="1144347"/>
          </a:xfrm>
        </p:spPr>
        <p:txBody>
          <a:bodyPr lIns="0" tIns="18000" rIns="0" bIns="18000" anchor="ctr">
            <a:spAutoFit/>
          </a:bodyPr>
          <a:lstStyle/>
          <a:p>
            <a:r>
              <a:rPr lang="en-US" dirty="0"/>
              <a:t>Procedure for Battery Electrical Drain Test</a:t>
            </a:r>
          </a:p>
        </p:txBody>
      </p:sp>
      <p:sp>
        <p:nvSpPr>
          <p:cNvPr id="3" name="Content Placeholder 2">
            <a:extLst>
              <a:ext uri="{FF2B5EF4-FFF2-40B4-BE49-F238E27FC236}">
                <a16:creationId xmlns:a16="http://schemas.microsoft.com/office/drawing/2014/main" id="{35720A86-87CC-5247-A79E-AD035BDF5570}"/>
              </a:ext>
            </a:extLst>
          </p:cNvPr>
          <p:cNvSpPr>
            <a:spLocks noGrp="1"/>
          </p:cNvSpPr>
          <p:nvPr>
            <p:ph sz="quarter" idx="13"/>
          </p:nvPr>
        </p:nvSpPr>
        <p:spPr>
          <a:xfrm>
            <a:off x="457200" y="1732675"/>
            <a:ext cx="8232775" cy="1706039"/>
          </a:xfrm>
        </p:spPr>
        <p:txBody>
          <a:bodyPr lIns="0" tIns="18000" rIns="0" bIns="18000" anchor="ctr">
            <a:spAutoFit/>
          </a:bodyPr>
          <a:lstStyle/>
          <a:p>
            <a:pPr marL="342900" indent="-342900"/>
            <a:r>
              <a:rPr lang="en-US" dirty="0"/>
              <a:t>What conditions should exist in order to perform this test? </a:t>
            </a:r>
          </a:p>
          <a:p>
            <a:pPr marL="342900" indent="-342900"/>
            <a:r>
              <a:rPr lang="en-US" dirty="0"/>
              <a:t>Normal battery drain on a vehicle equipped with electronic radio, climate control, and computerized fuel injection, is usually about 20 to 30 mA (0.02 to 0.03 A).</a:t>
            </a:r>
          </a:p>
        </p:txBody>
      </p:sp>
    </p:spTree>
    <p:extLst>
      <p:ext uri="{BB962C8B-B14F-4D97-AF65-F5344CB8AC3E}">
        <p14:creationId xmlns:p14="http://schemas.microsoft.com/office/powerpoint/2010/main" val="2842352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Battery Drain Test, Amps</a:t>
            </a:r>
            <a:br>
              <a:rPr lang="en-US" sz="2791" dirty="0"/>
            </a:br>
            <a:r>
              <a:rPr lang="en-US" sz="1196" dirty="0"/>
              <a:t>(The animation will automatically start in a few seconds)</a:t>
            </a:r>
          </a:p>
        </p:txBody>
      </p:sp>
      <p:pic>
        <p:nvPicPr>
          <p:cNvPr id="6" name="battery_drain_test_amps">
            <a:hlinkClick r:id="" action="ppaction://media"/>
            <a:extLst>
              <a:ext uri="{FF2B5EF4-FFF2-40B4-BE49-F238E27FC236}">
                <a16:creationId xmlns:a16="http://schemas.microsoft.com/office/drawing/2014/main" id="{83A46049-1BFE-3F18-E2BF-337D5343E1E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40487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Battery Drain Test, Clamp Meter</a:t>
            </a:r>
            <a:br>
              <a:rPr lang="en-US" sz="2791" dirty="0"/>
            </a:br>
            <a:r>
              <a:rPr lang="en-US" sz="1196" dirty="0"/>
              <a:t>(The animation will automatically start in a few seconds)</a:t>
            </a:r>
          </a:p>
        </p:txBody>
      </p:sp>
      <p:pic>
        <p:nvPicPr>
          <p:cNvPr id="6" name="battery_drain_test_clamp_meter">
            <a:hlinkClick r:id="" action="ppaction://media"/>
            <a:extLst>
              <a:ext uri="{FF2B5EF4-FFF2-40B4-BE49-F238E27FC236}">
                <a16:creationId xmlns:a16="http://schemas.microsoft.com/office/drawing/2014/main" id="{3332C11E-1A64-98E9-8E50-9F130E1ADC8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92726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8A13B-A0A1-FD42-B226-59BECCBDCCB9}"/>
              </a:ext>
            </a:extLst>
          </p:cNvPr>
          <p:cNvSpPr>
            <a:spLocks noGrp="1"/>
          </p:cNvSpPr>
          <p:nvPr>
            <p:ph type="title"/>
          </p:nvPr>
        </p:nvSpPr>
        <p:spPr>
          <a:xfrm>
            <a:off x="457200" y="219789"/>
            <a:ext cx="8229600" cy="614319"/>
          </a:xfrm>
        </p:spPr>
        <p:txBody>
          <a:bodyPr lIns="0" tIns="18000" rIns="0" bIns="18000" anchor="ctr">
            <a:spAutoFit/>
          </a:bodyPr>
          <a:lstStyle/>
          <a:p>
            <a:r>
              <a:rPr lang="en-US" dirty="0"/>
              <a:t>Finding the Source of the Drain</a:t>
            </a:r>
          </a:p>
        </p:txBody>
      </p:sp>
      <p:sp>
        <p:nvSpPr>
          <p:cNvPr id="3" name="Content Placeholder 2">
            <a:extLst>
              <a:ext uri="{FF2B5EF4-FFF2-40B4-BE49-F238E27FC236}">
                <a16:creationId xmlns:a16="http://schemas.microsoft.com/office/drawing/2014/main" id="{C1EA1B38-5A0E-A94D-BE6A-2B9CEB8EA353}"/>
              </a:ext>
            </a:extLst>
          </p:cNvPr>
          <p:cNvSpPr>
            <a:spLocks noGrp="1"/>
          </p:cNvSpPr>
          <p:nvPr>
            <p:ph sz="quarter" idx="13"/>
          </p:nvPr>
        </p:nvSpPr>
        <p:spPr>
          <a:xfrm>
            <a:off x="457200" y="1082225"/>
            <a:ext cx="8232775" cy="856098"/>
          </a:xfrm>
        </p:spPr>
        <p:txBody>
          <a:bodyPr lIns="0" tIns="18000" rIns="0" bIns="18000" anchor="ctr">
            <a:spAutoFit/>
          </a:bodyPr>
          <a:lstStyle/>
          <a:p>
            <a:pPr marL="342900" indent="-342900"/>
            <a:r>
              <a:rPr lang="en-US" dirty="0"/>
              <a:t>If there is a drain, check and temporarily disconnect the following components.</a:t>
            </a:r>
          </a:p>
        </p:txBody>
      </p:sp>
      <p:sp>
        <p:nvSpPr>
          <p:cNvPr id="4" name="Content Placeholder 3">
            <a:extLst>
              <a:ext uri="{FF2B5EF4-FFF2-40B4-BE49-F238E27FC236}">
                <a16:creationId xmlns:a16="http://schemas.microsoft.com/office/drawing/2014/main" id="{EF9C74FE-084C-4285-A66E-2C4BF868C878}"/>
              </a:ext>
            </a:extLst>
          </p:cNvPr>
          <p:cNvSpPr>
            <a:spLocks noGrp="1"/>
          </p:cNvSpPr>
          <p:nvPr>
            <p:ph sz="quarter" idx="14"/>
          </p:nvPr>
        </p:nvSpPr>
        <p:spPr>
          <a:xfrm>
            <a:off x="457200" y="2077851"/>
            <a:ext cx="8229600" cy="1337572"/>
          </a:xfrm>
        </p:spPr>
        <p:txBody>
          <a:bodyPr lIns="0" tIns="18000" rIns="0" bIns="18000" anchor="ctr">
            <a:spAutoFit/>
          </a:bodyPr>
          <a:lstStyle/>
          <a:p>
            <a:pPr marL="829818" lvl="1" indent="-342900">
              <a:buFont typeface="+mj-lt"/>
              <a:buAutoNum type="arabicPeriod"/>
            </a:pPr>
            <a:r>
              <a:rPr lang="en-US" sz="2400" dirty="0"/>
              <a:t>Cell phone or M</a:t>
            </a:r>
            <a:r>
              <a:rPr lang="en-US" sz="100" dirty="0"/>
              <a:t> </a:t>
            </a:r>
            <a:r>
              <a:rPr lang="en-US" sz="2400" dirty="0"/>
              <a:t>P3 player still connected to the vehicle</a:t>
            </a:r>
          </a:p>
          <a:p>
            <a:pPr marL="829818" lvl="1" indent="-342900">
              <a:buFont typeface="+mj-lt"/>
              <a:buAutoNum type="arabicPeriod"/>
            </a:pPr>
            <a:r>
              <a:rPr lang="en-US" sz="2400" dirty="0"/>
              <a:t>Glove compartment light</a:t>
            </a:r>
          </a:p>
          <a:p>
            <a:pPr marL="829818" lvl="1" indent="-342900">
              <a:buFont typeface="+mj-lt"/>
              <a:buAutoNum type="arabicPeriod"/>
            </a:pPr>
            <a:r>
              <a:rPr lang="en-US" sz="2400" dirty="0"/>
              <a:t>Trunk light</a:t>
            </a:r>
          </a:p>
        </p:txBody>
      </p:sp>
    </p:spTree>
    <p:extLst>
      <p:ext uri="{BB962C8B-B14F-4D97-AF65-F5344CB8AC3E}">
        <p14:creationId xmlns:p14="http://schemas.microsoft.com/office/powerpoint/2010/main" val="473662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BD7A4-2F2E-2745-A25E-ED77CE840C03}"/>
              </a:ext>
            </a:extLst>
          </p:cNvPr>
          <p:cNvSpPr>
            <a:spLocks noGrp="1"/>
          </p:cNvSpPr>
          <p:nvPr>
            <p:ph type="title"/>
          </p:nvPr>
        </p:nvSpPr>
        <p:spPr>
          <a:xfrm>
            <a:off x="457200" y="225453"/>
            <a:ext cx="8229600" cy="1144347"/>
          </a:xfrm>
        </p:spPr>
        <p:txBody>
          <a:bodyPr lIns="0" tIns="18000" rIns="0" bIns="18000" anchor="ctr">
            <a:spAutoFit/>
          </a:bodyPr>
          <a:lstStyle/>
          <a:p>
            <a:r>
              <a:rPr lang="en-US" dirty="0"/>
              <a:t>When a Battery Drain Exists After Fuses Are Disconnected</a:t>
            </a:r>
          </a:p>
        </p:txBody>
      </p:sp>
      <p:sp>
        <p:nvSpPr>
          <p:cNvPr id="3" name="Content Placeholder 2">
            <a:extLst>
              <a:ext uri="{FF2B5EF4-FFF2-40B4-BE49-F238E27FC236}">
                <a16:creationId xmlns:a16="http://schemas.microsoft.com/office/drawing/2014/main" id="{B06AA6A0-EDC9-6B49-B6F8-42F64007F71B}"/>
              </a:ext>
            </a:extLst>
          </p:cNvPr>
          <p:cNvSpPr>
            <a:spLocks noGrp="1"/>
          </p:cNvSpPr>
          <p:nvPr>
            <p:ph sz="quarter" idx="13"/>
          </p:nvPr>
        </p:nvSpPr>
        <p:spPr>
          <a:xfrm>
            <a:off x="457200" y="1713208"/>
            <a:ext cx="8232775" cy="3144895"/>
          </a:xfrm>
        </p:spPr>
        <p:txBody>
          <a:bodyPr lIns="0" tIns="18000" rIns="0" bIns="18000" anchor="ctr">
            <a:spAutoFit/>
          </a:bodyPr>
          <a:lstStyle/>
          <a:p>
            <a:pPr marL="342900" indent="-342900"/>
            <a:r>
              <a:rPr lang="en-US" dirty="0"/>
              <a:t>The most common sources of drain under the hood include:</a:t>
            </a:r>
          </a:p>
          <a:p>
            <a:pPr marL="829818" lvl="1" indent="-342900"/>
            <a:r>
              <a:rPr lang="en-US" dirty="0"/>
              <a:t>The alternator. Disconnect the alternator wires and retest.</a:t>
            </a:r>
          </a:p>
          <a:p>
            <a:pPr marL="829818" lvl="1" indent="-342900"/>
            <a:r>
              <a:rPr lang="en-US" dirty="0"/>
              <a:t>The starter solenoid (relay) or wiring near its components. These are also a common source of battery drain, due to high current flows and heat, which can damage the wire or insulation.</a:t>
            </a:r>
          </a:p>
        </p:txBody>
      </p:sp>
    </p:spTree>
    <p:extLst>
      <p:ext uri="{BB962C8B-B14F-4D97-AF65-F5344CB8AC3E}">
        <p14:creationId xmlns:p14="http://schemas.microsoft.com/office/powerpoint/2010/main" val="1961616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97033-657A-294C-9F2A-DD96D99D6294}"/>
              </a:ext>
            </a:extLst>
          </p:cNvPr>
          <p:cNvSpPr>
            <a:spLocks noGrp="1"/>
          </p:cNvSpPr>
          <p:nvPr>
            <p:ph type="title"/>
          </p:nvPr>
        </p:nvSpPr>
        <p:spPr>
          <a:xfrm>
            <a:off x="457200" y="217476"/>
            <a:ext cx="8229600" cy="590349"/>
          </a:xfrm>
        </p:spPr>
        <p:txBody>
          <a:bodyPr lIns="0" tIns="18000" rIns="0" bIns="18000" anchor="ctr">
            <a:spAutoFit/>
          </a:bodyPr>
          <a:lstStyle/>
          <a:p>
            <a:r>
              <a:rPr lang="en-US" dirty="0"/>
              <a:t>Cranking Circuit</a:t>
            </a:r>
          </a:p>
        </p:txBody>
      </p:sp>
      <p:sp>
        <p:nvSpPr>
          <p:cNvPr id="3" name="Content Placeholder 2">
            <a:extLst>
              <a:ext uri="{FF2B5EF4-FFF2-40B4-BE49-F238E27FC236}">
                <a16:creationId xmlns:a16="http://schemas.microsoft.com/office/drawing/2014/main" id="{86EC157C-C9CC-D042-864D-3B0173B0D11E}"/>
              </a:ext>
            </a:extLst>
          </p:cNvPr>
          <p:cNvSpPr>
            <a:spLocks noGrp="1"/>
          </p:cNvSpPr>
          <p:nvPr>
            <p:ph sz="quarter" idx="13"/>
          </p:nvPr>
        </p:nvSpPr>
        <p:spPr>
          <a:xfrm>
            <a:off x="457200" y="1053488"/>
            <a:ext cx="8232775" cy="3937419"/>
          </a:xfrm>
        </p:spPr>
        <p:txBody>
          <a:bodyPr lIns="0" tIns="18000" rIns="0" bIns="18000" anchor="ctr">
            <a:spAutoFit/>
          </a:bodyPr>
          <a:lstStyle/>
          <a:p>
            <a:pPr marL="342900" indent="-342900"/>
            <a:r>
              <a:rPr lang="en-US" dirty="0"/>
              <a:t>The cranking circuit includes those mechanical and electrical components required to crank the engine for starting. </a:t>
            </a:r>
          </a:p>
          <a:p>
            <a:pPr marL="342900" indent="-342900"/>
            <a:r>
              <a:rPr lang="en-US" dirty="0"/>
              <a:t>Modern cranking circuits include the following:</a:t>
            </a:r>
          </a:p>
          <a:p>
            <a:pPr marL="829818" lvl="1" indent="-342900"/>
            <a:r>
              <a:rPr lang="en-US" dirty="0"/>
              <a:t>Starter motor</a:t>
            </a:r>
          </a:p>
          <a:p>
            <a:pPr marL="829818" lvl="1" indent="-342900"/>
            <a:r>
              <a:rPr lang="en-US" dirty="0"/>
              <a:t>Battery</a:t>
            </a:r>
          </a:p>
          <a:p>
            <a:pPr marL="829818" lvl="1" indent="-342900"/>
            <a:r>
              <a:rPr lang="en-US" dirty="0"/>
              <a:t>Starter solenoid or relay</a:t>
            </a:r>
          </a:p>
          <a:p>
            <a:pPr marL="829818" lvl="1" indent="-342900"/>
            <a:r>
              <a:rPr lang="en-US" dirty="0"/>
              <a:t>Starter drive</a:t>
            </a:r>
          </a:p>
          <a:p>
            <a:pPr marL="829818" lvl="1" indent="-342900"/>
            <a:r>
              <a:rPr lang="en-US" dirty="0"/>
              <a:t>Ignition switch</a:t>
            </a:r>
          </a:p>
        </p:txBody>
      </p:sp>
    </p:spTree>
    <p:extLst>
      <p:ext uri="{BB962C8B-B14F-4D97-AF65-F5344CB8AC3E}">
        <p14:creationId xmlns:p14="http://schemas.microsoft.com/office/powerpoint/2010/main" val="3239496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08B7-2BAF-2F44-9438-11335FA2A3A8}"/>
              </a:ext>
            </a:extLst>
          </p:cNvPr>
          <p:cNvSpPr>
            <a:spLocks noGrp="1"/>
          </p:cNvSpPr>
          <p:nvPr>
            <p:ph type="title"/>
          </p:nvPr>
        </p:nvSpPr>
        <p:spPr>
          <a:xfrm>
            <a:off x="457200" y="228800"/>
            <a:ext cx="8229600" cy="590349"/>
          </a:xfrm>
        </p:spPr>
        <p:txBody>
          <a:bodyPr lIns="0" tIns="18000" rIns="0" bIns="18000" anchor="ctr">
            <a:spAutoFit/>
          </a:bodyPr>
          <a:lstStyle/>
          <a:p>
            <a:r>
              <a:rPr lang="en-US" dirty="0"/>
              <a:t>Figure 16.18</a:t>
            </a:r>
          </a:p>
        </p:txBody>
      </p:sp>
      <p:pic>
        <p:nvPicPr>
          <p:cNvPr id="6" name="Picture Placeholder 5" descr="An ignition switch and an ignition lock cylinder are placed on the left and right of an electrical component, where a hollow cylindrical component is attached at the top of it. Both operate directly or use a link between the two components.&#10;">
            <a:extLst>
              <a:ext uri="{FF2B5EF4-FFF2-40B4-BE49-F238E27FC236}">
                <a16:creationId xmlns:a16="http://schemas.microsoft.com/office/drawing/2014/main" id="{76E9A7FE-A8CF-8544-8591-491BA1C639F6}"/>
              </a:ext>
            </a:extLst>
          </p:cNvPr>
          <p:cNvPicPr>
            <a:picLocks noGrp="1" noChangeAspect="1"/>
          </p:cNvPicPr>
          <p:nvPr>
            <p:ph type="pic" sz="quarter" idx="13"/>
          </p:nvPr>
        </p:nvPicPr>
        <p:blipFill>
          <a:blip r:embed="rId2"/>
          <a:stretch>
            <a:fillRect/>
          </a:stretch>
        </p:blipFill>
        <p:spPr>
          <a:xfrm>
            <a:off x="1669143" y="1264556"/>
            <a:ext cx="5805713" cy="3341207"/>
          </a:xfrm>
        </p:spPr>
      </p:pic>
      <p:sp>
        <p:nvSpPr>
          <p:cNvPr id="4" name="Text Placeholder 3">
            <a:extLst>
              <a:ext uri="{FF2B5EF4-FFF2-40B4-BE49-F238E27FC236}">
                <a16:creationId xmlns:a16="http://schemas.microsoft.com/office/drawing/2014/main" id="{2A3E15C7-5EEF-4C41-8569-3A1708BC5144}"/>
              </a:ext>
            </a:extLst>
          </p:cNvPr>
          <p:cNvSpPr>
            <a:spLocks noGrp="1"/>
          </p:cNvSpPr>
          <p:nvPr>
            <p:ph type="body" idx="1"/>
          </p:nvPr>
        </p:nvSpPr>
        <p:spPr>
          <a:xfrm>
            <a:off x="457200" y="4850373"/>
            <a:ext cx="8229600" cy="1144347"/>
          </a:xfrm>
        </p:spPr>
        <p:txBody>
          <a:bodyPr lIns="0" tIns="18000" rIns="0" bIns="18000" anchor="ctr">
            <a:spAutoFit/>
          </a:bodyPr>
          <a:lstStyle/>
          <a:p>
            <a:r>
              <a:rPr lang="en-US" dirty="0"/>
              <a:t>The lock cylinder is often a separate part from the electrical ignition switch and operates it directly or uses a link between two components.</a:t>
            </a:r>
          </a:p>
        </p:txBody>
      </p:sp>
    </p:spTree>
    <p:extLst>
      <p:ext uri="{BB962C8B-B14F-4D97-AF65-F5344CB8AC3E}">
        <p14:creationId xmlns:p14="http://schemas.microsoft.com/office/powerpoint/2010/main" val="2534925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009D-B6F1-A346-8F69-D18DCDCA41C0}"/>
              </a:ext>
            </a:extLst>
          </p:cNvPr>
          <p:cNvSpPr>
            <a:spLocks noGrp="1"/>
          </p:cNvSpPr>
          <p:nvPr>
            <p:ph type="title"/>
          </p:nvPr>
        </p:nvSpPr>
        <p:spPr>
          <a:xfrm>
            <a:off x="457200" y="209951"/>
            <a:ext cx="8229600" cy="590349"/>
          </a:xfrm>
        </p:spPr>
        <p:txBody>
          <a:bodyPr lIns="0" tIns="18000" rIns="0" bIns="18000" anchor="ctr" anchorCtr="0">
            <a:spAutoFit/>
          </a:bodyPr>
          <a:lstStyle/>
          <a:p>
            <a:r>
              <a:rPr lang="en-US" dirty="0"/>
              <a:t>Figure 16.19</a:t>
            </a:r>
          </a:p>
        </p:txBody>
      </p:sp>
      <p:pic>
        <p:nvPicPr>
          <p:cNvPr id="6" name="Picture Placeholder 5" descr="A typical solenoid operator starter consists of two cylindrical components with several pipes.&#10;">
            <a:extLst>
              <a:ext uri="{FF2B5EF4-FFF2-40B4-BE49-F238E27FC236}">
                <a16:creationId xmlns:a16="http://schemas.microsoft.com/office/drawing/2014/main" id="{A5CA9666-4840-794A-A7C8-66C8C53DD8DA}"/>
              </a:ext>
            </a:extLst>
          </p:cNvPr>
          <p:cNvPicPr>
            <a:picLocks noGrp="1" noChangeAspect="1"/>
          </p:cNvPicPr>
          <p:nvPr>
            <p:ph type="pic" sz="quarter" idx="13"/>
          </p:nvPr>
        </p:nvPicPr>
        <p:blipFill>
          <a:blip r:embed="rId2"/>
          <a:stretch>
            <a:fillRect/>
          </a:stretch>
        </p:blipFill>
        <p:spPr>
          <a:xfrm>
            <a:off x="1864179" y="1132078"/>
            <a:ext cx="5415642" cy="3729056"/>
          </a:xfrm>
        </p:spPr>
      </p:pic>
      <p:sp>
        <p:nvSpPr>
          <p:cNvPr id="4" name="Text Placeholder 3">
            <a:extLst>
              <a:ext uri="{FF2B5EF4-FFF2-40B4-BE49-F238E27FC236}">
                <a16:creationId xmlns:a16="http://schemas.microsoft.com/office/drawing/2014/main" id="{743E2E7E-76BD-8045-89DE-4C47E240E4C4}"/>
              </a:ext>
            </a:extLst>
          </p:cNvPr>
          <p:cNvSpPr>
            <a:spLocks noGrp="1"/>
          </p:cNvSpPr>
          <p:nvPr>
            <p:ph type="body" idx="1"/>
          </p:nvPr>
        </p:nvSpPr>
        <p:spPr>
          <a:xfrm>
            <a:off x="457200" y="5168556"/>
            <a:ext cx="8229600" cy="405683"/>
          </a:xfrm>
        </p:spPr>
        <p:txBody>
          <a:bodyPr lIns="0" tIns="18000" rIns="0" bIns="18000" anchor="ctr" anchorCtr="0">
            <a:spAutoFit/>
          </a:bodyPr>
          <a:lstStyle/>
          <a:p>
            <a:r>
              <a:rPr lang="en-US" dirty="0"/>
              <a:t>A typical solenoid-operated starter.</a:t>
            </a:r>
          </a:p>
        </p:txBody>
      </p:sp>
    </p:spTree>
    <p:extLst>
      <p:ext uri="{BB962C8B-B14F-4D97-AF65-F5344CB8AC3E}">
        <p14:creationId xmlns:p14="http://schemas.microsoft.com/office/powerpoint/2010/main" val="3580128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Starter Circuit</a:t>
            </a:r>
            <a:br>
              <a:rPr lang="en-US" sz="2791" dirty="0"/>
            </a:br>
            <a:r>
              <a:rPr lang="en-US" sz="1196" dirty="0"/>
              <a:t>(The animation will automatically start in a few seconds)</a:t>
            </a:r>
          </a:p>
        </p:txBody>
      </p:sp>
      <p:pic>
        <p:nvPicPr>
          <p:cNvPr id="6" name="starter_circuit">
            <a:hlinkClick r:id="" action="ppaction://media"/>
            <a:extLst>
              <a:ext uri="{FF2B5EF4-FFF2-40B4-BE49-F238E27FC236}">
                <a16:creationId xmlns:a16="http://schemas.microsoft.com/office/drawing/2014/main" id="{FE2EFB8D-3A84-BE81-9DC7-B82553592A6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8284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57200" y="221970"/>
            <a:ext cx="8229600" cy="590349"/>
          </a:xfrm>
        </p:spPr>
        <p:txBody>
          <a:bodyPr lIns="0" tIns="18000" rIns="0" bIns="18000" anchor="ctr">
            <a:spAutoFit/>
          </a:bodyPr>
          <a:lstStyle/>
          <a:p>
            <a:r>
              <a:rPr lang="en-US" dirty="0"/>
              <a:t>Learning Objectives </a:t>
            </a:r>
            <a:r>
              <a:rPr lang="en-US" sz="2800" dirty="0"/>
              <a:t>(3 of 3)</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4025" y="1061884"/>
            <a:ext cx="8232775" cy="2618888"/>
          </a:xfrm>
        </p:spPr>
        <p:txBody>
          <a:bodyPr lIns="0" tIns="18000" rIns="0" bIns="18000" anchor="ctr">
            <a:spAutoFit/>
          </a:bodyPr>
          <a:lstStyle/>
          <a:p>
            <a:pPr marL="901700" indent="-901700">
              <a:buNone/>
            </a:pPr>
            <a:r>
              <a:rPr lang="en-US" b="1" dirty="0">
                <a:solidFill>
                  <a:srgbClr val="007FA3"/>
                </a:solidFill>
              </a:rPr>
              <a:t>16.9	</a:t>
            </a:r>
            <a:r>
              <a:rPr lang="en-US" dirty="0"/>
              <a:t>Discuss how to test an alternator using a scan tool and using a scope. </a:t>
            </a:r>
          </a:p>
          <a:p>
            <a:pPr marL="901700" indent="-901700">
              <a:buNone/>
            </a:pPr>
            <a:r>
              <a:rPr lang="en-US" b="1" dirty="0">
                <a:solidFill>
                  <a:srgbClr val="007FA3"/>
                </a:solidFill>
              </a:rPr>
              <a:t>16.10	</a:t>
            </a:r>
            <a:r>
              <a:rPr lang="en-US" dirty="0"/>
              <a:t>Discuss </a:t>
            </a:r>
            <a:r>
              <a:rPr lang="en-US" spc="-300" dirty="0"/>
              <a:t>A </a:t>
            </a:r>
            <a:r>
              <a:rPr lang="en-US" dirty="0"/>
              <a:t>C ripple voltage check and </a:t>
            </a:r>
            <a:r>
              <a:rPr lang="en-US" spc="-300" dirty="0"/>
              <a:t>A </a:t>
            </a:r>
            <a:r>
              <a:rPr lang="en-US" dirty="0"/>
              <a:t>C current check. </a:t>
            </a:r>
          </a:p>
          <a:p>
            <a:pPr marL="901700" indent="-901700">
              <a:buNone/>
            </a:pPr>
            <a:r>
              <a:rPr lang="en-US" b="1" dirty="0">
                <a:solidFill>
                  <a:srgbClr val="007FA3"/>
                </a:solidFill>
              </a:rPr>
              <a:t>16.11	</a:t>
            </a:r>
            <a:r>
              <a:rPr lang="en-US" dirty="0"/>
              <a:t>Explain charging system voltage drop testing and alternator output test.</a:t>
            </a:r>
          </a:p>
        </p:txBody>
      </p:sp>
    </p:spTree>
    <p:extLst>
      <p:ext uri="{BB962C8B-B14F-4D97-AF65-F5344CB8AC3E}">
        <p14:creationId xmlns:p14="http://schemas.microsoft.com/office/powerpoint/2010/main" val="221031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B210-1615-ED48-95CA-CF1265AAAF27}"/>
              </a:ext>
            </a:extLst>
          </p:cNvPr>
          <p:cNvSpPr>
            <a:spLocks noGrp="1"/>
          </p:cNvSpPr>
          <p:nvPr>
            <p:ph type="title"/>
          </p:nvPr>
        </p:nvSpPr>
        <p:spPr>
          <a:xfrm>
            <a:off x="457200" y="217476"/>
            <a:ext cx="8229600" cy="590349"/>
          </a:xfrm>
        </p:spPr>
        <p:txBody>
          <a:bodyPr lIns="0" tIns="18000" rIns="0" bIns="18000" anchor="ctr" anchorCtr="0">
            <a:spAutoFit/>
          </a:bodyPr>
          <a:lstStyle/>
          <a:p>
            <a:r>
              <a:rPr lang="en-US" dirty="0"/>
              <a:t>Starter Visual Inspection</a:t>
            </a:r>
          </a:p>
        </p:txBody>
      </p:sp>
      <p:sp>
        <p:nvSpPr>
          <p:cNvPr id="3" name="Content Placeholder 2">
            <a:extLst>
              <a:ext uri="{FF2B5EF4-FFF2-40B4-BE49-F238E27FC236}">
                <a16:creationId xmlns:a16="http://schemas.microsoft.com/office/drawing/2014/main" id="{C4309092-B1FB-A940-9C93-C03396D62651}"/>
              </a:ext>
            </a:extLst>
          </p:cNvPr>
          <p:cNvSpPr>
            <a:spLocks noGrp="1"/>
          </p:cNvSpPr>
          <p:nvPr>
            <p:ph sz="quarter" idx="13"/>
          </p:nvPr>
        </p:nvSpPr>
        <p:spPr>
          <a:xfrm>
            <a:off x="457200" y="1060450"/>
            <a:ext cx="8232775" cy="4306751"/>
          </a:xfrm>
        </p:spPr>
        <p:txBody>
          <a:bodyPr lIns="0" tIns="18000" rIns="0" bIns="18000" anchor="ctr" anchorCtr="0">
            <a:spAutoFit/>
          </a:bodyPr>
          <a:lstStyle/>
          <a:p>
            <a:pPr marL="342900" indent="-342900"/>
            <a:r>
              <a:rPr lang="en-US" dirty="0"/>
              <a:t>Carefully check the battery cables for tightness both at the battery and at the starter, and block connections.</a:t>
            </a:r>
          </a:p>
          <a:p>
            <a:pPr marL="342900" indent="-342900"/>
            <a:r>
              <a:rPr lang="en-US" dirty="0"/>
              <a:t>Check to see if the heat shield (if equipped) is in place.</a:t>
            </a:r>
          </a:p>
          <a:p>
            <a:pPr marL="342900" indent="-342900"/>
            <a:r>
              <a:rPr lang="en-US" dirty="0"/>
              <a:t>Check for any nonstock add-on accessories or equipment that may drain the battery such as a sound system or extra lighting.</a:t>
            </a:r>
          </a:p>
          <a:p>
            <a:pPr marL="342900" indent="-342900"/>
            <a:r>
              <a:rPr lang="en-US" dirty="0"/>
              <a:t>Crank the engine. Feel the battery cables and connections. If any cables or connections are hot to the touch, then an excessive voltage drop is present or the starter is drawing too much current.</a:t>
            </a:r>
          </a:p>
        </p:txBody>
      </p:sp>
    </p:spTree>
    <p:extLst>
      <p:ext uri="{BB962C8B-B14F-4D97-AF65-F5344CB8AC3E}">
        <p14:creationId xmlns:p14="http://schemas.microsoft.com/office/powerpoint/2010/main" val="2400696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1068D-A2C1-8046-ADF0-253F7B22929A}"/>
              </a:ext>
            </a:extLst>
          </p:cNvPr>
          <p:cNvSpPr>
            <a:spLocks noGrp="1"/>
          </p:cNvSpPr>
          <p:nvPr>
            <p:ph type="title"/>
          </p:nvPr>
        </p:nvSpPr>
        <p:spPr>
          <a:xfrm>
            <a:off x="457200" y="219275"/>
            <a:ext cx="8229600" cy="590349"/>
          </a:xfrm>
        </p:spPr>
        <p:txBody>
          <a:bodyPr lIns="0" tIns="18000" rIns="0" bIns="18000" anchor="ctr">
            <a:spAutoFit/>
          </a:bodyPr>
          <a:lstStyle/>
          <a:p>
            <a:r>
              <a:rPr lang="en-US" dirty="0"/>
              <a:t>Figure 16.20</a:t>
            </a:r>
          </a:p>
        </p:txBody>
      </p:sp>
      <p:pic>
        <p:nvPicPr>
          <p:cNvPr id="6" name="Picture Placeholder 5" descr="A corroded battery terminal showing white dust around it. &#10;">
            <a:extLst>
              <a:ext uri="{FF2B5EF4-FFF2-40B4-BE49-F238E27FC236}">
                <a16:creationId xmlns:a16="http://schemas.microsoft.com/office/drawing/2014/main" id="{67C685D1-1406-D547-A4F4-9261FC5D5836}"/>
              </a:ext>
            </a:extLst>
          </p:cNvPr>
          <p:cNvPicPr>
            <a:picLocks noGrp="1" noChangeAspect="1"/>
          </p:cNvPicPr>
          <p:nvPr>
            <p:ph type="pic" sz="quarter" idx="13"/>
          </p:nvPr>
        </p:nvPicPr>
        <p:blipFill>
          <a:blip r:embed="rId2"/>
          <a:stretch>
            <a:fillRect/>
          </a:stretch>
        </p:blipFill>
        <p:spPr>
          <a:xfrm>
            <a:off x="2193471" y="1144408"/>
            <a:ext cx="4757057" cy="3570418"/>
          </a:xfrm>
        </p:spPr>
      </p:pic>
      <p:sp>
        <p:nvSpPr>
          <p:cNvPr id="4" name="Text Placeholder 3">
            <a:extLst>
              <a:ext uri="{FF2B5EF4-FFF2-40B4-BE49-F238E27FC236}">
                <a16:creationId xmlns:a16="http://schemas.microsoft.com/office/drawing/2014/main" id="{90F649E9-3F7D-0A40-811B-37B098C1D610}"/>
              </a:ext>
            </a:extLst>
          </p:cNvPr>
          <p:cNvSpPr>
            <a:spLocks noGrp="1"/>
          </p:cNvSpPr>
          <p:nvPr>
            <p:ph type="body" idx="1"/>
          </p:nvPr>
        </p:nvSpPr>
        <p:spPr>
          <a:xfrm>
            <a:off x="457200" y="5177880"/>
            <a:ext cx="8229600" cy="405683"/>
          </a:xfrm>
        </p:spPr>
        <p:txBody>
          <a:bodyPr lIns="0" tIns="18000" rIns="0" bIns="18000" anchor="ctr">
            <a:spAutoFit/>
          </a:bodyPr>
          <a:lstStyle/>
          <a:p>
            <a:r>
              <a:rPr lang="en-US" dirty="0"/>
              <a:t>Carefully inspect all battery terminals for corrosion.</a:t>
            </a:r>
          </a:p>
        </p:txBody>
      </p:sp>
    </p:spTree>
    <p:extLst>
      <p:ext uri="{BB962C8B-B14F-4D97-AF65-F5344CB8AC3E}">
        <p14:creationId xmlns:p14="http://schemas.microsoft.com/office/powerpoint/2010/main" val="1987567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B118-BA23-7C4D-B9DD-477A88D0A596}"/>
              </a:ext>
            </a:extLst>
          </p:cNvPr>
          <p:cNvSpPr>
            <a:spLocks noGrp="1"/>
          </p:cNvSpPr>
          <p:nvPr>
            <p:ph type="title"/>
          </p:nvPr>
        </p:nvSpPr>
        <p:spPr>
          <a:xfrm>
            <a:off x="457200" y="226227"/>
            <a:ext cx="8229600" cy="590349"/>
          </a:xfrm>
        </p:spPr>
        <p:txBody>
          <a:bodyPr lIns="0" tIns="18000" rIns="0" bIns="18000" anchor="ctr">
            <a:spAutoFit/>
          </a:bodyPr>
          <a:lstStyle/>
          <a:p>
            <a:r>
              <a:rPr lang="en-US" dirty="0"/>
              <a:t>Starter Testing On the Vehicle </a:t>
            </a:r>
            <a:r>
              <a:rPr lang="en-US" sz="2800" dirty="0"/>
              <a:t>(1 of 2)</a:t>
            </a:r>
          </a:p>
        </p:txBody>
      </p:sp>
      <p:sp>
        <p:nvSpPr>
          <p:cNvPr id="3" name="Content Placeholder 2">
            <a:extLst>
              <a:ext uri="{FF2B5EF4-FFF2-40B4-BE49-F238E27FC236}">
                <a16:creationId xmlns:a16="http://schemas.microsoft.com/office/drawing/2014/main" id="{F42B07DC-6949-F543-86F6-1CB2C346599F}"/>
              </a:ext>
            </a:extLst>
          </p:cNvPr>
          <p:cNvSpPr>
            <a:spLocks noGrp="1"/>
          </p:cNvSpPr>
          <p:nvPr>
            <p:ph sz="quarter" idx="13"/>
          </p:nvPr>
        </p:nvSpPr>
        <p:spPr>
          <a:xfrm>
            <a:off x="457200" y="1055983"/>
            <a:ext cx="8232775" cy="3414199"/>
          </a:xfrm>
        </p:spPr>
        <p:txBody>
          <a:bodyPr lIns="0" tIns="18000" rIns="0" bIns="18000" anchor="ctr">
            <a:spAutoFit/>
          </a:bodyPr>
          <a:lstStyle/>
          <a:p>
            <a:pPr marL="342900" indent="-342900"/>
            <a:r>
              <a:rPr lang="en-US" dirty="0"/>
              <a:t>Check Battery</a:t>
            </a:r>
          </a:p>
          <a:p>
            <a:pPr marL="342900" indent="-342900"/>
            <a:r>
              <a:rPr lang="en-US" dirty="0"/>
              <a:t>Starter Amperage Test</a:t>
            </a:r>
          </a:p>
          <a:p>
            <a:pPr marL="829818" lvl="1" indent="-342900"/>
            <a:r>
              <a:rPr lang="en-US" dirty="0"/>
              <a:t>Excessive current draw may indicate one or more of the following:</a:t>
            </a:r>
          </a:p>
          <a:p>
            <a:pPr marL="1229868" lvl="2" indent="-342900"/>
            <a:r>
              <a:rPr lang="en-US" dirty="0"/>
              <a:t>Low battery voltage (discharged or defective battery)</a:t>
            </a:r>
          </a:p>
          <a:p>
            <a:pPr marL="1229868" lvl="2" indent="-342900"/>
            <a:r>
              <a:rPr lang="en-US" dirty="0"/>
              <a:t>Binding of starter armature as a result of worn bushings</a:t>
            </a:r>
          </a:p>
        </p:txBody>
      </p:sp>
    </p:spTree>
    <p:extLst>
      <p:ext uri="{BB962C8B-B14F-4D97-AF65-F5344CB8AC3E}">
        <p14:creationId xmlns:p14="http://schemas.microsoft.com/office/powerpoint/2010/main" val="808952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B118-BA23-7C4D-B9DD-477A88D0A596}"/>
              </a:ext>
            </a:extLst>
          </p:cNvPr>
          <p:cNvSpPr>
            <a:spLocks noGrp="1"/>
          </p:cNvSpPr>
          <p:nvPr>
            <p:ph type="title"/>
          </p:nvPr>
        </p:nvSpPr>
        <p:spPr>
          <a:xfrm>
            <a:off x="457200" y="230978"/>
            <a:ext cx="8229600" cy="590349"/>
          </a:xfrm>
        </p:spPr>
        <p:txBody>
          <a:bodyPr lIns="0" tIns="18000" rIns="0" bIns="18000" anchor="ctr">
            <a:spAutoFit/>
          </a:bodyPr>
          <a:lstStyle/>
          <a:p>
            <a:r>
              <a:rPr lang="en-US" dirty="0"/>
              <a:t>Starter Testing On the Vehicle </a:t>
            </a:r>
            <a:r>
              <a:rPr lang="en-US" sz="2800" dirty="0"/>
              <a:t>(2 of 2)</a:t>
            </a:r>
          </a:p>
        </p:txBody>
      </p:sp>
      <p:sp>
        <p:nvSpPr>
          <p:cNvPr id="3" name="Content Placeholder 2">
            <a:extLst>
              <a:ext uri="{FF2B5EF4-FFF2-40B4-BE49-F238E27FC236}">
                <a16:creationId xmlns:a16="http://schemas.microsoft.com/office/drawing/2014/main" id="{F42B07DC-6949-F543-86F6-1CB2C346599F}"/>
              </a:ext>
            </a:extLst>
          </p:cNvPr>
          <p:cNvSpPr>
            <a:spLocks noGrp="1"/>
          </p:cNvSpPr>
          <p:nvPr>
            <p:ph sz="quarter" idx="13"/>
          </p:nvPr>
        </p:nvSpPr>
        <p:spPr>
          <a:xfrm>
            <a:off x="457200" y="1059705"/>
            <a:ext cx="8232775" cy="1667567"/>
          </a:xfrm>
        </p:spPr>
        <p:txBody>
          <a:bodyPr lIns="0" tIns="18000" rIns="0" bIns="18000" anchor="ctr">
            <a:spAutoFit/>
          </a:bodyPr>
          <a:lstStyle/>
          <a:p>
            <a:pPr marL="1229868" lvl="2" indent="-342900"/>
            <a:r>
              <a:rPr lang="en-US" dirty="0"/>
              <a:t>Oil too thick (viscosity too high) for weather conditions</a:t>
            </a:r>
          </a:p>
          <a:p>
            <a:pPr marL="1229868" lvl="2" indent="-342900"/>
            <a:r>
              <a:rPr lang="en-US" dirty="0"/>
              <a:t>Shorted or grounded starter windings or cables</a:t>
            </a:r>
          </a:p>
          <a:p>
            <a:pPr marL="1229868" lvl="2" indent="-342900"/>
            <a:r>
              <a:rPr lang="en-US" dirty="0"/>
              <a:t>Tight or seized engine</a:t>
            </a:r>
          </a:p>
        </p:txBody>
      </p:sp>
    </p:spTree>
    <p:extLst>
      <p:ext uri="{BB962C8B-B14F-4D97-AF65-F5344CB8AC3E}">
        <p14:creationId xmlns:p14="http://schemas.microsoft.com/office/powerpoint/2010/main" val="1647392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5076-DFBD-8441-B4DF-F7D08F03AA49}"/>
              </a:ext>
            </a:extLst>
          </p:cNvPr>
          <p:cNvSpPr>
            <a:spLocks noGrp="1"/>
          </p:cNvSpPr>
          <p:nvPr>
            <p:ph type="title"/>
          </p:nvPr>
        </p:nvSpPr>
        <p:spPr>
          <a:xfrm>
            <a:off x="457200" y="219275"/>
            <a:ext cx="8229600" cy="590349"/>
          </a:xfrm>
        </p:spPr>
        <p:txBody>
          <a:bodyPr lIns="0" tIns="18000" rIns="0" bIns="18000" anchor="ctr">
            <a:spAutoFit/>
          </a:bodyPr>
          <a:lstStyle/>
          <a:p>
            <a:r>
              <a:rPr lang="en-US" dirty="0"/>
              <a:t>Figure 16.21</a:t>
            </a:r>
          </a:p>
        </p:txBody>
      </p:sp>
      <p:pic>
        <p:nvPicPr>
          <p:cNvPr id="6" name="Picture Placeholder 5" descr="A starter tester labeled &quot;SUN VAT 45&quot; shows three screens on the left and several buttons on the right. Top right shows &quot;Yes and No&quot; buttons. And right consists of three vertical buttons, &quot;Reset, Zero, and External&quot;.&#10;">
            <a:extLst>
              <a:ext uri="{FF2B5EF4-FFF2-40B4-BE49-F238E27FC236}">
                <a16:creationId xmlns:a16="http://schemas.microsoft.com/office/drawing/2014/main" id="{C6F3C6BA-10B7-BF43-A576-2A7910EA86FB}"/>
              </a:ext>
            </a:extLst>
          </p:cNvPr>
          <p:cNvPicPr>
            <a:picLocks noGrp="1" noChangeAspect="1"/>
          </p:cNvPicPr>
          <p:nvPr>
            <p:ph type="pic" sz="quarter" idx="13"/>
          </p:nvPr>
        </p:nvPicPr>
        <p:blipFill>
          <a:blip r:embed="rId2"/>
          <a:stretch>
            <a:fillRect/>
          </a:stretch>
        </p:blipFill>
        <p:spPr>
          <a:xfrm>
            <a:off x="2414551" y="1059898"/>
            <a:ext cx="4314897" cy="3236173"/>
          </a:xfrm>
        </p:spPr>
      </p:pic>
      <p:sp>
        <p:nvSpPr>
          <p:cNvPr id="4" name="Text Placeholder 3">
            <a:extLst>
              <a:ext uri="{FF2B5EF4-FFF2-40B4-BE49-F238E27FC236}">
                <a16:creationId xmlns:a16="http://schemas.microsoft.com/office/drawing/2014/main" id="{A1FC99EA-A566-8145-BFF8-EC62CEBCB312}"/>
              </a:ext>
            </a:extLst>
          </p:cNvPr>
          <p:cNvSpPr>
            <a:spLocks noGrp="1"/>
          </p:cNvSpPr>
          <p:nvPr>
            <p:ph type="body" idx="1"/>
          </p:nvPr>
        </p:nvSpPr>
        <p:spPr>
          <a:xfrm>
            <a:off x="457200" y="4653755"/>
            <a:ext cx="8229600" cy="1144347"/>
          </a:xfrm>
        </p:spPr>
        <p:txBody>
          <a:bodyPr lIns="0" tIns="18000" rIns="0" bIns="18000" anchor="ctr">
            <a:spAutoFit/>
          </a:bodyPr>
          <a:lstStyle/>
          <a:p>
            <a:r>
              <a:rPr lang="en-US" dirty="0"/>
              <a:t>When connecting a starter tester such as a Sun </a:t>
            </a:r>
            <a:r>
              <a:rPr lang="en-US" spc="-300" dirty="0"/>
              <a:t>V A </a:t>
            </a:r>
            <a:r>
              <a:rPr lang="en-US" dirty="0"/>
              <a:t>T 45 to the vehicle, make certain that the inductive probe is placed over all of the cables or wires from the battery.</a:t>
            </a:r>
          </a:p>
        </p:txBody>
      </p:sp>
    </p:spTree>
    <p:extLst>
      <p:ext uri="{BB962C8B-B14F-4D97-AF65-F5344CB8AC3E}">
        <p14:creationId xmlns:p14="http://schemas.microsoft.com/office/powerpoint/2010/main" val="1644543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22DB-07A1-964A-99FE-450CF3EE44DE}"/>
              </a:ext>
            </a:extLst>
          </p:cNvPr>
          <p:cNvSpPr>
            <a:spLocks noGrp="1"/>
          </p:cNvSpPr>
          <p:nvPr>
            <p:ph type="title"/>
          </p:nvPr>
        </p:nvSpPr>
        <p:spPr>
          <a:xfrm>
            <a:off x="457200" y="227001"/>
            <a:ext cx="8229600" cy="590349"/>
          </a:xfrm>
        </p:spPr>
        <p:txBody>
          <a:bodyPr lIns="0" tIns="18000" rIns="0" bIns="18000" anchor="ctr">
            <a:spAutoFit/>
          </a:bodyPr>
          <a:lstStyle/>
          <a:p>
            <a:r>
              <a:rPr lang="en-US" dirty="0"/>
              <a:t>Testing a Starter Using a Scan Tool</a:t>
            </a:r>
          </a:p>
        </p:txBody>
      </p:sp>
      <p:sp>
        <p:nvSpPr>
          <p:cNvPr id="3" name="Content Placeholder 2">
            <a:extLst>
              <a:ext uri="{FF2B5EF4-FFF2-40B4-BE49-F238E27FC236}">
                <a16:creationId xmlns:a16="http://schemas.microsoft.com/office/drawing/2014/main" id="{B36D5FC8-2CA0-5D4A-844F-BD77EE8C29D7}"/>
              </a:ext>
            </a:extLst>
          </p:cNvPr>
          <p:cNvSpPr>
            <a:spLocks noGrp="1"/>
          </p:cNvSpPr>
          <p:nvPr>
            <p:ph sz="quarter" idx="13"/>
          </p:nvPr>
        </p:nvSpPr>
        <p:spPr>
          <a:xfrm>
            <a:off x="457200" y="1043963"/>
            <a:ext cx="8232775" cy="3760448"/>
          </a:xfrm>
        </p:spPr>
        <p:txBody>
          <a:bodyPr lIns="0" tIns="18000" rIns="0" bIns="18000" anchor="ctr">
            <a:spAutoFit/>
          </a:bodyPr>
          <a:lstStyle/>
          <a:p>
            <a:pPr marL="342900" indent="-342900"/>
            <a:r>
              <a:rPr lang="en-US" dirty="0"/>
              <a:t>Connect the scan tool according to the manufacturer's instructions.</a:t>
            </a:r>
          </a:p>
          <a:p>
            <a:pPr marL="342900" indent="-342900"/>
            <a:r>
              <a:rPr lang="en-US" dirty="0"/>
              <a:t>Select battery voltage and engine </a:t>
            </a:r>
            <a:r>
              <a:rPr lang="en-US" spc="-300" dirty="0"/>
              <a:t>R P </a:t>
            </a:r>
            <a:r>
              <a:rPr lang="en-US" dirty="0"/>
              <a:t>M on the scan tool.</a:t>
            </a:r>
          </a:p>
          <a:p>
            <a:pPr marL="342900" indent="-342900"/>
            <a:r>
              <a:rPr lang="en-US" dirty="0"/>
              <a:t>Select "snapshot" and start recording or graphing if the scan tool is capable.</a:t>
            </a:r>
          </a:p>
          <a:p>
            <a:pPr marL="342900" indent="-342900"/>
            <a:r>
              <a:rPr lang="en-US" dirty="0"/>
              <a:t>Crank the engine. Stop the scan tool recording.</a:t>
            </a:r>
          </a:p>
          <a:p>
            <a:pPr marL="342900" indent="-342900"/>
            <a:r>
              <a:rPr lang="en-US" dirty="0"/>
              <a:t>Retrieve the scan data and record cranking </a:t>
            </a:r>
            <a:r>
              <a:rPr lang="en-US" spc="-300" dirty="0"/>
              <a:t>R P </a:t>
            </a:r>
            <a:r>
              <a:rPr lang="en-US" dirty="0"/>
              <a:t>M and battery voltage during cranking.</a:t>
            </a:r>
          </a:p>
        </p:txBody>
      </p:sp>
    </p:spTree>
    <p:extLst>
      <p:ext uri="{BB962C8B-B14F-4D97-AF65-F5344CB8AC3E}">
        <p14:creationId xmlns:p14="http://schemas.microsoft.com/office/powerpoint/2010/main" val="575763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6EBF-0731-4647-B8E1-882CA79D0ECF}"/>
              </a:ext>
            </a:extLst>
          </p:cNvPr>
          <p:cNvSpPr>
            <a:spLocks noGrp="1"/>
          </p:cNvSpPr>
          <p:nvPr>
            <p:ph type="title"/>
          </p:nvPr>
        </p:nvSpPr>
        <p:spPr>
          <a:xfrm>
            <a:off x="457200" y="227001"/>
            <a:ext cx="8229600" cy="590349"/>
          </a:xfrm>
        </p:spPr>
        <p:txBody>
          <a:bodyPr lIns="0" tIns="18000" rIns="0" bIns="18000" anchor="ctr">
            <a:spAutoFit/>
          </a:bodyPr>
          <a:lstStyle/>
          <a:p>
            <a:r>
              <a:rPr lang="en-US" dirty="0"/>
              <a:t>Voltage Drop Testing</a:t>
            </a:r>
          </a:p>
        </p:txBody>
      </p:sp>
      <p:sp>
        <p:nvSpPr>
          <p:cNvPr id="3" name="Content Placeholder 2">
            <a:extLst>
              <a:ext uri="{FF2B5EF4-FFF2-40B4-BE49-F238E27FC236}">
                <a16:creationId xmlns:a16="http://schemas.microsoft.com/office/drawing/2014/main" id="{19D925CB-DDE3-CD49-84EE-143C401D6B57}"/>
              </a:ext>
            </a:extLst>
          </p:cNvPr>
          <p:cNvSpPr>
            <a:spLocks noGrp="1"/>
          </p:cNvSpPr>
          <p:nvPr>
            <p:ph sz="quarter" idx="13"/>
          </p:nvPr>
        </p:nvSpPr>
        <p:spPr>
          <a:xfrm>
            <a:off x="457200" y="1054954"/>
            <a:ext cx="8232775" cy="1529068"/>
          </a:xfrm>
        </p:spPr>
        <p:txBody>
          <a:bodyPr lIns="0" tIns="18000" rIns="0" bIns="18000" anchor="ctr">
            <a:spAutoFit/>
          </a:bodyPr>
          <a:lstStyle/>
          <a:p>
            <a:pPr marL="342900" indent="-342900"/>
            <a:r>
              <a:rPr lang="en-US" dirty="0"/>
              <a:t>Purpose of Voltage Drop Testing</a:t>
            </a:r>
          </a:p>
          <a:p>
            <a:pPr marL="342900" indent="-342900"/>
            <a:r>
              <a:rPr lang="en-US" dirty="0"/>
              <a:t>Results of Excessive Voltage Drop</a:t>
            </a:r>
          </a:p>
          <a:p>
            <a:pPr marL="342900" indent="-342900"/>
            <a:r>
              <a:rPr lang="en-US" dirty="0"/>
              <a:t>Performing A Voltage Drop Test</a:t>
            </a:r>
          </a:p>
        </p:txBody>
      </p:sp>
    </p:spTree>
    <p:extLst>
      <p:ext uri="{BB962C8B-B14F-4D97-AF65-F5344CB8AC3E}">
        <p14:creationId xmlns:p14="http://schemas.microsoft.com/office/powerpoint/2010/main" val="1645581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49EE-ACBA-2B4F-97FE-76B0DFFC9E58}"/>
              </a:ext>
            </a:extLst>
          </p:cNvPr>
          <p:cNvSpPr>
            <a:spLocks noGrp="1"/>
          </p:cNvSpPr>
          <p:nvPr>
            <p:ph type="title"/>
          </p:nvPr>
        </p:nvSpPr>
        <p:spPr>
          <a:xfrm>
            <a:off x="457200" y="219275"/>
            <a:ext cx="8229600" cy="590349"/>
          </a:xfrm>
        </p:spPr>
        <p:txBody>
          <a:bodyPr lIns="0" tIns="18000" rIns="0" bIns="18000" anchor="ctr">
            <a:spAutoFit/>
          </a:bodyPr>
          <a:lstStyle/>
          <a:p>
            <a:r>
              <a:rPr lang="en-US" dirty="0"/>
              <a:t>Figure 16.25</a:t>
            </a:r>
          </a:p>
        </p:txBody>
      </p:sp>
      <p:pic>
        <p:nvPicPr>
          <p:cNvPr id="6" name="Picture Placeholder 5" descr="A technician holds a red lead in a hand and a black lead of a voltmeter touch on a battery terminal in the other hand to measure the voltage drop between the battery&#10;terminal (red lead) and the cable end (black lead).&#10;">
            <a:extLst>
              <a:ext uri="{FF2B5EF4-FFF2-40B4-BE49-F238E27FC236}">
                <a16:creationId xmlns:a16="http://schemas.microsoft.com/office/drawing/2014/main" id="{ED4C3F20-731A-0A49-9C11-BE2D3D4D2621}"/>
              </a:ext>
            </a:extLst>
          </p:cNvPr>
          <p:cNvPicPr>
            <a:picLocks noGrp="1" noChangeAspect="1"/>
          </p:cNvPicPr>
          <p:nvPr>
            <p:ph type="pic" sz="quarter" idx="13"/>
          </p:nvPr>
        </p:nvPicPr>
        <p:blipFill>
          <a:blip r:embed="rId2"/>
          <a:stretch>
            <a:fillRect/>
          </a:stretch>
        </p:blipFill>
        <p:spPr>
          <a:xfrm>
            <a:off x="2676716" y="1147371"/>
            <a:ext cx="3790568" cy="2870527"/>
          </a:xfrm>
        </p:spPr>
      </p:pic>
      <p:sp>
        <p:nvSpPr>
          <p:cNvPr id="4" name="Text Placeholder 3">
            <a:extLst>
              <a:ext uri="{FF2B5EF4-FFF2-40B4-BE49-F238E27FC236}">
                <a16:creationId xmlns:a16="http://schemas.microsoft.com/office/drawing/2014/main" id="{DC37F6C9-E500-3549-AC05-E6611800F2EA}"/>
              </a:ext>
            </a:extLst>
          </p:cNvPr>
          <p:cNvSpPr>
            <a:spLocks noGrp="1"/>
          </p:cNvSpPr>
          <p:nvPr>
            <p:ph type="body" idx="1"/>
          </p:nvPr>
        </p:nvSpPr>
        <p:spPr>
          <a:xfrm>
            <a:off x="457200" y="4261084"/>
            <a:ext cx="8229600" cy="1144347"/>
          </a:xfrm>
        </p:spPr>
        <p:txBody>
          <a:bodyPr lIns="0" tIns="18000" rIns="0" bIns="18000" anchor="ctr">
            <a:spAutoFit/>
          </a:bodyPr>
          <a:lstStyle/>
          <a:p>
            <a:r>
              <a:rPr lang="en-US" dirty="0"/>
              <a:t>Using the voltmeter leads from a starting and charging test unit to measure the voltage drop between the battery</a:t>
            </a:r>
          </a:p>
          <a:p>
            <a:r>
              <a:rPr lang="en-US" dirty="0"/>
              <a:t>terminal (red lead) and the cable end (black lead). </a:t>
            </a:r>
          </a:p>
        </p:txBody>
      </p:sp>
    </p:spTree>
    <p:extLst>
      <p:ext uri="{BB962C8B-B14F-4D97-AF65-F5344CB8AC3E}">
        <p14:creationId xmlns:p14="http://schemas.microsoft.com/office/powerpoint/2010/main" val="246333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Starter Circuit, Voltage Drop Tests</a:t>
            </a:r>
            <a:br>
              <a:rPr lang="en-US" sz="2791" dirty="0"/>
            </a:br>
            <a:r>
              <a:rPr lang="en-US" sz="1196" dirty="0"/>
              <a:t>(The animation will automatically start in a few seconds)</a:t>
            </a:r>
          </a:p>
        </p:txBody>
      </p:sp>
      <p:pic>
        <p:nvPicPr>
          <p:cNvPr id="6" name="starter_circuit_voltage_drop_tests_ch53">
            <a:hlinkClick r:id="" action="ppaction://media"/>
            <a:extLst>
              <a:ext uri="{FF2B5EF4-FFF2-40B4-BE49-F238E27FC236}">
                <a16:creationId xmlns:a16="http://schemas.microsoft.com/office/drawing/2014/main" id="{761C5C4F-74AD-FE0D-A7D5-9594AE8ACDF5}"/>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36487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13F9-A18A-1940-9B88-E0198D20FCEC}"/>
              </a:ext>
            </a:extLst>
          </p:cNvPr>
          <p:cNvSpPr>
            <a:spLocks noGrp="1"/>
          </p:cNvSpPr>
          <p:nvPr>
            <p:ph type="title"/>
          </p:nvPr>
        </p:nvSpPr>
        <p:spPr>
          <a:xfrm>
            <a:off x="457200" y="219275"/>
            <a:ext cx="8229600" cy="590349"/>
          </a:xfrm>
        </p:spPr>
        <p:txBody>
          <a:bodyPr lIns="0" tIns="18000" rIns="0" bIns="18000" anchor="ctr">
            <a:spAutoFit/>
          </a:bodyPr>
          <a:lstStyle/>
          <a:p>
            <a:r>
              <a:rPr lang="en-US" dirty="0"/>
              <a:t>Figure 16.26</a:t>
            </a:r>
          </a:p>
        </p:txBody>
      </p:sp>
      <p:pic>
        <p:nvPicPr>
          <p:cNvPr id="8" name="Picture Placeholder 7" descr="A starter diagnosis chart.&#10;Long description is available in notes, Press F6">
            <a:extLst>
              <a:ext uri="{FF2B5EF4-FFF2-40B4-BE49-F238E27FC236}">
                <a16:creationId xmlns:a16="http://schemas.microsoft.com/office/drawing/2014/main" id="{A2CC8C02-4286-4460-95C6-CB45A9CC1C3E}"/>
              </a:ext>
            </a:extLst>
          </p:cNvPr>
          <p:cNvPicPr>
            <a:picLocks noGrp="1" noChangeAspect="1"/>
          </p:cNvPicPr>
          <p:nvPr>
            <p:ph type="pic" sz="quarter" idx="13"/>
          </p:nvPr>
        </p:nvPicPr>
        <p:blipFill>
          <a:blip r:embed="rId3"/>
          <a:stretch>
            <a:fillRect/>
          </a:stretch>
        </p:blipFill>
        <p:spPr>
          <a:xfrm>
            <a:off x="1901408" y="1058099"/>
            <a:ext cx="5341183" cy="4553993"/>
          </a:xfrm>
          <a:prstGeom prst="rect">
            <a:avLst/>
          </a:prstGeom>
        </p:spPr>
      </p:pic>
      <p:sp>
        <p:nvSpPr>
          <p:cNvPr id="4" name="Text Placeholder 3">
            <a:extLst>
              <a:ext uri="{FF2B5EF4-FFF2-40B4-BE49-F238E27FC236}">
                <a16:creationId xmlns:a16="http://schemas.microsoft.com/office/drawing/2014/main" id="{9835E749-91FC-CF4B-B067-3E29179D8769}"/>
              </a:ext>
            </a:extLst>
          </p:cNvPr>
          <p:cNvSpPr>
            <a:spLocks noGrp="1"/>
          </p:cNvSpPr>
          <p:nvPr>
            <p:ph type="body" idx="1"/>
          </p:nvPr>
        </p:nvSpPr>
        <p:spPr>
          <a:xfrm>
            <a:off x="457200" y="5747723"/>
            <a:ext cx="8229600" cy="405683"/>
          </a:xfrm>
        </p:spPr>
        <p:txBody>
          <a:bodyPr lIns="0" tIns="18000" rIns="0" bIns="18000" anchor="ctr">
            <a:spAutoFit/>
          </a:bodyPr>
          <a:lstStyle/>
          <a:p>
            <a:r>
              <a:rPr lang="en-US" dirty="0"/>
              <a:t>Starter diagnosis chart.</a:t>
            </a:r>
          </a:p>
        </p:txBody>
      </p:sp>
    </p:spTree>
    <p:extLst>
      <p:ext uri="{BB962C8B-B14F-4D97-AF65-F5344CB8AC3E}">
        <p14:creationId xmlns:p14="http://schemas.microsoft.com/office/powerpoint/2010/main" val="1617028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EB185-45A3-1640-AF3F-1044D3CB244A}"/>
              </a:ext>
            </a:extLst>
          </p:cNvPr>
          <p:cNvSpPr>
            <a:spLocks noGrp="1"/>
          </p:cNvSpPr>
          <p:nvPr>
            <p:ph type="title"/>
          </p:nvPr>
        </p:nvSpPr>
        <p:spPr>
          <a:xfrm>
            <a:off x="457200" y="230595"/>
            <a:ext cx="8229600" cy="590349"/>
          </a:xfrm>
        </p:spPr>
        <p:txBody>
          <a:bodyPr lIns="0" tIns="18000" rIns="0" bIns="18000" anchor="ctr">
            <a:spAutoFit/>
          </a:bodyPr>
          <a:lstStyle/>
          <a:p>
            <a:r>
              <a:rPr lang="en-US" dirty="0"/>
              <a:t>Purpose and Function of a Battery</a:t>
            </a:r>
          </a:p>
        </p:txBody>
      </p:sp>
      <p:sp>
        <p:nvSpPr>
          <p:cNvPr id="3" name="Content Placeholder 2">
            <a:extLst>
              <a:ext uri="{FF2B5EF4-FFF2-40B4-BE49-F238E27FC236}">
                <a16:creationId xmlns:a16="http://schemas.microsoft.com/office/drawing/2014/main" id="{BF873230-3F1B-F942-8C41-A9CA4FB201EC}"/>
              </a:ext>
            </a:extLst>
          </p:cNvPr>
          <p:cNvSpPr>
            <a:spLocks noGrp="1"/>
          </p:cNvSpPr>
          <p:nvPr>
            <p:ph sz="quarter" idx="13"/>
          </p:nvPr>
        </p:nvSpPr>
        <p:spPr>
          <a:xfrm>
            <a:off x="457200" y="1057599"/>
            <a:ext cx="8232775" cy="2775563"/>
          </a:xfrm>
        </p:spPr>
        <p:txBody>
          <a:bodyPr lIns="0" tIns="18000" rIns="0" bIns="18000" anchor="ctr">
            <a:spAutoFit/>
          </a:bodyPr>
          <a:lstStyle/>
          <a:p>
            <a:pPr marL="342900" indent="-342900"/>
            <a:r>
              <a:rPr lang="en-US" dirty="0"/>
              <a:t>An automotive battery provides a source of electrical power for starting and for electrical demands that exceed alternator output. </a:t>
            </a:r>
          </a:p>
          <a:p>
            <a:pPr marL="829818" lvl="1" indent="-342900"/>
            <a:r>
              <a:rPr lang="en-US" dirty="0"/>
              <a:t>The battery also acts as a voltage stabilizer for the entire electrical system.</a:t>
            </a:r>
          </a:p>
          <a:p>
            <a:pPr marL="829818" lvl="1" indent="-342900"/>
            <a:r>
              <a:rPr lang="en-US" dirty="0"/>
              <a:t>It is important to test the vehicle battery before further testing of the cranking or charging system.</a:t>
            </a:r>
          </a:p>
        </p:txBody>
      </p:sp>
    </p:spTree>
    <p:extLst>
      <p:ext uri="{BB962C8B-B14F-4D97-AF65-F5344CB8AC3E}">
        <p14:creationId xmlns:p14="http://schemas.microsoft.com/office/powerpoint/2010/main" val="2923582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204EC-C3FF-9E49-86CF-7736636DF28D}"/>
              </a:ext>
            </a:extLst>
          </p:cNvPr>
          <p:cNvSpPr>
            <a:spLocks noGrp="1"/>
          </p:cNvSpPr>
          <p:nvPr>
            <p:ph type="title"/>
          </p:nvPr>
        </p:nvSpPr>
        <p:spPr>
          <a:xfrm>
            <a:off x="457200" y="216078"/>
            <a:ext cx="8229600" cy="590349"/>
          </a:xfrm>
        </p:spPr>
        <p:txBody>
          <a:bodyPr lIns="0" tIns="18000" rIns="0" bIns="18000" anchor="ctr">
            <a:spAutoFit/>
          </a:bodyPr>
          <a:lstStyle/>
          <a:p>
            <a:r>
              <a:rPr lang="en-US" dirty="0"/>
              <a:t>Charging Circuit</a:t>
            </a:r>
          </a:p>
        </p:txBody>
      </p:sp>
      <p:sp>
        <p:nvSpPr>
          <p:cNvPr id="3" name="Content Placeholder 2">
            <a:extLst>
              <a:ext uri="{FF2B5EF4-FFF2-40B4-BE49-F238E27FC236}">
                <a16:creationId xmlns:a16="http://schemas.microsoft.com/office/drawing/2014/main" id="{FB4E7B19-4AED-1A49-9B21-39F1D7846ABD}"/>
              </a:ext>
            </a:extLst>
          </p:cNvPr>
          <p:cNvSpPr>
            <a:spLocks noGrp="1"/>
          </p:cNvSpPr>
          <p:nvPr>
            <p:ph sz="quarter" idx="13"/>
          </p:nvPr>
        </p:nvSpPr>
        <p:spPr>
          <a:xfrm>
            <a:off x="457200" y="1041400"/>
            <a:ext cx="8232775" cy="3960503"/>
          </a:xfrm>
        </p:spPr>
        <p:txBody>
          <a:bodyPr lIns="0" tIns="18000" rIns="0" bIns="18000" anchor="ctr">
            <a:spAutoFit/>
          </a:bodyPr>
          <a:lstStyle/>
          <a:p>
            <a:pPr marL="342900" indent="-342900"/>
            <a:r>
              <a:rPr lang="en-US" dirty="0"/>
              <a:t>An alternator is constructed of a two-piece cast-aluminum housing. </a:t>
            </a:r>
          </a:p>
          <a:p>
            <a:pPr marL="829818" lvl="1" indent="-342900"/>
            <a:r>
              <a:rPr lang="en-US" dirty="0"/>
              <a:t>Aluminum is used because of its lightweight, nonmagnetic properties and heat transfer properties </a:t>
            </a:r>
          </a:p>
          <a:p>
            <a:pPr marL="829818" lvl="1" indent="-342900"/>
            <a:r>
              <a:rPr lang="en-US" dirty="0"/>
              <a:t>A front ball bearing is pressed into the front housing to provide the support and friction reduction necessary for the belt-driven rotor assembly. </a:t>
            </a:r>
          </a:p>
          <a:p>
            <a:pPr marL="829818" lvl="1" indent="-342900"/>
            <a:r>
              <a:rPr lang="en-US" dirty="0"/>
              <a:t>The rear housing usually contains a roller-bearing support for the rotor and mounting for the brushes, diodes, and internal voltage regulator</a:t>
            </a:r>
          </a:p>
        </p:txBody>
      </p:sp>
    </p:spTree>
    <p:extLst>
      <p:ext uri="{BB962C8B-B14F-4D97-AF65-F5344CB8AC3E}">
        <p14:creationId xmlns:p14="http://schemas.microsoft.com/office/powerpoint/2010/main" val="4245132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5A9B-D0C3-4840-ACB3-70F17E5E7C57}"/>
              </a:ext>
            </a:extLst>
          </p:cNvPr>
          <p:cNvSpPr>
            <a:spLocks noGrp="1"/>
          </p:cNvSpPr>
          <p:nvPr>
            <p:ph type="title"/>
          </p:nvPr>
        </p:nvSpPr>
        <p:spPr>
          <a:xfrm>
            <a:off x="457200" y="219275"/>
            <a:ext cx="8229600" cy="590349"/>
          </a:xfrm>
        </p:spPr>
        <p:txBody>
          <a:bodyPr lIns="0" tIns="18000" rIns="0" bIns="18000" anchor="ctr">
            <a:spAutoFit/>
          </a:bodyPr>
          <a:lstStyle/>
          <a:p>
            <a:r>
              <a:rPr lang="en-US" dirty="0"/>
              <a:t>Figure 16.27</a:t>
            </a:r>
          </a:p>
        </p:txBody>
      </p:sp>
      <p:pic>
        <p:nvPicPr>
          <p:cNvPr id="6" name="Picture Placeholder 5" descr="A cutaway of an A C alternator.&#10;Long description is available in notes, Press F6">
            <a:extLst>
              <a:ext uri="{FF2B5EF4-FFF2-40B4-BE49-F238E27FC236}">
                <a16:creationId xmlns:a16="http://schemas.microsoft.com/office/drawing/2014/main" id="{C2530A04-7E3B-1949-9073-CA4E0EC730BD}"/>
              </a:ext>
            </a:extLst>
          </p:cNvPr>
          <p:cNvPicPr>
            <a:picLocks noGrp="1" noChangeAspect="1"/>
          </p:cNvPicPr>
          <p:nvPr>
            <p:ph type="pic" sz="quarter" idx="13"/>
          </p:nvPr>
        </p:nvPicPr>
        <p:blipFill>
          <a:blip r:embed="rId3"/>
          <a:stretch>
            <a:fillRect/>
          </a:stretch>
        </p:blipFill>
        <p:spPr>
          <a:xfrm>
            <a:off x="2496240" y="1094510"/>
            <a:ext cx="4151519" cy="3879991"/>
          </a:xfrm>
        </p:spPr>
      </p:pic>
      <p:sp>
        <p:nvSpPr>
          <p:cNvPr id="4" name="Text Placeholder 3">
            <a:extLst>
              <a:ext uri="{FF2B5EF4-FFF2-40B4-BE49-F238E27FC236}">
                <a16:creationId xmlns:a16="http://schemas.microsoft.com/office/drawing/2014/main" id="{FD06738F-302C-F545-A57F-43F288B71480}"/>
              </a:ext>
            </a:extLst>
          </p:cNvPr>
          <p:cNvSpPr>
            <a:spLocks noGrp="1"/>
          </p:cNvSpPr>
          <p:nvPr>
            <p:ph type="body" idx="1"/>
          </p:nvPr>
        </p:nvSpPr>
        <p:spPr>
          <a:xfrm>
            <a:off x="457200" y="5177880"/>
            <a:ext cx="8229600" cy="405683"/>
          </a:xfrm>
        </p:spPr>
        <p:txBody>
          <a:bodyPr lIns="0" tIns="18000" rIns="0" bIns="18000" anchor="ctr">
            <a:spAutoFit/>
          </a:bodyPr>
          <a:lstStyle/>
          <a:p>
            <a:r>
              <a:rPr lang="en-US" dirty="0"/>
              <a:t>Cutaway view of a typical </a:t>
            </a:r>
            <a:r>
              <a:rPr lang="en-US" spc="-300" dirty="0"/>
              <a:t>A </a:t>
            </a:r>
            <a:r>
              <a:rPr lang="en-US" dirty="0"/>
              <a:t>C alternator.</a:t>
            </a:r>
          </a:p>
        </p:txBody>
      </p:sp>
    </p:spTree>
    <p:extLst>
      <p:ext uri="{BB962C8B-B14F-4D97-AF65-F5344CB8AC3E}">
        <p14:creationId xmlns:p14="http://schemas.microsoft.com/office/powerpoint/2010/main" val="2278396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Three Connector Alternator</a:t>
            </a:r>
            <a:br>
              <a:rPr lang="en-US" sz="2791" dirty="0"/>
            </a:br>
            <a:r>
              <a:rPr lang="en-US" sz="1196" dirty="0"/>
              <a:t>(The animation will automatically start in a few seconds)</a:t>
            </a:r>
          </a:p>
        </p:txBody>
      </p:sp>
      <p:sp>
        <p:nvSpPr>
          <p:cNvPr id="7" name="Rectangle 6">
            <a:extLst>
              <a:ext uri="{FF2B5EF4-FFF2-40B4-BE49-F238E27FC236}">
                <a16:creationId xmlns:a16="http://schemas.microsoft.com/office/drawing/2014/main" id="{E83DD260-3BD2-9942-DE1F-6E4690E3516F}"/>
              </a:ext>
            </a:extLst>
          </p:cNvPr>
          <p:cNvSpPr/>
          <p:nvPr/>
        </p:nvSpPr>
        <p:spPr>
          <a:xfrm>
            <a:off x="1688123" y="1481137"/>
            <a:ext cx="5574323" cy="92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Three_Connector_Alternator">
            <a:hlinkClick r:id="" action="ppaction://media"/>
            <a:extLst>
              <a:ext uri="{FF2B5EF4-FFF2-40B4-BE49-F238E27FC236}">
                <a16:creationId xmlns:a16="http://schemas.microsoft.com/office/drawing/2014/main" id="{36470B51-E00D-E6D8-FE16-2B1CCF1C3E5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71264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F918-A9B7-B040-90DB-30D9FBF782A4}"/>
              </a:ext>
            </a:extLst>
          </p:cNvPr>
          <p:cNvSpPr>
            <a:spLocks noGrp="1"/>
          </p:cNvSpPr>
          <p:nvPr>
            <p:ph type="title"/>
          </p:nvPr>
        </p:nvSpPr>
        <p:spPr>
          <a:xfrm>
            <a:off x="457200" y="217677"/>
            <a:ext cx="8229600" cy="590349"/>
          </a:xfrm>
        </p:spPr>
        <p:txBody>
          <a:bodyPr lIns="0" tIns="18000" rIns="0" bIns="18000" anchor="ctr">
            <a:spAutoFit/>
          </a:bodyPr>
          <a:lstStyle/>
          <a:p>
            <a:r>
              <a:rPr lang="en-US" dirty="0"/>
              <a:t>Checking Charging System Voltage</a:t>
            </a:r>
          </a:p>
        </p:txBody>
      </p:sp>
      <p:sp>
        <p:nvSpPr>
          <p:cNvPr id="3" name="Content Placeholder 2">
            <a:extLst>
              <a:ext uri="{FF2B5EF4-FFF2-40B4-BE49-F238E27FC236}">
                <a16:creationId xmlns:a16="http://schemas.microsoft.com/office/drawing/2014/main" id="{C2D0FC80-4DC7-6E40-B279-7B704D9DDC3A}"/>
              </a:ext>
            </a:extLst>
          </p:cNvPr>
          <p:cNvSpPr>
            <a:spLocks noGrp="1"/>
          </p:cNvSpPr>
          <p:nvPr>
            <p:ph sz="quarter" idx="13"/>
          </p:nvPr>
        </p:nvSpPr>
        <p:spPr>
          <a:xfrm>
            <a:off x="457200" y="1245655"/>
            <a:ext cx="8232775" cy="1529068"/>
          </a:xfrm>
        </p:spPr>
        <p:txBody>
          <a:bodyPr lIns="0" tIns="18000" rIns="0" bIns="18000" anchor="ctr">
            <a:spAutoFit/>
          </a:bodyPr>
          <a:lstStyle/>
          <a:p>
            <a:pPr marL="342900" indent="-342900"/>
            <a:r>
              <a:rPr lang="en-US" dirty="0"/>
              <a:t>Digital Multimeter Connections</a:t>
            </a:r>
          </a:p>
          <a:p>
            <a:pPr marL="342900" indent="-342900"/>
            <a:r>
              <a:rPr lang="en-US" dirty="0"/>
              <a:t>Charging System Voltage Specifications</a:t>
            </a:r>
          </a:p>
          <a:p>
            <a:pPr marL="342900" indent="-342900"/>
            <a:r>
              <a:rPr lang="en-US" dirty="0"/>
              <a:t>Charging System Voltage Test Procedure</a:t>
            </a:r>
          </a:p>
        </p:txBody>
      </p:sp>
    </p:spTree>
    <p:extLst>
      <p:ext uri="{BB962C8B-B14F-4D97-AF65-F5344CB8AC3E}">
        <p14:creationId xmlns:p14="http://schemas.microsoft.com/office/powerpoint/2010/main" val="1724492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E7367-EC2D-8E41-9D35-132C264C4587}"/>
              </a:ext>
            </a:extLst>
          </p:cNvPr>
          <p:cNvSpPr>
            <a:spLocks noGrp="1"/>
          </p:cNvSpPr>
          <p:nvPr>
            <p:ph type="title"/>
          </p:nvPr>
        </p:nvSpPr>
        <p:spPr>
          <a:xfrm>
            <a:off x="457200" y="219275"/>
            <a:ext cx="8229600" cy="590349"/>
          </a:xfrm>
        </p:spPr>
        <p:txBody>
          <a:bodyPr lIns="0" tIns="18000" rIns="0" bIns="18000" anchor="ctr">
            <a:spAutoFit/>
          </a:bodyPr>
          <a:lstStyle/>
          <a:p>
            <a:r>
              <a:rPr lang="en-US" dirty="0"/>
              <a:t>Figure 16.28</a:t>
            </a:r>
          </a:p>
        </p:txBody>
      </p:sp>
      <p:pic>
        <p:nvPicPr>
          <p:cNvPr id="6" name="Picture Placeholder 5" descr="A digital multimeter, whose red lead is connected to the battery positive terminal and black meter lead is connected to the negative battery terminal shows a reading of 14.45 volts.&#10;">
            <a:extLst>
              <a:ext uri="{FF2B5EF4-FFF2-40B4-BE49-F238E27FC236}">
                <a16:creationId xmlns:a16="http://schemas.microsoft.com/office/drawing/2014/main" id="{6C6D7506-4ED5-3244-A7DA-158F19EE1657}"/>
              </a:ext>
            </a:extLst>
          </p:cNvPr>
          <p:cNvPicPr>
            <a:picLocks noGrp="1" noChangeAspect="1"/>
          </p:cNvPicPr>
          <p:nvPr>
            <p:ph type="pic" sz="quarter" idx="13"/>
          </p:nvPr>
        </p:nvPicPr>
        <p:blipFill>
          <a:blip r:embed="rId2"/>
          <a:stretch>
            <a:fillRect/>
          </a:stretch>
        </p:blipFill>
        <p:spPr>
          <a:xfrm>
            <a:off x="2495550" y="1179385"/>
            <a:ext cx="4152900" cy="3111500"/>
          </a:xfrm>
        </p:spPr>
      </p:pic>
      <p:sp>
        <p:nvSpPr>
          <p:cNvPr id="4" name="Text Placeholder 3">
            <a:extLst>
              <a:ext uri="{FF2B5EF4-FFF2-40B4-BE49-F238E27FC236}">
                <a16:creationId xmlns:a16="http://schemas.microsoft.com/office/drawing/2014/main" id="{74F1B87D-1D2E-B247-8191-0F090E3DBCB8}"/>
              </a:ext>
            </a:extLst>
          </p:cNvPr>
          <p:cNvSpPr>
            <a:spLocks noGrp="1"/>
          </p:cNvSpPr>
          <p:nvPr>
            <p:ph type="body" idx="1"/>
          </p:nvPr>
        </p:nvSpPr>
        <p:spPr>
          <a:xfrm>
            <a:off x="457200" y="4555489"/>
            <a:ext cx="8229600" cy="1513679"/>
          </a:xfrm>
        </p:spPr>
        <p:txBody>
          <a:bodyPr lIns="0" tIns="18000" rIns="0" bIns="18000" anchor="ctr">
            <a:spAutoFit/>
          </a:bodyPr>
          <a:lstStyle/>
          <a:p>
            <a:r>
              <a:rPr lang="en-US" dirty="0"/>
              <a:t>The digital multimeter should be set to read </a:t>
            </a:r>
            <a:r>
              <a:rPr lang="en-US" spc="-300" dirty="0"/>
              <a:t>D </a:t>
            </a:r>
            <a:r>
              <a:rPr lang="en-US" dirty="0"/>
              <a:t>C volts and the red lead connected to the battery positive (+) terminal and the black meter lead connected to the negative (-) battery terminal.</a:t>
            </a:r>
          </a:p>
        </p:txBody>
      </p:sp>
    </p:spTree>
    <p:extLst>
      <p:ext uri="{BB962C8B-B14F-4D97-AF65-F5344CB8AC3E}">
        <p14:creationId xmlns:p14="http://schemas.microsoft.com/office/powerpoint/2010/main" val="35439614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Ohmmeter Test, Alternator Stator</a:t>
            </a:r>
            <a:br>
              <a:rPr lang="en-US" sz="2791" dirty="0"/>
            </a:br>
            <a:r>
              <a:rPr lang="en-US" sz="1196" dirty="0"/>
              <a:t>(The animation will automatically start in a few seconds)</a:t>
            </a:r>
          </a:p>
        </p:txBody>
      </p:sp>
      <p:pic>
        <p:nvPicPr>
          <p:cNvPr id="6" name="ohm_test_alt_stator">
            <a:hlinkClick r:id="" action="ppaction://media"/>
            <a:extLst>
              <a:ext uri="{FF2B5EF4-FFF2-40B4-BE49-F238E27FC236}">
                <a16:creationId xmlns:a16="http://schemas.microsoft.com/office/drawing/2014/main" id="{1FA8D007-F2FB-D6D5-EF3D-E25A6988AA5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11058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Ohmmeter Test, Alternator</a:t>
            </a:r>
            <a:br>
              <a:rPr lang="en-US" sz="2791" dirty="0"/>
            </a:br>
            <a:r>
              <a:rPr lang="en-US" sz="1196" dirty="0"/>
              <a:t>(The animation will automatically start in a few seconds)</a:t>
            </a:r>
          </a:p>
        </p:txBody>
      </p:sp>
      <p:pic>
        <p:nvPicPr>
          <p:cNvPr id="6" name="ohm_test_alt_roto">
            <a:hlinkClick r:id="" action="ppaction://media"/>
            <a:extLst>
              <a:ext uri="{FF2B5EF4-FFF2-40B4-BE49-F238E27FC236}">
                <a16:creationId xmlns:a16="http://schemas.microsoft.com/office/drawing/2014/main" id="{1ECF3E18-E40D-18CB-1751-20CEED9FA3A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71077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E599-A4C1-5042-8C65-C5317465FCBF}"/>
              </a:ext>
            </a:extLst>
          </p:cNvPr>
          <p:cNvSpPr>
            <a:spLocks noGrp="1"/>
          </p:cNvSpPr>
          <p:nvPr>
            <p:ph type="title"/>
          </p:nvPr>
        </p:nvSpPr>
        <p:spPr>
          <a:xfrm>
            <a:off x="435166" y="210887"/>
            <a:ext cx="8229600" cy="1144347"/>
          </a:xfrm>
        </p:spPr>
        <p:txBody>
          <a:bodyPr lIns="0" tIns="18000" rIns="0" bIns="18000" anchor="ctr">
            <a:spAutoFit/>
          </a:bodyPr>
          <a:lstStyle/>
          <a:p>
            <a:r>
              <a:rPr lang="en-US" dirty="0"/>
              <a:t>Testing an Alternator Using a Scan Tool</a:t>
            </a:r>
          </a:p>
        </p:txBody>
      </p:sp>
      <p:sp>
        <p:nvSpPr>
          <p:cNvPr id="3" name="Content Placeholder 2">
            <a:extLst>
              <a:ext uri="{FF2B5EF4-FFF2-40B4-BE49-F238E27FC236}">
                <a16:creationId xmlns:a16="http://schemas.microsoft.com/office/drawing/2014/main" id="{3322FF04-CDE2-4E46-B443-CBC252D4BCC4}"/>
              </a:ext>
            </a:extLst>
          </p:cNvPr>
          <p:cNvSpPr>
            <a:spLocks noGrp="1"/>
          </p:cNvSpPr>
          <p:nvPr>
            <p:ph sz="quarter" idx="13"/>
          </p:nvPr>
        </p:nvSpPr>
        <p:spPr>
          <a:xfrm>
            <a:off x="435166" y="1496864"/>
            <a:ext cx="8232775" cy="4599139"/>
          </a:xfrm>
        </p:spPr>
        <p:txBody>
          <a:bodyPr lIns="0" tIns="18000" rIns="0" bIns="18000" anchor="ctr">
            <a:spAutoFit/>
          </a:bodyPr>
          <a:lstStyle/>
          <a:p>
            <a:pPr marL="342900" indent="-342900"/>
            <a:r>
              <a:rPr lang="en-US" dirty="0"/>
              <a:t>A scan tool can be used on most vehicles that have data stream information.</a:t>
            </a:r>
          </a:p>
          <a:p>
            <a:pPr marL="342900" indent="-342900"/>
            <a:r>
              <a:rPr lang="en-US" dirty="0"/>
              <a:t>Follow these steps:</a:t>
            </a:r>
          </a:p>
          <a:p>
            <a:pPr marL="829818" lvl="1" indent="-342900"/>
            <a:r>
              <a:rPr lang="en-US" dirty="0"/>
              <a:t>Connect the scan tool according to the manufacturer's instructions.</a:t>
            </a:r>
          </a:p>
          <a:p>
            <a:pPr marL="829818" lvl="1" indent="-342900"/>
            <a:r>
              <a:rPr lang="en-US" dirty="0"/>
              <a:t>Select battery voltage and engine </a:t>
            </a:r>
            <a:r>
              <a:rPr lang="en-US" spc="-300" dirty="0"/>
              <a:t>R P </a:t>
            </a:r>
            <a:r>
              <a:rPr lang="en-US" dirty="0"/>
              <a:t>M on the scan tool.</a:t>
            </a:r>
          </a:p>
          <a:p>
            <a:pPr marL="829818" lvl="1" indent="-342900"/>
            <a:r>
              <a:rPr lang="en-US" dirty="0"/>
              <a:t>Start the engine and operate at 2,000 </a:t>
            </a:r>
            <a:r>
              <a:rPr lang="en-US" spc="-300" dirty="0"/>
              <a:t>R P </a:t>
            </a:r>
            <a:r>
              <a:rPr lang="en-US" dirty="0"/>
              <a:t>M.</a:t>
            </a:r>
          </a:p>
          <a:p>
            <a:pPr marL="829818" lvl="1" indent="-342900"/>
            <a:r>
              <a:rPr lang="en-US" dirty="0"/>
              <a:t>Observe the battery voltage. This voltage should be between 13.5 and 15 volts (or within the manufacturer's specifications).</a:t>
            </a:r>
          </a:p>
        </p:txBody>
      </p:sp>
    </p:spTree>
    <p:extLst>
      <p:ext uri="{BB962C8B-B14F-4D97-AF65-F5344CB8AC3E}">
        <p14:creationId xmlns:p14="http://schemas.microsoft.com/office/powerpoint/2010/main" val="17586129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1C2D-94D5-B544-81EC-C42EE2C25BD5}"/>
              </a:ext>
            </a:extLst>
          </p:cNvPr>
          <p:cNvSpPr>
            <a:spLocks noGrp="1"/>
          </p:cNvSpPr>
          <p:nvPr>
            <p:ph type="title"/>
          </p:nvPr>
        </p:nvSpPr>
        <p:spPr>
          <a:xfrm>
            <a:off x="457200" y="221286"/>
            <a:ext cx="8229600" cy="590349"/>
          </a:xfrm>
        </p:spPr>
        <p:txBody>
          <a:bodyPr lIns="0" tIns="18000" rIns="0" bIns="18000" anchor="ctr">
            <a:spAutoFit/>
          </a:bodyPr>
          <a:lstStyle/>
          <a:p>
            <a:r>
              <a:rPr lang="en-US" dirty="0"/>
              <a:t>AC Ripple Voltage Check</a:t>
            </a:r>
          </a:p>
        </p:txBody>
      </p:sp>
      <p:sp>
        <p:nvSpPr>
          <p:cNvPr id="3" name="Content Placeholder 2">
            <a:extLst>
              <a:ext uri="{FF2B5EF4-FFF2-40B4-BE49-F238E27FC236}">
                <a16:creationId xmlns:a16="http://schemas.microsoft.com/office/drawing/2014/main" id="{E02AFC4C-74A7-B240-A44C-A5C4A435A9E1}"/>
              </a:ext>
            </a:extLst>
          </p:cNvPr>
          <p:cNvSpPr>
            <a:spLocks noGrp="1"/>
          </p:cNvSpPr>
          <p:nvPr>
            <p:ph sz="quarter" idx="13"/>
          </p:nvPr>
        </p:nvSpPr>
        <p:spPr>
          <a:xfrm>
            <a:off x="457200" y="1058713"/>
            <a:ext cx="8232775" cy="2829424"/>
          </a:xfrm>
        </p:spPr>
        <p:txBody>
          <a:bodyPr lIns="0" tIns="18000" rIns="0" bIns="18000" anchor="ctr">
            <a:spAutoFit/>
          </a:bodyPr>
          <a:lstStyle/>
          <a:p>
            <a:pPr marL="342900" indent="-342900"/>
            <a:r>
              <a:rPr lang="en-US" dirty="0"/>
              <a:t>Set the digital meter to read </a:t>
            </a:r>
            <a:r>
              <a:rPr lang="en-US" spc="-300" dirty="0"/>
              <a:t>A </a:t>
            </a:r>
            <a:r>
              <a:rPr lang="en-US" dirty="0"/>
              <a:t>C volts.</a:t>
            </a:r>
          </a:p>
          <a:p>
            <a:pPr marL="342900" indent="-342900"/>
            <a:r>
              <a:rPr lang="en-US" dirty="0"/>
              <a:t>Start the engine and operate it at 2,000 </a:t>
            </a:r>
            <a:r>
              <a:rPr lang="en-US" spc="-300" dirty="0"/>
              <a:t>R P </a:t>
            </a:r>
            <a:r>
              <a:rPr lang="en-US" dirty="0"/>
              <a:t>M (fast idle).</a:t>
            </a:r>
          </a:p>
          <a:p>
            <a:pPr marL="342900" indent="-342900"/>
            <a:r>
              <a:rPr lang="en-US" dirty="0"/>
              <a:t>Connect the voltmeter leads to the positive and negative battery terminals.</a:t>
            </a:r>
          </a:p>
          <a:p>
            <a:pPr marL="342900" indent="-342900"/>
            <a:r>
              <a:rPr lang="en-US" dirty="0"/>
              <a:t>Turn on the headlights to provide an electrical load on the alternator.</a:t>
            </a:r>
          </a:p>
        </p:txBody>
      </p:sp>
    </p:spTree>
    <p:extLst>
      <p:ext uri="{BB962C8B-B14F-4D97-AF65-F5344CB8AC3E}">
        <p14:creationId xmlns:p14="http://schemas.microsoft.com/office/powerpoint/2010/main" val="2214052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Measure AC Ripple</a:t>
            </a:r>
            <a:br>
              <a:rPr lang="en-US" sz="2791" dirty="0"/>
            </a:br>
            <a:r>
              <a:rPr lang="en-US" sz="1196" dirty="0"/>
              <a:t>(The animation will automatically start in a few seconds)</a:t>
            </a:r>
          </a:p>
        </p:txBody>
      </p:sp>
      <p:pic>
        <p:nvPicPr>
          <p:cNvPr id="6" name="measure_ac_ripple_ch55">
            <a:hlinkClick r:id="" action="ppaction://media"/>
            <a:extLst>
              <a:ext uri="{FF2B5EF4-FFF2-40B4-BE49-F238E27FC236}">
                <a16:creationId xmlns:a16="http://schemas.microsoft.com/office/drawing/2014/main" id="{E35B9FC9-87BE-25F9-6EA5-CC5ED793B0B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9599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Battery Charge &amp; Discharge</a:t>
            </a:r>
            <a:br>
              <a:rPr lang="en-US" sz="2791" dirty="0"/>
            </a:br>
            <a:r>
              <a:rPr lang="en-US" sz="1196" dirty="0"/>
              <a:t>(The animation will automatically start in a few seconds)</a:t>
            </a:r>
          </a:p>
        </p:txBody>
      </p:sp>
      <p:pic>
        <p:nvPicPr>
          <p:cNvPr id="7" name="Battery_Charge_Discharge">
            <a:hlinkClick r:id="" action="ppaction://media"/>
            <a:extLst>
              <a:ext uri="{FF2B5EF4-FFF2-40B4-BE49-F238E27FC236}">
                <a16:creationId xmlns:a16="http://schemas.microsoft.com/office/drawing/2014/main" id="{494D3A52-A08C-C22C-7F1C-07AA96F19EC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9559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698E-083B-E540-AFFC-0B2D5081E989}"/>
              </a:ext>
            </a:extLst>
          </p:cNvPr>
          <p:cNvSpPr>
            <a:spLocks noGrp="1"/>
          </p:cNvSpPr>
          <p:nvPr>
            <p:ph type="title"/>
          </p:nvPr>
        </p:nvSpPr>
        <p:spPr>
          <a:xfrm>
            <a:off x="457200" y="238325"/>
            <a:ext cx="8229600" cy="590349"/>
          </a:xfrm>
        </p:spPr>
        <p:txBody>
          <a:bodyPr lIns="0" tIns="18000" rIns="0" bIns="18000" anchor="ctr">
            <a:spAutoFit/>
          </a:bodyPr>
          <a:lstStyle/>
          <a:p>
            <a:r>
              <a:rPr lang="en-US" dirty="0"/>
              <a:t>Figure 16.31</a:t>
            </a:r>
          </a:p>
        </p:txBody>
      </p:sp>
      <p:pic>
        <p:nvPicPr>
          <p:cNvPr id="6" name="Picture Placeholder 5" descr="A technician holds a digital multimeter along with a mini clamp-on to measure alternator output and unwanted AC current by switching the meter to read DC amperes with a reading of 105.2.&#10;">
            <a:extLst>
              <a:ext uri="{FF2B5EF4-FFF2-40B4-BE49-F238E27FC236}">
                <a16:creationId xmlns:a16="http://schemas.microsoft.com/office/drawing/2014/main" id="{46655259-D811-104C-B902-7D7EA3D8982D}"/>
              </a:ext>
            </a:extLst>
          </p:cNvPr>
          <p:cNvPicPr>
            <a:picLocks noGrp="1" noChangeAspect="1"/>
          </p:cNvPicPr>
          <p:nvPr>
            <p:ph type="pic" sz="quarter" idx="13"/>
          </p:nvPr>
        </p:nvPicPr>
        <p:blipFill>
          <a:blip r:embed="rId2"/>
          <a:stretch>
            <a:fillRect/>
          </a:stretch>
        </p:blipFill>
        <p:spPr>
          <a:xfrm>
            <a:off x="2088777" y="1095726"/>
            <a:ext cx="4966446" cy="3354818"/>
          </a:xfrm>
        </p:spPr>
      </p:pic>
      <p:sp>
        <p:nvSpPr>
          <p:cNvPr id="4" name="Text Placeholder 3">
            <a:extLst>
              <a:ext uri="{FF2B5EF4-FFF2-40B4-BE49-F238E27FC236}">
                <a16:creationId xmlns:a16="http://schemas.microsoft.com/office/drawing/2014/main" id="{7044A675-A9B6-B64C-B975-9D0AF59F1553}"/>
              </a:ext>
            </a:extLst>
          </p:cNvPr>
          <p:cNvSpPr>
            <a:spLocks noGrp="1"/>
          </p:cNvSpPr>
          <p:nvPr>
            <p:ph type="body" idx="1"/>
          </p:nvPr>
        </p:nvSpPr>
        <p:spPr>
          <a:xfrm>
            <a:off x="457200" y="4742103"/>
            <a:ext cx="8229600" cy="1144347"/>
          </a:xfrm>
        </p:spPr>
        <p:txBody>
          <a:bodyPr lIns="0" tIns="18000" rIns="0" bIns="18000" anchor="ctr">
            <a:spAutoFit/>
          </a:bodyPr>
          <a:lstStyle/>
          <a:p>
            <a:r>
              <a:rPr lang="en-US" dirty="0"/>
              <a:t>A mini clamp-on digital multimeter can be used to measure alternator output and unwanted </a:t>
            </a:r>
            <a:r>
              <a:rPr lang="en-US" spc="-300" dirty="0"/>
              <a:t>A </a:t>
            </a:r>
            <a:r>
              <a:rPr lang="en-US" dirty="0"/>
              <a:t>C current by switching the meter to read </a:t>
            </a:r>
            <a:r>
              <a:rPr lang="en-US" spc="-300" dirty="0"/>
              <a:t>D </a:t>
            </a:r>
            <a:r>
              <a:rPr lang="en-US" dirty="0"/>
              <a:t>C amperes.</a:t>
            </a:r>
          </a:p>
        </p:txBody>
      </p:sp>
    </p:spTree>
    <p:extLst>
      <p:ext uri="{BB962C8B-B14F-4D97-AF65-F5344CB8AC3E}">
        <p14:creationId xmlns:p14="http://schemas.microsoft.com/office/powerpoint/2010/main" val="33202830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56D1-0965-1042-93B0-4888655B2590}"/>
              </a:ext>
            </a:extLst>
          </p:cNvPr>
          <p:cNvSpPr>
            <a:spLocks noGrp="1"/>
          </p:cNvSpPr>
          <p:nvPr>
            <p:ph type="title"/>
          </p:nvPr>
        </p:nvSpPr>
        <p:spPr>
          <a:xfrm>
            <a:off x="457200" y="217677"/>
            <a:ext cx="8229600" cy="590349"/>
          </a:xfrm>
        </p:spPr>
        <p:txBody>
          <a:bodyPr lIns="0" tIns="18000" rIns="0" bIns="18000" anchor="ctr">
            <a:spAutoFit/>
          </a:bodyPr>
          <a:lstStyle/>
          <a:p>
            <a:r>
              <a:rPr lang="en-US" dirty="0"/>
              <a:t>Charging System Voltage Drop Test</a:t>
            </a:r>
          </a:p>
        </p:txBody>
      </p:sp>
      <p:sp>
        <p:nvSpPr>
          <p:cNvPr id="3" name="Content Placeholder 2">
            <a:extLst>
              <a:ext uri="{FF2B5EF4-FFF2-40B4-BE49-F238E27FC236}">
                <a16:creationId xmlns:a16="http://schemas.microsoft.com/office/drawing/2014/main" id="{50EF1ED9-3A97-2D46-A442-96B179CE496B}"/>
              </a:ext>
            </a:extLst>
          </p:cNvPr>
          <p:cNvSpPr>
            <a:spLocks noGrp="1"/>
          </p:cNvSpPr>
          <p:nvPr>
            <p:ph sz="quarter" idx="13"/>
          </p:nvPr>
        </p:nvSpPr>
        <p:spPr>
          <a:xfrm>
            <a:off x="457200" y="1065272"/>
            <a:ext cx="8232775" cy="967376"/>
          </a:xfrm>
        </p:spPr>
        <p:txBody>
          <a:bodyPr lIns="0" tIns="18000" rIns="0" bIns="18000" anchor="ctr">
            <a:spAutoFit/>
          </a:bodyPr>
          <a:lstStyle/>
          <a:p>
            <a:pPr marL="342900" indent="-342900"/>
            <a:r>
              <a:rPr lang="en-US" dirty="0"/>
              <a:t>Purpose of Charging System Voltage Drop Testing</a:t>
            </a:r>
          </a:p>
          <a:p>
            <a:pPr marL="342900" indent="-342900"/>
            <a:r>
              <a:rPr lang="en-US" dirty="0"/>
              <a:t>Charging System Voltage Drop Testing Procedure</a:t>
            </a:r>
          </a:p>
        </p:txBody>
      </p:sp>
    </p:spTree>
    <p:extLst>
      <p:ext uri="{BB962C8B-B14F-4D97-AF65-F5344CB8AC3E}">
        <p14:creationId xmlns:p14="http://schemas.microsoft.com/office/powerpoint/2010/main" val="30062345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3876-20D6-BA4D-AE7F-923442A5E1E6}"/>
              </a:ext>
            </a:extLst>
          </p:cNvPr>
          <p:cNvSpPr>
            <a:spLocks noGrp="1"/>
          </p:cNvSpPr>
          <p:nvPr>
            <p:ph type="title"/>
          </p:nvPr>
        </p:nvSpPr>
        <p:spPr>
          <a:xfrm>
            <a:off x="457200" y="227001"/>
            <a:ext cx="8229600" cy="590349"/>
          </a:xfrm>
        </p:spPr>
        <p:txBody>
          <a:bodyPr lIns="0" tIns="18000" rIns="0" bIns="18000" anchor="ctr">
            <a:spAutoFit/>
          </a:bodyPr>
          <a:lstStyle/>
          <a:p>
            <a:r>
              <a:rPr lang="en-US" dirty="0"/>
              <a:t>Alternator Output Test</a:t>
            </a:r>
          </a:p>
        </p:txBody>
      </p:sp>
      <p:sp>
        <p:nvSpPr>
          <p:cNvPr id="3" name="Content Placeholder 2">
            <a:extLst>
              <a:ext uri="{FF2B5EF4-FFF2-40B4-BE49-F238E27FC236}">
                <a16:creationId xmlns:a16="http://schemas.microsoft.com/office/drawing/2014/main" id="{1BCEB2AB-A06C-1347-8D99-B01AB141C954}"/>
              </a:ext>
            </a:extLst>
          </p:cNvPr>
          <p:cNvSpPr>
            <a:spLocks noGrp="1"/>
          </p:cNvSpPr>
          <p:nvPr>
            <p:ph sz="quarter" idx="13"/>
          </p:nvPr>
        </p:nvSpPr>
        <p:spPr>
          <a:xfrm>
            <a:off x="457200" y="1043963"/>
            <a:ext cx="8232775" cy="4306751"/>
          </a:xfrm>
        </p:spPr>
        <p:txBody>
          <a:bodyPr lIns="0" tIns="18000" rIns="0" bIns="18000" anchor="ctr">
            <a:spAutoFit/>
          </a:bodyPr>
          <a:lstStyle/>
          <a:p>
            <a:pPr marL="342900" indent="-342900"/>
            <a:r>
              <a:rPr lang="en-US" dirty="0"/>
              <a:t>Connect the starting and charging test leads according to the manufacturer’s instructions.</a:t>
            </a:r>
          </a:p>
          <a:p>
            <a:pPr marL="342900" indent="-342900"/>
            <a:r>
              <a:rPr lang="en-US" dirty="0"/>
              <a:t>Turn the ignition on and observe the ammeter. It should be about 2 to 8 amperes.</a:t>
            </a:r>
          </a:p>
          <a:p>
            <a:pPr marL="342900" indent="-342900"/>
            <a:r>
              <a:rPr lang="en-US" dirty="0"/>
              <a:t>Start the engine and operate it at 2,000 R</a:t>
            </a:r>
            <a:r>
              <a:rPr lang="en-US" sz="100" dirty="0"/>
              <a:t> </a:t>
            </a:r>
            <a:r>
              <a:rPr lang="en-US" dirty="0"/>
              <a:t>P</a:t>
            </a:r>
            <a:r>
              <a:rPr lang="en-US" sz="100" dirty="0"/>
              <a:t> </a:t>
            </a:r>
            <a:r>
              <a:rPr lang="en-US" dirty="0"/>
              <a:t>M. Turn the load increase control slowly to obtain the highest reading on the ammeter scale while maintaining a battery voltage of at least 13 volts.</a:t>
            </a:r>
          </a:p>
          <a:p>
            <a:pPr marL="342900" indent="-342900"/>
            <a:r>
              <a:rPr lang="en-US" dirty="0"/>
              <a:t>Total the amperes from steps 2 and 3. Results should be within 10% (or 15 amperes) of the rated output. </a:t>
            </a:r>
          </a:p>
        </p:txBody>
      </p:sp>
    </p:spTree>
    <p:extLst>
      <p:ext uri="{BB962C8B-B14F-4D97-AF65-F5344CB8AC3E}">
        <p14:creationId xmlns:p14="http://schemas.microsoft.com/office/powerpoint/2010/main" val="217188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A3CB8-4674-1B42-AD41-D8A3EDE298DE}"/>
              </a:ext>
            </a:extLst>
          </p:cNvPr>
          <p:cNvSpPr>
            <a:spLocks noGrp="1"/>
          </p:cNvSpPr>
          <p:nvPr>
            <p:ph type="title"/>
          </p:nvPr>
        </p:nvSpPr>
        <p:spPr>
          <a:xfrm>
            <a:off x="457200" y="219175"/>
            <a:ext cx="8229600" cy="590349"/>
          </a:xfrm>
        </p:spPr>
        <p:txBody>
          <a:bodyPr lIns="0" tIns="18000" rIns="0" bIns="18000" anchor="ctr">
            <a:spAutoFit/>
          </a:bodyPr>
          <a:lstStyle/>
          <a:p>
            <a:r>
              <a:rPr lang="en-US" dirty="0"/>
              <a:t>Figure 16.33</a:t>
            </a:r>
          </a:p>
        </p:txBody>
      </p:sp>
      <p:pic>
        <p:nvPicPr>
          <p:cNvPr id="6" name="Picture Placeholder 5" descr="A battery of 12 volts.&#10;Long description is available in notes, Press F6">
            <a:extLst>
              <a:ext uri="{FF2B5EF4-FFF2-40B4-BE49-F238E27FC236}">
                <a16:creationId xmlns:a16="http://schemas.microsoft.com/office/drawing/2014/main" id="{A54A1E4D-614C-1F47-B74D-4F923984F63B}"/>
              </a:ext>
            </a:extLst>
          </p:cNvPr>
          <p:cNvPicPr>
            <a:picLocks noGrp="1" noChangeAspect="1"/>
          </p:cNvPicPr>
          <p:nvPr>
            <p:ph type="pic" sz="quarter" idx="13"/>
          </p:nvPr>
        </p:nvPicPr>
        <p:blipFill>
          <a:blip r:embed="rId3"/>
          <a:stretch>
            <a:fillRect/>
          </a:stretch>
        </p:blipFill>
        <p:spPr>
          <a:xfrm>
            <a:off x="1518557" y="1226569"/>
            <a:ext cx="6106886" cy="3692072"/>
          </a:xfrm>
        </p:spPr>
      </p:pic>
      <p:sp>
        <p:nvSpPr>
          <p:cNvPr id="4" name="Text Placeholder 3">
            <a:extLst>
              <a:ext uri="{FF2B5EF4-FFF2-40B4-BE49-F238E27FC236}">
                <a16:creationId xmlns:a16="http://schemas.microsoft.com/office/drawing/2014/main" id="{04BA2E65-6D5F-F44A-B118-17D67D20CCAB}"/>
              </a:ext>
            </a:extLst>
          </p:cNvPr>
          <p:cNvSpPr>
            <a:spLocks noGrp="1"/>
          </p:cNvSpPr>
          <p:nvPr>
            <p:ph type="body" idx="1"/>
          </p:nvPr>
        </p:nvSpPr>
        <p:spPr>
          <a:xfrm>
            <a:off x="457200" y="5256734"/>
            <a:ext cx="8229600" cy="405683"/>
          </a:xfrm>
        </p:spPr>
        <p:txBody>
          <a:bodyPr lIns="0" tIns="18000" rIns="0" bIns="18000" anchor="ctr">
            <a:spAutoFit/>
          </a:bodyPr>
          <a:lstStyle/>
          <a:p>
            <a:r>
              <a:rPr lang="en-US" dirty="0"/>
              <a:t>Typical hookup of a starting and charging tester.</a:t>
            </a:r>
          </a:p>
        </p:txBody>
      </p:sp>
    </p:spTree>
    <p:extLst>
      <p:ext uri="{BB962C8B-B14F-4D97-AF65-F5344CB8AC3E}">
        <p14:creationId xmlns:p14="http://schemas.microsoft.com/office/powerpoint/2010/main" val="568456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5F765-841F-F14B-B281-076EC568BD83}"/>
              </a:ext>
            </a:extLst>
          </p:cNvPr>
          <p:cNvSpPr>
            <a:spLocks noGrp="1"/>
          </p:cNvSpPr>
          <p:nvPr>
            <p:ph type="title"/>
          </p:nvPr>
        </p:nvSpPr>
        <p:spPr>
          <a:xfrm>
            <a:off x="457200" y="228900"/>
            <a:ext cx="8229600" cy="590349"/>
          </a:xfrm>
        </p:spPr>
        <p:txBody>
          <a:bodyPr lIns="0" tIns="18000" rIns="0" bIns="18000" anchor="ctr">
            <a:spAutoFit/>
          </a:bodyPr>
          <a:lstStyle/>
          <a:p>
            <a:r>
              <a:rPr lang="en-US" dirty="0"/>
              <a:t>Figure 16.34</a:t>
            </a:r>
          </a:p>
        </p:txBody>
      </p:sp>
      <p:pic>
        <p:nvPicPr>
          <p:cNvPr id="6" name="Picture Placeholder 5" descr="An alternator shows an output rating label, which reads, &quot;I C Reg built in, A 2 T 0 44 74, N 320 18 300, 12 V 70 A 82 241.&quot;">
            <a:extLst>
              <a:ext uri="{FF2B5EF4-FFF2-40B4-BE49-F238E27FC236}">
                <a16:creationId xmlns:a16="http://schemas.microsoft.com/office/drawing/2014/main" id="{648F55F5-DAEF-FA4E-815F-764FAEE83240}"/>
              </a:ext>
            </a:extLst>
          </p:cNvPr>
          <p:cNvPicPr>
            <a:picLocks noGrp="1" noChangeAspect="1"/>
          </p:cNvPicPr>
          <p:nvPr>
            <p:ph type="pic" sz="quarter" idx="13"/>
          </p:nvPr>
        </p:nvPicPr>
        <p:blipFill>
          <a:blip r:embed="rId2"/>
          <a:stretch>
            <a:fillRect/>
          </a:stretch>
        </p:blipFill>
        <p:spPr>
          <a:xfrm>
            <a:off x="2570553" y="1097645"/>
            <a:ext cx="4002893" cy="3198780"/>
          </a:xfrm>
        </p:spPr>
      </p:pic>
      <p:sp>
        <p:nvSpPr>
          <p:cNvPr id="4" name="Text Placeholder 3">
            <a:extLst>
              <a:ext uri="{FF2B5EF4-FFF2-40B4-BE49-F238E27FC236}">
                <a16:creationId xmlns:a16="http://schemas.microsoft.com/office/drawing/2014/main" id="{A6A5365D-2BAE-5A4A-A7C9-39DAE971C62E}"/>
              </a:ext>
            </a:extLst>
          </p:cNvPr>
          <p:cNvSpPr>
            <a:spLocks noGrp="1"/>
          </p:cNvSpPr>
          <p:nvPr>
            <p:ph type="body" idx="1"/>
          </p:nvPr>
        </p:nvSpPr>
        <p:spPr>
          <a:xfrm>
            <a:off x="457200" y="4781822"/>
            <a:ext cx="8229600" cy="405683"/>
          </a:xfrm>
        </p:spPr>
        <p:txBody>
          <a:bodyPr lIns="0" tIns="18000" rIns="0" bIns="18000" anchor="ctr">
            <a:spAutoFit/>
          </a:bodyPr>
          <a:lstStyle/>
          <a:p>
            <a:r>
              <a:rPr lang="en-US" dirty="0"/>
              <a:t>The output on this alternator is printed on a label.</a:t>
            </a:r>
          </a:p>
        </p:txBody>
      </p:sp>
    </p:spTree>
    <p:extLst>
      <p:ext uri="{BB962C8B-B14F-4D97-AF65-F5344CB8AC3E}">
        <p14:creationId xmlns:p14="http://schemas.microsoft.com/office/powerpoint/2010/main" val="1832654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Charging Circuit Volt Drop, Power Side</a:t>
            </a:r>
            <a:br>
              <a:rPr lang="en-US" sz="2791" dirty="0"/>
            </a:br>
            <a:r>
              <a:rPr lang="en-US" sz="1196" dirty="0"/>
              <a:t>(The animation will automatically start in a few seconds)</a:t>
            </a:r>
          </a:p>
        </p:txBody>
      </p:sp>
      <p:pic>
        <p:nvPicPr>
          <p:cNvPr id="6" name="charging_circuit_volt_drop_power_side_ch55">
            <a:hlinkClick r:id="" action="ppaction://media"/>
            <a:extLst>
              <a:ext uri="{FF2B5EF4-FFF2-40B4-BE49-F238E27FC236}">
                <a16:creationId xmlns:a16="http://schemas.microsoft.com/office/drawing/2014/main" id="{AD6E6BF0-A3D2-6154-90EC-BB3892CBCFC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16808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791" dirty="0"/>
              <a:t>Animation: </a:t>
            </a:r>
            <a:br>
              <a:rPr lang="en-US" sz="2791" dirty="0"/>
            </a:br>
            <a:r>
              <a:rPr lang="en-US" sz="2791" dirty="0"/>
              <a:t>Charging Circuit Volt Drop, Ground Side</a:t>
            </a:r>
            <a:br>
              <a:rPr lang="en-US" sz="2791" dirty="0"/>
            </a:br>
            <a:r>
              <a:rPr lang="en-US" sz="1196" dirty="0"/>
              <a:t>(The animation will automatically start in a few seconds)</a:t>
            </a:r>
          </a:p>
        </p:txBody>
      </p:sp>
      <p:pic>
        <p:nvPicPr>
          <p:cNvPr id="6" name="charging_circuit_volt_drop_ground_side_ch55">
            <a:hlinkClick r:id="" action="ppaction://media"/>
            <a:extLst>
              <a:ext uri="{FF2B5EF4-FFF2-40B4-BE49-F238E27FC236}">
                <a16:creationId xmlns:a16="http://schemas.microsoft.com/office/drawing/2014/main" id="{DD6C8EF5-F014-D510-267E-DDE9D53BD52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418065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A62E-5EB6-D94B-BB52-3B95EC7C0A2B}"/>
              </a:ext>
            </a:extLst>
          </p:cNvPr>
          <p:cNvSpPr>
            <a:spLocks noGrp="1"/>
          </p:cNvSpPr>
          <p:nvPr>
            <p:ph type="title"/>
          </p:nvPr>
        </p:nvSpPr>
        <p:spPr>
          <a:xfrm>
            <a:off x="457200" y="217476"/>
            <a:ext cx="8229600" cy="590349"/>
          </a:xfrm>
        </p:spPr>
        <p:txBody>
          <a:bodyPr lIns="0" tIns="18000" rIns="0" bIns="18000" anchor="ctr">
            <a:spAutoFit/>
          </a:bodyPr>
          <a:lstStyle/>
          <a:p>
            <a:r>
              <a:rPr lang="en-US" dirty="0"/>
              <a:t>Summary </a:t>
            </a:r>
            <a:r>
              <a:rPr lang="en-US" sz="2800" dirty="0"/>
              <a:t>(1 of 3)</a:t>
            </a:r>
          </a:p>
        </p:txBody>
      </p:sp>
      <p:sp>
        <p:nvSpPr>
          <p:cNvPr id="3" name="Content Placeholder 2">
            <a:extLst>
              <a:ext uri="{FF2B5EF4-FFF2-40B4-BE49-F238E27FC236}">
                <a16:creationId xmlns:a16="http://schemas.microsoft.com/office/drawing/2014/main" id="{F55661CD-B94E-2342-8B2F-100A7730B5FD}"/>
              </a:ext>
            </a:extLst>
          </p:cNvPr>
          <p:cNvSpPr>
            <a:spLocks noGrp="1"/>
          </p:cNvSpPr>
          <p:nvPr>
            <p:ph sz="quarter" idx="13"/>
          </p:nvPr>
        </p:nvSpPr>
        <p:spPr>
          <a:xfrm>
            <a:off x="457200" y="1046458"/>
            <a:ext cx="8232775" cy="3375727"/>
          </a:xfrm>
        </p:spPr>
        <p:txBody>
          <a:bodyPr lIns="0" tIns="18000" rIns="0" bIns="18000" anchor="ctr">
            <a:spAutoFit/>
          </a:bodyPr>
          <a:lstStyle/>
          <a:p>
            <a:pPr marL="457200" indent="-457200">
              <a:buFont typeface="+mj-lt"/>
              <a:buAutoNum type="arabicPeriod"/>
            </a:pPr>
            <a:r>
              <a:rPr lang="en-US" dirty="0"/>
              <a:t>Batteries can be tested with a voltmeter to determine the state of charge. </a:t>
            </a:r>
          </a:p>
          <a:p>
            <a:pPr marL="457200" indent="-457200">
              <a:buFont typeface="+mj-lt"/>
              <a:buAutoNum type="arabicPeriod"/>
            </a:pPr>
            <a:r>
              <a:rPr lang="en-US" dirty="0"/>
              <a:t>A battery drain test should be performed if the battery runs down.</a:t>
            </a:r>
          </a:p>
          <a:p>
            <a:pPr marL="457200" indent="-457200">
              <a:buFont typeface="+mj-lt"/>
              <a:buAutoNum type="arabicPeriod"/>
            </a:pPr>
            <a:r>
              <a:rPr lang="en-US" dirty="0"/>
              <a:t>Proper operation of the starter motor depends on the battery being at least 75% charged and the battery cables being of the correct size (gauge) a</a:t>
            </a:r>
            <a:r>
              <a:rPr lang="en-US" dirty="0">
                <a:solidFill>
                  <a:schemeClr val="tx1"/>
                </a:solidFill>
              </a:rPr>
              <a:t>nd having no more than a 0.2-volt drop.</a:t>
            </a:r>
          </a:p>
        </p:txBody>
      </p:sp>
    </p:spTree>
    <p:extLst>
      <p:ext uri="{BB962C8B-B14F-4D97-AF65-F5344CB8AC3E}">
        <p14:creationId xmlns:p14="http://schemas.microsoft.com/office/powerpoint/2010/main" val="3980519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A62E-5EB6-D94B-BB52-3B95EC7C0A2B}"/>
              </a:ext>
            </a:extLst>
          </p:cNvPr>
          <p:cNvSpPr>
            <a:spLocks noGrp="1"/>
          </p:cNvSpPr>
          <p:nvPr>
            <p:ph type="title"/>
          </p:nvPr>
        </p:nvSpPr>
        <p:spPr>
          <a:xfrm>
            <a:off x="457200" y="217677"/>
            <a:ext cx="8229600" cy="590349"/>
          </a:xfrm>
        </p:spPr>
        <p:txBody>
          <a:bodyPr lIns="0" tIns="18000" rIns="0" bIns="18000" anchor="ctr">
            <a:spAutoFit/>
          </a:bodyPr>
          <a:lstStyle/>
          <a:p>
            <a:r>
              <a:rPr lang="en-US" dirty="0"/>
              <a:t>Summary </a:t>
            </a:r>
            <a:r>
              <a:rPr lang="en-US" sz="2800" dirty="0"/>
              <a:t>(2 of 3)</a:t>
            </a:r>
          </a:p>
        </p:txBody>
      </p:sp>
      <p:sp>
        <p:nvSpPr>
          <p:cNvPr id="3" name="Content Placeholder 2">
            <a:extLst>
              <a:ext uri="{FF2B5EF4-FFF2-40B4-BE49-F238E27FC236}">
                <a16:creationId xmlns:a16="http://schemas.microsoft.com/office/drawing/2014/main" id="{F55661CD-B94E-2342-8B2F-100A7730B5FD}"/>
              </a:ext>
            </a:extLst>
          </p:cNvPr>
          <p:cNvSpPr>
            <a:spLocks noGrp="1"/>
          </p:cNvSpPr>
          <p:nvPr>
            <p:ph sz="quarter" idx="13"/>
          </p:nvPr>
        </p:nvSpPr>
        <p:spPr>
          <a:xfrm>
            <a:off x="457200" y="1040825"/>
            <a:ext cx="8232775" cy="2814035"/>
          </a:xfrm>
        </p:spPr>
        <p:txBody>
          <a:bodyPr lIns="0" tIns="18000" rIns="0" bIns="18000" anchor="ctr">
            <a:spAutoFit/>
          </a:bodyPr>
          <a:lstStyle/>
          <a:p>
            <a:pPr marL="457200" indent="-457200">
              <a:buFont typeface="+mj-lt"/>
              <a:buAutoNum type="arabicPeriod" startAt="4"/>
            </a:pPr>
            <a:r>
              <a:rPr lang="en-US" dirty="0"/>
              <a:t>Charging system testing requires that the battery be at least 75% charged to be assured of accurate test results. </a:t>
            </a:r>
          </a:p>
          <a:p>
            <a:pPr marL="457200" indent="-457200">
              <a:buFont typeface="+mj-lt"/>
              <a:buAutoNum type="arabicPeriod" startAt="4"/>
            </a:pPr>
            <a:r>
              <a:rPr lang="en-US" dirty="0"/>
              <a:t>Cranking system voltage drop testing includes cranking the engine, measuring the drop in voltage from the battery to the starter, and measuring the drop in voltage from the negative terminal of the battery to the engine block.</a:t>
            </a:r>
          </a:p>
        </p:txBody>
      </p:sp>
    </p:spTree>
    <p:extLst>
      <p:ext uri="{BB962C8B-B14F-4D97-AF65-F5344CB8AC3E}">
        <p14:creationId xmlns:p14="http://schemas.microsoft.com/office/powerpoint/2010/main" val="52060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A62E-5EB6-D94B-BB52-3B95EC7C0A2B}"/>
              </a:ext>
            </a:extLst>
          </p:cNvPr>
          <p:cNvSpPr>
            <a:spLocks noGrp="1"/>
          </p:cNvSpPr>
          <p:nvPr>
            <p:ph type="title"/>
          </p:nvPr>
        </p:nvSpPr>
        <p:spPr>
          <a:xfrm>
            <a:off x="457200" y="217476"/>
            <a:ext cx="8229600" cy="590349"/>
          </a:xfrm>
        </p:spPr>
        <p:txBody>
          <a:bodyPr lIns="0" tIns="18000" rIns="0" bIns="18000" anchor="ctr">
            <a:spAutoFit/>
          </a:bodyPr>
          <a:lstStyle/>
          <a:p>
            <a:r>
              <a:rPr lang="en-US" dirty="0"/>
              <a:t>Summary </a:t>
            </a:r>
            <a:r>
              <a:rPr lang="en-US" sz="2800" dirty="0"/>
              <a:t>(3 of 3)</a:t>
            </a:r>
          </a:p>
        </p:txBody>
      </p:sp>
      <p:sp>
        <p:nvSpPr>
          <p:cNvPr id="3" name="Content Placeholder 2">
            <a:extLst>
              <a:ext uri="{FF2B5EF4-FFF2-40B4-BE49-F238E27FC236}">
                <a16:creationId xmlns:a16="http://schemas.microsoft.com/office/drawing/2014/main" id="{F55661CD-B94E-2342-8B2F-100A7730B5FD}"/>
              </a:ext>
            </a:extLst>
          </p:cNvPr>
          <p:cNvSpPr>
            <a:spLocks noGrp="1"/>
          </p:cNvSpPr>
          <p:nvPr>
            <p:ph sz="quarter" idx="13"/>
          </p:nvPr>
        </p:nvSpPr>
        <p:spPr>
          <a:xfrm>
            <a:off x="457200" y="1036933"/>
            <a:ext cx="8232775" cy="3006395"/>
          </a:xfrm>
        </p:spPr>
        <p:txBody>
          <a:bodyPr lIns="0" tIns="18000" rIns="0" bIns="18000" anchor="ctr">
            <a:spAutoFit/>
          </a:bodyPr>
          <a:lstStyle/>
          <a:p>
            <a:pPr marL="457200" indent="-457200">
              <a:buFont typeface="+mj-lt"/>
              <a:buAutoNum type="arabicPeriod" startAt="6"/>
            </a:pPr>
            <a:r>
              <a:rPr lang="en-US" dirty="0"/>
              <a:t>The cranking circuit should be tested for proper amperage draw.</a:t>
            </a:r>
          </a:p>
          <a:p>
            <a:pPr marL="457200" indent="-457200">
              <a:buFont typeface="+mj-lt"/>
              <a:buAutoNum type="arabicPeriod" startAt="6"/>
            </a:pPr>
            <a:r>
              <a:rPr lang="en-US" dirty="0"/>
              <a:t>An open in the control circuit can prevent starter motor operation.</a:t>
            </a:r>
          </a:p>
          <a:p>
            <a:pPr marL="457200" indent="-457200">
              <a:buFont typeface="+mj-lt"/>
              <a:buAutoNum type="arabicPeriod" startAt="6"/>
            </a:pPr>
            <a:r>
              <a:rPr lang="en-US" dirty="0"/>
              <a:t>To check for excessive resistance in the wiring between the alternator and the battery, perform a voltage drop test.</a:t>
            </a:r>
          </a:p>
        </p:txBody>
      </p:sp>
    </p:spTree>
    <p:extLst>
      <p:ext uri="{BB962C8B-B14F-4D97-AF65-F5344CB8AC3E}">
        <p14:creationId xmlns:p14="http://schemas.microsoft.com/office/powerpoint/2010/main" val="135168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5D0F-75A5-DD49-8529-DD5D4C0F6D98}"/>
              </a:ext>
            </a:extLst>
          </p:cNvPr>
          <p:cNvSpPr>
            <a:spLocks noGrp="1"/>
          </p:cNvSpPr>
          <p:nvPr>
            <p:ph type="title"/>
          </p:nvPr>
        </p:nvSpPr>
        <p:spPr>
          <a:xfrm>
            <a:off x="457200" y="218215"/>
            <a:ext cx="8229600" cy="590349"/>
          </a:xfrm>
        </p:spPr>
        <p:txBody>
          <a:bodyPr lIns="0" tIns="18000" rIns="0" bIns="18000" anchor="ctr">
            <a:spAutoFit/>
          </a:bodyPr>
          <a:lstStyle/>
          <a:p>
            <a:r>
              <a:rPr lang="en-US" dirty="0"/>
              <a:t>Battery Ratings</a:t>
            </a:r>
          </a:p>
        </p:txBody>
      </p:sp>
      <p:sp>
        <p:nvSpPr>
          <p:cNvPr id="3" name="Content Placeholder 2">
            <a:extLst>
              <a:ext uri="{FF2B5EF4-FFF2-40B4-BE49-F238E27FC236}">
                <a16:creationId xmlns:a16="http://schemas.microsoft.com/office/drawing/2014/main" id="{4EF31F6C-48D1-5F4C-830D-90409F2DDEE5}"/>
              </a:ext>
            </a:extLst>
          </p:cNvPr>
          <p:cNvSpPr>
            <a:spLocks noGrp="1"/>
          </p:cNvSpPr>
          <p:nvPr>
            <p:ph sz="quarter" idx="13"/>
          </p:nvPr>
        </p:nvSpPr>
        <p:spPr>
          <a:xfrm>
            <a:off x="831417" y="987511"/>
            <a:ext cx="7484341" cy="3121812"/>
          </a:xfrm>
        </p:spPr>
        <p:txBody>
          <a:bodyPr lIns="0" tIns="18000" rIns="0" bIns="18000" anchor="ctr">
            <a:spAutoFit/>
          </a:bodyPr>
          <a:lstStyle/>
          <a:p>
            <a:pPr marL="342900" indent="-342900"/>
            <a:r>
              <a:rPr lang="en-US" dirty="0"/>
              <a:t>Batteries are rated according to the amount of current they can produce under specific conditions.</a:t>
            </a:r>
          </a:p>
          <a:p>
            <a:pPr marL="829818" lvl="1" indent="-342900"/>
            <a:r>
              <a:rPr lang="en-US" dirty="0"/>
              <a:t>Cold-Cranking Amperes</a:t>
            </a:r>
          </a:p>
          <a:p>
            <a:pPr marL="829818" lvl="1" indent="-342900"/>
            <a:r>
              <a:rPr lang="en-US" dirty="0"/>
              <a:t>Cranking Amperes</a:t>
            </a:r>
          </a:p>
          <a:p>
            <a:pPr marL="829818" lvl="1" indent="-342900"/>
            <a:r>
              <a:rPr lang="en-US" dirty="0"/>
              <a:t>Marine Cranking Amperes</a:t>
            </a:r>
          </a:p>
          <a:p>
            <a:pPr marL="829818" lvl="1" indent="-342900"/>
            <a:r>
              <a:rPr lang="en-US" dirty="0"/>
              <a:t>Ampere-Hour Rating</a:t>
            </a:r>
          </a:p>
          <a:p>
            <a:pPr marL="829818" lvl="1" indent="-342900"/>
            <a:r>
              <a:rPr lang="en-US" dirty="0"/>
              <a:t>Reserve Capacity</a:t>
            </a:r>
          </a:p>
        </p:txBody>
      </p:sp>
    </p:spTree>
    <p:extLst>
      <p:ext uri="{BB962C8B-B14F-4D97-AF65-F5344CB8AC3E}">
        <p14:creationId xmlns:p14="http://schemas.microsoft.com/office/powerpoint/2010/main" val="1957474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70551" y="161564"/>
            <a:ext cx="8202898" cy="833825"/>
          </a:xfrm>
        </p:spPr>
        <p:txBody>
          <a:bodyPr vert="horz" lIns="0" tIns="17942" rIns="0" bIns="17942" rtlCol="0" anchor="ctr" anchorCtr="0">
            <a:spAutoFit/>
          </a:bodyPr>
          <a:lstStyle/>
          <a:p>
            <a:r>
              <a:rPr lang="en-US" kern="0" dirty="0">
                <a:latin typeface="Arial"/>
              </a:rPr>
              <a:t>Animation and Video Resources</a:t>
            </a:r>
            <a:br>
              <a:rPr lang="en-US" kern="0" dirty="0">
                <a:latin typeface="Arial"/>
              </a:rPr>
            </a:br>
            <a:r>
              <a:rPr lang="en-US" sz="1595" dirty="0">
                <a:latin typeface="Arial"/>
              </a:rPr>
              <a:t>The below listed resources are hyperlinked to the James Halderman website</a:t>
            </a:r>
            <a:endParaRPr lang="en-IN" sz="2791"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67387" y="2439471"/>
            <a:ext cx="8206063" cy="1298118"/>
          </a:xfrm>
        </p:spPr>
        <p:txBody>
          <a:bodyPr vert="horz" lIns="0" tIns="17942" rIns="0" bIns="17942" rtlCol="0" anchor="ctr" anchorCtr="0">
            <a:spAutoFit/>
          </a:bodyPr>
          <a:lstStyle/>
          <a:p>
            <a:pPr marL="0" indent="0">
              <a:spcBef>
                <a:spcPts val="598"/>
              </a:spcBef>
              <a:buNone/>
            </a:pPr>
            <a:r>
              <a:rPr lang="en-US" dirty="0">
                <a:latin typeface="Arial" panose="020B0604020202020204" pitchFamily="34" charset="0"/>
                <a:cs typeface="Arial" panose="020B0604020202020204" pitchFamily="34" charset="0"/>
                <a:hlinkClick r:id="rId3"/>
              </a:rPr>
              <a:t>(A6) Electrical/Electronic Systems Animations</a:t>
            </a:r>
            <a:endParaRPr lang="en-US" dirty="0">
              <a:latin typeface="Arial" panose="020B0604020202020204" pitchFamily="34" charset="0"/>
              <a:cs typeface="Arial" panose="020B0604020202020204" pitchFamily="34" charset="0"/>
            </a:endParaRPr>
          </a:p>
          <a:p>
            <a:pPr marL="0" indent="0">
              <a:spcBef>
                <a:spcPts val="598"/>
              </a:spcBef>
              <a:buNone/>
            </a:pPr>
            <a:endParaRPr lang="en-US" dirty="0">
              <a:latin typeface="Arial" panose="020B0604020202020204" pitchFamily="34" charset="0"/>
              <a:cs typeface="Arial" panose="020B0604020202020204" pitchFamily="34" charset="0"/>
            </a:endParaRPr>
          </a:p>
          <a:p>
            <a:pPr marL="0" indent="0">
              <a:spcBef>
                <a:spcPts val="598"/>
              </a:spcBef>
              <a:buNone/>
            </a:pPr>
            <a:r>
              <a:rPr lang="en-US" dirty="0">
                <a:latin typeface="Arial" panose="020B0604020202020204" pitchFamily="34" charset="0"/>
                <a:cs typeface="Arial" panose="020B0604020202020204" pitchFamily="34" charset="0"/>
                <a:hlinkClick r:id="rId4"/>
              </a:rPr>
              <a:t>(A6) Electrical/Electronic Systems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46809" y="239871"/>
            <a:ext cx="8229600" cy="590349"/>
          </a:xfrm>
        </p:spPr>
        <p:txBody>
          <a:bodyPr tIns="18000" bIns="18000" anchor="ctr">
            <a:spAutoFit/>
          </a:bodyPr>
          <a:lstStyle/>
          <a:p>
            <a:r>
              <a:rPr lang="en-US" dirty="0">
                <a:latin typeface="Arial (Headings)"/>
                <a:cs typeface="Times New Roman" panose="02020603050405020304" pitchFamily="18" charset="0"/>
              </a:rPr>
              <a:t>Copyright</a:t>
            </a:r>
          </a:p>
        </p:txBody>
      </p:sp>
      <p:pic>
        <p:nvPicPr>
          <p:cNvPr id="6" name="Picture Placeholder 5" descr="Warning.">
            <a:extLst>
              <a:ext uri="{FF2B5EF4-FFF2-40B4-BE49-F238E27FC236}">
                <a16:creationId xmlns:a16="http://schemas.microsoft.com/office/drawing/2014/main" id="{7AF38FA6-9016-4951-8D4C-F708A77D08BF}"/>
              </a:ext>
            </a:extLst>
          </p:cNvPr>
          <p:cNvPicPr>
            <a:picLocks noGrp="1" noChangeAspect="1"/>
          </p:cNvPicPr>
          <p:nvPr>
            <p:ph type="pic" sz="quarter" idx="14"/>
          </p:nvPr>
        </p:nvPicPr>
        <p:blipFill>
          <a:blip r:embed="rId3"/>
          <a:stretch>
            <a:fillRect/>
          </a:stretch>
        </p:blipFill>
        <p:spPr>
          <a:xfrm>
            <a:off x="468313" y="2335313"/>
            <a:ext cx="1276528" cy="1438476"/>
          </a:xfr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889760" y="1587771"/>
            <a:ext cx="6797040" cy="3079220"/>
          </a:xfrm>
          <a:ln/>
        </p:spPr>
        <p:style>
          <a:lnRef idx="2">
            <a:schemeClr val="dk1"/>
          </a:lnRef>
          <a:fillRef idx="1">
            <a:schemeClr val="lt1"/>
          </a:fillRef>
          <a:effectRef idx="0">
            <a:schemeClr val="dk1"/>
          </a:effectRef>
          <a:fontRef idx="minor">
            <a:schemeClr val="dk1"/>
          </a:fontRef>
        </p:style>
        <p:txBody>
          <a:bodyPr lIns="183600" tIns="183600" rIns="183600" bIns="183600" anchor="ctr">
            <a:spAutoFit/>
          </a:bodyPr>
          <a:lstStyle/>
          <a:p>
            <a:pPr marL="101600" indent="0">
              <a:buNone/>
            </a:pPr>
            <a:r>
              <a:rPr lang="en-US" sz="1600" b="1" dirty="0"/>
              <a:t>This work is protected by United States copyright laws and is</a:t>
            </a:r>
            <a:r>
              <a:rPr lang="en-US" sz="1600" b="1" baseline="0" dirty="0"/>
              <a:t> </a:t>
            </a:r>
            <a:r>
              <a:rPr lang="en-US" sz="1600"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84985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E6812-B1DC-094C-98D7-78DBD7F020F1}"/>
              </a:ext>
            </a:extLst>
          </p:cNvPr>
          <p:cNvSpPr>
            <a:spLocks noGrp="1"/>
          </p:cNvSpPr>
          <p:nvPr>
            <p:ph type="title"/>
          </p:nvPr>
        </p:nvSpPr>
        <p:spPr>
          <a:xfrm>
            <a:off x="457200" y="213344"/>
            <a:ext cx="8229600" cy="590349"/>
          </a:xfrm>
        </p:spPr>
        <p:txBody>
          <a:bodyPr lIns="0" tIns="18000" rIns="0" bIns="18000" anchor="ctr">
            <a:spAutoFit/>
          </a:bodyPr>
          <a:lstStyle/>
          <a:p>
            <a:r>
              <a:rPr lang="en-US" dirty="0"/>
              <a:t>Figure 16.1</a:t>
            </a:r>
          </a:p>
        </p:txBody>
      </p:sp>
      <p:pic>
        <p:nvPicPr>
          <p:cNvPr id="6" name="Picture Placeholder 5" descr="A battery shows a large &quot;1000&quot; written on its front, which is a C A rating.&#10;">
            <a:extLst>
              <a:ext uri="{FF2B5EF4-FFF2-40B4-BE49-F238E27FC236}">
                <a16:creationId xmlns:a16="http://schemas.microsoft.com/office/drawing/2014/main" id="{4687003D-743A-8342-B255-B41CD16DF74F}"/>
              </a:ext>
            </a:extLst>
          </p:cNvPr>
          <p:cNvPicPr>
            <a:picLocks noGrp="1" noChangeAspect="1"/>
          </p:cNvPicPr>
          <p:nvPr>
            <p:ph type="pic" sz="quarter" idx="13"/>
          </p:nvPr>
        </p:nvPicPr>
        <p:blipFill>
          <a:blip r:embed="rId2"/>
          <a:stretch>
            <a:fillRect/>
          </a:stretch>
        </p:blipFill>
        <p:spPr>
          <a:xfrm>
            <a:off x="2253343" y="1084523"/>
            <a:ext cx="4637314" cy="3193912"/>
          </a:xfrm>
        </p:spPr>
      </p:pic>
      <p:sp>
        <p:nvSpPr>
          <p:cNvPr id="4" name="Text Placeholder 3">
            <a:extLst>
              <a:ext uri="{FF2B5EF4-FFF2-40B4-BE49-F238E27FC236}">
                <a16:creationId xmlns:a16="http://schemas.microsoft.com/office/drawing/2014/main" id="{8B95CF26-4E19-4C46-A328-DCD38BDAB51F}"/>
              </a:ext>
            </a:extLst>
          </p:cNvPr>
          <p:cNvSpPr>
            <a:spLocks noGrp="1"/>
          </p:cNvSpPr>
          <p:nvPr>
            <p:ph type="body" idx="1"/>
          </p:nvPr>
        </p:nvSpPr>
        <p:spPr>
          <a:xfrm>
            <a:off x="457200" y="4669744"/>
            <a:ext cx="8229600" cy="1144347"/>
          </a:xfrm>
        </p:spPr>
        <p:txBody>
          <a:bodyPr lIns="0" tIns="18000" rIns="0" bIns="18000" anchor="ctr">
            <a:spAutoFit/>
          </a:bodyPr>
          <a:lstStyle/>
          <a:p>
            <a:r>
              <a:rPr lang="en-US" dirty="0"/>
              <a:t>This battery shows a large “1000” on the front panel but this is the </a:t>
            </a:r>
            <a:r>
              <a:rPr lang="en-US" spc="-300" dirty="0"/>
              <a:t>C </a:t>
            </a:r>
            <a:r>
              <a:rPr lang="en-US" dirty="0"/>
              <a:t>A rating and not the more important </a:t>
            </a:r>
            <a:r>
              <a:rPr lang="en-US" spc="-300" dirty="0"/>
              <a:t>C C </a:t>
            </a:r>
            <a:r>
              <a:rPr lang="en-US" dirty="0"/>
              <a:t>A rating. Always compare batteries with the same rating.</a:t>
            </a:r>
          </a:p>
        </p:txBody>
      </p:sp>
    </p:spTree>
    <p:extLst>
      <p:ext uri="{BB962C8B-B14F-4D97-AF65-F5344CB8AC3E}">
        <p14:creationId xmlns:p14="http://schemas.microsoft.com/office/powerpoint/2010/main" val="3495971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6EBF-82C0-9140-B0CB-2E18FFC7BBA3}"/>
              </a:ext>
            </a:extLst>
          </p:cNvPr>
          <p:cNvSpPr>
            <a:spLocks noGrp="1"/>
          </p:cNvSpPr>
          <p:nvPr>
            <p:ph type="title"/>
          </p:nvPr>
        </p:nvSpPr>
        <p:spPr>
          <a:xfrm>
            <a:off x="457200" y="220059"/>
            <a:ext cx="8229600" cy="1144347"/>
          </a:xfrm>
        </p:spPr>
        <p:txBody>
          <a:bodyPr lIns="0" tIns="18000" rIns="0" bIns="18000" anchor="ctr">
            <a:spAutoFit/>
          </a:bodyPr>
          <a:lstStyle/>
          <a:p>
            <a:r>
              <a:rPr lang="en-US" dirty="0"/>
              <a:t>Battery Service Safety Considerations </a:t>
            </a:r>
            <a:r>
              <a:rPr lang="en-US" sz="2800" dirty="0"/>
              <a:t>(1 of 2)</a:t>
            </a:r>
          </a:p>
        </p:txBody>
      </p:sp>
      <p:sp>
        <p:nvSpPr>
          <p:cNvPr id="3" name="Content Placeholder 2">
            <a:extLst>
              <a:ext uri="{FF2B5EF4-FFF2-40B4-BE49-F238E27FC236}">
                <a16:creationId xmlns:a16="http://schemas.microsoft.com/office/drawing/2014/main" id="{380D985B-2B0A-D447-93B7-6CD048A97671}"/>
              </a:ext>
            </a:extLst>
          </p:cNvPr>
          <p:cNvSpPr>
            <a:spLocks noGrp="1"/>
          </p:cNvSpPr>
          <p:nvPr>
            <p:ph sz="quarter" idx="13"/>
          </p:nvPr>
        </p:nvSpPr>
        <p:spPr>
          <a:xfrm>
            <a:off x="457200" y="1730460"/>
            <a:ext cx="8232775" cy="3260311"/>
          </a:xfrm>
        </p:spPr>
        <p:txBody>
          <a:bodyPr lIns="0" tIns="18000" rIns="0" bIns="18000" anchor="ctr">
            <a:spAutoFit/>
          </a:bodyPr>
          <a:lstStyle/>
          <a:p>
            <a:pPr marL="342900" indent="-342900"/>
            <a:r>
              <a:rPr lang="en-US" dirty="0"/>
              <a:t>Batteries contain acid and release explosive gases (hydrogen and oxygen) during normal charging and discharging cycles. </a:t>
            </a:r>
          </a:p>
          <a:p>
            <a:pPr marL="342900" indent="-342900"/>
            <a:r>
              <a:rPr lang="en-US" dirty="0"/>
              <a:t>To help prevent physical injury or damage to the vehicle, always adhere to the following safety procedures.</a:t>
            </a:r>
          </a:p>
          <a:p>
            <a:pPr marL="829818" lvl="1" indent="-342900"/>
            <a:r>
              <a:rPr lang="en-US" dirty="0"/>
              <a:t>Whenever working on any electrical component on a vehicle, disconnect the negative battery cable from the battery.</a:t>
            </a:r>
          </a:p>
        </p:txBody>
      </p:sp>
    </p:spTree>
    <p:extLst>
      <p:ext uri="{BB962C8B-B14F-4D97-AF65-F5344CB8AC3E}">
        <p14:creationId xmlns:p14="http://schemas.microsoft.com/office/powerpoint/2010/main" val="509739634"/>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730</TotalTime>
  <Words>3915</Words>
  <Application>Microsoft Office PowerPoint</Application>
  <PresentationFormat>On-screen Show (4:3)</PresentationFormat>
  <Paragraphs>255</Paragraphs>
  <Slides>71</Slides>
  <Notes>11</Notes>
  <HiddenSlides>0</HiddenSlides>
  <MMClips>14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71</vt:i4>
      </vt:variant>
    </vt:vector>
  </HeadingPairs>
  <TitlesOfParts>
    <vt:vector size="79" baseType="lpstr">
      <vt:lpstr>Arial</vt:lpstr>
      <vt:lpstr>Arial (Headings)</vt:lpstr>
      <vt:lpstr>Calibri</vt:lpstr>
      <vt:lpstr>Tahoma</vt:lpstr>
      <vt:lpstr>Times New Roman</vt:lpstr>
      <vt:lpstr>Verdana</vt:lpstr>
      <vt:lpstr>USHE_slide options</vt:lpstr>
      <vt:lpstr>USHE</vt:lpstr>
      <vt:lpstr>Automotive Engines Theory and Servicing</vt:lpstr>
      <vt:lpstr>Learning Objectives (1 of 3)</vt:lpstr>
      <vt:lpstr>Learning Objectives (2 of 3)</vt:lpstr>
      <vt:lpstr>Learning Objectives (3 of 3)</vt:lpstr>
      <vt:lpstr>Purpose and Function of a Battery</vt:lpstr>
      <vt:lpstr>Animation:  Battery Charge &amp; Discharge (The animation will automatically start in a few seconds)</vt:lpstr>
      <vt:lpstr>Battery Ratings</vt:lpstr>
      <vt:lpstr>Figure 16.1</vt:lpstr>
      <vt:lpstr>Battery Service Safety Considerations (1 of 2)</vt:lpstr>
      <vt:lpstr>Battery Service Safety Considerations (2 of 2)</vt:lpstr>
      <vt:lpstr>Battery Visual Inspection and Voltage Test</vt:lpstr>
      <vt:lpstr>Figure 16.3</vt:lpstr>
      <vt:lpstr>Figure 16.4</vt:lpstr>
      <vt:lpstr>Battery Load Testing</vt:lpstr>
      <vt:lpstr>Figure 16.7</vt:lpstr>
      <vt:lpstr>Figure 16.8</vt:lpstr>
      <vt:lpstr>Conductance Testing</vt:lpstr>
      <vt:lpstr>Figure 16.9</vt:lpstr>
      <vt:lpstr>Jump Starting</vt:lpstr>
      <vt:lpstr>Figure 16.10</vt:lpstr>
      <vt:lpstr>Animation:  Jumper Cable Usage (The animation will automatically start in a few seconds)</vt:lpstr>
      <vt:lpstr>Animation:  Jumper Box Usage (The animation will automatically start in a few seconds)</vt:lpstr>
      <vt:lpstr>Animation:  Jump Starting A Hybrid Vehicle (The animation will automatically start in a few seconds)</vt:lpstr>
      <vt:lpstr>Battery Charging and Service</vt:lpstr>
      <vt:lpstr>Figure 16.11</vt:lpstr>
      <vt:lpstr>Chart 16.1</vt:lpstr>
      <vt:lpstr>Figure 16.12</vt:lpstr>
      <vt:lpstr>Battery Electrical Drain Test</vt:lpstr>
      <vt:lpstr>Battery Electrical Drain Test Using an Ammeter</vt:lpstr>
      <vt:lpstr>Figure 16.14</vt:lpstr>
      <vt:lpstr>Procedure for Battery Electrical Drain Test</vt:lpstr>
      <vt:lpstr>Animation:  Battery Drain Test, Amps (The animation will automatically start in a few seconds)</vt:lpstr>
      <vt:lpstr>Animation:  Battery Drain Test, Clamp Meter (The animation will automatically start in a few seconds)</vt:lpstr>
      <vt:lpstr>Finding the Source of the Drain</vt:lpstr>
      <vt:lpstr>When a Battery Drain Exists After Fuses Are Disconnected</vt:lpstr>
      <vt:lpstr>Cranking Circuit</vt:lpstr>
      <vt:lpstr>Figure 16.18</vt:lpstr>
      <vt:lpstr>Figure 16.19</vt:lpstr>
      <vt:lpstr>Animation:  Starter Circuit (The animation will automatically start in a few seconds)</vt:lpstr>
      <vt:lpstr>Starter Visual Inspection</vt:lpstr>
      <vt:lpstr>Figure 16.20</vt:lpstr>
      <vt:lpstr>Starter Testing On the Vehicle (1 of 2)</vt:lpstr>
      <vt:lpstr>Starter Testing On the Vehicle (2 of 2)</vt:lpstr>
      <vt:lpstr>Figure 16.21</vt:lpstr>
      <vt:lpstr>Testing a Starter Using a Scan Tool</vt:lpstr>
      <vt:lpstr>Voltage Drop Testing</vt:lpstr>
      <vt:lpstr>Figure 16.25</vt:lpstr>
      <vt:lpstr>Animation:  Starter Circuit, Voltage Drop Tests (The animation will automatically start in a few seconds)</vt:lpstr>
      <vt:lpstr>Figure 16.26</vt:lpstr>
      <vt:lpstr>Charging Circuit</vt:lpstr>
      <vt:lpstr>Figure 16.27</vt:lpstr>
      <vt:lpstr>Animation:  Three Connector Alternator (The animation will automatically start in a few seconds)</vt:lpstr>
      <vt:lpstr>Checking Charging System Voltage</vt:lpstr>
      <vt:lpstr>Figure 16.28</vt:lpstr>
      <vt:lpstr>Animation:  Ohmmeter Test, Alternator Stator (The animation will automatically start in a few seconds)</vt:lpstr>
      <vt:lpstr>Animation:  Ohmmeter Test, Alternator (The animation will automatically start in a few seconds)</vt:lpstr>
      <vt:lpstr>Testing an Alternator Using a Scan Tool</vt:lpstr>
      <vt:lpstr>AC Ripple Voltage Check</vt:lpstr>
      <vt:lpstr>Animation:  Measure AC Ripple (The animation will automatically start in a few seconds)</vt:lpstr>
      <vt:lpstr>Figure 16.31</vt:lpstr>
      <vt:lpstr>Charging System Voltage Drop Test</vt:lpstr>
      <vt:lpstr>Alternator Output Test</vt:lpstr>
      <vt:lpstr>Figure 16.33</vt:lpstr>
      <vt:lpstr>Figure 16.34</vt:lpstr>
      <vt:lpstr>Animation:  Charging Circuit Volt Drop, Power Side (The animation will automatically start in a few seconds)</vt:lpstr>
      <vt:lpstr>Animation:  Charging Circuit Volt Drop, Ground Side (The animation will automatically start in a few seconds)</vt:lpstr>
      <vt:lpstr>Summary (1 of 3)</vt:lpstr>
      <vt:lpstr>Summary (2 of 3)</vt:lpstr>
      <vt:lpstr>Summary (3 of 3)</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Engines Theory and Servicing, Tenth Edition, Chapter 16</dc:title>
  <dc:subject>Business</dc:subject>
  <dc:creator>James D. Halderman</dc:creator>
  <cp:keywords>Automotive</cp:keywords>
  <dc:description>Additional information may be found in the Notes Pane of each slide by pressing F6.</dc:description>
  <cp:lastModifiedBy>Glen Plants</cp:lastModifiedBy>
  <cp:revision>75</cp:revision>
  <dcterms:created xsi:type="dcterms:W3CDTF">2021-12-10T19:34:11Z</dcterms:created>
  <dcterms:modified xsi:type="dcterms:W3CDTF">2022-05-06T15:06:27Z</dcterms:modified>
</cp:coreProperties>
</file>