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8" r:id="rId2"/>
  </p:sldMasterIdLst>
  <p:notesMasterIdLst>
    <p:notesMasterId r:id="rId34"/>
  </p:notesMasterIdLst>
  <p:sldIdLst>
    <p:sldId id="374" r:id="rId3"/>
    <p:sldId id="361" r:id="rId4"/>
    <p:sldId id="324" r:id="rId5"/>
    <p:sldId id="462" r:id="rId6"/>
    <p:sldId id="463" r:id="rId7"/>
    <p:sldId id="362" r:id="rId8"/>
    <p:sldId id="464" r:id="rId9"/>
    <p:sldId id="465" r:id="rId10"/>
    <p:sldId id="466" r:id="rId11"/>
    <p:sldId id="467" r:id="rId12"/>
    <p:sldId id="468" r:id="rId13"/>
    <p:sldId id="469" r:id="rId14"/>
    <p:sldId id="335" r:id="rId15"/>
    <p:sldId id="470" r:id="rId16"/>
    <p:sldId id="336" r:id="rId17"/>
    <p:sldId id="471" r:id="rId18"/>
    <p:sldId id="367" r:id="rId19"/>
    <p:sldId id="472" r:id="rId20"/>
    <p:sldId id="368" r:id="rId21"/>
    <p:sldId id="473" r:id="rId22"/>
    <p:sldId id="477" r:id="rId23"/>
    <p:sldId id="369" r:id="rId24"/>
    <p:sldId id="474" r:id="rId25"/>
    <p:sldId id="341" r:id="rId26"/>
    <p:sldId id="475" r:id="rId27"/>
    <p:sldId id="476" r:id="rId28"/>
    <p:sldId id="358" r:id="rId29"/>
    <p:sldId id="372" r:id="rId30"/>
    <p:sldId id="373" r:id="rId31"/>
    <p:sldId id="478" r:id="rId32"/>
    <p:sldId id="460"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436" userDrawn="1">
          <p15:clr>
            <a:srgbClr val="A4A3A4"/>
          </p15:clr>
        </p15:guide>
        <p15:guide id="3" pos="2880" userDrawn="1">
          <p15:clr>
            <a:srgbClr val="A4A3A4"/>
          </p15:clr>
        </p15:guide>
        <p15:guide id="4" pos="279" userDrawn="1">
          <p15:clr>
            <a:srgbClr val="A4A3A4"/>
          </p15:clr>
        </p15:guide>
        <p15:guide id="5" pos="5472" userDrawn="1">
          <p15:clr>
            <a:srgbClr val="A4A3A4"/>
          </p15:clr>
        </p15:guide>
        <p15:guide id="6" orient="horz" pos="6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519" autoAdjust="0"/>
  </p:normalViewPr>
  <p:slideViewPr>
    <p:cSldViewPr snapToGrid="0" snapToObjects="1">
      <p:cViewPr varScale="1">
        <p:scale>
          <a:sx n="108" d="100"/>
          <a:sy n="108" d="100"/>
        </p:scale>
        <p:origin x="1560" y="108"/>
      </p:cViewPr>
      <p:guideLst>
        <p:guide orient="horz" pos="2160"/>
        <p:guide orient="horz" pos="436"/>
        <p:guide pos="2880"/>
        <p:guide pos="279"/>
        <p:guide pos="5472"/>
        <p:guide orient="horz" pos="68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E9D29-05AB-C942-9EB1-591DB0C56E04}" type="datetimeFigureOut">
              <a:rPr lang="en-US" smtClean="0"/>
              <a:t>5/5/2022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9AAC6-676E-7845-9C93-8C327C91EE50}" type="slidenum">
              <a:rPr lang="en-US" smtClean="0"/>
              <a:t>‹#›</a:t>
            </a:fld>
            <a:endParaRPr lang="en-US" dirty="0"/>
          </a:p>
        </p:txBody>
      </p:sp>
    </p:spTree>
    <p:extLst>
      <p:ext uri="{BB962C8B-B14F-4D97-AF65-F5344CB8AC3E}">
        <p14:creationId xmlns:p14="http://schemas.microsoft.com/office/powerpoint/2010/main" val="286388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effectLst/>
                <a:latin typeface="Arial"/>
                <a:ea typeface="Arial"/>
                <a:cs typeface="Arial"/>
                <a:sym typeface="Arial"/>
              </a:rPr>
              <a:t>1) MathType Plugin</a:t>
            </a:r>
          </a:p>
          <a:p>
            <a:r>
              <a:rPr lang="en-US" sz="1200" b="0" i="0" u="none" strike="noStrike" kern="1200" cap="none" dirty="0">
                <a:solidFill>
                  <a:schemeClr val="dk1"/>
                </a:solidFill>
                <a:effectLst/>
                <a:latin typeface="Arial"/>
                <a:ea typeface="Arial"/>
                <a:cs typeface="Arial"/>
                <a:sym typeface="Arial"/>
              </a:rPr>
              <a:t>2) Math Player (free versions available)</a:t>
            </a:r>
          </a:p>
          <a:p>
            <a:r>
              <a:rPr lang="en-US" sz="1200" b="0" i="0" u="none" strike="noStrike" kern="1200" cap="none" dirty="0">
                <a:solidFill>
                  <a:schemeClr val="dk1"/>
                </a:solidFill>
                <a:effectLst/>
                <a:latin typeface="Arial"/>
                <a:ea typeface="Arial"/>
                <a:cs typeface="Arial"/>
                <a:sym typeface="Arial"/>
              </a:rPr>
              <a:t>3) NVDA Reader (free versions available)</a:t>
            </a:r>
          </a:p>
          <a:p>
            <a:endParaRPr lang="en-IN" dirty="0"/>
          </a:p>
        </p:txBody>
      </p:sp>
      <p:sp>
        <p:nvSpPr>
          <p:cNvPr id="4" name="Slide Number Placeholder 3"/>
          <p:cNvSpPr>
            <a:spLocks noGrp="1"/>
          </p:cNvSpPr>
          <p:nvPr>
            <p:ph type="sldNum" sz="quarter" idx="5"/>
          </p:nvPr>
        </p:nvSpPr>
        <p:spPr/>
        <p:txBody>
          <a:bodyPr/>
          <a:lstStyle/>
          <a:p>
            <a:fld id="{7179AAC6-676E-7845-9C93-8C327C91EE50}" type="slidenum">
              <a:rPr lang="en-US" smtClean="0"/>
              <a:t>1</a:t>
            </a:fld>
            <a:endParaRPr lang="en-US" dirty="0"/>
          </a:p>
        </p:txBody>
      </p:sp>
    </p:spTree>
    <p:extLst>
      <p:ext uri="{BB962C8B-B14F-4D97-AF65-F5344CB8AC3E}">
        <p14:creationId xmlns:p14="http://schemas.microsoft.com/office/powerpoint/2010/main" val="2511592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7365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This is a handheld device with an air nozzle trigger at the top of the handle. An air hose connector is at the back. The nozzle is at the front with the discharge tip. Below the nozzle is a side vent opening. </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5</a:t>
            </a:fld>
            <a:endParaRPr lang="en-US" dirty="0"/>
          </a:p>
        </p:txBody>
      </p:sp>
    </p:spTree>
    <p:extLst>
      <p:ext uri="{BB962C8B-B14F-4D97-AF65-F5344CB8AC3E}">
        <p14:creationId xmlns:p14="http://schemas.microsoft.com/office/powerpoint/2010/main" val="1953679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30</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009710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31</a:t>
            </a:fld>
            <a:endParaRPr lang="en-US" dirty="0"/>
          </a:p>
        </p:txBody>
      </p:sp>
    </p:spTree>
    <p:extLst>
      <p:ext uri="{BB962C8B-B14F-4D97-AF65-F5344CB8AC3E}">
        <p14:creationId xmlns:p14="http://schemas.microsoft.com/office/powerpoint/2010/main" val="137298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lvl1pPr>
              <a:defRPr sz="2400" baseline="0">
                <a:latin typeface="+mn-lt"/>
              </a:defRPr>
            </a:lvl1pPr>
            <a:lvl2pPr>
              <a:defRPr sz="2400" baseline="0">
                <a:latin typeface="+mn-lt"/>
              </a:defRPr>
            </a:lvl2pPr>
            <a:lvl3pPr>
              <a:defRPr sz="2400" baseline="0">
                <a:latin typeface="+mn-l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321418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2400" b="0" i="0" u="none" strike="noStrike" cap="none" baseline="0">
                <a:solidFill>
                  <a:schemeClr val="dk1"/>
                </a:solidFill>
                <a:latin typeface="Arial" panose="020B0604020202020204" pitchFamily="34" charset="0"/>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6282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5354320"/>
            <a:ext cx="8229600" cy="636281"/>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Picture Placeholder 2">
            <a:extLst>
              <a:ext uri="{FF2B5EF4-FFF2-40B4-BE49-F238E27FC236}">
                <a16:creationId xmlns:a16="http://schemas.microsoft.com/office/drawing/2014/main" id="{F7D1BAD0-2DFD-4969-BC1C-96291E6A156E}"/>
              </a:ext>
            </a:extLst>
          </p:cNvPr>
          <p:cNvSpPr>
            <a:spLocks noGrp="1"/>
          </p:cNvSpPr>
          <p:nvPr>
            <p:ph type="pic" sz="quarter" idx="14"/>
          </p:nvPr>
        </p:nvSpPr>
        <p:spPr>
          <a:xfrm>
            <a:off x="609600" y="1616075"/>
            <a:ext cx="7996238" cy="3290888"/>
          </a:xfrm>
        </p:spPr>
        <p:txBody>
          <a:bodyPr/>
          <a:lstStyle/>
          <a:p>
            <a:endParaRPr lang="en-US" dirty="0"/>
          </a:p>
        </p:txBody>
      </p:sp>
    </p:spTree>
    <p:extLst>
      <p:ext uri="{BB962C8B-B14F-4D97-AF65-F5344CB8AC3E}">
        <p14:creationId xmlns:p14="http://schemas.microsoft.com/office/powerpoint/2010/main" val="3917281370"/>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2"/>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588" b="1" i="0" u="none" strike="noStrike" cap="none">
                <a:solidFill>
                  <a:srgbClr val="007FA3"/>
                </a:solidFill>
                <a:latin typeface="+mj-lt"/>
                <a:ea typeface="Times New Roman"/>
                <a:cs typeface="Times New Roman"/>
                <a:sym typeface="Times New Roman"/>
              </a:defRPr>
            </a:lvl1pPr>
            <a:lvl2pPr lvl="1" indent="0">
              <a:spcBef>
                <a:spcPts val="0"/>
              </a:spcBef>
              <a:buNone/>
              <a:defRPr sz="1794"/>
            </a:lvl2pPr>
            <a:lvl3pPr lvl="2" indent="0">
              <a:spcBef>
                <a:spcPts val="0"/>
              </a:spcBef>
              <a:buNone/>
              <a:defRPr sz="1794"/>
            </a:lvl3pPr>
            <a:lvl4pPr lvl="3" indent="0">
              <a:spcBef>
                <a:spcPts val="0"/>
              </a:spcBef>
              <a:buNone/>
              <a:defRPr sz="1794"/>
            </a:lvl4pPr>
            <a:lvl5pPr lvl="4" indent="0">
              <a:spcBef>
                <a:spcPts val="0"/>
              </a:spcBef>
              <a:buNone/>
              <a:defRPr sz="1794"/>
            </a:lvl5pPr>
            <a:lvl6pPr lvl="5" indent="0">
              <a:spcBef>
                <a:spcPts val="0"/>
              </a:spcBef>
              <a:buNone/>
              <a:defRPr sz="1794"/>
            </a:lvl6pPr>
            <a:lvl7pPr lvl="6" indent="0">
              <a:spcBef>
                <a:spcPts val="0"/>
              </a:spcBef>
              <a:buNone/>
              <a:defRPr sz="1794"/>
            </a:lvl7pPr>
            <a:lvl8pPr lvl="7" indent="0">
              <a:spcBef>
                <a:spcPts val="0"/>
              </a:spcBef>
              <a:buNone/>
              <a:defRPr sz="1794"/>
            </a:lvl8pPr>
            <a:lvl9pPr lvl="8" indent="0">
              <a:spcBef>
                <a:spcPts val="0"/>
              </a:spcBef>
              <a:buNone/>
              <a:defRPr sz="1794"/>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1" y="1441450"/>
            <a:ext cx="8232775" cy="4709968"/>
          </a:xfrm>
        </p:spPr>
        <p:txBody>
          <a:bodyPr/>
          <a:lstStyle>
            <a:lvl1pPr>
              <a:defRPr sz="2392" baseline="0">
                <a:latin typeface="+mn-lt"/>
              </a:defRPr>
            </a:lvl1pPr>
            <a:lvl2pPr>
              <a:defRPr sz="2392" baseline="0">
                <a:latin typeface="+mn-lt"/>
              </a:defRPr>
            </a:lvl2pPr>
            <a:lvl3pPr>
              <a:defRPr sz="2392" baseline="0">
                <a:latin typeface="+mn-l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3"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897" b="0" i="0" u="none" strike="noStrike" cap="none">
                <a:solidFill>
                  <a:schemeClr val="lt1"/>
                </a:solidFill>
                <a:latin typeface="Arial"/>
                <a:ea typeface="Arial"/>
                <a:cs typeface="Arial"/>
                <a:sym typeface="Arial"/>
              </a:defRPr>
            </a:lvl1pPr>
            <a:lvl2pPr marL="455751" marR="0" lvl="1" indent="0" algn="l" rtl="0">
              <a:spcBef>
                <a:spcPts val="0"/>
              </a:spcBef>
              <a:buNone/>
              <a:defRPr sz="1794" b="0" i="0" u="none" strike="noStrike" cap="none">
                <a:solidFill>
                  <a:schemeClr val="dk1"/>
                </a:solidFill>
                <a:latin typeface="Arial"/>
                <a:ea typeface="Arial"/>
                <a:cs typeface="Arial"/>
                <a:sym typeface="Arial"/>
              </a:defRPr>
            </a:lvl2pPr>
            <a:lvl3pPr marL="911502" marR="0" lvl="2" indent="0" algn="l" rtl="0">
              <a:spcBef>
                <a:spcPts val="0"/>
              </a:spcBef>
              <a:buNone/>
              <a:defRPr sz="1794" b="0" i="0" u="none" strike="noStrike" cap="none">
                <a:solidFill>
                  <a:schemeClr val="dk1"/>
                </a:solidFill>
                <a:latin typeface="Arial"/>
                <a:ea typeface="Arial"/>
                <a:cs typeface="Arial"/>
                <a:sym typeface="Arial"/>
              </a:defRPr>
            </a:lvl3pPr>
            <a:lvl4pPr marL="1367254" marR="0" lvl="3" indent="0" algn="l" rtl="0">
              <a:spcBef>
                <a:spcPts val="0"/>
              </a:spcBef>
              <a:buNone/>
              <a:defRPr sz="1794" b="0" i="0" u="none" strike="noStrike" cap="none">
                <a:solidFill>
                  <a:schemeClr val="dk1"/>
                </a:solidFill>
                <a:latin typeface="Arial"/>
                <a:ea typeface="Arial"/>
                <a:cs typeface="Arial"/>
                <a:sym typeface="Arial"/>
              </a:defRPr>
            </a:lvl4pPr>
            <a:lvl5pPr marL="1823005" marR="0" lvl="4" indent="0" algn="l" rtl="0">
              <a:spcBef>
                <a:spcPts val="0"/>
              </a:spcBef>
              <a:buNone/>
              <a:defRPr sz="1794" b="0" i="0" u="none" strike="noStrike" cap="none">
                <a:solidFill>
                  <a:schemeClr val="dk1"/>
                </a:solidFill>
                <a:latin typeface="Arial"/>
                <a:ea typeface="Arial"/>
                <a:cs typeface="Arial"/>
                <a:sym typeface="Arial"/>
              </a:defRPr>
            </a:lvl5pPr>
            <a:lvl6pPr marL="2278756" marR="0" lvl="5" indent="0" algn="l" rtl="0">
              <a:spcBef>
                <a:spcPts val="0"/>
              </a:spcBef>
              <a:buNone/>
              <a:defRPr sz="1794" b="0" i="0" u="none" strike="noStrike" cap="none">
                <a:solidFill>
                  <a:schemeClr val="dk1"/>
                </a:solidFill>
                <a:latin typeface="Arial"/>
                <a:ea typeface="Arial"/>
                <a:cs typeface="Arial"/>
                <a:sym typeface="Arial"/>
              </a:defRPr>
            </a:lvl6pPr>
            <a:lvl7pPr marL="2734507" marR="0" lvl="6" indent="0" algn="l" rtl="0">
              <a:spcBef>
                <a:spcPts val="0"/>
              </a:spcBef>
              <a:buNone/>
              <a:defRPr sz="1794" b="0" i="0" u="none" strike="noStrike" cap="none">
                <a:solidFill>
                  <a:schemeClr val="dk1"/>
                </a:solidFill>
                <a:latin typeface="Arial"/>
                <a:ea typeface="Arial"/>
                <a:cs typeface="Arial"/>
                <a:sym typeface="Arial"/>
              </a:defRPr>
            </a:lvl7pPr>
            <a:lvl8pPr marL="3190259" marR="0" lvl="7" indent="0" algn="l" rtl="0">
              <a:spcBef>
                <a:spcPts val="0"/>
              </a:spcBef>
              <a:buNone/>
              <a:defRPr sz="1794" b="0" i="0" u="none" strike="noStrike" cap="none">
                <a:solidFill>
                  <a:schemeClr val="dk1"/>
                </a:solidFill>
                <a:latin typeface="Arial"/>
                <a:ea typeface="Arial"/>
                <a:cs typeface="Arial"/>
                <a:sym typeface="Arial"/>
              </a:defRPr>
            </a:lvl8pPr>
            <a:lvl9pPr marL="3646010" marR="0" lvl="8" indent="0" algn="l" rtl="0">
              <a:spcBef>
                <a:spcPts val="0"/>
              </a:spcBef>
              <a:buNone/>
              <a:defRPr sz="1794"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2" y="113071"/>
            <a:ext cx="551783" cy="182879"/>
          </a:xfrm>
          <a:prstGeom prst="rect">
            <a:avLst/>
          </a:prstGeom>
          <a:noFill/>
          <a:ln>
            <a:noFill/>
          </a:ln>
        </p:spPr>
        <p:txBody>
          <a:bodyPr lIns="91425" tIns="45700" rIns="91425" bIns="45700" anchor="ctr" anchorCtr="0">
            <a:noAutofit/>
          </a:bodyPr>
          <a:lstStyle/>
          <a:p>
            <a:pPr>
              <a:buSzPct val="25000"/>
            </a:pPr>
            <a:fld id="{00000000-1234-1234-1234-123412341234}" type="slidenum">
              <a:rPr lang="en-US" sz="897" smtClean="0">
                <a:solidFill>
                  <a:schemeClr val="lt1"/>
                </a:solidFill>
                <a:ea typeface="Arial"/>
                <a:cs typeface="Arial"/>
                <a:sym typeface="Arial"/>
              </a:rPr>
              <a:pPr>
                <a:buSzPct val="25000"/>
              </a:pPr>
              <a:t>‹#›</a:t>
            </a:fld>
            <a:endParaRPr lang="en-US" sz="897" dirty="0">
              <a:solidFill>
                <a:schemeClr val="lt1"/>
              </a:solidFill>
              <a:ea typeface="Arial"/>
              <a:cs typeface="Arial"/>
              <a:sym typeface="Arial"/>
            </a:endParaRPr>
          </a:p>
        </p:txBody>
      </p:sp>
    </p:spTree>
    <p:extLst>
      <p:ext uri="{BB962C8B-B14F-4D97-AF65-F5344CB8AC3E}">
        <p14:creationId xmlns:p14="http://schemas.microsoft.com/office/powerpoint/2010/main" val="1005913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hasCustomPrompt="1"/>
          </p:nvPr>
        </p:nvSpPr>
        <p:spPr>
          <a:xfrm>
            <a:off x="457200" y="215371"/>
            <a:ext cx="8229600" cy="1215864"/>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text</a:t>
            </a:r>
            <a:endParaRPr dirty="0"/>
          </a:p>
        </p:txBody>
      </p:sp>
      <p:sp>
        <p:nvSpPr>
          <p:cNvPr id="39" name="Content Placeholder"/>
          <p:cNvSpPr txBox="1">
            <a:spLocks noGrp="1"/>
          </p:cNvSpPr>
          <p:nvPr>
            <p:ph type="body" idx="1"/>
          </p:nvPr>
        </p:nvSpPr>
        <p:spPr>
          <a:xfrm>
            <a:off x="457200" y="1507544"/>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2146852"/>
            <a:ext cx="4397375" cy="3979311"/>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146852"/>
            <a:ext cx="3657600" cy="945598"/>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286501"/>
            <a:ext cx="1093304" cy="3429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294513101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hasCustomPrompt="1"/>
          </p:nvPr>
        </p:nvSpPr>
        <p:spPr>
          <a:xfrm>
            <a:off x="457200" y="215371"/>
            <a:ext cx="8229600" cy="1215864"/>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text</a:t>
            </a:r>
            <a:endParaRPr dirty="0"/>
          </a:p>
        </p:txBody>
      </p:sp>
      <p:sp>
        <p:nvSpPr>
          <p:cNvPr id="39" name="Content Placeholder"/>
          <p:cNvSpPr txBox="1">
            <a:spLocks noGrp="1"/>
          </p:cNvSpPr>
          <p:nvPr>
            <p:ph type="body" idx="1"/>
          </p:nvPr>
        </p:nvSpPr>
        <p:spPr>
          <a:xfrm>
            <a:off x="457200" y="1507544"/>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146852"/>
            <a:ext cx="3657600" cy="945598"/>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286501"/>
            <a:ext cx="1093304" cy="3429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3A5B03D9-87AE-4CEF-BD5F-FD6BCA974AB8}"/>
              </a:ext>
            </a:extLst>
          </p:cNvPr>
          <p:cNvSpPr>
            <a:spLocks noGrp="1"/>
          </p:cNvSpPr>
          <p:nvPr>
            <p:ph type="pic" sz="quarter" idx="18"/>
          </p:nvPr>
        </p:nvSpPr>
        <p:spPr>
          <a:xfrm>
            <a:off x="457200" y="2333625"/>
            <a:ext cx="4114800" cy="3792538"/>
          </a:xfrm>
        </p:spPr>
        <p:txBody>
          <a:bodyPr/>
          <a:lstStyle/>
          <a:p>
            <a:endParaRPr lang="en-US" dirty="0"/>
          </a:p>
        </p:txBody>
      </p:sp>
    </p:spTree>
    <p:extLst>
      <p:ext uri="{BB962C8B-B14F-4D97-AF65-F5344CB8AC3E}">
        <p14:creationId xmlns:p14="http://schemas.microsoft.com/office/powerpoint/2010/main" val="1548343713"/>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a:extLst>
              <a:ext uri="{FF2B5EF4-FFF2-40B4-BE49-F238E27FC236}">
                <a16:creationId xmlns:a16="http://schemas.microsoft.com/office/drawing/2014/main" id="{AB3404BC-CF25-40DD-9A0B-E6A618638EE0}"/>
              </a:ext>
            </a:extLst>
          </p:cNvPr>
          <p:cNvSpPr txBox="1">
            <a:spLocks/>
          </p:cNvSpPr>
          <p:nvPr userDrawn="1"/>
        </p:nvSpPr>
        <p:spPr>
          <a:xfrm>
            <a:off x="2102137" y="6459356"/>
            <a:ext cx="6589712" cy="228600"/>
          </a:xfrm>
          <a:prstGeom prst="rect">
            <a:avLst/>
          </a:prstGeom>
        </p:spPr>
        <p:txBody>
          <a:bodyPr lIns="0" tIns="18000" rIns="0" bIns="1800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defTabSz="914400"/>
            <a:r>
              <a:rPr lang="en-US" altLang="en-US" sz="1200" kern="0" dirty="0">
                <a:latin typeface="Verdana"/>
                <a:cs typeface="Verdana" panose="020B0604030504040204" pitchFamily="34" charset="0"/>
              </a:rPr>
              <a:t>Copyright © 2023 Pearson Education, Inc. All Rights Reserved</a:t>
            </a:r>
          </a:p>
        </p:txBody>
      </p:sp>
      <p:pic>
        <p:nvPicPr>
          <p:cNvPr id="9" name="Picture Placeholder 9">
            <a:extLst>
              <a:ext uri="{FF2B5EF4-FFF2-40B4-BE49-F238E27FC236}">
                <a16:creationId xmlns:a16="http://schemas.microsoft.com/office/drawing/2014/main" id="{135CF8E2-681B-4420-8116-5A3BD38DADB6}"/>
              </a:ext>
            </a:extLst>
          </p:cNvPr>
          <p:cNvPicPr>
            <a:picLocks noChangeAspect="1"/>
          </p:cNvPicPr>
          <p:nvPr userDrawn="1"/>
        </p:nvPicPr>
        <p:blipFill>
          <a:blip r:embed="rId6"/>
          <a:stretch>
            <a:fillRect/>
          </a:stretch>
        </p:blipFill>
        <p:spPr>
          <a:xfrm>
            <a:off x="456179" y="6413893"/>
            <a:ext cx="988013" cy="301317"/>
          </a:xfrm>
          <a:prstGeom prst="rect">
            <a:avLst/>
          </a:prstGeom>
        </p:spPr>
      </p:pic>
    </p:spTree>
    <p:extLst>
      <p:ext uri="{BB962C8B-B14F-4D97-AF65-F5344CB8AC3E}">
        <p14:creationId xmlns:p14="http://schemas.microsoft.com/office/powerpoint/2010/main" val="1480941295"/>
      </p:ext>
    </p:extLst>
  </p:cSld>
  <p:clrMap bg1="lt1" tx1="dk1" bg2="dk2" tx2="lt2" accent1="accent1" accent2="accent2" accent3="accent3" accent4="accent4" accent5="accent5" accent6="accent6" hlink="hlink" folHlink="folHlink"/>
  <p:sldLayoutIdLst>
    <p:sldLayoutId id="2147483673" r:id="rId1"/>
    <p:sldLayoutId id="2147483679" r:id="rId2"/>
    <p:sldLayoutId id="2147483691" r:id="rId3"/>
    <p:sldLayoutId id="214748369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146033304"/>
      </p:ext>
    </p:extLst>
  </p:cSld>
  <p:clrMap bg1="lt1" tx1="dk1" bg2="dk2" tx2="lt2" accent1="accent1" accent2="accent2" accent3="accent3" accent4="accent4" accent5="accent5" accent6="accent6" hlink="hlink" folHlink="folHlink"/>
  <p:sldLayoutIdLst>
    <p:sldLayoutId id="2147483689" r:id="rId1"/>
    <p:sldLayoutId id="214748369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jameshalderman.com/a0_anim_lib_page/"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jameshalderman.com/a0_vid_lib_pag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42DBB-89DF-6C45-9E32-2B436F1B3D33}"/>
              </a:ext>
            </a:extLst>
          </p:cNvPr>
          <p:cNvSpPr>
            <a:spLocks noGrp="1"/>
          </p:cNvSpPr>
          <p:nvPr>
            <p:ph type="title"/>
          </p:nvPr>
        </p:nvSpPr>
        <p:spPr>
          <a:xfrm>
            <a:off x="457200" y="205541"/>
            <a:ext cx="8229600" cy="1180106"/>
          </a:xfrm>
        </p:spPr>
        <p:txBody>
          <a:bodyPr lIns="0" tIns="18000" rIns="0" bIns="18000" anchor="ctr">
            <a:spAutoFit/>
          </a:bodyPr>
          <a:lstStyle/>
          <a:p>
            <a:r>
              <a:rPr lang="en-US" dirty="0"/>
              <a:t>Automotive Engines Theory and Servicing</a:t>
            </a:r>
          </a:p>
        </p:txBody>
      </p:sp>
      <p:sp>
        <p:nvSpPr>
          <p:cNvPr id="3" name="Text Placeholder 2">
            <a:extLst>
              <a:ext uri="{FF2B5EF4-FFF2-40B4-BE49-F238E27FC236}">
                <a16:creationId xmlns:a16="http://schemas.microsoft.com/office/drawing/2014/main" id="{6F18AA30-1FCC-5947-A6EA-AF08C522D5DB}"/>
              </a:ext>
            </a:extLst>
          </p:cNvPr>
          <p:cNvSpPr>
            <a:spLocks noGrp="1"/>
          </p:cNvSpPr>
          <p:nvPr>
            <p:ph type="body" idx="1"/>
          </p:nvPr>
        </p:nvSpPr>
        <p:spPr>
          <a:xfrm>
            <a:off x="457200" y="1547256"/>
            <a:ext cx="8229600" cy="344128"/>
          </a:xfrm>
        </p:spPr>
        <p:txBody>
          <a:bodyPr lIns="0" tIns="18000" rIns="0" bIns="18000" anchor="ctr">
            <a:spAutoFit/>
          </a:bodyPr>
          <a:lstStyle/>
          <a:p>
            <a:r>
              <a:rPr lang="en-US" dirty="0"/>
              <a:t>Tenth Edition</a:t>
            </a:r>
          </a:p>
        </p:txBody>
      </p:sp>
      <p:pic>
        <p:nvPicPr>
          <p:cNvPr id="15" name="Picture Placeholder 14" descr="Front Cover: Automotive Engines Theory and Servicing Tenth Edition by James D. Halderman">
            <a:extLst>
              <a:ext uri="{FF2B5EF4-FFF2-40B4-BE49-F238E27FC236}">
                <a16:creationId xmlns:a16="http://schemas.microsoft.com/office/drawing/2014/main" id="{6A305050-C5BD-46D7-846E-46A7B0C421AB}"/>
              </a:ext>
            </a:extLst>
          </p:cNvPr>
          <p:cNvPicPr>
            <a:picLocks noGrp="1" noChangeAspect="1"/>
          </p:cNvPicPr>
          <p:nvPr>
            <p:ph type="pic" sz="quarter" idx="18"/>
          </p:nvPr>
        </p:nvPicPr>
        <p:blipFill>
          <a:blip r:embed="rId3"/>
          <a:stretch>
            <a:fillRect/>
          </a:stretch>
        </p:blipFill>
        <p:spPr>
          <a:xfrm>
            <a:off x="439947" y="2035344"/>
            <a:ext cx="3224784" cy="4120896"/>
          </a:xfrm>
        </p:spPr>
      </p:pic>
      <p:sp>
        <p:nvSpPr>
          <p:cNvPr id="5" name="Content Placeholder 4">
            <a:extLst>
              <a:ext uri="{FF2B5EF4-FFF2-40B4-BE49-F238E27FC236}">
                <a16:creationId xmlns:a16="http://schemas.microsoft.com/office/drawing/2014/main" id="{74387168-07D5-2245-8843-6C805C2294A1}"/>
              </a:ext>
            </a:extLst>
          </p:cNvPr>
          <p:cNvSpPr>
            <a:spLocks noGrp="1"/>
          </p:cNvSpPr>
          <p:nvPr>
            <p:ph sz="quarter" idx="14"/>
          </p:nvPr>
        </p:nvSpPr>
        <p:spPr>
          <a:xfrm>
            <a:off x="4589253" y="2907972"/>
            <a:ext cx="3657600" cy="498016"/>
          </a:xfrm>
        </p:spPr>
        <p:txBody>
          <a:bodyPr lIns="0" tIns="18000" rIns="0" bIns="18000" anchor="ctr">
            <a:spAutoFit/>
          </a:bodyPr>
          <a:lstStyle/>
          <a:p>
            <a:pPr indent="-101600"/>
            <a:r>
              <a:rPr lang="en-US" dirty="0"/>
              <a:t>Chapter 6</a:t>
            </a:r>
          </a:p>
        </p:txBody>
      </p:sp>
      <p:sp>
        <p:nvSpPr>
          <p:cNvPr id="6" name="Content Placeholder 5">
            <a:extLst>
              <a:ext uri="{FF2B5EF4-FFF2-40B4-BE49-F238E27FC236}">
                <a16:creationId xmlns:a16="http://schemas.microsoft.com/office/drawing/2014/main" id="{8CF21B6B-F532-F74C-B6C5-D6852C23C722}"/>
              </a:ext>
            </a:extLst>
          </p:cNvPr>
          <p:cNvSpPr>
            <a:spLocks noGrp="1"/>
          </p:cNvSpPr>
          <p:nvPr>
            <p:ph sz="quarter" idx="15"/>
          </p:nvPr>
        </p:nvSpPr>
        <p:spPr>
          <a:xfrm>
            <a:off x="4580625" y="3740895"/>
            <a:ext cx="4088921" cy="713460"/>
          </a:xfrm>
        </p:spPr>
        <p:txBody>
          <a:bodyPr lIns="0" tIns="18000" rIns="0" bIns="18000" anchor="ctr">
            <a:spAutoFit/>
          </a:bodyPr>
          <a:lstStyle/>
          <a:p>
            <a:pPr marL="0"/>
            <a:r>
              <a:rPr lang="en-US" dirty="0"/>
              <a:t>Power Tools and Shop Equipment</a:t>
            </a:r>
          </a:p>
        </p:txBody>
      </p:sp>
      <p:pic>
        <p:nvPicPr>
          <p:cNvPr id="10" name="Picture Placeholder 9" descr="Pearson logo">
            <a:extLst>
              <a:ext uri="{FF2B5EF4-FFF2-40B4-BE49-F238E27FC236}">
                <a16:creationId xmlns:a16="http://schemas.microsoft.com/office/drawing/2014/main" id="{8FE7C008-E61D-4A93-A66B-9B8214C9E6A2}"/>
              </a:ext>
            </a:extLst>
          </p:cNvPr>
          <p:cNvPicPr>
            <a:picLocks noGrp="1" noChangeAspect="1"/>
          </p:cNvPicPr>
          <p:nvPr>
            <p:ph type="pic" sz="quarter" idx="16"/>
          </p:nvPr>
        </p:nvPicPr>
        <p:blipFill>
          <a:blip r:embed="rId4"/>
          <a:stretch>
            <a:fillRect/>
          </a:stretch>
        </p:blipFill>
        <p:spPr>
          <a:xfrm>
            <a:off x="456179" y="6413893"/>
            <a:ext cx="988013" cy="301317"/>
          </a:xfrm>
          <a:prstGeom prst="rect">
            <a:avLst/>
          </a:prstGeom>
        </p:spPr>
      </p:pic>
      <p:sp>
        <p:nvSpPr>
          <p:cNvPr id="8" name="Content Placeholder 7">
            <a:extLst>
              <a:ext uri="{FF2B5EF4-FFF2-40B4-BE49-F238E27FC236}">
                <a16:creationId xmlns:a16="http://schemas.microsoft.com/office/drawing/2014/main" id="{987B3432-B816-D946-9C27-FBB03AF73EDD}"/>
              </a:ext>
            </a:extLst>
          </p:cNvPr>
          <p:cNvSpPr>
            <a:spLocks noGrp="1"/>
          </p:cNvSpPr>
          <p:nvPr>
            <p:ph sz="quarter" idx="17"/>
          </p:nvPr>
        </p:nvSpPr>
        <p:spPr>
          <a:xfrm>
            <a:off x="2102137" y="6459356"/>
            <a:ext cx="6589712" cy="228600"/>
          </a:xfrm>
        </p:spPr>
        <p:txBody>
          <a:bodyPr lIns="0" tIns="18000" rIns="0" bIns="18000" anchor="ctr">
            <a:spAutoFit/>
          </a:bodyPr>
          <a:lstStyle/>
          <a:p>
            <a:r>
              <a:rPr lang="en-US" altLang="en-US" dirty="0">
                <a:latin typeface="Verdana"/>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2893494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ACA6-7677-4012-9456-399CF4D3EDC8}"/>
              </a:ext>
            </a:extLst>
          </p:cNvPr>
          <p:cNvSpPr>
            <a:spLocks noGrp="1"/>
          </p:cNvSpPr>
          <p:nvPr>
            <p:ph type="title"/>
          </p:nvPr>
        </p:nvSpPr>
        <p:spPr>
          <a:xfrm>
            <a:off x="457200" y="228525"/>
            <a:ext cx="8229600" cy="590349"/>
          </a:xfrm>
        </p:spPr>
        <p:txBody>
          <a:bodyPr tIns="18000" bIns="18000" anchor="ctr" anchorCtr="0">
            <a:spAutoFit/>
          </a:bodyPr>
          <a:lstStyle/>
          <a:p>
            <a:r>
              <a:rPr lang="en-US" dirty="0"/>
              <a:t>Figure 6.6</a:t>
            </a:r>
          </a:p>
        </p:txBody>
      </p:sp>
      <p:pic>
        <p:nvPicPr>
          <p:cNvPr id="7" name="Picture Placeholder 6" descr="A technician holds a black impact socket that is used with an impact wrench to avoid the possibility of shattering the socket to avoid personal injury.&#10;">
            <a:extLst>
              <a:ext uri="{FF2B5EF4-FFF2-40B4-BE49-F238E27FC236}">
                <a16:creationId xmlns:a16="http://schemas.microsoft.com/office/drawing/2014/main" id="{F0E41B9F-CF9E-4AE0-B38B-0F865C592B0A}"/>
              </a:ext>
            </a:extLst>
          </p:cNvPr>
          <p:cNvPicPr>
            <a:picLocks noGrp="1" noChangeAspect="1"/>
          </p:cNvPicPr>
          <p:nvPr>
            <p:ph type="pic" sz="quarter" idx="14"/>
          </p:nvPr>
        </p:nvPicPr>
        <p:blipFill>
          <a:blip r:embed="rId2"/>
          <a:stretch>
            <a:fillRect/>
          </a:stretch>
        </p:blipFill>
        <p:spPr>
          <a:xfrm>
            <a:off x="2543149" y="1021245"/>
            <a:ext cx="4069568" cy="4069568"/>
          </a:xfrm>
        </p:spPr>
      </p:pic>
      <p:sp>
        <p:nvSpPr>
          <p:cNvPr id="3" name="Content Placeholder 2">
            <a:extLst>
              <a:ext uri="{FF2B5EF4-FFF2-40B4-BE49-F238E27FC236}">
                <a16:creationId xmlns:a16="http://schemas.microsoft.com/office/drawing/2014/main" id="{ECBBFD69-84A3-4CEC-BFFE-7098018D8BAB}"/>
              </a:ext>
            </a:extLst>
          </p:cNvPr>
          <p:cNvSpPr>
            <a:spLocks noGrp="1"/>
          </p:cNvSpPr>
          <p:nvPr>
            <p:ph sz="quarter" idx="13"/>
          </p:nvPr>
        </p:nvSpPr>
        <p:spPr>
          <a:xfrm>
            <a:off x="457200" y="5222732"/>
            <a:ext cx="8229600" cy="1144347"/>
          </a:xfrm>
        </p:spPr>
        <p:txBody>
          <a:bodyPr tIns="18000" bIns="18000" anchor="ctr" anchorCtr="0">
            <a:spAutoFit/>
          </a:bodyPr>
          <a:lstStyle/>
          <a:p>
            <a:pPr marL="432" indent="0">
              <a:buNone/>
            </a:pPr>
            <a:r>
              <a:rPr lang="en-US" dirty="0"/>
              <a:t>A black impact socket. Always use impact-type sockets whenever using an impact wrench to avoid the possibility of shattering the socket, which can cause personal injury.</a:t>
            </a:r>
          </a:p>
        </p:txBody>
      </p:sp>
    </p:spTree>
    <p:extLst>
      <p:ext uri="{BB962C8B-B14F-4D97-AF65-F5344CB8AC3E}">
        <p14:creationId xmlns:p14="http://schemas.microsoft.com/office/powerpoint/2010/main" val="925860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ACA6-7677-4012-9456-399CF4D3EDC8}"/>
              </a:ext>
            </a:extLst>
          </p:cNvPr>
          <p:cNvSpPr>
            <a:spLocks noGrp="1"/>
          </p:cNvSpPr>
          <p:nvPr>
            <p:ph type="title"/>
          </p:nvPr>
        </p:nvSpPr>
        <p:spPr>
          <a:xfrm>
            <a:off x="457200" y="228525"/>
            <a:ext cx="8229600" cy="590349"/>
          </a:xfrm>
        </p:spPr>
        <p:txBody>
          <a:bodyPr tIns="18000" bIns="18000">
            <a:spAutoFit/>
          </a:bodyPr>
          <a:lstStyle/>
          <a:p>
            <a:r>
              <a:rPr lang="en-US" dirty="0"/>
              <a:t>Figure 6.7</a:t>
            </a:r>
          </a:p>
        </p:txBody>
      </p:sp>
      <p:pic>
        <p:nvPicPr>
          <p:cNvPr id="8" name="Picture Placeholder 7" descr="A technician holds a long air ratchet. It has a handle on the left side. It allows fast removal and installation of fasteners in areas that are difficult to reach or do not have room enough to move a hand ratchet wrench.&#10;">
            <a:extLst>
              <a:ext uri="{FF2B5EF4-FFF2-40B4-BE49-F238E27FC236}">
                <a16:creationId xmlns:a16="http://schemas.microsoft.com/office/drawing/2014/main" id="{5AF5D277-6CC3-42A8-B621-F2967831C3C3}"/>
              </a:ext>
            </a:extLst>
          </p:cNvPr>
          <p:cNvPicPr>
            <a:picLocks noGrp="1" noChangeAspect="1"/>
          </p:cNvPicPr>
          <p:nvPr>
            <p:ph type="pic" sz="quarter" idx="14"/>
          </p:nvPr>
        </p:nvPicPr>
        <p:blipFill>
          <a:blip r:embed="rId2"/>
          <a:stretch>
            <a:fillRect/>
          </a:stretch>
        </p:blipFill>
        <p:spPr>
          <a:xfrm>
            <a:off x="1823669" y="1089517"/>
            <a:ext cx="5508447" cy="3549888"/>
          </a:xfrm>
        </p:spPr>
      </p:pic>
      <p:sp>
        <p:nvSpPr>
          <p:cNvPr id="3" name="Content Placeholder 2">
            <a:extLst>
              <a:ext uri="{FF2B5EF4-FFF2-40B4-BE49-F238E27FC236}">
                <a16:creationId xmlns:a16="http://schemas.microsoft.com/office/drawing/2014/main" id="{ECBBFD69-84A3-4CEC-BFFE-7098018D8BAB}"/>
              </a:ext>
            </a:extLst>
          </p:cNvPr>
          <p:cNvSpPr>
            <a:spLocks noGrp="1"/>
          </p:cNvSpPr>
          <p:nvPr>
            <p:ph sz="quarter" idx="13"/>
          </p:nvPr>
        </p:nvSpPr>
        <p:spPr>
          <a:xfrm>
            <a:off x="457200" y="4836898"/>
            <a:ext cx="8229600" cy="1513679"/>
          </a:xfrm>
        </p:spPr>
        <p:txBody>
          <a:bodyPr tIns="18000" bIns="18000" anchor="ctr">
            <a:spAutoFit/>
          </a:bodyPr>
          <a:lstStyle/>
          <a:p>
            <a:pPr marL="432" indent="0">
              <a:buNone/>
            </a:pPr>
            <a:r>
              <a:rPr lang="en-US" dirty="0"/>
              <a:t>An air ratchet is a very useful tool that allows fast removal and installation of fasteners, especially in areas that are difficult to reach or do not have room enough to move a hand ratchet wrench.</a:t>
            </a:r>
          </a:p>
        </p:txBody>
      </p:sp>
    </p:spTree>
    <p:extLst>
      <p:ext uri="{BB962C8B-B14F-4D97-AF65-F5344CB8AC3E}">
        <p14:creationId xmlns:p14="http://schemas.microsoft.com/office/powerpoint/2010/main" val="4113847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ACA6-7677-4012-9456-399CF4D3EDC8}"/>
              </a:ext>
            </a:extLst>
          </p:cNvPr>
          <p:cNvSpPr>
            <a:spLocks noGrp="1"/>
          </p:cNvSpPr>
          <p:nvPr>
            <p:ph type="title"/>
          </p:nvPr>
        </p:nvSpPr>
        <p:spPr>
          <a:xfrm>
            <a:off x="457200" y="228525"/>
            <a:ext cx="8229600" cy="590349"/>
          </a:xfrm>
        </p:spPr>
        <p:txBody>
          <a:bodyPr tIns="18000" bIns="18000" anchor="ctr" anchorCtr="0">
            <a:spAutoFit/>
          </a:bodyPr>
          <a:lstStyle/>
          <a:p>
            <a:r>
              <a:rPr lang="en-US" dirty="0"/>
              <a:t>Figure 6.8</a:t>
            </a:r>
          </a:p>
        </p:txBody>
      </p:sp>
      <p:pic>
        <p:nvPicPr>
          <p:cNvPr id="7" name="Picture Placeholder 6" descr="A typical die grinder surface preparation kit consisting of a long gun shaped air operator die grinder and several sanding discs to smooth surfaces and remove dust.&#10;">
            <a:extLst>
              <a:ext uri="{FF2B5EF4-FFF2-40B4-BE49-F238E27FC236}">
                <a16:creationId xmlns:a16="http://schemas.microsoft.com/office/drawing/2014/main" id="{AE6F9719-1189-4CCB-8D5C-DDCB0F798193}"/>
              </a:ext>
            </a:extLst>
          </p:cNvPr>
          <p:cNvPicPr>
            <a:picLocks noGrp="1" noChangeAspect="1"/>
          </p:cNvPicPr>
          <p:nvPr>
            <p:ph type="pic" sz="quarter" idx="14"/>
          </p:nvPr>
        </p:nvPicPr>
        <p:blipFill>
          <a:blip r:embed="rId2"/>
          <a:stretch>
            <a:fillRect/>
          </a:stretch>
        </p:blipFill>
        <p:spPr>
          <a:xfrm>
            <a:off x="1981200" y="1081088"/>
            <a:ext cx="5184220" cy="3895022"/>
          </a:xfrm>
        </p:spPr>
      </p:pic>
      <p:sp>
        <p:nvSpPr>
          <p:cNvPr id="3" name="Content Placeholder 2">
            <a:extLst>
              <a:ext uri="{FF2B5EF4-FFF2-40B4-BE49-F238E27FC236}">
                <a16:creationId xmlns:a16="http://schemas.microsoft.com/office/drawing/2014/main" id="{ECBBFD69-84A3-4CEC-BFFE-7098018D8BAB}"/>
              </a:ext>
            </a:extLst>
          </p:cNvPr>
          <p:cNvSpPr>
            <a:spLocks noGrp="1"/>
          </p:cNvSpPr>
          <p:nvPr>
            <p:ph sz="quarter" idx="13"/>
          </p:nvPr>
        </p:nvSpPr>
        <p:spPr>
          <a:xfrm>
            <a:off x="457200" y="5167868"/>
            <a:ext cx="8229600" cy="1144347"/>
          </a:xfrm>
        </p:spPr>
        <p:txBody>
          <a:bodyPr tIns="18000" bIns="18000" anchor="ctr" anchorCtr="0">
            <a:spAutoFit/>
          </a:bodyPr>
          <a:lstStyle/>
          <a:p>
            <a:pPr marL="432" indent="0">
              <a:buNone/>
            </a:pPr>
            <a:r>
              <a:rPr lang="en-US" dirty="0"/>
              <a:t>This typical die grinder surface preparation kit includes the air-operated die grinder, as well as a variety of sanding discs for smoothing surfaces or removing rust.</a:t>
            </a:r>
          </a:p>
        </p:txBody>
      </p:sp>
    </p:spTree>
    <p:extLst>
      <p:ext uri="{BB962C8B-B14F-4D97-AF65-F5344CB8AC3E}">
        <p14:creationId xmlns:p14="http://schemas.microsoft.com/office/powerpoint/2010/main" val="1315291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7330A-799D-C741-AB1D-28DAB69DC475}"/>
              </a:ext>
            </a:extLst>
          </p:cNvPr>
          <p:cNvSpPr>
            <a:spLocks noGrp="1"/>
          </p:cNvSpPr>
          <p:nvPr>
            <p:ph type="title"/>
          </p:nvPr>
        </p:nvSpPr>
        <p:spPr>
          <a:xfrm>
            <a:off x="457200" y="233659"/>
            <a:ext cx="8229600" cy="607589"/>
          </a:xfrm>
        </p:spPr>
        <p:txBody>
          <a:bodyPr lIns="0" tIns="18000" rIns="0" bIns="18000" anchor="ctr">
            <a:spAutoFit/>
          </a:bodyPr>
          <a:lstStyle/>
          <a:p>
            <a:r>
              <a:rPr lang="en-US" dirty="0"/>
              <a:t>Trouble Lights</a:t>
            </a:r>
          </a:p>
        </p:txBody>
      </p:sp>
      <p:sp>
        <p:nvSpPr>
          <p:cNvPr id="3" name="Content Placeholder 2">
            <a:extLst>
              <a:ext uri="{FF2B5EF4-FFF2-40B4-BE49-F238E27FC236}">
                <a16:creationId xmlns:a16="http://schemas.microsoft.com/office/drawing/2014/main" id="{3AE667C9-BB89-984B-9C0E-1C21DDA6F392}"/>
              </a:ext>
            </a:extLst>
          </p:cNvPr>
          <p:cNvSpPr>
            <a:spLocks noGrp="1"/>
          </p:cNvSpPr>
          <p:nvPr>
            <p:ph sz="quarter" idx="13"/>
          </p:nvPr>
        </p:nvSpPr>
        <p:spPr>
          <a:xfrm>
            <a:off x="457200" y="1105289"/>
            <a:ext cx="8232775" cy="1908758"/>
          </a:xfrm>
        </p:spPr>
        <p:txBody>
          <a:bodyPr lIns="0" tIns="18000" rIns="0" bIns="18000" anchor="ctr">
            <a:spAutoFit/>
          </a:bodyPr>
          <a:lstStyle/>
          <a:p>
            <a:pPr marL="342900" indent="-342900"/>
            <a:r>
              <a:rPr lang="en-US" dirty="0"/>
              <a:t>Incandescent: standard trouble light (work light)</a:t>
            </a:r>
          </a:p>
          <a:p>
            <a:pPr marL="342900" indent="-342900"/>
            <a:r>
              <a:rPr lang="en-US" dirty="0"/>
              <a:t>Fluorescent: essential light for shop safety</a:t>
            </a:r>
          </a:p>
          <a:p>
            <a:pPr marL="342900" indent="-342900"/>
            <a:r>
              <a:rPr lang="en-US" spc="-300" dirty="0"/>
              <a:t>L E </a:t>
            </a:r>
            <a:r>
              <a:rPr lang="en-US" dirty="0"/>
              <a:t>D Trouble Light: excellent because they are shock resistant, long lasting, and do not pose a fire hazard</a:t>
            </a:r>
          </a:p>
        </p:txBody>
      </p:sp>
    </p:spTree>
    <p:extLst>
      <p:ext uri="{BB962C8B-B14F-4D97-AF65-F5344CB8AC3E}">
        <p14:creationId xmlns:p14="http://schemas.microsoft.com/office/powerpoint/2010/main" val="1003302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ACA6-7677-4012-9456-399CF4D3EDC8}"/>
              </a:ext>
            </a:extLst>
          </p:cNvPr>
          <p:cNvSpPr>
            <a:spLocks noGrp="1"/>
          </p:cNvSpPr>
          <p:nvPr>
            <p:ph type="title"/>
          </p:nvPr>
        </p:nvSpPr>
        <p:spPr>
          <a:xfrm>
            <a:off x="457200" y="228525"/>
            <a:ext cx="8229600" cy="590349"/>
          </a:xfrm>
        </p:spPr>
        <p:txBody>
          <a:bodyPr tIns="18000" bIns="18000" anchor="ctr" anchorCtr="0">
            <a:spAutoFit/>
          </a:bodyPr>
          <a:lstStyle/>
          <a:p>
            <a:r>
              <a:rPr lang="en-US" dirty="0"/>
              <a:t>Figure 6.9</a:t>
            </a:r>
          </a:p>
        </p:txBody>
      </p:sp>
      <p:pic>
        <p:nvPicPr>
          <p:cNvPr id="7" name="Picture Placeholder 6" descr="A battery powered L E D trouble light is used to inspect an engine.">
            <a:extLst>
              <a:ext uri="{FF2B5EF4-FFF2-40B4-BE49-F238E27FC236}">
                <a16:creationId xmlns:a16="http://schemas.microsoft.com/office/drawing/2014/main" id="{6B22F8C8-567A-42CE-A6D7-7AB424737668}"/>
              </a:ext>
            </a:extLst>
          </p:cNvPr>
          <p:cNvPicPr>
            <a:picLocks noGrp="1" noChangeAspect="1"/>
          </p:cNvPicPr>
          <p:nvPr>
            <p:ph type="pic" sz="quarter" idx="14"/>
          </p:nvPr>
        </p:nvPicPr>
        <p:blipFill>
          <a:blip r:embed="rId2"/>
          <a:stretch>
            <a:fillRect/>
          </a:stretch>
        </p:blipFill>
        <p:spPr>
          <a:xfrm>
            <a:off x="1825018" y="1134863"/>
            <a:ext cx="5510116" cy="4169817"/>
          </a:xfrm>
          <a:prstGeom prst="rect">
            <a:avLst/>
          </a:prstGeom>
        </p:spPr>
      </p:pic>
      <p:sp>
        <p:nvSpPr>
          <p:cNvPr id="3" name="Content Placeholder 2">
            <a:extLst>
              <a:ext uri="{FF2B5EF4-FFF2-40B4-BE49-F238E27FC236}">
                <a16:creationId xmlns:a16="http://schemas.microsoft.com/office/drawing/2014/main" id="{ECBBFD69-84A3-4CEC-BFFE-7098018D8BAB}"/>
              </a:ext>
            </a:extLst>
          </p:cNvPr>
          <p:cNvSpPr>
            <a:spLocks noGrp="1"/>
          </p:cNvSpPr>
          <p:nvPr>
            <p:ph sz="quarter" idx="13"/>
          </p:nvPr>
        </p:nvSpPr>
        <p:spPr>
          <a:xfrm>
            <a:off x="445625" y="5675403"/>
            <a:ext cx="8229600" cy="405683"/>
          </a:xfrm>
        </p:spPr>
        <p:txBody>
          <a:bodyPr tIns="18000" bIns="18000" anchor="ctr" anchorCtr="0">
            <a:spAutoFit/>
          </a:bodyPr>
          <a:lstStyle/>
          <a:p>
            <a:pPr marL="432" indent="0">
              <a:buNone/>
            </a:pPr>
            <a:r>
              <a:rPr lang="en-IN" dirty="0"/>
              <a:t>A battery-powered LED trouble light. </a:t>
            </a:r>
          </a:p>
        </p:txBody>
      </p:sp>
    </p:spTree>
    <p:extLst>
      <p:ext uri="{BB962C8B-B14F-4D97-AF65-F5344CB8AC3E}">
        <p14:creationId xmlns:p14="http://schemas.microsoft.com/office/powerpoint/2010/main" val="662019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7330A-799D-C741-AB1D-28DAB69DC475}"/>
              </a:ext>
            </a:extLst>
          </p:cNvPr>
          <p:cNvSpPr>
            <a:spLocks noGrp="1"/>
          </p:cNvSpPr>
          <p:nvPr>
            <p:ph type="title"/>
          </p:nvPr>
        </p:nvSpPr>
        <p:spPr>
          <a:xfrm>
            <a:off x="457200" y="228525"/>
            <a:ext cx="8229600" cy="590349"/>
          </a:xfrm>
        </p:spPr>
        <p:txBody>
          <a:bodyPr lIns="0" tIns="18000" rIns="0" bIns="18000" anchor="ctr" anchorCtr="0">
            <a:spAutoFit/>
          </a:bodyPr>
          <a:lstStyle/>
          <a:p>
            <a:r>
              <a:rPr lang="en-US" dirty="0"/>
              <a:t>Bench/Pedestal Grinder</a:t>
            </a:r>
          </a:p>
        </p:txBody>
      </p:sp>
      <p:sp>
        <p:nvSpPr>
          <p:cNvPr id="3" name="Content Placeholder 2">
            <a:extLst>
              <a:ext uri="{FF2B5EF4-FFF2-40B4-BE49-F238E27FC236}">
                <a16:creationId xmlns:a16="http://schemas.microsoft.com/office/drawing/2014/main" id="{3AE667C9-BB89-984B-9C0E-1C21DDA6F392}"/>
              </a:ext>
            </a:extLst>
          </p:cNvPr>
          <p:cNvSpPr>
            <a:spLocks noGrp="1"/>
          </p:cNvSpPr>
          <p:nvPr>
            <p:ph sz="quarter" idx="13"/>
          </p:nvPr>
        </p:nvSpPr>
        <p:spPr>
          <a:xfrm>
            <a:off x="457200" y="1093979"/>
            <a:ext cx="8232775" cy="2852507"/>
          </a:xfrm>
        </p:spPr>
        <p:txBody>
          <a:bodyPr lIns="0" tIns="18000" rIns="0" bIns="18000" anchor="ctr" anchorCtr="0">
            <a:spAutoFit/>
          </a:bodyPr>
          <a:lstStyle/>
          <a:p>
            <a:pPr marL="342900" indent="-342900"/>
            <a:r>
              <a:rPr lang="en-US" dirty="0"/>
              <a:t>Bench- or Pedestal-mounted Grinder</a:t>
            </a:r>
          </a:p>
          <a:p>
            <a:pPr marL="829818" lvl="1" indent="-342900"/>
            <a:r>
              <a:rPr lang="en-US" dirty="0"/>
              <a:t>These high-powered grinders can be equipped with a wire brush wheel and/or a stone wheel.</a:t>
            </a:r>
          </a:p>
          <a:p>
            <a:pPr marL="1229868" lvl="2" indent="-342900"/>
            <a:r>
              <a:rPr lang="en-US" dirty="0"/>
              <a:t>A wire brush wheel is used to clean steel or sheet metal parts.</a:t>
            </a:r>
          </a:p>
          <a:p>
            <a:pPr marL="1229868" lvl="2" indent="-342900"/>
            <a:r>
              <a:rPr lang="en-US" dirty="0"/>
              <a:t>A stone wheel is used to grind metal or to remove the mushroom from the top of punches or chisels.</a:t>
            </a:r>
          </a:p>
        </p:txBody>
      </p:sp>
    </p:spTree>
    <p:extLst>
      <p:ext uri="{BB962C8B-B14F-4D97-AF65-F5344CB8AC3E}">
        <p14:creationId xmlns:p14="http://schemas.microsoft.com/office/powerpoint/2010/main" val="2429273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ACA6-7677-4012-9456-399CF4D3EDC8}"/>
              </a:ext>
            </a:extLst>
          </p:cNvPr>
          <p:cNvSpPr>
            <a:spLocks noGrp="1"/>
          </p:cNvSpPr>
          <p:nvPr>
            <p:ph type="title"/>
          </p:nvPr>
        </p:nvSpPr>
        <p:spPr>
          <a:xfrm>
            <a:off x="457200" y="228525"/>
            <a:ext cx="8229600" cy="590349"/>
          </a:xfrm>
        </p:spPr>
        <p:txBody>
          <a:bodyPr tIns="18000" bIns="18000" anchor="ctr" anchorCtr="0">
            <a:spAutoFit/>
          </a:bodyPr>
          <a:lstStyle/>
          <a:p>
            <a:r>
              <a:rPr lang="en-US" dirty="0"/>
              <a:t>Figure 6.10</a:t>
            </a:r>
          </a:p>
        </p:txBody>
      </p:sp>
      <p:pic>
        <p:nvPicPr>
          <p:cNvPr id="7" name="Picture Placeholder 7" descr="A typical pedestal grinder shows a wire wheel on the left side and a stone wheel on the right side with a horizontal body balancing both sides. The safety glasses or a face shield are recommended to be worn when using a grinder or wire wheel.&#10;">
            <a:extLst>
              <a:ext uri="{FF2B5EF4-FFF2-40B4-BE49-F238E27FC236}">
                <a16:creationId xmlns:a16="http://schemas.microsoft.com/office/drawing/2014/main" id="{42E9D9EB-8F26-47A1-A32B-D39F3BCB679D}"/>
              </a:ext>
            </a:extLst>
          </p:cNvPr>
          <p:cNvPicPr>
            <a:picLocks noGrp="1" noChangeAspect="1"/>
          </p:cNvPicPr>
          <p:nvPr>
            <p:ph type="pic" sz="quarter" idx="14"/>
          </p:nvPr>
        </p:nvPicPr>
        <p:blipFill>
          <a:blip r:embed="rId2"/>
          <a:stretch>
            <a:fillRect/>
          </a:stretch>
        </p:blipFill>
        <p:spPr>
          <a:xfrm>
            <a:off x="2106210" y="1100542"/>
            <a:ext cx="4961584" cy="3291972"/>
          </a:xfrm>
        </p:spPr>
      </p:pic>
      <p:sp>
        <p:nvSpPr>
          <p:cNvPr id="3" name="Content Placeholder 2">
            <a:extLst>
              <a:ext uri="{FF2B5EF4-FFF2-40B4-BE49-F238E27FC236}">
                <a16:creationId xmlns:a16="http://schemas.microsoft.com/office/drawing/2014/main" id="{ECBBFD69-84A3-4CEC-BFFE-7098018D8BAB}"/>
              </a:ext>
            </a:extLst>
          </p:cNvPr>
          <p:cNvSpPr>
            <a:spLocks noGrp="1"/>
          </p:cNvSpPr>
          <p:nvPr>
            <p:ph sz="quarter" idx="13"/>
          </p:nvPr>
        </p:nvSpPr>
        <p:spPr>
          <a:xfrm>
            <a:off x="457200" y="4524216"/>
            <a:ext cx="8229600" cy="1883011"/>
          </a:xfrm>
        </p:spPr>
        <p:txBody>
          <a:bodyPr tIns="18000" bIns="18000" anchor="ctr" anchorCtr="0">
            <a:spAutoFit/>
          </a:bodyPr>
          <a:lstStyle/>
          <a:p>
            <a:pPr marL="432" indent="0">
              <a:buNone/>
            </a:pPr>
            <a:r>
              <a:rPr lang="en-US" dirty="0"/>
              <a:t>A typical pedestal grinder with a wire wheel on the left side and a stone wheel on the right side. Even though this machine is equipped with guards, safety glasses or a face shield should always be worn when using a grinder or wire wheel.</a:t>
            </a:r>
          </a:p>
        </p:txBody>
      </p:sp>
    </p:spTree>
    <p:extLst>
      <p:ext uri="{BB962C8B-B14F-4D97-AF65-F5344CB8AC3E}">
        <p14:creationId xmlns:p14="http://schemas.microsoft.com/office/powerpoint/2010/main" val="2345114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7E00A-60B7-FF4B-BF52-55B4AD1E21AD}"/>
              </a:ext>
            </a:extLst>
          </p:cNvPr>
          <p:cNvSpPr>
            <a:spLocks noGrp="1"/>
          </p:cNvSpPr>
          <p:nvPr>
            <p:ph type="title"/>
          </p:nvPr>
        </p:nvSpPr>
        <p:spPr>
          <a:xfrm>
            <a:off x="457200" y="231091"/>
            <a:ext cx="8229600" cy="590349"/>
          </a:xfrm>
        </p:spPr>
        <p:txBody>
          <a:bodyPr lIns="0" tIns="18000" rIns="0" bIns="18000" anchor="ctr">
            <a:spAutoFit/>
          </a:bodyPr>
          <a:lstStyle/>
          <a:p>
            <a:r>
              <a:rPr lang="en-US" dirty="0"/>
              <a:t>Bench Vise</a:t>
            </a:r>
          </a:p>
        </p:txBody>
      </p:sp>
      <p:sp>
        <p:nvSpPr>
          <p:cNvPr id="3" name="Content Placeholder 2">
            <a:extLst>
              <a:ext uri="{FF2B5EF4-FFF2-40B4-BE49-F238E27FC236}">
                <a16:creationId xmlns:a16="http://schemas.microsoft.com/office/drawing/2014/main" id="{BA787F0B-81D4-9B4D-99D0-A86ABFBCB6CA}"/>
              </a:ext>
            </a:extLst>
          </p:cNvPr>
          <p:cNvSpPr>
            <a:spLocks noGrp="1"/>
          </p:cNvSpPr>
          <p:nvPr>
            <p:ph sz="quarter" idx="13"/>
          </p:nvPr>
        </p:nvSpPr>
        <p:spPr>
          <a:xfrm>
            <a:off x="457200" y="1104368"/>
            <a:ext cx="8232775" cy="1898842"/>
          </a:xfrm>
        </p:spPr>
        <p:txBody>
          <a:bodyPr lIns="0" tIns="18000" rIns="0" bIns="18000" anchor="ctr">
            <a:spAutoFit/>
          </a:bodyPr>
          <a:lstStyle/>
          <a:p>
            <a:pPr marL="342900" indent="-342900"/>
            <a:r>
              <a:rPr lang="en-US" dirty="0">
                <a:solidFill>
                  <a:schemeClr val="tx1"/>
                </a:solidFill>
              </a:rPr>
              <a:t>A bench vise is used to hold components so that work can be performed on the unit. </a:t>
            </a:r>
          </a:p>
          <a:p>
            <a:pPr marL="342900" indent="-342900"/>
            <a:r>
              <a:rPr lang="en-US" dirty="0">
                <a:solidFill>
                  <a:schemeClr val="tx1"/>
                </a:solidFill>
              </a:rPr>
              <a:t>The size of a vise is determined by the width of the jaws. </a:t>
            </a:r>
          </a:p>
          <a:p>
            <a:pPr marL="342900" indent="-342900"/>
            <a:r>
              <a:rPr lang="en-US" dirty="0">
                <a:solidFill>
                  <a:schemeClr val="tx1"/>
                </a:solidFill>
              </a:rPr>
              <a:t>Two common sizes of vises are 4 inch and 6 inch models.</a:t>
            </a:r>
          </a:p>
        </p:txBody>
      </p:sp>
    </p:spTree>
    <p:extLst>
      <p:ext uri="{BB962C8B-B14F-4D97-AF65-F5344CB8AC3E}">
        <p14:creationId xmlns:p14="http://schemas.microsoft.com/office/powerpoint/2010/main" val="880096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ACA6-7677-4012-9456-399CF4D3EDC8}"/>
              </a:ext>
            </a:extLst>
          </p:cNvPr>
          <p:cNvSpPr>
            <a:spLocks noGrp="1"/>
          </p:cNvSpPr>
          <p:nvPr>
            <p:ph type="title"/>
          </p:nvPr>
        </p:nvSpPr>
        <p:spPr>
          <a:xfrm>
            <a:off x="457200" y="228525"/>
            <a:ext cx="8229600" cy="590349"/>
          </a:xfrm>
        </p:spPr>
        <p:txBody>
          <a:bodyPr tIns="18000" bIns="18000" anchor="ctr" anchorCtr="0">
            <a:spAutoFit/>
          </a:bodyPr>
          <a:lstStyle/>
          <a:p>
            <a:r>
              <a:rPr lang="en-US" dirty="0"/>
              <a:t>Figure 6.11</a:t>
            </a:r>
          </a:p>
        </p:txBody>
      </p:sp>
      <p:pic>
        <p:nvPicPr>
          <p:cNvPr id="8" name="Picture Placeholder 7" descr="A typical vise mounted on a workbench with two jaws attached to its body.&#10;">
            <a:extLst>
              <a:ext uri="{FF2B5EF4-FFF2-40B4-BE49-F238E27FC236}">
                <a16:creationId xmlns:a16="http://schemas.microsoft.com/office/drawing/2014/main" id="{0DF210B2-2EB2-457F-AD53-EF3ABABFE84F}"/>
              </a:ext>
            </a:extLst>
          </p:cNvPr>
          <p:cNvPicPr>
            <a:picLocks noGrp="1" noChangeAspect="1"/>
          </p:cNvPicPr>
          <p:nvPr>
            <p:ph type="pic" sz="quarter" idx="14"/>
          </p:nvPr>
        </p:nvPicPr>
        <p:blipFill>
          <a:blip r:embed="rId2"/>
          <a:stretch>
            <a:fillRect/>
          </a:stretch>
        </p:blipFill>
        <p:spPr>
          <a:xfrm>
            <a:off x="1472765" y="1100442"/>
            <a:ext cx="6198471" cy="4646589"/>
          </a:xfrm>
        </p:spPr>
      </p:pic>
      <p:sp>
        <p:nvSpPr>
          <p:cNvPr id="3" name="Content Placeholder 2">
            <a:extLst>
              <a:ext uri="{FF2B5EF4-FFF2-40B4-BE49-F238E27FC236}">
                <a16:creationId xmlns:a16="http://schemas.microsoft.com/office/drawing/2014/main" id="{ECBBFD69-84A3-4CEC-BFFE-7098018D8BAB}"/>
              </a:ext>
            </a:extLst>
          </p:cNvPr>
          <p:cNvSpPr>
            <a:spLocks noGrp="1"/>
          </p:cNvSpPr>
          <p:nvPr>
            <p:ph sz="quarter" idx="13"/>
          </p:nvPr>
        </p:nvSpPr>
        <p:spPr>
          <a:xfrm>
            <a:off x="457200" y="5921247"/>
            <a:ext cx="8229600" cy="405683"/>
          </a:xfrm>
        </p:spPr>
        <p:txBody>
          <a:bodyPr tIns="18000" bIns="18000" anchor="ctr" anchorCtr="0">
            <a:spAutoFit/>
          </a:bodyPr>
          <a:lstStyle/>
          <a:p>
            <a:pPr marL="432" indent="0">
              <a:buNone/>
            </a:pPr>
            <a:r>
              <a:rPr lang="en-US" dirty="0"/>
              <a:t>A typical vise mounted to a workbench.</a:t>
            </a:r>
          </a:p>
        </p:txBody>
      </p:sp>
    </p:spTree>
    <p:extLst>
      <p:ext uri="{BB962C8B-B14F-4D97-AF65-F5344CB8AC3E}">
        <p14:creationId xmlns:p14="http://schemas.microsoft.com/office/powerpoint/2010/main" val="74915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E6B59-2DB5-7744-9900-F2BB1DC01DC7}"/>
              </a:ext>
            </a:extLst>
          </p:cNvPr>
          <p:cNvSpPr>
            <a:spLocks noGrp="1"/>
          </p:cNvSpPr>
          <p:nvPr>
            <p:ph type="title"/>
          </p:nvPr>
        </p:nvSpPr>
        <p:spPr>
          <a:xfrm>
            <a:off x="457200" y="242279"/>
            <a:ext cx="8229600" cy="590349"/>
          </a:xfrm>
        </p:spPr>
        <p:txBody>
          <a:bodyPr lIns="0" tIns="18000" rIns="0" bIns="18000" anchor="ctr">
            <a:spAutoFit/>
          </a:bodyPr>
          <a:lstStyle/>
          <a:p>
            <a:r>
              <a:rPr lang="en-US" dirty="0"/>
              <a:t>Hydraulic Presses</a:t>
            </a:r>
          </a:p>
        </p:txBody>
      </p:sp>
      <p:sp>
        <p:nvSpPr>
          <p:cNvPr id="3" name="Content Placeholder 2">
            <a:extLst>
              <a:ext uri="{FF2B5EF4-FFF2-40B4-BE49-F238E27FC236}">
                <a16:creationId xmlns:a16="http://schemas.microsoft.com/office/drawing/2014/main" id="{4D0BE4A8-5290-014C-B4F4-98815D100DA6}"/>
              </a:ext>
            </a:extLst>
          </p:cNvPr>
          <p:cNvSpPr>
            <a:spLocks noGrp="1"/>
          </p:cNvSpPr>
          <p:nvPr>
            <p:ph sz="quarter" idx="13"/>
          </p:nvPr>
        </p:nvSpPr>
        <p:spPr>
          <a:xfrm>
            <a:off x="457200" y="1105837"/>
            <a:ext cx="8232775" cy="1965139"/>
          </a:xfrm>
        </p:spPr>
        <p:txBody>
          <a:bodyPr lIns="0" tIns="18000" rIns="0" bIns="18000" anchor="ctr">
            <a:spAutoFit/>
          </a:bodyPr>
          <a:lstStyle/>
          <a:p>
            <a:pPr marL="342900" indent="-342900"/>
            <a:r>
              <a:rPr lang="en-US" dirty="0"/>
              <a:t>Hydraulic presses are hand-operated hydraulic cylinders mounted to a stand and designed to press bearings on or off of shafts and other components. </a:t>
            </a:r>
          </a:p>
          <a:p>
            <a:pPr marL="829818" lvl="1" indent="-342900"/>
            <a:r>
              <a:rPr lang="en-US" dirty="0"/>
              <a:t>A bearing splitter is often required to apply force to the inner race of a bearing.</a:t>
            </a:r>
          </a:p>
        </p:txBody>
      </p:sp>
    </p:spTree>
    <p:extLst>
      <p:ext uri="{BB962C8B-B14F-4D97-AF65-F5344CB8AC3E}">
        <p14:creationId xmlns:p14="http://schemas.microsoft.com/office/powerpoint/2010/main" val="2420377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33303"/>
            <a:ext cx="8229600" cy="590349"/>
          </a:xfrm>
        </p:spPr>
        <p:txBody>
          <a:bodyPr lIns="0" tIns="18000" rIns="0" bIns="18000" anchor="ctr">
            <a:spAutoFit/>
          </a:bodyPr>
          <a:lstStyle/>
          <a:p>
            <a:r>
              <a:rPr lang="en-US" dirty="0"/>
              <a:t>Learning Objectives</a:t>
            </a:r>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5" y="1095077"/>
            <a:ext cx="8232775" cy="3227532"/>
          </a:xfrm>
        </p:spPr>
        <p:txBody>
          <a:bodyPr lIns="0" tIns="18000" rIns="0" bIns="18000" anchor="ctr">
            <a:spAutoFit/>
          </a:bodyPr>
          <a:lstStyle/>
          <a:p>
            <a:pPr marL="527050" indent="-527050">
              <a:buNone/>
            </a:pPr>
            <a:r>
              <a:rPr lang="en-US" b="1" dirty="0">
                <a:solidFill>
                  <a:srgbClr val="007FA3"/>
                </a:solidFill>
                <a:cs typeface="Arial" panose="020B0604020202020204" pitchFamily="34" charset="0"/>
              </a:rPr>
              <a:t>6.1	</a:t>
            </a:r>
            <a:r>
              <a:rPr lang="en-US" dirty="0">
                <a:cs typeface="Arial" panose="020B0604020202020204" pitchFamily="34" charset="0"/>
              </a:rPr>
              <a:t>Describe the purpose of the air compressor, and other air and electrically operated tools. </a:t>
            </a:r>
          </a:p>
          <a:p>
            <a:pPr marL="527050" indent="-527050">
              <a:buNone/>
            </a:pPr>
            <a:r>
              <a:rPr lang="en-US" b="1" dirty="0">
                <a:solidFill>
                  <a:srgbClr val="007FA3"/>
                </a:solidFill>
                <a:cs typeface="Arial" panose="020B0604020202020204" pitchFamily="34" charset="0"/>
              </a:rPr>
              <a:t>6.2	</a:t>
            </a:r>
            <a:r>
              <a:rPr lang="en-US" dirty="0">
                <a:cs typeface="Arial" panose="020B0604020202020204" pitchFamily="34" charset="0"/>
              </a:rPr>
              <a:t>Compare the different types of trouble lights. </a:t>
            </a:r>
          </a:p>
          <a:p>
            <a:pPr marL="527050" indent="-527050">
              <a:buNone/>
            </a:pPr>
            <a:r>
              <a:rPr lang="en-US" b="1" dirty="0">
                <a:solidFill>
                  <a:srgbClr val="007FA3"/>
                </a:solidFill>
                <a:cs typeface="Arial" panose="020B0604020202020204" pitchFamily="34" charset="0"/>
              </a:rPr>
              <a:t>6.3	</a:t>
            </a:r>
            <a:r>
              <a:rPr lang="en-US" dirty="0">
                <a:cs typeface="Arial" panose="020B0604020202020204" pitchFamily="34" charset="0"/>
              </a:rPr>
              <a:t>Describe the purpose of the bench/pedestal grinder and the bench vise. </a:t>
            </a:r>
          </a:p>
          <a:p>
            <a:pPr marL="527050" indent="-527050">
              <a:buNone/>
            </a:pPr>
            <a:r>
              <a:rPr lang="en-US" b="1" dirty="0">
                <a:solidFill>
                  <a:srgbClr val="007FA3"/>
                </a:solidFill>
                <a:cs typeface="Arial" panose="020B0604020202020204" pitchFamily="34" charset="0"/>
              </a:rPr>
              <a:t>6.4	</a:t>
            </a:r>
            <a:r>
              <a:rPr lang="en-US" dirty="0">
                <a:cs typeface="Arial" panose="020B0604020202020204" pitchFamily="34" charset="0"/>
              </a:rPr>
              <a:t>Discuss the purpose of hydraulic presses, portable crane and chain hoist, and engine stands.</a:t>
            </a:r>
          </a:p>
        </p:txBody>
      </p:sp>
    </p:spTree>
    <p:extLst>
      <p:ext uri="{BB962C8B-B14F-4D97-AF65-F5344CB8AC3E}">
        <p14:creationId xmlns:p14="http://schemas.microsoft.com/office/powerpoint/2010/main" val="612051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ACA6-7677-4012-9456-399CF4D3EDC8}"/>
              </a:ext>
            </a:extLst>
          </p:cNvPr>
          <p:cNvSpPr>
            <a:spLocks noGrp="1"/>
          </p:cNvSpPr>
          <p:nvPr>
            <p:ph type="title"/>
          </p:nvPr>
        </p:nvSpPr>
        <p:spPr>
          <a:xfrm>
            <a:off x="457200" y="228525"/>
            <a:ext cx="8229600" cy="590349"/>
          </a:xfrm>
        </p:spPr>
        <p:txBody>
          <a:bodyPr tIns="18000" bIns="18000" anchor="ctr" anchorCtr="0">
            <a:spAutoFit/>
          </a:bodyPr>
          <a:lstStyle/>
          <a:p>
            <a:r>
              <a:rPr lang="en-US" dirty="0"/>
              <a:t>Figure 6.12</a:t>
            </a:r>
          </a:p>
        </p:txBody>
      </p:sp>
      <p:pic>
        <p:nvPicPr>
          <p:cNvPr id="7" name="Picture Placeholder 7" descr="A hydraulic press with a pressure gauge is used to press bearings on and off of rear axles and transmissions.&#10;">
            <a:extLst>
              <a:ext uri="{FF2B5EF4-FFF2-40B4-BE49-F238E27FC236}">
                <a16:creationId xmlns:a16="http://schemas.microsoft.com/office/drawing/2014/main" id="{6A816619-589F-4A5C-B6DB-6A2A9739452F}"/>
              </a:ext>
            </a:extLst>
          </p:cNvPr>
          <p:cNvPicPr>
            <a:picLocks noGrp="1" noChangeAspect="1"/>
          </p:cNvPicPr>
          <p:nvPr>
            <p:ph type="pic" sz="quarter" idx="14"/>
          </p:nvPr>
        </p:nvPicPr>
        <p:blipFill>
          <a:blip r:embed="rId2"/>
          <a:stretch>
            <a:fillRect/>
          </a:stretch>
        </p:blipFill>
        <p:spPr>
          <a:xfrm>
            <a:off x="2941483" y="1056708"/>
            <a:ext cx="3279077" cy="4376593"/>
          </a:xfrm>
        </p:spPr>
      </p:pic>
      <p:sp>
        <p:nvSpPr>
          <p:cNvPr id="3" name="Content Placeholder 2">
            <a:extLst>
              <a:ext uri="{FF2B5EF4-FFF2-40B4-BE49-F238E27FC236}">
                <a16:creationId xmlns:a16="http://schemas.microsoft.com/office/drawing/2014/main" id="{ECBBFD69-84A3-4CEC-BFFE-7098018D8BAB}"/>
              </a:ext>
            </a:extLst>
          </p:cNvPr>
          <p:cNvSpPr>
            <a:spLocks noGrp="1"/>
          </p:cNvSpPr>
          <p:nvPr>
            <p:ph sz="quarter" idx="13"/>
          </p:nvPr>
        </p:nvSpPr>
        <p:spPr>
          <a:xfrm>
            <a:off x="457200" y="5590277"/>
            <a:ext cx="8229600" cy="775015"/>
          </a:xfrm>
        </p:spPr>
        <p:txBody>
          <a:bodyPr tIns="18000" bIns="18000" anchor="ctr" anchorCtr="0">
            <a:spAutoFit/>
          </a:bodyPr>
          <a:lstStyle/>
          <a:p>
            <a:pPr marL="432" indent="0">
              <a:buNone/>
            </a:pPr>
            <a:r>
              <a:rPr lang="en-US" dirty="0"/>
              <a:t>A hydraulic press is usually used to press bearings on and off of rear axles and transmissions.</a:t>
            </a:r>
          </a:p>
        </p:txBody>
      </p:sp>
    </p:spTree>
    <p:extLst>
      <p:ext uri="{BB962C8B-B14F-4D97-AF65-F5344CB8AC3E}">
        <p14:creationId xmlns:p14="http://schemas.microsoft.com/office/powerpoint/2010/main" val="3519142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Hydraulic Press</a:t>
            </a:r>
            <a:br>
              <a:rPr lang="en-US" sz="2800" dirty="0"/>
            </a:br>
            <a:r>
              <a:rPr lang="en-US" sz="1200" dirty="0"/>
              <a:t>(The animation will automatically start in a few seconds)</a:t>
            </a:r>
          </a:p>
        </p:txBody>
      </p:sp>
      <p:pic>
        <p:nvPicPr>
          <p:cNvPr id="5" name="hydraulic_press_big">
            <a:hlinkClick r:id="" action="ppaction://media"/>
            <a:extLst>
              <a:ext uri="{FF2B5EF4-FFF2-40B4-BE49-F238E27FC236}">
                <a16:creationId xmlns:a16="http://schemas.microsoft.com/office/drawing/2014/main" id="{EAFA561A-1E1B-BBE8-1B7F-55D36CC5CE66}"/>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420865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75698-1DB5-CF44-A120-93EA4E917533}"/>
              </a:ext>
            </a:extLst>
          </p:cNvPr>
          <p:cNvSpPr>
            <a:spLocks noGrp="1"/>
          </p:cNvSpPr>
          <p:nvPr>
            <p:ph type="title"/>
          </p:nvPr>
        </p:nvSpPr>
        <p:spPr>
          <a:xfrm>
            <a:off x="457200" y="228524"/>
            <a:ext cx="8229600" cy="590349"/>
          </a:xfrm>
        </p:spPr>
        <p:txBody>
          <a:bodyPr lIns="0" tIns="18000" rIns="0" bIns="18000" anchor="ctr">
            <a:spAutoFit/>
          </a:bodyPr>
          <a:lstStyle/>
          <a:p>
            <a:r>
              <a:rPr lang="en-US" dirty="0"/>
              <a:t>Portable Crane and Chain Hoist</a:t>
            </a:r>
          </a:p>
        </p:txBody>
      </p:sp>
      <p:sp>
        <p:nvSpPr>
          <p:cNvPr id="3" name="Content Placeholder 2">
            <a:extLst>
              <a:ext uri="{FF2B5EF4-FFF2-40B4-BE49-F238E27FC236}">
                <a16:creationId xmlns:a16="http://schemas.microsoft.com/office/drawing/2014/main" id="{E17090FD-53F8-1E43-963F-DCC5A946F39B}"/>
              </a:ext>
            </a:extLst>
          </p:cNvPr>
          <p:cNvSpPr>
            <a:spLocks noGrp="1"/>
          </p:cNvSpPr>
          <p:nvPr>
            <p:ph sz="quarter" idx="13"/>
          </p:nvPr>
        </p:nvSpPr>
        <p:spPr>
          <a:xfrm>
            <a:off x="457200" y="1100504"/>
            <a:ext cx="8232775" cy="775015"/>
          </a:xfrm>
        </p:spPr>
        <p:txBody>
          <a:bodyPr lIns="0" tIns="18000" rIns="0" bIns="18000" anchor="ctr">
            <a:spAutoFit/>
          </a:bodyPr>
          <a:lstStyle/>
          <a:p>
            <a:pPr marL="342900" indent="-342900"/>
            <a:r>
              <a:rPr lang="en-US" dirty="0"/>
              <a:t>A portable crane is used to remove and install engines and other heavy vehicle components. </a:t>
            </a:r>
          </a:p>
        </p:txBody>
      </p:sp>
    </p:spTree>
    <p:extLst>
      <p:ext uri="{BB962C8B-B14F-4D97-AF65-F5344CB8AC3E}">
        <p14:creationId xmlns:p14="http://schemas.microsoft.com/office/powerpoint/2010/main" val="2210882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ACA6-7677-4012-9456-399CF4D3EDC8}"/>
              </a:ext>
            </a:extLst>
          </p:cNvPr>
          <p:cNvSpPr>
            <a:spLocks noGrp="1"/>
          </p:cNvSpPr>
          <p:nvPr>
            <p:ph type="title"/>
          </p:nvPr>
        </p:nvSpPr>
        <p:spPr>
          <a:xfrm>
            <a:off x="457200" y="228525"/>
            <a:ext cx="8229600" cy="590349"/>
          </a:xfrm>
        </p:spPr>
        <p:txBody>
          <a:bodyPr tIns="18000" bIns="18000" anchor="ctr" anchorCtr="0">
            <a:spAutoFit/>
          </a:bodyPr>
          <a:lstStyle/>
          <a:p>
            <a:r>
              <a:rPr lang="en-US" dirty="0"/>
              <a:t>Figure 6.13</a:t>
            </a:r>
          </a:p>
        </p:txBody>
      </p:sp>
      <p:pic>
        <p:nvPicPr>
          <p:cNvPr id="8" name="Picture Placeholder 7" descr="A portable crane used to lift and move heavy assemblies, such as engines and transmissions. It contains two long horizontal bars attached at the bottom with four wheels. Another bar is at the top to lift objects.&#10;">
            <a:extLst>
              <a:ext uri="{FF2B5EF4-FFF2-40B4-BE49-F238E27FC236}">
                <a16:creationId xmlns:a16="http://schemas.microsoft.com/office/drawing/2014/main" id="{CDBB6333-9D47-453B-8D65-38C19C3C8ABF}"/>
              </a:ext>
            </a:extLst>
          </p:cNvPr>
          <p:cNvPicPr>
            <a:picLocks noGrp="1" noChangeAspect="1"/>
          </p:cNvPicPr>
          <p:nvPr>
            <p:ph type="pic" sz="quarter" idx="14"/>
          </p:nvPr>
        </p:nvPicPr>
        <p:blipFill>
          <a:blip r:embed="rId2"/>
          <a:stretch>
            <a:fillRect/>
          </a:stretch>
        </p:blipFill>
        <p:spPr>
          <a:xfrm>
            <a:off x="2536834" y="1077778"/>
            <a:ext cx="4106597" cy="4373258"/>
          </a:xfrm>
        </p:spPr>
      </p:pic>
      <p:sp>
        <p:nvSpPr>
          <p:cNvPr id="3" name="Content Placeholder 2">
            <a:extLst>
              <a:ext uri="{FF2B5EF4-FFF2-40B4-BE49-F238E27FC236}">
                <a16:creationId xmlns:a16="http://schemas.microsoft.com/office/drawing/2014/main" id="{ECBBFD69-84A3-4CEC-BFFE-7098018D8BAB}"/>
              </a:ext>
            </a:extLst>
          </p:cNvPr>
          <p:cNvSpPr>
            <a:spLocks noGrp="1"/>
          </p:cNvSpPr>
          <p:nvPr>
            <p:ph sz="quarter" idx="13"/>
          </p:nvPr>
        </p:nvSpPr>
        <p:spPr>
          <a:xfrm>
            <a:off x="457200" y="5590277"/>
            <a:ext cx="8229600" cy="775015"/>
          </a:xfrm>
        </p:spPr>
        <p:txBody>
          <a:bodyPr tIns="18000" bIns="18000" anchor="ctr" anchorCtr="0">
            <a:spAutoFit/>
          </a:bodyPr>
          <a:lstStyle/>
          <a:p>
            <a:pPr marL="432" indent="0">
              <a:buNone/>
            </a:pPr>
            <a:r>
              <a:rPr lang="en-US" dirty="0"/>
              <a:t>A typical portable crane used to lift and move heavy assemblies, such as engines and transmissions.</a:t>
            </a:r>
          </a:p>
        </p:txBody>
      </p:sp>
    </p:spTree>
    <p:extLst>
      <p:ext uri="{BB962C8B-B14F-4D97-AF65-F5344CB8AC3E}">
        <p14:creationId xmlns:p14="http://schemas.microsoft.com/office/powerpoint/2010/main" val="4159828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25341-5D96-154A-A040-194058EE6922}"/>
              </a:ext>
            </a:extLst>
          </p:cNvPr>
          <p:cNvSpPr>
            <a:spLocks noGrp="1"/>
          </p:cNvSpPr>
          <p:nvPr>
            <p:ph type="title"/>
          </p:nvPr>
        </p:nvSpPr>
        <p:spPr>
          <a:xfrm>
            <a:off x="457200" y="231737"/>
            <a:ext cx="8229600" cy="590349"/>
          </a:xfrm>
        </p:spPr>
        <p:txBody>
          <a:bodyPr lIns="0" tIns="18000" rIns="0" bIns="18000" anchor="ctr">
            <a:spAutoFit/>
          </a:bodyPr>
          <a:lstStyle/>
          <a:p>
            <a:r>
              <a:rPr lang="en-US" dirty="0"/>
              <a:t>Engine Stands</a:t>
            </a:r>
          </a:p>
        </p:txBody>
      </p:sp>
      <p:sp>
        <p:nvSpPr>
          <p:cNvPr id="3" name="Content Placeholder 2">
            <a:extLst>
              <a:ext uri="{FF2B5EF4-FFF2-40B4-BE49-F238E27FC236}">
                <a16:creationId xmlns:a16="http://schemas.microsoft.com/office/drawing/2014/main" id="{7D1BC03E-6D2F-EB48-89C6-F9E6CAA16BC3}"/>
              </a:ext>
            </a:extLst>
          </p:cNvPr>
          <p:cNvSpPr>
            <a:spLocks noGrp="1"/>
          </p:cNvSpPr>
          <p:nvPr>
            <p:ph sz="quarter" idx="13"/>
          </p:nvPr>
        </p:nvSpPr>
        <p:spPr>
          <a:xfrm>
            <a:off x="457200" y="1100574"/>
            <a:ext cx="8232775" cy="1645174"/>
          </a:xfrm>
        </p:spPr>
        <p:txBody>
          <a:bodyPr lIns="0" tIns="18000" rIns="0" bIns="18000" anchor="ctr">
            <a:spAutoFit/>
          </a:bodyPr>
          <a:lstStyle/>
          <a:p>
            <a:pPr marL="255588" indent="-255588"/>
            <a:r>
              <a:rPr lang="en-US" dirty="0"/>
              <a:t>An engine stand is designed to safely hold an engine and to allow it to be rotated. </a:t>
            </a:r>
          </a:p>
          <a:p>
            <a:pPr marL="742506" lvl="1" indent="-255588"/>
            <a:r>
              <a:rPr lang="en-US" dirty="0"/>
              <a:t>This allows the technician to easily remove, install, and perform service work to the engine.</a:t>
            </a:r>
          </a:p>
        </p:txBody>
      </p:sp>
    </p:spTree>
    <p:extLst>
      <p:ext uri="{BB962C8B-B14F-4D97-AF65-F5344CB8AC3E}">
        <p14:creationId xmlns:p14="http://schemas.microsoft.com/office/powerpoint/2010/main" val="2258794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ACA6-7677-4012-9456-399CF4D3EDC8}"/>
              </a:ext>
            </a:extLst>
          </p:cNvPr>
          <p:cNvSpPr>
            <a:spLocks noGrp="1"/>
          </p:cNvSpPr>
          <p:nvPr>
            <p:ph type="title"/>
          </p:nvPr>
        </p:nvSpPr>
        <p:spPr>
          <a:xfrm>
            <a:off x="457200" y="228525"/>
            <a:ext cx="8229600" cy="590349"/>
          </a:xfrm>
        </p:spPr>
        <p:txBody>
          <a:bodyPr tIns="18000" bIns="18000" anchor="ctr" anchorCtr="0">
            <a:spAutoFit/>
          </a:bodyPr>
          <a:lstStyle/>
          <a:p>
            <a:r>
              <a:rPr lang="en-US" dirty="0"/>
              <a:t>Figure 6.14</a:t>
            </a:r>
          </a:p>
        </p:txBody>
      </p:sp>
      <p:pic>
        <p:nvPicPr>
          <p:cNvPr id="7" name="Picture Placeholder 5" descr="Two engines on engine stands covered by plastic bags that keep dirt from entering them and their parts.&#10;">
            <a:extLst>
              <a:ext uri="{FF2B5EF4-FFF2-40B4-BE49-F238E27FC236}">
                <a16:creationId xmlns:a16="http://schemas.microsoft.com/office/drawing/2014/main" id="{C7A86FB7-48ED-42CE-8308-8974A6919B54}"/>
              </a:ext>
            </a:extLst>
          </p:cNvPr>
          <p:cNvPicPr>
            <a:picLocks noGrp="1" noChangeAspect="1"/>
          </p:cNvPicPr>
          <p:nvPr>
            <p:ph type="pic" sz="quarter" idx="14"/>
          </p:nvPr>
        </p:nvPicPr>
        <p:blipFill>
          <a:blip r:embed="rId2"/>
          <a:stretch>
            <a:fillRect/>
          </a:stretch>
        </p:blipFill>
        <p:spPr>
          <a:xfrm>
            <a:off x="1980985" y="1102638"/>
            <a:ext cx="5182030" cy="3884629"/>
          </a:xfrm>
        </p:spPr>
      </p:pic>
      <p:sp>
        <p:nvSpPr>
          <p:cNvPr id="3" name="Content Placeholder 2">
            <a:extLst>
              <a:ext uri="{FF2B5EF4-FFF2-40B4-BE49-F238E27FC236}">
                <a16:creationId xmlns:a16="http://schemas.microsoft.com/office/drawing/2014/main" id="{ECBBFD69-84A3-4CEC-BFFE-7098018D8BAB}"/>
              </a:ext>
            </a:extLst>
          </p:cNvPr>
          <p:cNvSpPr>
            <a:spLocks noGrp="1"/>
          </p:cNvSpPr>
          <p:nvPr>
            <p:ph sz="quarter" idx="13"/>
          </p:nvPr>
        </p:nvSpPr>
        <p:spPr>
          <a:xfrm>
            <a:off x="457200" y="5192942"/>
            <a:ext cx="8229600" cy="1167348"/>
          </a:xfrm>
        </p:spPr>
        <p:txBody>
          <a:bodyPr tIns="18000" bIns="18000" anchor="ctr" anchorCtr="0">
            <a:spAutoFit/>
          </a:bodyPr>
          <a:lstStyle/>
          <a:p>
            <a:pPr marL="432" indent="0">
              <a:buNone/>
            </a:pPr>
            <a:r>
              <a:rPr lang="en-US" dirty="0"/>
              <a:t>Two engines on engine stands. The plastic bags over the engines help keep dirt from getting onto these engines and engine parts.</a:t>
            </a:r>
          </a:p>
        </p:txBody>
      </p:sp>
    </p:spTree>
    <p:extLst>
      <p:ext uri="{BB962C8B-B14F-4D97-AF65-F5344CB8AC3E}">
        <p14:creationId xmlns:p14="http://schemas.microsoft.com/office/powerpoint/2010/main" val="832292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ACA6-7677-4012-9456-399CF4D3EDC8}"/>
              </a:ext>
            </a:extLst>
          </p:cNvPr>
          <p:cNvSpPr>
            <a:spLocks noGrp="1"/>
          </p:cNvSpPr>
          <p:nvPr>
            <p:ph type="title"/>
          </p:nvPr>
        </p:nvSpPr>
        <p:spPr>
          <a:xfrm>
            <a:off x="457200" y="228525"/>
            <a:ext cx="8229600" cy="590349"/>
          </a:xfrm>
        </p:spPr>
        <p:txBody>
          <a:bodyPr tIns="18000" bIns="18000" anchor="ctr" anchorCtr="0">
            <a:spAutoFit/>
          </a:bodyPr>
          <a:lstStyle/>
          <a:p>
            <a:r>
              <a:rPr lang="en-US" dirty="0"/>
              <a:t>Figure 6.15</a:t>
            </a:r>
          </a:p>
        </p:txBody>
      </p:sp>
      <p:pic>
        <p:nvPicPr>
          <p:cNvPr id="9" name="Picture Placeholder 5" descr="An engine grasped by an engine stand from the sides rather than the ends.&#10;">
            <a:extLst>
              <a:ext uri="{FF2B5EF4-FFF2-40B4-BE49-F238E27FC236}">
                <a16:creationId xmlns:a16="http://schemas.microsoft.com/office/drawing/2014/main" id="{CC13AE04-4792-4919-B3EF-775AAC9EBB32}"/>
              </a:ext>
            </a:extLst>
          </p:cNvPr>
          <p:cNvPicPr>
            <a:picLocks noGrp="1" noChangeAspect="1"/>
          </p:cNvPicPr>
          <p:nvPr>
            <p:ph type="pic" sz="quarter" idx="14"/>
          </p:nvPr>
        </p:nvPicPr>
        <p:blipFill>
          <a:blip r:embed="rId2"/>
          <a:stretch>
            <a:fillRect/>
          </a:stretch>
        </p:blipFill>
        <p:spPr>
          <a:xfrm>
            <a:off x="1499122" y="1121549"/>
            <a:ext cx="6175760" cy="4175990"/>
          </a:xfrm>
        </p:spPr>
      </p:pic>
      <p:sp>
        <p:nvSpPr>
          <p:cNvPr id="3" name="Content Placeholder 2">
            <a:extLst>
              <a:ext uri="{FF2B5EF4-FFF2-40B4-BE49-F238E27FC236}">
                <a16:creationId xmlns:a16="http://schemas.microsoft.com/office/drawing/2014/main" id="{ECBBFD69-84A3-4CEC-BFFE-7098018D8BAB}"/>
              </a:ext>
            </a:extLst>
          </p:cNvPr>
          <p:cNvSpPr>
            <a:spLocks noGrp="1"/>
          </p:cNvSpPr>
          <p:nvPr>
            <p:ph sz="quarter" idx="13"/>
          </p:nvPr>
        </p:nvSpPr>
        <p:spPr>
          <a:xfrm>
            <a:off x="457200" y="5517124"/>
            <a:ext cx="8229600" cy="775015"/>
          </a:xfrm>
        </p:spPr>
        <p:txBody>
          <a:bodyPr tIns="18000" bIns="18000" anchor="ctr" anchorCtr="0">
            <a:spAutoFit/>
          </a:bodyPr>
          <a:lstStyle/>
          <a:p>
            <a:pPr marL="432" indent="0">
              <a:buNone/>
            </a:pPr>
            <a:r>
              <a:rPr lang="en-US" dirty="0"/>
              <a:t>An engine stand that grasps the engine from the sides rather than the end.</a:t>
            </a:r>
          </a:p>
        </p:txBody>
      </p:sp>
    </p:spTree>
    <p:extLst>
      <p:ext uri="{BB962C8B-B14F-4D97-AF65-F5344CB8AC3E}">
        <p14:creationId xmlns:p14="http://schemas.microsoft.com/office/powerpoint/2010/main" val="3315438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C5FB4-9F5A-4348-ABC7-883106404806}"/>
              </a:ext>
            </a:extLst>
          </p:cNvPr>
          <p:cNvSpPr>
            <a:spLocks noGrp="1"/>
          </p:cNvSpPr>
          <p:nvPr>
            <p:ph type="title"/>
          </p:nvPr>
        </p:nvSpPr>
        <p:spPr>
          <a:xfrm>
            <a:off x="457200" y="186499"/>
            <a:ext cx="8229600" cy="679535"/>
          </a:xfrm>
        </p:spPr>
        <p:txBody>
          <a:bodyPr lIns="0" tIns="18000" rIns="0" bIns="18000" anchor="ctr"/>
          <a:lstStyle/>
          <a:p>
            <a:r>
              <a:rPr lang="en-US" dirty="0"/>
              <a:t>Summary </a:t>
            </a:r>
            <a:r>
              <a:rPr lang="en-US" sz="2800" dirty="0"/>
              <a:t>(1 of 3)</a:t>
            </a:r>
          </a:p>
        </p:txBody>
      </p:sp>
      <p:sp>
        <p:nvSpPr>
          <p:cNvPr id="3" name="Content Placeholder 2">
            <a:extLst>
              <a:ext uri="{FF2B5EF4-FFF2-40B4-BE49-F238E27FC236}">
                <a16:creationId xmlns:a16="http://schemas.microsoft.com/office/drawing/2014/main" id="{E6599FD4-EC76-B843-B5A5-DC46FAFDE46D}"/>
              </a:ext>
            </a:extLst>
          </p:cNvPr>
          <p:cNvSpPr>
            <a:spLocks noGrp="1"/>
          </p:cNvSpPr>
          <p:nvPr>
            <p:ph sz="quarter" idx="13"/>
          </p:nvPr>
        </p:nvSpPr>
        <p:spPr>
          <a:xfrm>
            <a:off x="457200" y="1094736"/>
            <a:ext cx="8232775" cy="3761129"/>
          </a:xfrm>
        </p:spPr>
        <p:txBody>
          <a:bodyPr lIns="0" tIns="18000" rIns="0" bIns="18000" anchor="ctr"/>
          <a:lstStyle/>
          <a:p>
            <a:pPr marL="558800" indent="-558800">
              <a:buFont typeface="+mj-lt"/>
              <a:buAutoNum type="arabicPeriod"/>
            </a:pPr>
            <a:r>
              <a:rPr lang="en-US" dirty="0"/>
              <a:t>Most shops are equipped with a large air compressor that supplies pressurized air to all stalls for use by the technician.</a:t>
            </a:r>
          </a:p>
          <a:p>
            <a:pPr marL="558800" indent="-558800">
              <a:buFont typeface="+mj-lt"/>
              <a:buAutoNum type="arabicPeriod"/>
            </a:pPr>
            <a:r>
              <a:rPr lang="en-US" dirty="0"/>
              <a:t>An air impact wrench is the most commonly used power tool in the shop. It is used mostly to remove fasteners. Caution should be exercised not to overtighten a fastener, using an air impact wrench.</a:t>
            </a:r>
          </a:p>
          <a:p>
            <a:pPr marL="558800" indent="-558800">
              <a:buFont typeface="+mj-lt"/>
              <a:buAutoNum type="arabicPeriod"/>
            </a:pPr>
            <a:r>
              <a:rPr lang="en-US" dirty="0"/>
              <a:t>Other air-operated tools include an air ratchet and a die grinder.</a:t>
            </a:r>
          </a:p>
        </p:txBody>
      </p:sp>
    </p:spTree>
    <p:extLst>
      <p:ext uri="{BB962C8B-B14F-4D97-AF65-F5344CB8AC3E}">
        <p14:creationId xmlns:p14="http://schemas.microsoft.com/office/powerpoint/2010/main" val="3987743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C5FB4-9F5A-4348-ABC7-883106404806}"/>
              </a:ext>
            </a:extLst>
          </p:cNvPr>
          <p:cNvSpPr>
            <a:spLocks noGrp="1"/>
          </p:cNvSpPr>
          <p:nvPr>
            <p:ph type="title"/>
          </p:nvPr>
        </p:nvSpPr>
        <p:spPr>
          <a:xfrm>
            <a:off x="457200" y="205599"/>
            <a:ext cx="8229600" cy="642627"/>
          </a:xfrm>
        </p:spPr>
        <p:txBody>
          <a:bodyPr lIns="0" tIns="18000" rIns="0" bIns="18000" anchor="ctr"/>
          <a:lstStyle/>
          <a:p>
            <a:r>
              <a:rPr lang="en-US" dirty="0"/>
              <a:t>Summary </a:t>
            </a:r>
            <a:r>
              <a:rPr lang="en-US" sz="2800" dirty="0"/>
              <a:t>(2 of 3)</a:t>
            </a:r>
          </a:p>
        </p:txBody>
      </p:sp>
      <p:sp>
        <p:nvSpPr>
          <p:cNvPr id="3" name="Content Placeholder 2">
            <a:extLst>
              <a:ext uri="{FF2B5EF4-FFF2-40B4-BE49-F238E27FC236}">
                <a16:creationId xmlns:a16="http://schemas.microsoft.com/office/drawing/2014/main" id="{E6599FD4-EC76-B843-B5A5-DC46FAFDE46D}"/>
              </a:ext>
            </a:extLst>
          </p:cNvPr>
          <p:cNvSpPr>
            <a:spLocks noGrp="1"/>
          </p:cNvSpPr>
          <p:nvPr>
            <p:ph sz="quarter" idx="13"/>
          </p:nvPr>
        </p:nvSpPr>
        <p:spPr>
          <a:xfrm>
            <a:off x="457200" y="1098398"/>
            <a:ext cx="8232775" cy="2755297"/>
          </a:xfrm>
        </p:spPr>
        <p:txBody>
          <a:bodyPr lIns="0" tIns="18000" rIns="0" bIns="18000" anchor="ctr"/>
          <a:lstStyle/>
          <a:p>
            <a:pPr marL="558800" indent="-457200">
              <a:buFont typeface="+mj-lt"/>
              <a:buAutoNum type="arabicPeriod" startAt="4"/>
            </a:pPr>
            <a:r>
              <a:rPr lang="en-US" dirty="0"/>
              <a:t>A bench or pedestal grinder usually has both a grinding stone and a wire brush wheel.</a:t>
            </a:r>
          </a:p>
          <a:p>
            <a:pPr marL="558800" indent="-457200">
              <a:buFont typeface="+mj-lt"/>
              <a:buAutoNum type="arabicPeriod" startAt="4"/>
            </a:pPr>
            <a:r>
              <a:rPr lang="en-US" dirty="0"/>
              <a:t>Trouble lights should be fluorescent or </a:t>
            </a:r>
            <a:r>
              <a:rPr lang="en-US" spc="-300" dirty="0"/>
              <a:t>L E </a:t>
            </a:r>
            <a:r>
              <a:rPr lang="en-US" dirty="0"/>
              <a:t>D for maximum safety in the shop.</a:t>
            </a:r>
          </a:p>
          <a:p>
            <a:pPr marL="558800" indent="-457200">
              <a:buFont typeface="+mj-lt"/>
              <a:buAutoNum type="arabicPeriod" startAt="4"/>
            </a:pPr>
            <a:r>
              <a:rPr lang="en-US" dirty="0"/>
              <a:t>A hydraulic press is used to remove bearings from shafts and other similar operations.</a:t>
            </a:r>
          </a:p>
        </p:txBody>
      </p:sp>
    </p:spTree>
    <p:extLst>
      <p:ext uri="{BB962C8B-B14F-4D97-AF65-F5344CB8AC3E}">
        <p14:creationId xmlns:p14="http://schemas.microsoft.com/office/powerpoint/2010/main" val="4139676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C5FB4-9F5A-4348-ABC7-883106404806}"/>
              </a:ext>
            </a:extLst>
          </p:cNvPr>
          <p:cNvSpPr>
            <a:spLocks noGrp="1"/>
          </p:cNvSpPr>
          <p:nvPr>
            <p:ph type="title"/>
          </p:nvPr>
        </p:nvSpPr>
        <p:spPr>
          <a:xfrm>
            <a:off x="457200" y="233135"/>
            <a:ext cx="8229600" cy="590349"/>
          </a:xfrm>
        </p:spPr>
        <p:txBody>
          <a:bodyPr lIns="0" tIns="18000" rIns="0" bIns="18000" anchor="ctr">
            <a:spAutoFit/>
          </a:bodyPr>
          <a:lstStyle/>
          <a:p>
            <a:r>
              <a:rPr lang="en-US" dirty="0"/>
              <a:t>Summary </a:t>
            </a:r>
            <a:r>
              <a:rPr lang="en-US" sz="2800" dirty="0"/>
              <a:t>(3 of 3)</a:t>
            </a:r>
          </a:p>
        </p:txBody>
      </p:sp>
      <p:sp>
        <p:nvSpPr>
          <p:cNvPr id="3" name="Content Placeholder 2">
            <a:extLst>
              <a:ext uri="{FF2B5EF4-FFF2-40B4-BE49-F238E27FC236}">
                <a16:creationId xmlns:a16="http://schemas.microsoft.com/office/drawing/2014/main" id="{E6599FD4-EC76-B843-B5A5-DC46FAFDE46D}"/>
              </a:ext>
            </a:extLst>
          </p:cNvPr>
          <p:cNvSpPr>
            <a:spLocks noGrp="1"/>
          </p:cNvSpPr>
          <p:nvPr>
            <p:ph sz="quarter" idx="13"/>
          </p:nvPr>
        </p:nvSpPr>
        <p:spPr>
          <a:xfrm>
            <a:off x="457200" y="1091416"/>
            <a:ext cx="8232775" cy="2075371"/>
          </a:xfrm>
        </p:spPr>
        <p:txBody>
          <a:bodyPr lIns="0" tIns="18000" rIns="0" bIns="18000" anchor="ctr">
            <a:spAutoFit/>
          </a:bodyPr>
          <a:lstStyle/>
          <a:p>
            <a:pPr marL="558800" indent="-558800">
              <a:buFont typeface="+mj-lt"/>
              <a:buAutoNum type="arabicPeriod" startAt="7"/>
            </a:pPr>
            <a:r>
              <a:rPr lang="en-US" dirty="0"/>
              <a:t>A portable crane is used to remove and install engines or engine/transmission assemblies from vehicles.</a:t>
            </a:r>
          </a:p>
          <a:p>
            <a:pPr marL="558800" indent="-558800">
              <a:buFont typeface="+mj-lt"/>
              <a:buAutoNum type="arabicPeriod" startAt="7"/>
            </a:pPr>
            <a:r>
              <a:rPr lang="en-US" dirty="0"/>
              <a:t>Engine stands are designed to allow the technician to rotate the engine to get access to the various parts and components.</a:t>
            </a:r>
          </a:p>
        </p:txBody>
      </p:sp>
    </p:spTree>
    <p:extLst>
      <p:ext uri="{BB962C8B-B14F-4D97-AF65-F5344CB8AC3E}">
        <p14:creationId xmlns:p14="http://schemas.microsoft.com/office/powerpoint/2010/main" val="263189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230350"/>
            <a:ext cx="8229600" cy="596252"/>
          </a:xfrm>
        </p:spPr>
        <p:txBody>
          <a:bodyPr lIns="0" tIns="18000" rIns="0" bIns="18000" anchor="ctr">
            <a:spAutoFit/>
          </a:bodyPr>
          <a:lstStyle/>
          <a:p>
            <a:r>
              <a:rPr lang="en-US" dirty="0"/>
              <a:t>Air Compressor</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1277857"/>
            <a:ext cx="8232775" cy="2967923"/>
          </a:xfrm>
        </p:spPr>
        <p:txBody>
          <a:bodyPr lIns="0" tIns="18000" rIns="0" bIns="18000" anchor="ctr">
            <a:spAutoFit/>
          </a:bodyPr>
          <a:lstStyle/>
          <a:p>
            <a:pPr marL="342900" indent="-342900"/>
            <a:r>
              <a:rPr lang="en-US" dirty="0">
                <a:solidFill>
                  <a:schemeClr val="tx1"/>
                </a:solidFill>
                <a:cs typeface="Arial" panose="020B0604020202020204" pitchFamily="34" charset="0"/>
              </a:rPr>
              <a:t>A shop air compressor is usually located in a separate room or an area away from the customer area of a shop. </a:t>
            </a:r>
          </a:p>
          <a:p>
            <a:pPr marL="342900" indent="-342900"/>
            <a:r>
              <a:rPr lang="en-US" dirty="0">
                <a:solidFill>
                  <a:schemeClr val="tx1"/>
                </a:solidFill>
                <a:cs typeface="Arial" panose="020B0604020202020204" pitchFamily="34" charset="0"/>
              </a:rPr>
              <a:t>An air compressor is powered by a 220 volt </a:t>
            </a:r>
            <a:r>
              <a:rPr lang="en-US" spc="-300" dirty="0">
                <a:solidFill>
                  <a:schemeClr val="tx1"/>
                </a:solidFill>
                <a:cs typeface="Arial" panose="020B0604020202020204" pitchFamily="34" charset="0"/>
              </a:rPr>
              <a:t>A </a:t>
            </a:r>
            <a:r>
              <a:rPr lang="en-US" dirty="0">
                <a:solidFill>
                  <a:schemeClr val="tx1"/>
                </a:solidFill>
                <a:cs typeface="Arial" panose="020B0604020202020204" pitchFamily="34" charset="0"/>
              </a:rPr>
              <a:t>C electric motor. It includes </a:t>
            </a:r>
          </a:p>
          <a:p>
            <a:pPr marL="829818" lvl="1" indent="-342900"/>
            <a:r>
              <a:rPr lang="en-US" dirty="0">
                <a:solidFill>
                  <a:schemeClr val="tx1"/>
                </a:solidFill>
                <a:cs typeface="Arial" panose="020B0604020202020204" pitchFamily="34" charset="0"/>
              </a:rPr>
              <a:t>A storage tank and the compressor itself</a:t>
            </a:r>
          </a:p>
          <a:p>
            <a:pPr marL="829818" lvl="1" indent="-342900"/>
            <a:r>
              <a:rPr lang="en-US" dirty="0">
                <a:solidFill>
                  <a:schemeClr val="tx1"/>
                </a:solidFill>
                <a:cs typeface="Arial" panose="020B0604020202020204" pitchFamily="34" charset="0"/>
              </a:rPr>
              <a:t>Pressure switches, which are used to maintain a certain minimum level of air pressure in the system	</a:t>
            </a:r>
          </a:p>
        </p:txBody>
      </p:sp>
    </p:spTree>
    <p:extLst>
      <p:ext uri="{BB962C8B-B14F-4D97-AF65-F5344CB8AC3E}">
        <p14:creationId xmlns:p14="http://schemas.microsoft.com/office/powerpoint/2010/main" val="1933622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56FAE7-345A-4FE5-9B65-CDC87FE48B18}"/>
              </a:ext>
            </a:extLst>
          </p:cNvPr>
          <p:cNvSpPr>
            <a:spLocks noGrp="1"/>
          </p:cNvSpPr>
          <p:nvPr>
            <p:ph type="title"/>
          </p:nvPr>
        </p:nvSpPr>
        <p:spPr>
          <a:xfrm>
            <a:off x="470551" y="161564"/>
            <a:ext cx="8202898" cy="833825"/>
          </a:xfrm>
        </p:spPr>
        <p:txBody>
          <a:bodyPr vert="horz" lIns="0" tIns="17942" rIns="0" bIns="17942" rtlCol="0" anchor="ctr" anchorCtr="0">
            <a:spAutoFit/>
          </a:bodyPr>
          <a:lstStyle/>
          <a:p>
            <a:r>
              <a:rPr lang="en-US" kern="0">
                <a:latin typeface="Arial"/>
              </a:rPr>
              <a:t>Animation and Video Resources</a:t>
            </a:r>
            <a:br>
              <a:rPr lang="en-US" kern="0">
                <a:latin typeface="Arial"/>
              </a:rPr>
            </a:br>
            <a:r>
              <a:rPr lang="en-US" sz="1595">
                <a:latin typeface="Arial"/>
              </a:rPr>
              <a:t>The below listed resources are hyperlinked to the James Halderman website</a:t>
            </a:r>
            <a:endParaRPr lang="en-IN" sz="2791" dirty="0"/>
          </a:p>
        </p:txBody>
      </p:sp>
      <p:sp>
        <p:nvSpPr>
          <p:cNvPr id="6" name="Content Placeholder 5">
            <a:extLst>
              <a:ext uri="{FF2B5EF4-FFF2-40B4-BE49-F238E27FC236}">
                <a16:creationId xmlns:a16="http://schemas.microsoft.com/office/drawing/2014/main" id="{4138F3F7-4197-4CA5-8C73-5FA3B80E4376}"/>
              </a:ext>
            </a:extLst>
          </p:cNvPr>
          <p:cNvSpPr>
            <a:spLocks noGrp="1"/>
          </p:cNvSpPr>
          <p:nvPr>
            <p:ph sz="quarter" idx="13"/>
          </p:nvPr>
        </p:nvSpPr>
        <p:spPr>
          <a:xfrm>
            <a:off x="467387" y="2218768"/>
            <a:ext cx="8206063" cy="1739521"/>
          </a:xfrm>
        </p:spPr>
        <p:txBody>
          <a:bodyPr vert="horz" lIns="0" tIns="17942" rIns="0" bIns="17942" rtlCol="0" anchor="ctr" anchorCtr="0">
            <a:spAutoFit/>
          </a:bodyPr>
          <a:lstStyle/>
          <a:p>
            <a:pPr marL="0" indent="0">
              <a:spcBef>
                <a:spcPts val="598"/>
              </a:spcBef>
              <a:buNone/>
            </a:pPr>
            <a:r>
              <a:rPr lang="en-US" dirty="0">
                <a:latin typeface="Arial" panose="020B0604020202020204" pitchFamily="34" charset="0"/>
                <a:cs typeface="Arial" panose="020B0604020202020204" pitchFamily="34" charset="0"/>
                <a:hlinkClick r:id="rId3"/>
              </a:rPr>
              <a:t>(A0) Automotive Fundamentals Animations</a:t>
            </a:r>
            <a:endParaRPr lang="en-US" dirty="0">
              <a:latin typeface="Arial" panose="020B0604020202020204" pitchFamily="34" charset="0"/>
              <a:cs typeface="Arial" panose="020B0604020202020204" pitchFamily="34" charset="0"/>
            </a:endParaRPr>
          </a:p>
          <a:p>
            <a:pPr marL="0" indent="0">
              <a:spcBef>
                <a:spcPts val="598"/>
              </a:spcBef>
              <a:buNone/>
            </a:pPr>
            <a:endParaRPr lang="en-US" dirty="0">
              <a:latin typeface="Arial" panose="020B0604020202020204" pitchFamily="34" charset="0"/>
              <a:cs typeface="Arial" panose="020B0604020202020204" pitchFamily="34" charset="0"/>
            </a:endParaRPr>
          </a:p>
          <a:p>
            <a:pPr marL="0" indent="0">
              <a:spcBef>
                <a:spcPts val="598"/>
              </a:spcBef>
              <a:buNone/>
            </a:pPr>
            <a:r>
              <a:rPr lang="en-US" dirty="0">
                <a:latin typeface="Arial" panose="020B0604020202020204" pitchFamily="34" charset="0"/>
                <a:cs typeface="Arial" panose="020B0604020202020204" pitchFamily="34" charset="0"/>
                <a:hlinkClick r:id="rId4"/>
              </a:rPr>
              <a:t>(A0) Automotive Fundamentals Videos</a:t>
            </a:r>
            <a:endParaRPr lang="en-US" dirty="0">
              <a:latin typeface="Arial" panose="020B0604020202020204" pitchFamily="34" charset="0"/>
              <a:cs typeface="Arial" panose="020B0604020202020204" pitchFamily="34" charset="0"/>
            </a:endParaRPr>
          </a:p>
          <a:p>
            <a:pPr marL="0" indent="0">
              <a:spcBef>
                <a:spcPts val="598"/>
              </a:spcBef>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147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a:xfrm>
            <a:off x="457200" y="237882"/>
            <a:ext cx="8229600" cy="590349"/>
          </a:xfrm>
        </p:spPr>
        <p:txBody>
          <a:bodyPr tIns="18000" bIns="18000" anchor="ctr">
            <a:spAutoFit/>
          </a:bodyPr>
          <a:lstStyle/>
          <a:p>
            <a:r>
              <a:rPr lang="en-US" dirty="0">
                <a:latin typeface="Arial (Headings)"/>
                <a:cs typeface="Times New Roman" panose="02020603050405020304" pitchFamily="18" charset="0"/>
              </a:rPr>
              <a:t>Copyright</a:t>
            </a:r>
          </a:p>
        </p:txBody>
      </p:sp>
      <p:pic>
        <p:nvPicPr>
          <p:cNvPr id="6" name="Picture Placeholder 5" descr="Warning.">
            <a:extLst>
              <a:ext uri="{FF2B5EF4-FFF2-40B4-BE49-F238E27FC236}">
                <a16:creationId xmlns:a16="http://schemas.microsoft.com/office/drawing/2014/main" id="{7AF38FA6-9016-4951-8D4C-F708A77D08BF}"/>
              </a:ext>
            </a:extLst>
          </p:cNvPr>
          <p:cNvPicPr>
            <a:picLocks noGrp="1" noChangeAspect="1"/>
          </p:cNvPicPr>
          <p:nvPr>
            <p:ph type="pic" sz="quarter" idx="14"/>
          </p:nvPr>
        </p:nvPicPr>
        <p:blipFill>
          <a:blip r:embed="rId3"/>
          <a:stretch>
            <a:fillRect/>
          </a:stretch>
        </p:blipFill>
        <p:spPr>
          <a:xfrm>
            <a:off x="468313" y="2335313"/>
            <a:ext cx="1276528" cy="1438476"/>
          </a:xfrm>
        </p:spPr>
      </p:pic>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889760" y="1587771"/>
            <a:ext cx="6797040" cy="3079220"/>
          </a:xfrm>
          <a:ln/>
        </p:spPr>
        <p:style>
          <a:lnRef idx="2">
            <a:schemeClr val="dk1"/>
          </a:lnRef>
          <a:fillRef idx="1">
            <a:schemeClr val="lt1"/>
          </a:fillRef>
          <a:effectRef idx="0">
            <a:schemeClr val="dk1"/>
          </a:effectRef>
          <a:fontRef idx="minor">
            <a:schemeClr val="dk1"/>
          </a:fontRef>
        </p:style>
        <p:txBody>
          <a:bodyPr lIns="183600" tIns="183600" rIns="183600" bIns="183600" anchor="ctr">
            <a:spAutoFit/>
          </a:bodyPr>
          <a:lstStyle/>
          <a:p>
            <a:pPr marL="101600" indent="0">
              <a:buNone/>
            </a:pPr>
            <a:r>
              <a:rPr lang="en-US" sz="1600" b="1" dirty="0"/>
              <a:t>This work is protected by United States copyright laws and is</a:t>
            </a:r>
            <a:r>
              <a:rPr lang="en-US" sz="1600" b="1" baseline="0" dirty="0"/>
              <a:t> </a:t>
            </a:r>
            <a:r>
              <a:rPr lang="en-US" sz="1600"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2143627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ACA6-7677-4012-9456-399CF4D3EDC8}"/>
              </a:ext>
            </a:extLst>
          </p:cNvPr>
          <p:cNvSpPr>
            <a:spLocks noGrp="1"/>
          </p:cNvSpPr>
          <p:nvPr>
            <p:ph type="title"/>
          </p:nvPr>
        </p:nvSpPr>
        <p:spPr>
          <a:xfrm>
            <a:off x="457200" y="228525"/>
            <a:ext cx="8229600" cy="590349"/>
          </a:xfrm>
        </p:spPr>
        <p:txBody>
          <a:bodyPr tIns="18000" bIns="18000" anchor="ctr" anchorCtr="0">
            <a:spAutoFit/>
          </a:bodyPr>
          <a:lstStyle/>
          <a:p>
            <a:r>
              <a:rPr lang="en-US" dirty="0"/>
              <a:t>Figure 6.1</a:t>
            </a:r>
          </a:p>
        </p:txBody>
      </p:sp>
      <p:pic>
        <p:nvPicPr>
          <p:cNvPr id="5" name="Picture Placeholder 7" descr="A typical shop compressor is placed on the ground. This shows a large cylindrical part with a motor-like part above it. &#10;">
            <a:extLst>
              <a:ext uri="{FF2B5EF4-FFF2-40B4-BE49-F238E27FC236}">
                <a16:creationId xmlns:a16="http://schemas.microsoft.com/office/drawing/2014/main" id="{5826B230-EC91-4DD9-9D17-E0954A04E7BA}"/>
              </a:ext>
            </a:extLst>
          </p:cNvPr>
          <p:cNvPicPr>
            <a:picLocks noGrp="1" noChangeAspect="1"/>
          </p:cNvPicPr>
          <p:nvPr>
            <p:ph type="pic" sz="quarter" idx="14"/>
          </p:nvPr>
        </p:nvPicPr>
        <p:blipFill>
          <a:blip r:embed="rId2"/>
          <a:stretch>
            <a:fillRect/>
          </a:stretch>
        </p:blipFill>
        <p:spPr>
          <a:xfrm>
            <a:off x="1819261" y="1110953"/>
            <a:ext cx="5535482" cy="4158933"/>
          </a:xfrm>
        </p:spPr>
      </p:pic>
      <p:sp>
        <p:nvSpPr>
          <p:cNvPr id="3" name="Content Placeholder 2">
            <a:extLst>
              <a:ext uri="{FF2B5EF4-FFF2-40B4-BE49-F238E27FC236}">
                <a16:creationId xmlns:a16="http://schemas.microsoft.com/office/drawing/2014/main" id="{ECBBFD69-84A3-4CEC-BFFE-7098018D8BAB}"/>
              </a:ext>
            </a:extLst>
          </p:cNvPr>
          <p:cNvSpPr>
            <a:spLocks noGrp="1"/>
          </p:cNvSpPr>
          <p:nvPr>
            <p:ph sz="quarter" idx="13"/>
          </p:nvPr>
        </p:nvSpPr>
        <p:spPr>
          <a:xfrm>
            <a:off x="457200" y="5555488"/>
            <a:ext cx="8229600" cy="775015"/>
          </a:xfrm>
        </p:spPr>
        <p:txBody>
          <a:bodyPr tIns="18000" bIns="18000" anchor="ctr" anchorCtr="0">
            <a:spAutoFit/>
          </a:bodyPr>
          <a:lstStyle/>
          <a:p>
            <a:pPr marL="432" indent="0">
              <a:buNone/>
            </a:pPr>
            <a:r>
              <a:rPr lang="en-US" dirty="0"/>
              <a:t>A typical shop compressor. It is usually placed out of the way, yet accessible to provide for maintenance to the unit.</a:t>
            </a:r>
            <a:endParaRPr lang="en-US" sz="1200" dirty="0">
              <a:latin typeface="+mn-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01343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ACA6-7677-4012-9456-399CF4D3EDC8}"/>
              </a:ext>
            </a:extLst>
          </p:cNvPr>
          <p:cNvSpPr>
            <a:spLocks noGrp="1"/>
          </p:cNvSpPr>
          <p:nvPr>
            <p:ph type="title"/>
          </p:nvPr>
        </p:nvSpPr>
        <p:spPr>
          <a:xfrm>
            <a:off x="457200" y="228525"/>
            <a:ext cx="8229600" cy="590349"/>
          </a:xfrm>
        </p:spPr>
        <p:txBody>
          <a:bodyPr tIns="18000" bIns="18000" anchor="ctr" anchorCtr="0">
            <a:spAutoFit/>
          </a:bodyPr>
          <a:lstStyle/>
          <a:p>
            <a:r>
              <a:rPr lang="en-US" dirty="0"/>
              <a:t>Figure 6.2</a:t>
            </a:r>
          </a:p>
        </p:txBody>
      </p:sp>
      <p:pic>
        <p:nvPicPr>
          <p:cNvPr id="7" name="Picture Placeholder 6" descr="An O S H A approved air nozzle.&#10;Long description is available in notes, Press F6">
            <a:extLst>
              <a:ext uri="{FF2B5EF4-FFF2-40B4-BE49-F238E27FC236}">
                <a16:creationId xmlns:a16="http://schemas.microsoft.com/office/drawing/2014/main" id="{57CBA89A-6DE2-453A-A5C6-CC43DF0F9D8B}"/>
              </a:ext>
            </a:extLst>
          </p:cNvPr>
          <p:cNvPicPr>
            <a:picLocks noGrp="1" noChangeAspect="1"/>
          </p:cNvPicPr>
          <p:nvPr>
            <p:ph type="pic" sz="quarter" idx="14"/>
          </p:nvPr>
        </p:nvPicPr>
        <p:blipFill>
          <a:blip r:embed="rId3"/>
          <a:stretch>
            <a:fillRect/>
          </a:stretch>
        </p:blipFill>
        <p:spPr>
          <a:xfrm>
            <a:off x="1589936" y="1034509"/>
            <a:ext cx="5994132" cy="3945344"/>
          </a:xfrm>
        </p:spPr>
      </p:pic>
      <p:sp>
        <p:nvSpPr>
          <p:cNvPr id="3" name="Content Placeholder 2">
            <a:extLst>
              <a:ext uri="{FF2B5EF4-FFF2-40B4-BE49-F238E27FC236}">
                <a16:creationId xmlns:a16="http://schemas.microsoft.com/office/drawing/2014/main" id="{ECBBFD69-84A3-4CEC-BFFE-7098018D8BAB}"/>
              </a:ext>
            </a:extLst>
          </p:cNvPr>
          <p:cNvSpPr>
            <a:spLocks noGrp="1"/>
          </p:cNvSpPr>
          <p:nvPr>
            <p:ph sz="quarter" idx="13"/>
          </p:nvPr>
        </p:nvSpPr>
        <p:spPr>
          <a:xfrm>
            <a:off x="457200" y="5189728"/>
            <a:ext cx="8229600" cy="1144347"/>
          </a:xfrm>
        </p:spPr>
        <p:txBody>
          <a:bodyPr tIns="18000" bIns="18000" anchor="ctr" anchorCtr="0">
            <a:spAutoFit/>
          </a:bodyPr>
          <a:lstStyle/>
          <a:p>
            <a:pPr marL="432" indent="0">
              <a:buNone/>
            </a:pPr>
            <a:r>
              <a:rPr lang="en-US" dirty="0"/>
              <a:t>Always use an air nozzle that is </a:t>
            </a:r>
            <a:r>
              <a:rPr lang="en-US" spc="-300" dirty="0"/>
              <a:t>O S H </a:t>
            </a:r>
            <a:r>
              <a:rPr lang="en-US" dirty="0"/>
              <a:t>A approved. The openings in the side are used to allow air to escape if the nozzle tip were to become clogged.</a:t>
            </a:r>
          </a:p>
        </p:txBody>
      </p:sp>
    </p:spTree>
    <p:extLst>
      <p:ext uri="{BB962C8B-B14F-4D97-AF65-F5344CB8AC3E}">
        <p14:creationId xmlns:p14="http://schemas.microsoft.com/office/powerpoint/2010/main" val="16097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C636F-600A-B449-848C-64005FB0502D}"/>
              </a:ext>
            </a:extLst>
          </p:cNvPr>
          <p:cNvSpPr>
            <a:spLocks noGrp="1"/>
          </p:cNvSpPr>
          <p:nvPr>
            <p:ph type="title"/>
          </p:nvPr>
        </p:nvSpPr>
        <p:spPr>
          <a:xfrm>
            <a:off x="457200" y="197643"/>
            <a:ext cx="8229600" cy="652113"/>
          </a:xfrm>
        </p:spPr>
        <p:txBody>
          <a:bodyPr lIns="0" tIns="18000" rIns="0" bIns="18000" anchor="ctr">
            <a:spAutoFit/>
          </a:bodyPr>
          <a:lstStyle/>
          <a:p>
            <a:r>
              <a:rPr lang="en-US" dirty="0"/>
              <a:t>Air and Electrically Operated Tools</a:t>
            </a:r>
          </a:p>
        </p:txBody>
      </p:sp>
      <p:sp>
        <p:nvSpPr>
          <p:cNvPr id="3" name="Content Placeholder 2">
            <a:extLst>
              <a:ext uri="{FF2B5EF4-FFF2-40B4-BE49-F238E27FC236}">
                <a16:creationId xmlns:a16="http://schemas.microsoft.com/office/drawing/2014/main" id="{A0E3C84A-2E34-3D4C-B3B5-61FFD7798433}"/>
              </a:ext>
            </a:extLst>
          </p:cNvPr>
          <p:cNvSpPr>
            <a:spLocks noGrp="1"/>
          </p:cNvSpPr>
          <p:nvPr>
            <p:ph sz="quarter" idx="13"/>
          </p:nvPr>
        </p:nvSpPr>
        <p:spPr>
          <a:xfrm>
            <a:off x="457200" y="1103843"/>
            <a:ext cx="8232775" cy="3775837"/>
          </a:xfrm>
        </p:spPr>
        <p:txBody>
          <a:bodyPr lIns="0" tIns="18000" rIns="0" bIns="18000" anchor="ctr">
            <a:spAutoFit/>
          </a:bodyPr>
          <a:lstStyle/>
          <a:p>
            <a:pPr marL="255588" indent="-255588"/>
            <a:r>
              <a:rPr lang="en-US" dirty="0"/>
              <a:t>Impact Wrench</a:t>
            </a:r>
          </a:p>
          <a:p>
            <a:pPr marL="255588" indent="-255588"/>
            <a:r>
              <a:rPr lang="en-US" dirty="0"/>
              <a:t>Air Ratchet</a:t>
            </a:r>
          </a:p>
          <a:p>
            <a:pPr marL="255588" indent="-255588"/>
            <a:r>
              <a:rPr lang="en-US" dirty="0"/>
              <a:t>Die Grinder</a:t>
            </a:r>
          </a:p>
          <a:p>
            <a:pPr marL="255588" indent="-255588"/>
            <a:r>
              <a:rPr lang="en-US" dirty="0"/>
              <a:t>Air Drill</a:t>
            </a:r>
          </a:p>
          <a:p>
            <a:pPr marL="255588" indent="-255588"/>
            <a:r>
              <a:rPr lang="en-US" dirty="0"/>
              <a:t>Air-blow Gun</a:t>
            </a:r>
          </a:p>
          <a:p>
            <a:pPr marL="255588" indent="-255588"/>
            <a:r>
              <a:rPr lang="en-US" dirty="0"/>
              <a:t>Air-operated Grease Gun</a:t>
            </a:r>
          </a:p>
          <a:p>
            <a:pPr marL="255588" indent="-255588"/>
            <a:r>
              <a:rPr lang="en-US" dirty="0"/>
              <a:t>Battery-powered Grease Gun</a:t>
            </a:r>
          </a:p>
        </p:txBody>
      </p:sp>
    </p:spTree>
    <p:extLst>
      <p:ext uri="{BB962C8B-B14F-4D97-AF65-F5344CB8AC3E}">
        <p14:creationId xmlns:p14="http://schemas.microsoft.com/office/powerpoint/2010/main" val="3128482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ACA6-7677-4012-9456-399CF4D3EDC8}"/>
              </a:ext>
            </a:extLst>
          </p:cNvPr>
          <p:cNvSpPr>
            <a:spLocks noGrp="1"/>
          </p:cNvSpPr>
          <p:nvPr>
            <p:ph type="title"/>
          </p:nvPr>
        </p:nvSpPr>
        <p:spPr>
          <a:xfrm>
            <a:off x="457200" y="228525"/>
            <a:ext cx="8229600" cy="590349"/>
          </a:xfrm>
        </p:spPr>
        <p:txBody>
          <a:bodyPr tIns="18000" bIns="18000" anchor="ctr" anchorCtr="0">
            <a:spAutoFit/>
          </a:bodyPr>
          <a:lstStyle/>
          <a:p>
            <a:r>
              <a:rPr lang="en-US" dirty="0"/>
              <a:t>Figure 6.3</a:t>
            </a:r>
          </a:p>
        </p:txBody>
      </p:sp>
      <p:pic>
        <p:nvPicPr>
          <p:cNvPr id="8" name="Picture Placeholder 6" descr="A gun-shaped one-half-inch drive impact wrench.">
            <a:extLst>
              <a:ext uri="{FF2B5EF4-FFF2-40B4-BE49-F238E27FC236}">
                <a16:creationId xmlns:a16="http://schemas.microsoft.com/office/drawing/2014/main" id="{97147A5F-33C5-4543-8CD1-4549C95FA8D0}"/>
              </a:ext>
            </a:extLst>
          </p:cNvPr>
          <p:cNvPicPr>
            <a:picLocks noGrp="1" noChangeAspect="1"/>
          </p:cNvPicPr>
          <p:nvPr>
            <p:ph type="pic" sz="quarter" idx="14"/>
          </p:nvPr>
        </p:nvPicPr>
        <p:blipFill>
          <a:blip r:embed="rId2"/>
          <a:stretch>
            <a:fillRect/>
          </a:stretch>
        </p:blipFill>
        <p:spPr>
          <a:xfrm>
            <a:off x="2076858" y="1051775"/>
            <a:ext cx="5020424" cy="4626225"/>
          </a:xfrm>
        </p:spPr>
      </p:pic>
      <p:sp>
        <p:nvSpPr>
          <p:cNvPr id="3" name="Content Placeholder 2">
            <a:extLst>
              <a:ext uri="{FF2B5EF4-FFF2-40B4-BE49-F238E27FC236}">
                <a16:creationId xmlns:a16="http://schemas.microsoft.com/office/drawing/2014/main" id="{ECBBFD69-84A3-4CEC-BFFE-7098018D8BAB}"/>
              </a:ext>
            </a:extLst>
          </p:cNvPr>
          <p:cNvSpPr>
            <a:spLocks noGrp="1"/>
          </p:cNvSpPr>
          <p:nvPr>
            <p:ph sz="quarter" idx="13"/>
          </p:nvPr>
        </p:nvSpPr>
        <p:spPr>
          <a:xfrm>
            <a:off x="457200" y="5884672"/>
            <a:ext cx="8229600" cy="405683"/>
          </a:xfrm>
        </p:spPr>
        <p:txBody>
          <a:bodyPr tIns="18000" bIns="18000" anchor="ctr" anchorCtr="0">
            <a:spAutoFit/>
          </a:bodyPr>
          <a:lstStyle/>
          <a:p>
            <a:pPr marL="432" indent="0">
              <a:buNone/>
            </a:pPr>
            <a:r>
              <a:rPr lang="en-US" dirty="0"/>
              <a:t>A typical 1/2 inch drive impact wrench.</a:t>
            </a:r>
          </a:p>
        </p:txBody>
      </p:sp>
    </p:spTree>
    <p:extLst>
      <p:ext uri="{BB962C8B-B14F-4D97-AF65-F5344CB8AC3E}">
        <p14:creationId xmlns:p14="http://schemas.microsoft.com/office/powerpoint/2010/main" val="613384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ACA6-7677-4012-9456-399CF4D3EDC8}"/>
              </a:ext>
            </a:extLst>
          </p:cNvPr>
          <p:cNvSpPr>
            <a:spLocks noGrp="1"/>
          </p:cNvSpPr>
          <p:nvPr>
            <p:ph type="title"/>
          </p:nvPr>
        </p:nvSpPr>
        <p:spPr>
          <a:xfrm>
            <a:off x="457200" y="228525"/>
            <a:ext cx="8229600" cy="590349"/>
          </a:xfrm>
        </p:spPr>
        <p:txBody>
          <a:bodyPr tIns="18000" bIns="18000" anchor="ctr" anchorCtr="0">
            <a:spAutoFit/>
          </a:bodyPr>
          <a:lstStyle/>
          <a:p>
            <a:r>
              <a:rPr lang="en-US" dirty="0"/>
              <a:t>Figure 6.4</a:t>
            </a:r>
          </a:p>
        </p:txBody>
      </p:sp>
      <p:pic>
        <p:nvPicPr>
          <p:cNvPr id="7" name="Picture Placeholder 6" descr="A technician holds an impact wrench, which has a rotary knob in the middle with two switches at the bottom. It features a variable torque setting using the rotary knob and the direction of rotation can be altered by pressing the button at the bottom.&#10;">
            <a:extLst>
              <a:ext uri="{FF2B5EF4-FFF2-40B4-BE49-F238E27FC236}">
                <a16:creationId xmlns:a16="http://schemas.microsoft.com/office/drawing/2014/main" id="{E53FA8AB-233D-4111-8D49-6395C99888BE}"/>
              </a:ext>
            </a:extLst>
          </p:cNvPr>
          <p:cNvPicPr>
            <a:picLocks noGrp="1" noChangeAspect="1"/>
          </p:cNvPicPr>
          <p:nvPr>
            <p:ph type="pic" sz="quarter" idx="14"/>
          </p:nvPr>
        </p:nvPicPr>
        <p:blipFill>
          <a:blip r:embed="rId2"/>
          <a:stretch>
            <a:fillRect/>
          </a:stretch>
        </p:blipFill>
        <p:spPr>
          <a:xfrm>
            <a:off x="1912256" y="985741"/>
            <a:ext cx="5319489" cy="3996652"/>
          </a:xfrm>
        </p:spPr>
      </p:pic>
      <p:sp>
        <p:nvSpPr>
          <p:cNvPr id="3" name="Content Placeholder 2">
            <a:extLst>
              <a:ext uri="{FF2B5EF4-FFF2-40B4-BE49-F238E27FC236}">
                <a16:creationId xmlns:a16="http://schemas.microsoft.com/office/drawing/2014/main" id="{ECBBFD69-84A3-4CEC-BFFE-7098018D8BAB}"/>
              </a:ext>
            </a:extLst>
          </p:cNvPr>
          <p:cNvSpPr>
            <a:spLocks noGrp="1"/>
          </p:cNvSpPr>
          <p:nvPr>
            <p:ph sz="quarter" idx="13"/>
          </p:nvPr>
        </p:nvSpPr>
        <p:spPr>
          <a:xfrm>
            <a:off x="457200" y="5186156"/>
            <a:ext cx="8229600" cy="1144347"/>
          </a:xfrm>
        </p:spPr>
        <p:txBody>
          <a:bodyPr tIns="18000" bIns="18000" anchor="ctr" anchorCtr="0">
            <a:spAutoFit/>
          </a:bodyPr>
          <a:lstStyle/>
          <a:p>
            <a:pPr marL="432" indent="0">
              <a:buNone/>
            </a:pPr>
            <a:r>
              <a:rPr lang="en-US" dirty="0"/>
              <a:t>This impact wrench features a variable torque setting using a rotary knob. The direction of rotation can be changed by pressing the button at the bottom.</a:t>
            </a:r>
          </a:p>
        </p:txBody>
      </p:sp>
    </p:spTree>
    <p:extLst>
      <p:ext uri="{BB962C8B-B14F-4D97-AF65-F5344CB8AC3E}">
        <p14:creationId xmlns:p14="http://schemas.microsoft.com/office/powerpoint/2010/main" val="2861931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ACA6-7677-4012-9456-399CF4D3EDC8}"/>
              </a:ext>
            </a:extLst>
          </p:cNvPr>
          <p:cNvSpPr>
            <a:spLocks noGrp="1"/>
          </p:cNvSpPr>
          <p:nvPr>
            <p:ph type="title"/>
          </p:nvPr>
        </p:nvSpPr>
        <p:spPr>
          <a:xfrm>
            <a:off x="457200" y="228525"/>
            <a:ext cx="8229600" cy="590349"/>
          </a:xfrm>
        </p:spPr>
        <p:txBody>
          <a:bodyPr tIns="18000" bIns="18000" anchor="ctr" anchorCtr="0">
            <a:spAutoFit/>
          </a:bodyPr>
          <a:lstStyle/>
          <a:p>
            <a:r>
              <a:rPr lang="en-US" dirty="0"/>
              <a:t>Figure 6.5</a:t>
            </a:r>
          </a:p>
        </p:txBody>
      </p:sp>
      <p:pic>
        <p:nvPicPr>
          <p:cNvPr id="8" name="Picture Placeholder 7" descr="A technician holds a gun-shaped battery-powered one-half-inch drive impact wrench.&#10;">
            <a:extLst>
              <a:ext uri="{FF2B5EF4-FFF2-40B4-BE49-F238E27FC236}">
                <a16:creationId xmlns:a16="http://schemas.microsoft.com/office/drawing/2014/main" id="{F1796791-A667-4067-8830-180EF350C7A3}"/>
              </a:ext>
            </a:extLst>
          </p:cNvPr>
          <p:cNvPicPr>
            <a:picLocks noGrp="1" noChangeAspect="1"/>
          </p:cNvPicPr>
          <p:nvPr>
            <p:ph type="pic" sz="quarter" idx="14"/>
          </p:nvPr>
        </p:nvPicPr>
        <p:blipFill>
          <a:blip r:embed="rId2"/>
          <a:stretch>
            <a:fillRect/>
          </a:stretch>
        </p:blipFill>
        <p:spPr>
          <a:xfrm>
            <a:off x="2062589" y="1054085"/>
            <a:ext cx="5042821" cy="4633584"/>
          </a:xfrm>
        </p:spPr>
      </p:pic>
      <p:sp>
        <p:nvSpPr>
          <p:cNvPr id="3" name="Content Placeholder 2">
            <a:extLst>
              <a:ext uri="{FF2B5EF4-FFF2-40B4-BE49-F238E27FC236}">
                <a16:creationId xmlns:a16="http://schemas.microsoft.com/office/drawing/2014/main" id="{ECBBFD69-84A3-4CEC-BFFE-7098018D8BAB}"/>
              </a:ext>
            </a:extLst>
          </p:cNvPr>
          <p:cNvSpPr>
            <a:spLocks noGrp="1"/>
          </p:cNvSpPr>
          <p:nvPr>
            <p:ph sz="quarter" idx="13"/>
          </p:nvPr>
        </p:nvSpPr>
        <p:spPr>
          <a:xfrm>
            <a:off x="457200" y="5884672"/>
            <a:ext cx="8229600" cy="405683"/>
          </a:xfrm>
        </p:spPr>
        <p:txBody>
          <a:bodyPr tIns="18000" bIns="18000" anchor="ctr" anchorCtr="0">
            <a:spAutoFit/>
          </a:bodyPr>
          <a:lstStyle/>
          <a:p>
            <a:pPr marL="432" indent="0">
              <a:buNone/>
            </a:pPr>
            <a:r>
              <a:rPr lang="en-US" dirty="0">
                <a:solidFill>
                  <a:schemeClr val="tx1"/>
                </a:solidFill>
              </a:rPr>
              <a:t>A typical battery-powered 1/2-inch drive impact wrench.</a:t>
            </a:r>
          </a:p>
        </p:txBody>
      </p:sp>
    </p:spTree>
    <p:extLst>
      <p:ext uri="{BB962C8B-B14F-4D97-AF65-F5344CB8AC3E}">
        <p14:creationId xmlns:p14="http://schemas.microsoft.com/office/powerpoint/2010/main" val="2803127074"/>
      </p:ext>
    </p:extLst>
  </p:cSld>
  <p:clrMapOvr>
    <a:masterClrMapping/>
  </p:clrMapOvr>
</p:sld>
</file>

<file path=ppt/theme/theme1.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539</TotalTime>
  <Words>1226</Words>
  <Application>Microsoft Office PowerPoint</Application>
  <PresentationFormat>On-screen Show (4:3)</PresentationFormat>
  <Paragraphs>103</Paragraphs>
  <Slides>31</Slides>
  <Notes>5</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Arial (Headings)</vt:lpstr>
      <vt:lpstr>Calibri</vt:lpstr>
      <vt:lpstr>Tahoma</vt:lpstr>
      <vt:lpstr>Times New Roman</vt:lpstr>
      <vt:lpstr>Verdana</vt:lpstr>
      <vt:lpstr>USHE_slide options</vt:lpstr>
      <vt:lpstr>USHE</vt:lpstr>
      <vt:lpstr>Automotive Engines Theory and Servicing</vt:lpstr>
      <vt:lpstr>Learning Objectives</vt:lpstr>
      <vt:lpstr>Air Compressor</vt:lpstr>
      <vt:lpstr>Figure 6.1</vt:lpstr>
      <vt:lpstr>Figure 6.2</vt:lpstr>
      <vt:lpstr>Air and Electrically Operated Tools</vt:lpstr>
      <vt:lpstr>Figure 6.3</vt:lpstr>
      <vt:lpstr>Figure 6.4</vt:lpstr>
      <vt:lpstr>Figure 6.5</vt:lpstr>
      <vt:lpstr>Figure 6.6</vt:lpstr>
      <vt:lpstr>Figure 6.7</vt:lpstr>
      <vt:lpstr>Figure 6.8</vt:lpstr>
      <vt:lpstr>Trouble Lights</vt:lpstr>
      <vt:lpstr>Figure 6.9</vt:lpstr>
      <vt:lpstr>Bench/Pedestal Grinder</vt:lpstr>
      <vt:lpstr>Figure 6.10</vt:lpstr>
      <vt:lpstr>Bench Vise</vt:lpstr>
      <vt:lpstr>Figure 6.11</vt:lpstr>
      <vt:lpstr>Hydraulic Presses</vt:lpstr>
      <vt:lpstr>Figure 6.12</vt:lpstr>
      <vt:lpstr>Animation:  Hydraulic Press (The animation will automatically start in a few seconds)</vt:lpstr>
      <vt:lpstr>Portable Crane and Chain Hoist</vt:lpstr>
      <vt:lpstr>Figure 6.13</vt:lpstr>
      <vt:lpstr>Engine Stands</vt:lpstr>
      <vt:lpstr>Figure 6.14</vt:lpstr>
      <vt:lpstr>Figure 6.15</vt:lpstr>
      <vt:lpstr>Summary (1 of 3)</vt:lpstr>
      <vt:lpstr>Summary (2 of 3)</vt:lpstr>
      <vt:lpstr>Summary (3 of 3)</vt:lpstr>
      <vt:lpstr>Animation and Video Resources The below listed resources are hyperlinked to the James Halderman website</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Engines Theory and Servicing, Tenth Edition, Chapter 6</dc:title>
  <dc:subject>Business</dc:subject>
  <dc:creator>James D. Halderman</dc:creator>
  <cp:keywords>Automotive</cp:keywords>
  <dc:description>Additional information may be found in the Notes Pane of each slide by pressing F6.</dc:description>
  <cp:lastModifiedBy>Glen Plants</cp:lastModifiedBy>
  <cp:revision>47</cp:revision>
  <dcterms:created xsi:type="dcterms:W3CDTF">2021-12-10T19:34:11Z</dcterms:created>
  <dcterms:modified xsi:type="dcterms:W3CDTF">2022-05-05T14:57:25Z</dcterms:modified>
</cp:coreProperties>
</file>