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microsoft.com/office/2006/relationships/ui/userCustomization" Target="userCustomization/customUI.xml"/><Relationship Id="rId1" Type="http://schemas.openxmlformats.org/officeDocument/2006/relationships/officeDocument" Target="ppt/presentation.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700" r:id="rId2"/>
  </p:sldMasterIdLst>
  <p:notesMasterIdLst>
    <p:notesMasterId r:id="rId45"/>
  </p:notesMasterIdLst>
  <p:handoutMasterIdLst>
    <p:handoutMasterId r:id="rId46"/>
  </p:handoutMasterIdLst>
  <p:sldIdLst>
    <p:sldId id="461" r:id="rId3"/>
    <p:sldId id="437" r:id="rId4"/>
    <p:sldId id="438" r:id="rId5"/>
    <p:sldId id="439" r:id="rId6"/>
    <p:sldId id="440" r:id="rId7"/>
    <p:sldId id="426" r:id="rId8"/>
    <p:sldId id="441" r:id="rId9"/>
    <p:sldId id="442" r:id="rId10"/>
    <p:sldId id="443" r:id="rId11"/>
    <p:sldId id="444" r:id="rId12"/>
    <p:sldId id="445" r:id="rId13"/>
    <p:sldId id="428" r:id="rId14"/>
    <p:sldId id="446" r:id="rId15"/>
    <p:sldId id="447" r:id="rId16"/>
    <p:sldId id="462" r:id="rId17"/>
    <p:sldId id="463" r:id="rId18"/>
    <p:sldId id="464" r:id="rId19"/>
    <p:sldId id="465" r:id="rId20"/>
    <p:sldId id="429" r:id="rId21"/>
    <p:sldId id="449" r:id="rId22"/>
    <p:sldId id="450" r:id="rId23"/>
    <p:sldId id="430" r:id="rId24"/>
    <p:sldId id="451" r:id="rId25"/>
    <p:sldId id="452" r:id="rId26"/>
    <p:sldId id="466" r:id="rId27"/>
    <p:sldId id="468" r:id="rId28"/>
    <p:sldId id="469" r:id="rId29"/>
    <p:sldId id="470" r:id="rId30"/>
    <p:sldId id="453" r:id="rId31"/>
    <p:sldId id="454" r:id="rId32"/>
    <p:sldId id="455" r:id="rId33"/>
    <p:sldId id="432" r:id="rId34"/>
    <p:sldId id="433" r:id="rId35"/>
    <p:sldId id="467" r:id="rId36"/>
    <p:sldId id="456" r:id="rId37"/>
    <p:sldId id="434" r:id="rId38"/>
    <p:sldId id="435" r:id="rId39"/>
    <p:sldId id="457" r:id="rId40"/>
    <p:sldId id="458" r:id="rId41"/>
    <p:sldId id="459" r:id="rId42"/>
    <p:sldId id="471" r:id="rId43"/>
    <p:sldId id="46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697" userDrawn="1">
          <p15:clr>
            <a:srgbClr val="A4A3A4"/>
          </p15:clr>
        </p15:guide>
        <p15:guide id="4" pos="288" userDrawn="1">
          <p15:clr>
            <a:srgbClr val="A4A3A4"/>
          </p15:clr>
        </p15:guide>
        <p15:guide id="5" pos="5472" userDrawn="1">
          <p15:clr>
            <a:srgbClr val="A4A3A4"/>
          </p15:clr>
        </p15:guide>
        <p15:guide id="6" orient="horz" pos="4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7EB1DE"/>
    <a:srgbClr val="E3EBF6"/>
    <a:srgbClr val="005A70"/>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63" autoAdjust="0"/>
    <p:restoredTop sz="96374" autoAdjust="0"/>
  </p:normalViewPr>
  <p:slideViewPr>
    <p:cSldViewPr>
      <p:cViewPr varScale="1">
        <p:scale>
          <a:sx n="114" d="100"/>
          <a:sy n="114" d="100"/>
        </p:scale>
        <p:origin x="1836" y="114"/>
      </p:cViewPr>
      <p:guideLst>
        <p:guide pos="2880"/>
        <p:guide orient="horz" pos="697"/>
        <p:guide pos="288"/>
        <p:guide pos="5472"/>
        <p:guide orient="horz" pos="432"/>
      </p:guideLst>
    </p:cSldViewPr>
  </p:slideViewPr>
  <p:outlineViewPr>
    <p:cViewPr>
      <p:scale>
        <a:sx n="33" d="100"/>
        <a:sy n="33" d="100"/>
      </p:scale>
      <p:origin x="0" y="-11514"/>
    </p:cViewPr>
  </p:outlineViewPr>
  <p:notesTextViewPr>
    <p:cViewPr>
      <p:scale>
        <a:sx n="100" d="100"/>
        <a:sy n="10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5/5/2022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5/5/2022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effectLst/>
                <a:latin typeface="Arial"/>
                <a:ea typeface="Arial"/>
                <a:cs typeface="Arial"/>
                <a:sym typeface="Arial"/>
              </a:rPr>
              <a:t>1) MathType Plugin</a:t>
            </a:r>
          </a:p>
          <a:p>
            <a:r>
              <a:rPr lang="en-US" sz="1200" b="0" i="0" u="none" strike="noStrike" kern="1200" cap="none" dirty="0">
                <a:solidFill>
                  <a:schemeClr val="dk1"/>
                </a:solidFill>
                <a:effectLst/>
                <a:latin typeface="Arial"/>
                <a:ea typeface="Arial"/>
                <a:cs typeface="Arial"/>
                <a:sym typeface="Arial"/>
              </a:rPr>
              <a:t>2) Math Player (free versions available)</a:t>
            </a:r>
          </a:p>
          <a:p>
            <a:r>
              <a:rPr lang="en-US" sz="1200" b="0" i="0" u="none" strike="noStrike" kern="1200" cap="none" dirty="0">
                <a:solidFill>
                  <a:schemeClr val="dk1"/>
                </a:solidFill>
                <a:effectLst/>
                <a:latin typeface="Arial"/>
                <a:ea typeface="Arial"/>
                <a:cs typeface="Arial"/>
                <a:sym typeface="Arial"/>
              </a:rPr>
              <a:t>3) NVDA Reader (free versions available)</a:t>
            </a:r>
          </a:p>
        </p:txBody>
      </p:sp>
      <p:sp>
        <p:nvSpPr>
          <p:cNvPr id="4" name="Slide Number Placeholder 3"/>
          <p:cNvSpPr>
            <a:spLocks noGrp="1"/>
          </p:cNvSpPr>
          <p:nvPr>
            <p:ph type="sldNum" sz="quarter" idx="5"/>
          </p:nvPr>
        </p:nvSpPr>
        <p:spPr/>
        <p:txBody>
          <a:bodyPr/>
          <a:lstStyle/>
          <a:p>
            <a:fld id="{7179AAC6-676E-7845-9C93-8C327C91EE50}" type="slidenum">
              <a:rPr lang="en-US" smtClean="0"/>
              <a:t>1</a:t>
            </a:fld>
            <a:endParaRPr lang="en-US" dirty="0"/>
          </a:p>
        </p:txBody>
      </p:sp>
    </p:spTree>
    <p:extLst>
      <p:ext uri="{BB962C8B-B14F-4D97-AF65-F5344CB8AC3E}">
        <p14:creationId xmlns:p14="http://schemas.microsoft.com/office/powerpoint/2010/main" val="3162193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D6722-9B4D-4E29-B226-C325925A8118}" type="slidenum">
              <a:rPr lang="en-US" smtClean="0"/>
              <a:pPr/>
              <a:t>2</a:t>
            </a:fld>
            <a:endParaRPr lang="en-US" dirty="0"/>
          </a:p>
        </p:txBody>
      </p:sp>
    </p:spTree>
    <p:extLst>
      <p:ext uri="{BB962C8B-B14F-4D97-AF65-F5344CB8AC3E}">
        <p14:creationId xmlns:p14="http://schemas.microsoft.com/office/powerpoint/2010/main" val="3266863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D6722-9B4D-4E29-B226-C325925A8118}" type="slidenum">
              <a:rPr lang="en-US" smtClean="0"/>
              <a:pPr/>
              <a:t>3</a:t>
            </a:fld>
            <a:endParaRPr lang="en-US" dirty="0"/>
          </a:p>
        </p:txBody>
      </p:sp>
    </p:spTree>
    <p:extLst>
      <p:ext uri="{BB962C8B-B14F-4D97-AF65-F5344CB8AC3E}">
        <p14:creationId xmlns:p14="http://schemas.microsoft.com/office/powerpoint/2010/main" val="409501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V I N is 1 G N D S 1 3 S 0 G 2 1 3 8 9 2 6. From left to right, 17 positions of the V I N are shown below it as 1 to 17 in increments of 1. The first position represents the "Country." The first three positions together represent "World make identifier." The fourth position represents "G V W R or Brake system." The fifth and sixth positions represent the "Line chassis series." The seventh, eighth, ninth, tenth, and eleventh positions represent "Body type, Engine type, Check digit, Model Year, and Plant," respectively. The digits from the twelfth to the seventeenth positions represent "Production sequence number."</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A73D6722-9B4D-4E29-B226-C325925A8118}" type="slidenum">
              <a:rPr lang="en-US" smtClean="0"/>
              <a:pPr/>
              <a:t>33</a:t>
            </a:fld>
            <a:endParaRPr lang="en-US" dirty="0"/>
          </a:p>
        </p:txBody>
      </p:sp>
    </p:spTree>
    <p:extLst>
      <p:ext uri="{BB962C8B-B14F-4D97-AF65-F5344CB8AC3E}">
        <p14:creationId xmlns:p14="http://schemas.microsoft.com/office/powerpoint/2010/main" val="22593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It displays a Q R code along with the gross vehicle weight, gross axles weight rating, and the size and inflation pressure of the tires. It shows the pressure reading for rear G A W R as 300 kilo Pascal or 300 P S I cold and for front G A W R as 280 kilo Pascal or 41 P S I cold.</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A73D6722-9B4D-4E29-B226-C325925A8118}" type="slidenum">
              <a:rPr lang="en-US" smtClean="0"/>
              <a:pPr/>
              <a:t>36</a:t>
            </a:fld>
            <a:endParaRPr lang="en-US" dirty="0"/>
          </a:p>
        </p:txBody>
      </p:sp>
    </p:spTree>
    <p:extLst>
      <p:ext uri="{BB962C8B-B14F-4D97-AF65-F5344CB8AC3E}">
        <p14:creationId xmlns:p14="http://schemas.microsoft.com/office/powerpoint/2010/main" val="129493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It indicates that the vehicle meets both national E P A Tier 3, Bin 125 light duty vehicle (T 3 B 1 2 5 L D V) and California U L E V 1 2 5 P C, and the passenger car emission standards. The text on it reads, "Conforms to regulation: 2021 M Y, Fuel: Gasoline." At the bottom a code reads, "M W 7 E- 9 C 485- F S Y against a Q R code."</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A73D6722-9B4D-4E29-B226-C325925A8118}" type="slidenum">
              <a:rPr lang="en-US" smtClean="0"/>
              <a:pPr/>
              <a:t>37</a:t>
            </a:fld>
            <a:endParaRPr lang="en-US" dirty="0"/>
          </a:p>
        </p:txBody>
      </p:sp>
    </p:spTree>
    <p:extLst>
      <p:ext uri="{BB962C8B-B14F-4D97-AF65-F5344CB8AC3E}">
        <p14:creationId xmlns:p14="http://schemas.microsoft.com/office/powerpoint/2010/main" val="416863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41</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42</a:t>
            </a:fld>
            <a:endParaRPr lang="en-US" dirty="0"/>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06197967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147307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23858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363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5354320"/>
            <a:ext cx="8229600" cy="63628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09600" y="1616075"/>
            <a:ext cx="7996238" cy="3290888"/>
          </a:xfrm>
        </p:spPr>
        <p:txBody>
          <a:bodyPr/>
          <a:lstStyle/>
          <a:p>
            <a:endParaRPr lang="en-US" dirty="0"/>
          </a:p>
        </p:txBody>
      </p:sp>
    </p:spTree>
    <p:extLst>
      <p:ext uri="{BB962C8B-B14F-4D97-AF65-F5344CB8AC3E}">
        <p14:creationId xmlns:p14="http://schemas.microsoft.com/office/powerpoint/2010/main" val="1055723208"/>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2146852"/>
            <a:ext cx="4397375" cy="3979311"/>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46935238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3A5B03D9-87AE-4CEF-BD5F-FD6BCA974AB8}"/>
              </a:ext>
            </a:extLst>
          </p:cNvPr>
          <p:cNvSpPr>
            <a:spLocks noGrp="1"/>
          </p:cNvSpPr>
          <p:nvPr>
            <p:ph type="pic" sz="quarter" idx="18"/>
          </p:nvPr>
        </p:nvSpPr>
        <p:spPr>
          <a:xfrm>
            <a:off x="457200" y="2333625"/>
            <a:ext cx="4114800" cy="3792538"/>
          </a:xfrm>
        </p:spPr>
        <p:txBody>
          <a:bodyPr/>
          <a:lstStyle/>
          <a:p>
            <a:endParaRPr lang="en-US" dirty="0"/>
          </a:p>
        </p:txBody>
      </p:sp>
    </p:spTree>
    <p:extLst>
      <p:ext uri="{BB962C8B-B14F-4D97-AF65-F5344CB8AC3E}">
        <p14:creationId xmlns:p14="http://schemas.microsoft.com/office/powerpoint/2010/main" val="77549068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7">
            <a:alphaModFix/>
          </a:blip>
          <a:srcRect/>
          <a:stretch/>
        </p:blipFill>
        <p:spPr>
          <a:xfrm>
            <a:off x="443972" y="6429709"/>
            <a:ext cx="917999" cy="279914"/>
          </a:xfrm>
          <a:prstGeom prst="rect">
            <a:avLst/>
          </a:prstGeom>
          <a:noFill/>
          <a:ln>
            <a:noFill/>
          </a:ln>
        </p:spPr>
      </p:pic>
      <p:sp>
        <p:nvSpPr>
          <p:cNvPr id="16" name="Copyright"/>
          <p:cNvSpPr txBox="1"/>
          <p:nvPr/>
        </p:nvSpPr>
        <p:spPr>
          <a:xfrm>
            <a:off x="1600200" y="647207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31614089"/>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70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379275916"/>
      </p:ext>
    </p:extLst>
  </p:cSld>
  <p:clrMap bg1="lt1" tx1="dk1" bg2="dk2" tx2="lt2" accent1="accent1" accent2="accent2" accent3="accent3" accent4="accent4" accent5="accent5" accent6="accent6" hlink="hlink" folHlink="folHlink"/>
  <p:sldLayoutIdLst>
    <p:sldLayoutId id="2147483701" r:id="rId1"/>
    <p:sldLayoutId id="214748370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jameshalderman.com/a0_anim_lib_pag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jameshalderman.com/a3_vid_lib_page/" TargetMode="External"/><Relationship Id="rId5" Type="http://schemas.openxmlformats.org/officeDocument/2006/relationships/hyperlink" Target="https://jameshalderman.com/a0_vid_lib_page/" TargetMode="External"/><Relationship Id="rId4" Type="http://schemas.openxmlformats.org/officeDocument/2006/relationships/hyperlink" Target="https://jameshalderman.com/a3_anim_lib_pag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2DBB-89DF-6C45-9E32-2B436F1B3D33}"/>
              </a:ext>
            </a:extLst>
          </p:cNvPr>
          <p:cNvSpPr>
            <a:spLocks noGrp="1"/>
          </p:cNvSpPr>
          <p:nvPr>
            <p:ph type="title"/>
          </p:nvPr>
        </p:nvSpPr>
        <p:spPr>
          <a:xfrm>
            <a:off x="457200" y="205541"/>
            <a:ext cx="8229600" cy="1180106"/>
          </a:xfrm>
        </p:spPr>
        <p:txBody>
          <a:bodyPr lIns="0" tIns="18000" rIns="0" bIns="18000" anchor="ctr">
            <a:spAutoFit/>
          </a:bodyPr>
          <a:lstStyle/>
          <a:p>
            <a:r>
              <a:rPr lang="en-US" dirty="0"/>
              <a:t>Automotive Engines Theory and Servicing</a:t>
            </a:r>
          </a:p>
        </p:txBody>
      </p:sp>
      <p:sp>
        <p:nvSpPr>
          <p:cNvPr id="3" name="Text Placeholder 2">
            <a:extLst>
              <a:ext uri="{FF2B5EF4-FFF2-40B4-BE49-F238E27FC236}">
                <a16:creationId xmlns:a16="http://schemas.microsoft.com/office/drawing/2014/main" id="{6F18AA30-1FCC-5947-A6EA-AF08C522D5DB}"/>
              </a:ext>
            </a:extLst>
          </p:cNvPr>
          <p:cNvSpPr>
            <a:spLocks noGrp="1"/>
          </p:cNvSpPr>
          <p:nvPr>
            <p:ph type="body" idx="1"/>
          </p:nvPr>
        </p:nvSpPr>
        <p:spPr>
          <a:xfrm>
            <a:off x="457200" y="1547256"/>
            <a:ext cx="8229600" cy="344128"/>
          </a:xfrm>
        </p:spPr>
        <p:txBody>
          <a:bodyPr lIns="0" tIns="18000" rIns="0" bIns="18000" anchor="ctr">
            <a:spAutoFit/>
          </a:bodyPr>
          <a:lstStyle/>
          <a:p>
            <a:r>
              <a:rPr lang="en-US" dirty="0"/>
              <a:t>Tenth Edition</a:t>
            </a:r>
          </a:p>
        </p:txBody>
      </p:sp>
      <p:pic>
        <p:nvPicPr>
          <p:cNvPr id="15" name="Picture Placeholder 14" descr="Front Cover: Automotive Engines Theory and Servicing Tenth Edition by James D. Halderman">
            <a:extLst>
              <a:ext uri="{FF2B5EF4-FFF2-40B4-BE49-F238E27FC236}">
                <a16:creationId xmlns:a16="http://schemas.microsoft.com/office/drawing/2014/main" id="{6A305050-C5BD-46D7-846E-46A7B0C421AB}"/>
              </a:ext>
            </a:extLst>
          </p:cNvPr>
          <p:cNvPicPr>
            <a:picLocks noGrp="1" noChangeAspect="1"/>
          </p:cNvPicPr>
          <p:nvPr>
            <p:ph type="pic" sz="quarter" idx="18"/>
          </p:nvPr>
        </p:nvPicPr>
        <p:blipFill>
          <a:blip r:embed="rId3"/>
          <a:stretch>
            <a:fillRect/>
          </a:stretch>
        </p:blipFill>
        <p:spPr>
          <a:xfrm>
            <a:off x="468313" y="2035344"/>
            <a:ext cx="3224784" cy="4120896"/>
          </a:xfrm>
        </p:spPr>
      </p:pic>
      <p:sp>
        <p:nvSpPr>
          <p:cNvPr id="5" name="Content Placeholder 4">
            <a:extLst>
              <a:ext uri="{FF2B5EF4-FFF2-40B4-BE49-F238E27FC236}">
                <a16:creationId xmlns:a16="http://schemas.microsoft.com/office/drawing/2014/main" id="{74387168-07D5-2245-8843-6C805C2294A1}"/>
              </a:ext>
            </a:extLst>
          </p:cNvPr>
          <p:cNvSpPr>
            <a:spLocks noGrp="1"/>
          </p:cNvSpPr>
          <p:nvPr>
            <p:ph sz="quarter" idx="14"/>
          </p:nvPr>
        </p:nvSpPr>
        <p:spPr>
          <a:xfrm>
            <a:off x="4589253" y="2907972"/>
            <a:ext cx="3657600" cy="498016"/>
          </a:xfrm>
        </p:spPr>
        <p:txBody>
          <a:bodyPr lIns="0" tIns="18000" rIns="0" bIns="18000" anchor="ctr">
            <a:spAutoFit/>
          </a:bodyPr>
          <a:lstStyle/>
          <a:p>
            <a:pPr indent="-101600"/>
            <a:r>
              <a:rPr lang="en-US" dirty="0"/>
              <a:t>Chapter 2</a:t>
            </a:r>
          </a:p>
        </p:txBody>
      </p:sp>
      <p:sp>
        <p:nvSpPr>
          <p:cNvPr id="6" name="Content Placeholder 5">
            <a:extLst>
              <a:ext uri="{FF2B5EF4-FFF2-40B4-BE49-F238E27FC236}">
                <a16:creationId xmlns:a16="http://schemas.microsoft.com/office/drawing/2014/main" id="{8CF21B6B-F532-F74C-B6C5-D6852C23C722}"/>
              </a:ext>
            </a:extLst>
          </p:cNvPr>
          <p:cNvSpPr>
            <a:spLocks noGrp="1"/>
          </p:cNvSpPr>
          <p:nvPr>
            <p:ph sz="quarter" idx="15"/>
          </p:nvPr>
        </p:nvSpPr>
        <p:spPr>
          <a:xfrm>
            <a:off x="4580626" y="3735235"/>
            <a:ext cx="4106174" cy="713460"/>
          </a:xfrm>
        </p:spPr>
        <p:txBody>
          <a:bodyPr wrap="square" lIns="0" tIns="18000" rIns="0" bIns="18000" anchor="ctr">
            <a:spAutoFit/>
          </a:bodyPr>
          <a:lstStyle/>
          <a:p>
            <a:pPr marL="0"/>
            <a:r>
              <a:rPr lang="en-US" dirty="0"/>
              <a:t>Service Information, Work Orders, and Vehicle information</a:t>
            </a:r>
          </a:p>
        </p:txBody>
      </p:sp>
      <p:pic>
        <p:nvPicPr>
          <p:cNvPr id="10" name="Picture Placeholder 9" descr="Pearson Logo">
            <a:extLst>
              <a:ext uri="{FF2B5EF4-FFF2-40B4-BE49-F238E27FC236}">
                <a16:creationId xmlns:a16="http://schemas.microsoft.com/office/drawing/2014/main" id="{D93F9755-71AC-4623-A7AF-8D9B84596A7C}"/>
              </a:ext>
            </a:extLst>
          </p:cNvPr>
          <p:cNvPicPr>
            <a:picLocks noGrp="1" noChangeAspect="1"/>
          </p:cNvPicPr>
          <p:nvPr>
            <p:ph type="pic" sz="quarter" idx="16"/>
          </p:nvPr>
        </p:nvPicPr>
        <p:blipFill>
          <a:blip r:embed="rId4"/>
          <a:stretch>
            <a:fillRect/>
          </a:stretch>
        </p:blipFill>
        <p:spPr>
          <a:xfrm>
            <a:off x="437062" y="6425541"/>
            <a:ext cx="930752" cy="283857"/>
          </a:xfrm>
          <a:prstGeom prst="rect">
            <a:avLst/>
          </a:prstGeom>
        </p:spPr>
      </p:pic>
      <p:sp>
        <p:nvSpPr>
          <p:cNvPr id="8" name="Content Placeholder 7">
            <a:extLst>
              <a:ext uri="{FF2B5EF4-FFF2-40B4-BE49-F238E27FC236}">
                <a16:creationId xmlns:a16="http://schemas.microsoft.com/office/drawing/2014/main" id="{987B3432-B816-D946-9C27-FBB03AF73EDD}"/>
              </a:ext>
            </a:extLst>
          </p:cNvPr>
          <p:cNvSpPr>
            <a:spLocks noGrp="1"/>
          </p:cNvSpPr>
          <p:nvPr>
            <p:ph sz="quarter" idx="17"/>
          </p:nvPr>
        </p:nvSpPr>
        <p:spPr>
          <a:xfrm>
            <a:off x="2079835" y="6459356"/>
            <a:ext cx="6589712" cy="228600"/>
          </a:xfrm>
        </p:spPr>
        <p:txBody>
          <a:bodyPr lIns="0" tIns="18000" rIns="0" bIns="18000" anchor="ctr">
            <a:spAutoFit/>
          </a:bodyPr>
          <a:lstStyle/>
          <a:p>
            <a:r>
              <a:rPr lang="en-US" altLang="en-US"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505614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0849"/>
            <a:ext cx="8229600" cy="590349"/>
          </a:xfrm>
        </p:spPr>
        <p:txBody>
          <a:bodyPr lIns="0" tIns="18000" rIns="0" bIns="18000" anchor="ctr">
            <a:spAutoFit/>
          </a:bodyPr>
          <a:lstStyle/>
          <a:p>
            <a:r>
              <a:rPr lang="en-US" dirty="0"/>
              <a:t>Work Order </a:t>
            </a:r>
            <a:r>
              <a:rPr lang="en-US" sz="2800" dirty="0"/>
              <a:t>(1 of 2)</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21908"/>
            <a:ext cx="8229600" cy="2535692"/>
          </a:xfrm>
        </p:spPr>
        <p:txBody>
          <a:bodyPr lIns="0" tIns="18000" rIns="0" bIns="18000" anchor="ctr">
            <a:spAutoFit/>
          </a:bodyPr>
          <a:lstStyle/>
          <a:p>
            <a:pPr marL="481013" indent="-481013"/>
            <a:r>
              <a:rPr lang="en-US" sz="2400" dirty="0"/>
              <a:t>The work order, also called a repair order (</a:t>
            </a:r>
            <a:r>
              <a:rPr lang="en-US" sz="2400" spc="-300" dirty="0"/>
              <a:t>R </a:t>
            </a:r>
            <a:r>
              <a:rPr lang="en-US" sz="2400" dirty="0"/>
              <a:t>O), is a legal document that is signed by the vehicle owner or his/her representative.</a:t>
            </a:r>
          </a:p>
          <a:p>
            <a:pPr marL="481013" indent="-481013"/>
            <a:r>
              <a:rPr lang="en-US" sz="2400" dirty="0"/>
              <a:t>All work performed on the vehicle should be clearly stated, including any measured values along with the specified values from service information.</a:t>
            </a:r>
          </a:p>
        </p:txBody>
      </p:sp>
    </p:spTree>
    <p:extLst>
      <p:ext uri="{BB962C8B-B14F-4D97-AF65-F5344CB8AC3E}">
        <p14:creationId xmlns:p14="http://schemas.microsoft.com/office/powerpoint/2010/main" val="1972188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0849"/>
            <a:ext cx="8229600" cy="590349"/>
          </a:xfrm>
        </p:spPr>
        <p:txBody>
          <a:bodyPr lIns="0" tIns="18000" rIns="0" bIns="18000" anchor="ctr">
            <a:spAutoFit/>
          </a:bodyPr>
          <a:lstStyle/>
          <a:p>
            <a:r>
              <a:rPr lang="en-US" dirty="0"/>
              <a:t>Work Order </a:t>
            </a:r>
            <a:r>
              <a:rPr lang="en-US" sz="2800" dirty="0"/>
              <a:t>(2 of 2)</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21908"/>
            <a:ext cx="8229600" cy="4593092"/>
          </a:xfrm>
        </p:spPr>
        <p:txBody>
          <a:bodyPr lIns="0" tIns="18000" rIns="0" bIns="18000" anchor="ctr">
            <a:spAutoFit/>
          </a:bodyPr>
          <a:lstStyle/>
          <a:p>
            <a:pPr marL="481013" indent="-481013"/>
            <a:r>
              <a:rPr lang="en-US" sz="2400" dirty="0"/>
              <a:t>The work order has to include the following information:</a:t>
            </a:r>
          </a:p>
          <a:p>
            <a:pPr marL="967931" lvl="1" indent="-481013"/>
            <a:r>
              <a:rPr lang="en-US" sz="2400" dirty="0"/>
              <a:t>Make, model, and year and other identifying information, such as color and vehicle identification number (</a:t>
            </a:r>
            <a:r>
              <a:rPr lang="en-US" sz="2400" spc="-300" dirty="0"/>
              <a:t>V I </a:t>
            </a:r>
            <a:r>
              <a:rPr lang="en-US" sz="2400" dirty="0"/>
              <a:t>N)</a:t>
            </a:r>
          </a:p>
          <a:p>
            <a:pPr marL="967931" lvl="1" indent="-481013"/>
            <a:r>
              <a:rPr lang="en-US" sz="2400" dirty="0"/>
              <a:t>Name and address of the owner with contact information, such as the cell phone number and email address</a:t>
            </a:r>
          </a:p>
          <a:p>
            <a:pPr marL="967931" lvl="1" indent="-481013"/>
            <a:r>
              <a:rPr lang="en-US" sz="2400" dirty="0"/>
              <a:t>Date of service and the name of the person who wrote the service invoice</a:t>
            </a:r>
          </a:p>
          <a:p>
            <a:pPr marL="967931" lvl="1" indent="-481013"/>
            <a:r>
              <a:rPr lang="en-US" sz="2400" dirty="0"/>
              <a:t>The miles shown on the odometer</a:t>
            </a:r>
          </a:p>
          <a:p>
            <a:pPr marL="967931" lvl="1" indent="-481013"/>
            <a:r>
              <a:rPr lang="en-US" sz="2400" dirty="0"/>
              <a:t>Estimate amount and list of requested work</a:t>
            </a:r>
          </a:p>
        </p:txBody>
      </p:sp>
    </p:spTree>
    <p:extLst>
      <p:ext uri="{BB962C8B-B14F-4D97-AF65-F5344CB8AC3E}">
        <p14:creationId xmlns:p14="http://schemas.microsoft.com/office/powerpoint/2010/main" val="1955445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D34DA-67AD-DD49-BF1D-E0C19EDA0D70}"/>
              </a:ext>
            </a:extLst>
          </p:cNvPr>
          <p:cNvSpPr>
            <a:spLocks noGrp="1"/>
          </p:cNvSpPr>
          <p:nvPr>
            <p:ph type="title"/>
          </p:nvPr>
        </p:nvSpPr>
        <p:spPr>
          <a:xfrm>
            <a:off x="457200" y="249111"/>
            <a:ext cx="8229600" cy="590349"/>
          </a:xfrm>
        </p:spPr>
        <p:txBody>
          <a:bodyPr lIns="0" tIns="18000" rIns="0" bIns="18000" anchor="ctr">
            <a:spAutoFit/>
          </a:bodyPr>
          <a:lstStyle/>
          <a:p>
            <a:r>
              <a:rPr lang="en-US" dirty="0"/>
              <a:t>Figure 2.3</a:t>
            </a:r>
          </a:p>
        </p:txBody>
      </p:sp>
      <p:pic>
        <p:nvPicPr>
          <p:cNvPr id="6" name="Picture Placeholder 5" descr="A document showing a work order for a Chevrolet. This shows customer information, instructions, part numbers, estimate, replacement, cost, and the total sale bill. ">
            <a:extLst>
              <a:ext uri="{FF2B5EF4-FFF2-40B4-BE49-F238E27FC236}">
                <a16:creationId xmlns:a16="http://schemas.microsoft.com/office/drawing/2014/main" id="{6ACA4EEF-04B6-8048-831F-ACD7E4F0B33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114550" y="1144442"/>
            <a:ext cx="4914900" cy="3808558"/>
          </a:xfrm>
        </p:spPr>
      </p:pic>
      <p:sp>
        <p:nvSpPr>
          <p:cNvPr id="4" name="Text Placeholder 3">
            <a:extLst>
              <a:ext uri="{FF2B5EF4-FFF2-40B4-BE49-F238E27FC236}">
                <a16:creationId xmlns:a16="http://schemas.microsoft.com/office/drawing/2014/main" id="{B8522B2C-43F9-8943-98D7-1C1D5E78AEB4}"/>
              </a:ext>
            </a:extLst>
          </p:cNvPr>
          <p:cNvSpPr>
            <a:spLocks noGrp="1"/>
          </p:cNvSpPr>
          <p:nvPr>
            <p:ph type="body" idx="1"/>
          </p:nvPr>
        </p:nvSpPr>
        <p:spPr>
          <a:xfrm>
            <a:off x="457200" y="5151203"/>
            <a:ext cx="8229600" cy="1144347"/>
          </a:xfrm>
        </p:spPr>
        <p:txBody>
          <a:bodyPr lIns="0" tIns="18000" rIns="0" bIns="18000" anchor="ctr">
            <a:spAutoFit/>
          </a:bodyPr>
          <a:lstStyle/>
          <a:p>
            <a:r>
              <a:rPr lang="en-US" dirty="0"/>
              <a:t>A typical work order showing the customer concern and what was done to correct the issue. Electronic work orders include all of the same required information.</a:t>
            </a:r>
          </a:p>
        </p:txBody>
      </p:sp>
    </p:spTree>
    <p:extLst>
      <p:ext uri="{BB962C8B-B14F-4D97-AF65-F5344CB8AC3E}">
        <p14:creationId xmlns:p14="http://schemas.microsoft.com/office/powerpoint/2010/main" val="2798805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0848"/>
            <a:ext cx="8229600" cy="590349"/>
          </a:xfrm>
        </p:spPr>
        <p:txBody>
          <a:bodyPr lIns="0" tIns="18000" rIns="0" bIns="18000" anchor="ctr">
            <a:spAutoFit/>
          </a:bodyPr>
          <a:lstStyle/>
          <a:p>
            <a:r>
              <a:rPr lang="en-US" dirty="0"/>
              <a:t>Work Order Documentation </a:t>
            </a:r>
            <a:r>
              <a:rPr lang="en-US" sz="2800" dirty="0"/>
              <a:t>(1 of 2)</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216426"/>
            <a:ext cx="8229600" cy="3337255"/>
          </a:xfrm>
        </p:spPr>
        <p:txBody>
          <a:bodyPr lIns="0" tIns="18000" rIns="0" bIns="18000" anchor="ctr">
            <a:spAutoFit/>
          </a:bodyPr>
          <a:lstStyle/>
          <a:p>
            <a:pPr marL="481013" indent="-481013"/>
            <a:r>
              <a:rPr lang="en-US" sz="2400" dirty="0"/>
              <a:t>Service technician documentation</a:t>
            </a:r>
          </a:p>
          <a:p>
            <a:pPr marL="967931" lvl="1" indent="-481013"/>
            <a:r>
              <a:rPr lang="en-US" sz="2400" dirty="0"/>
              <a:t>The technician should document the work order by stating not only what was done, but what service tools were used.</a:t>
            </a:r>
          </a:p>
          <a:p>
            <a:pPr marL="481013" indent="-481013"/>
            <a:r>
              <a:rPr lang="en-US" sz="2400" dirty="0"/>
              <a:t>Parts documentation</a:t>
            </a:r>
          </a:p>
          <a:p>
            <a:pPr marL="967931" lvl="1" indent="-481013"/>
            <a:r>
              <a:rPr lang="en-US" sz="2400" dirty="0"/>
              <a:t>The part number(s) and the costs are usually documented on the work order by the parts department personnel.</a:t>
            </a:r>
          </a:p>
        </p:txBody>
      </p:sp>
    </p:spTree>
    <p:extLst>
      <p:ext uri="{BB962C8B-B14F-4D97-AF65-F5344CB8AC3E}">
        <p14:creationId xmlns:p14="http://schemas.microsoft.com/office/powerpoint/2010/main" val="1982071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0848"/>
            <a:ext cx="8229600" cy="590349"/>
          </a:xfrm>
        </p:spPr>
        <p:txBody>
          <a:bodyPr lIns="0" tIns="18000" rIns="0" bIns="18000" anchor="ctr">
            <a:spAutoFit/>
          </a:bodyPr>
          <a:lstStyle/>
          <a:p>
            <a:r>
              <a:rPr lang="en-US" dirty="0"/>
              <a:t>Work Order Documentation </a:t>
            </a:r>
            <a:r>
              <a:rPr lang="en-US" sz="2800" dirty="0"/>
              <a:t>(2 of 2)</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81198"/>
            <a:ext cx="8229600" cy="2406231"/>
          </a:xfrm>
        </p:spPr>
        <p:txBody>
          <a:bodyPr lIns="0" tIns="18000" rIns="0" bIns="18000" anchor="ctr">
            <a:spAutoFit/>
          </a:bodyPr>
          <a:lstStyle/>
          <a:p>
            <a:pPr marL="481013" indent="-481013"/>
            <a:r>
              <a:rPr lang="en-US" sz="2400" dirty="0"/>
              <a:t>Labor time documentation</a:t>
            </a:r>
          </a:p>
          <a:p>
            <a:pPr marL="967931" lvl="1" indent="-481013"/>
            <a:r>
              <a:rPr lang="en-US" sz="2400" dirty="0"/>
              <a:t>The labor time, called flat rate, is found in labor guides and lists vehicle service procedures and the time it should take an average technician to complete the task.</a:t>
            </a:r>
          </a:p>
          <a:p>
            <a:pPr marL="967931" lvl="1" indent="-481013"/>
            <a:r>
              <a:rPr lang="en-US" sz="2400" dirty="0"/>
              <a:t>All times are expressed in tenths of an hour.</a:t>
            </a:r>
          </a:p>
        </p:txBody>
      </p:sp>
    </p:spTree>
    <p:extLst>
      <p:ext uri="{BB962C8B-B14F-4D97-AF65-F5344CB8AC3E}">
        <p14:creationId xmlns:p14="http://schemas.microsoft.com/office/powerpoint/2010/main" val="189235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Work Order: Estimate</a:t>
            </a:r>
            <a:br>
              <a:rPr lang="en-US" sz="2800" dirty="0"/>
            </a:br>
            <a:r>
              <a:rPr lang="en-US" sz="1200" dirty="0"/>
              <a:t>(The animation will automatically start in a few seconds)</a:t>
            </a:r>
          </a:p>
        </p:txBody>
      </p:sp>
      <p:pic>
        <p:nvPicPr>
          <p:cNvPr id="5" name="Work_Order_Estimate">
            <a:hlinkClick r:id="" action="ppaction://media"/>
            <a:extLst>
              <a:ext uri="{FF2B5EF4-FFF2-40B4-BE49-F238E27FC236}">
                <a16:creationId xmlns:a16="http://schemas.microsoft.com/office/drawing/2014/main" id="{8CBE1528-D2B8-BA6E-C98D-26895FD8767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0785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Work Order: Customer Copy </a:t>
            </a:r>
            <a:br>
              <a:rPr lang="en-US" sz="2800" dirty="0"/>
            </a:br>
            <a:r>
              <a:rPr lang="en-US" sz="1200" dirty="0"/>
              <a:t>(The animation will automatically start in a few seconds)</a:t>
            </a:r>
          </a:p>
        </p:txBody>
      </p:sp>
      <p:pic>
        <p:nvPicPr>
          <p:cNvPr id="5" name="Work_Order_Customer">
            <a:hlinkClick r:id="" action="ppaction://media"/>
            <a:extLst>
              <a:ext uri="{FF2B5EF4-FFF2-40B4-BE49-F238E27FC236}">
                <a16:creationId xmlns:a16="http://schemas.microsoft.com/office/drawing/2014/main" id="{8A7D8E2E-1510-EF20-D2DB-5F747B6A833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82223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Work Order: Technician Copy </a:t>
            </a:r>
            <a:br>
              <a:rPr lang="en-US" sz="2800" dirty="0"/>
            </a:br>
            <a:r>
              <a:rPr lang="en-US" sz="1200" dirty="0"/>
              <a:t>(The animation will automatically start in a few seconds)</a:t>
            </a:r>
          </a:p>
        </p:txBody>
      </p:sp>
      <p:pic>
        <p:nvPicPr>
          <p:cNvPr id="5" name="Work_Order_Technican">
            <a:hlinkClick r:id="" action="ppaction://media"/>
            <a:extLst>
              <a:ext uri="{FF2B5EF4-FFF2-40B4-BE49-F238E27FC236}">
                <a16:creationId xmlns:a16="http://schemas.microsoft.com/office/drawing/2014/main" id="{AD909D36-D250-25C8-1B93-31F86BD5DCE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2910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Work Order: Total Costs </a:t>
            </a:r>
            <a:br>
              <a:rPr lang="en-US" sz="2800" dirty="0"/>
            </a:br>
            <a:r>
              <a:rPr lang="en-US" sz="1200" dirty="0"/>
              <a:t>(The animation will automatically start in a few seconds)</a:t>
            </a:r>
          </a:p>
        </p:txBody>
      </p:sp>
      <p:pic>
        <p:nvPicPr>
          <p:cNvPr id="5" name="Work_Order_Total_Costs">
            <a:hlinkClick r:id="" action="ppaction://media"/>
            <a:extLst>
              <a:ext uri="{FF2B5EF4-FFF2-40B4-BE49-F238E27FC236}">
                <a16:creationId xmlns:a16="http://schemas.microsoft.com/office/drawing/2014/main" id="{A3F61D08-9786-CCF7-2CD5-33A65AC4BDC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58435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DC23-0F19-0843-B2C8-7CBC29125B10}"/>
              </a:ext>
            </a:extLst>
          </p:cNvPr>
          <p:cNvSpPr>
            <a:spLocks noGrp="1"/>
          </p:cNvSpPr>
          <p:nvPr>
            <p:ph type="title"/>
          </p:nvPr>
        </p:nvSpPr>
        <p:spPr>
          <a:xfrm>
            <a:off x="457200" y="249111"/>
            <a:ext cx="8229600" cy="590349"/>
          </a:xfrm>
        </p:spPr>
        <p:txBody>
          <a:bodyPr lIns="0" tIns="18000" rIns="0" bIns="18000" anchor="ctr">
            <a:spAutoFit/>
          </a:bodyPr>
          <a:lstStyle/>
          <a:p>
            <a:r>
              <a:rPr lang="en-US" dirty="0"/>
              <a:t>Chart 2.1</a:t>
            </a:r>
          </a:p>
        </p:txBody>
      </p:sp>
      <p:graphicFrame>
        <p:nvGraphicFramePr>
          <p:cNvPr id="3" name="Table 4">
            <a:extLst>
              <a:ext uri="{FF2B5EF4-FFF2-40B4-BE49-F238E27FC236}">
                <a16:creationId xmlns:a16="http://schemas.microsoft.com/office/drawing/2014/main" id="{A6728014-8C4C-4737-BDB8-9C68C3C68A26}"/>
              </a:ext>
            </a:extLst>
          </p:cNvPr>
          <p:cNvGraphicFramePr>
            <a:graphicFrameLocks noGrp="1"/>
          </p:cNvGraphicFramePr>
          <p:nvPr>
            <p:extLst>
              <p:ext uri="{D42A27DB-BD31-4B8C-83A1-F6EECF244321}">
                <p14:modId xmlns:p14="http://schemas.microsoft.com/office/powerpoint/2010/main" val="2563993798"/>
              </p:ext>
            </p:extLst>
          </p:nvPr>
        </p:nvGraphicFramePr>
        <p:xfrm>
          <a:off x="1524000" y="1143000"/>
          <a:ext cx="6096000" cy="407924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1732842305"/>
                    </a:ext>
                  </a:extLst>
                </a:gridCol>
                <a:gridCol w="3048000">
                  <a:extLst>
                    <a:ext uri="{9D8B030D-6E8A-4147-A177-3AD203B41FA5}">
                      <a16:colId xmlns:a16="http://schemas.microsoft.com/office/drawing/2014/main" val="1428598366"/>
                    </a:ext>
                  </a:extLst>
                </a:gridCol>
              </a:tblGrid>
              <a:tr h="370840">
                <a:tc>
                  <a:txBody>
                    <a:bodyPr/>
                    <a:lstStyle/>
                    <a:p>
                      <a:r>
                        <a:rPr lang="en-US" sz="1600" dirty="0">
                          <a:solidFill>
                            <a:schemeClr val="bg1"/>
                          </a:solidFill>
                        </a:rPr>
                        <a:t>Tenths of an hour</a:t>
                      </a:r>
                    </a:p>
                  </a:txBody>
                  <a:tcPr>
                    <a:lnL>
                      <a:noFill/>
                    </a:lnL>
                    <a:lnR>
                      <a:noFill/>
                    </a:lnR>
                    <a:lnT w="12700" cmpd="sng">
                      <a:noFill/>
                    </a:lnT>
                    <a:lnB w="12700" cmpd="sng">
                      <a:noFill/>
                    </a:lnB>
                    <a:lnTlToBr w="12700" cmpd="sng">
                      <a:noFill/>
                      <a:prstDash val="solid"/>
                    </a:lnTlToBr>
                    <a:lnBlToTr w="12700" cmpd="sng">
                      <a:noFill/>
                      <a:prstDash val="solid"/>
                    </a:lnBlToTr>
                    <a:solidFill>
                      <a:srgbClr val="007FA3"/>
                    </a:solidFill>
                  </a:tcPr>
                </a:tc>
                <a:tc>
                  <a:txBody>
                    <a:bodyPr/>
                    <a:lstStyle/>
                    <a:p>
                      <a:r>
                        <a:rPr lang="en-US" sz="1600" dirty="0">
                          <a:solidFill>
                            <a:schemeClr val="bg1"/>
                          </a:solidFill>
                        </a:rPr>
                        <a:t>Number of minutes</a:t>
                      </a:r>
                    </a:p>
                  </a:txBody>
                  <a:tcPr>
                    <a:lnL>
                      <a:noFill/>
                    </a:lnL>
                    <a:lnR>
                      <a:noFill/>
                    </a:lnR>
                    <a:lnT w="12700" cmpd="sng">
                      <a:noFill/>
                    </a:lnT>
                    <a:lnB w="12700" cmpd="sng">
                      <a:noFill/>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755999753"/>
                  </a:ext>
                </a:extLst>
              </a:tr>
              <a:tr h="370840">
                <a:tc>
                  <a:txBody>
                    <a:bodyPr/>
                    <a:lstStyle/>
                    <a:p>
                      <a:r>
                        <a:rPr lang="en-US" sz="1600" dirty="0"/>
                        <a:t>0.1</a:t>
                      </a:r>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tc>
                  <a:txBody>
                    <a:bodyPr/>
                    <a:lstStyle/>
                    <a:p>
                      <a:pPr algn="l"/>
                      <a:r>
                        <a:rPr lang="en-US" sz="1600" dirty="0"/>
                        <a:t> 6 minutes</a:t>
                      </a:r>
                    </a:p>
                  </a:txBody>
                  <a:tcPr>
                    <a:lnL>
                      <a:noFill/>
                    </a:lnL>
                    <a:lnR>
                      <a:noFill/>
                    </a:lnR>
                    <a:lnT w="12700" cmpd="sng">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889421527"/>
                  </a:ext>
                </a:extLst>
              </a:tr>
              <a:tr h="370840">
                <a:tc>
                  <a:txBody>
                    <a:bodyPr/>
                    <a:lstStyle/>
                    <a:p>
                      <a:r>
                        <a:rPr lang="en-US" sz="1600" dirty="0"/>
                        <a:t>0.2</a:t>
                      </a: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600" dirty="0"/>
                        <a:t>12 minutes</a:t>
                      </a:r>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473135340"/>
                  </a:ext>
                </a:extLst>
              </a:tr>
              <a:tr h="370840">
                <a:tc>
                  <a:txBody>
                    <a:bodyPr/>
                    <a:lstStyle/>
                    <a:p>
                      <a:r>
                        <a:rPr lang="en-US" sz="1600" dirty="0"/>
                        <a:t>0.3</a:t>
                      </a: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600" dirty="0"/>
                        <a:t>18 minutes</a:t>
                      </a:r>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90907808"/>
                  </a:ext>
                </a:extLst>
              </a:tr>
              <a:tr h="370840">
                <a:tc>
                  <a:txBody>
                    <a:bodyPr/>
                    <a:lstStyle/>
                    <a:p>
                      <a:r>
                        <a:rPr lang="en-US" sz="1600" dirty="0"/>
                        <a:t>0.4</a:t>
                      </a: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600" dirty="0"/>
                        <a:t>24 minutes</a:t>
                      </a:r>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874194052"/>
                  </a:ext>
                </a:extLst>
              </a:tr>
              <a:tr h="370840">
                <a:tc>
                  <a:txBody>
                    <a:bodyPr/>
                    <a:lstStyle/>
                    <a:p>
                      <a:r>
                        <a:rPr lang="en-US" sz="1600" dirty="0"/>
                        <a:t>0.5</a:t>
                      </a: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600" dirty="0"/>
                        <a:t>30 minutes</a:t>
                      </a:r>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391917938"/>
                  </a:ext>
                </a:extLst>
              </a:tr>
              <a:tr h="370840">
                <a:tc>
                  <a:txBody>
                    <a:bodyPr/>
                    <a:lstStyle/>
                    <a:p>
                      <a:r>
                        <a:rPr lang="en-US" sz="1600" dirty="0"/>
                        <a:t>0.6</a:t>
                      </a: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600" dirty="0"/>
                        <a:t>36 minutes</a:t>
                      </a:r>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914566645"/>
                  </a:ext>
                </a:extLst>
              </a:tr>
              <a:tr h="370840">
                <a:tc>
                  <a:txBody>
                    <a:bodyPr/>
                    <a:lstStyle/>
                    <a:p>
                      <a:r>
                        <a:rPr lang="en-US" sz="1600" dirty="0"/>
                        <a:t>0.7</a:t>
                      </a: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600" dirty="0"/>
                        <a:t>42 minutes</a:t>
                      </a:r>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293056972"/>
                  </a:ext>
                </a:extLst>
              </a:tr>
              <a:tr h="370840">
                <a:tc>
                  <a:txBody>
                    <a:bodyPr/>
                    <a:lstStyle/>
                    <a:p>
                      <a:r>
                        <a:rPr lang="en-US" sz="1600" dirty="0"/>
                        <a:t>0.8</a:t>
                      </a: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600" dirty="0"/>
                        <a:t>48 minutes</a:t>
                      </a:r>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978294374"/>
                  </a:ext>
                </a:extLst>
              </a:tr>
              <a:tr h="370840">
                <a:tc>
                  <a:txBody>
                    <a:bodyPr/>
                    <a:lstStyle/>
                    <a:p>
                      <a:r>
                        <a:rPr lang="en-US" sz="1600" dirty="0"/>
                        <a:t>0.9</a:t>
                      </a:r>
                    </a:p>
                  </a:txBody>
                  <a:tcP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r>
                        <a:rPr lang="en-US" sz="1600" dirty="0"/>
                        <a:t>54 minutes</a:t>
                      </a:r>
                    </a:p>
                  </a:txBody>
                  <a:tcP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670417227"/>
                  </a:ext>
                </a:extLst>
              </a:tr>
              <a:tr h="370840">
                <a:tc>
                  <a:txBody>
                    <a:bodyPr/>
                    <a:lstStyle/>
                    <a:p>
                      <a:r>
                        <a:rPr lang="en-US" sz="1600" dirty="0"/>
                        <a:t>1.0</a:t>
                      </a:r>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tc>
                  <a:txBody>
                    <a:bodyPr/>
                    <a:lstStyle/>
                    <a:p>
                      <a:r>
                        <a:rPr lang="en-US" sz="1600" dirty="0"/>
                        <a:t>60 minutes</a:t>
                      </a:r>
                    </a:p>
                  </a:txBody>
                  <a:tcPr>
                    <a:lnL>
                      <a:noFill/>
                    </a:lnL>
                    <a:lnR>
                      <a:noFill/>
                    </a:lnR>
                    <a:lnT>
                      <a:noFill/>
                    </a:lnT>
                    <a:lnB w="12700" cmpd="sng">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295615471"/>
                  </a:ext>
                </a:extLst>
              </a:tr>
            </a:tbl>
          </a:graphicData>
        </a:graphic>
      </p:graphicFrame>
      <p:sp>
        <p:nvSpPr>
          <p:cNvPr id="4" name="Text Placeholder 3">
            <a:extLst>
              <a:ext uri="{FF2B5EF4-FFF2-40B4-BE49-F238E27FC236}">
                <a16:creationId xmlns:a16="http://schemas.microsoft.com/office/drawing/2014/main" id="{69BD345B-7EDE-2049-BF0A-870B4CB148DF}"/>
              </a:ext>
            </a:extLst>
          </p:cNvPr>
          <p:cNvSpPr>
            <a:spLocks noGrp="1"/>
          </p:cNvSpPr>
          <p:nvPr>
            <p:ph type="body" idx="1"/>
          </p:nvPr>
        </p:nvSpPr>
        <p:spPr>
          <a:xfrm>
            <a:off x="457200" y="5592881"/>
            <a:ext cx="8229600" cy="775015"/>
          </a:xfrm>
        </p:spPr>
        <p:txBody>
          <a:bodyPr lIns="0" tIns="18000" rIns="0" bIns="18000" anchor="ctr">
            <a:spAutoFit/>
          </a:bodyPr>
          <a:lstStyle/>
          <a:p>
            <a:r>
              <a:rPr lang="en-US" dirty="0"/>
              <a:t>The time that is published for repair and service operations are expressed in tenths of an hour.</a:t>
            </a:r>
          </a:p>
        </p:txBody>
      </p:sp>
    </p:spTree>
    <p:extLst>
      <p:ext uri="{BB962C8B-B14F-4D97-AF65-F5344CB8AC3E}">
        <p14:creationId xmlns:p14="http://schemas.microsoft.com/office/powerpoint/2010/main" val="2301248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DA03-AFB4-4AD1-8ED8-B3617E677C0A}"/>
              </a:ext>
            </a:extLst>
          </p:cNvPr>
          <p:cNvSpPr>
            <a:spLocks noGrp="1"/>
          </p:cNvSpPr>
          <p:nvPr>
            <p:ph type="title"/>
          </p:nvPr>
        </p:nvSpPr>
        <p:spPr>
          <a:xfrm>
            <a:off x="478971" y="241066"/>
            <a:ext cx="8229600" cy="590349"/>
          </a:xfrm>
        </p:spPr>
        <p:txBody>
          <a:bodyPr lIns="0" tIns="18000" rIns="0" bIns="18000" anchor="ctr">
            <a:spAutoFit/>
          </a:bodyPr>
          <a:lstStyle/>
          <a:p>
            <a:r>
              <a:rPr lang="en-US" dirty="0"/>
              <a:t>Learning Objectives </a:t>
            </a:r>
            <a:r>
              <a:rPr lang="en-US" sz="2800" dirty="0"/>
              <a:t>(1 of 2)</a:t>
            </a:r>
          </a:p>
        </p:txBody>
      </p:sp>
      <p:sp>
        <p:nvSpPr>
          <p:cNvPr id="3" name="Content Placeholder 2">
            <a:extLst>
              <a:ext uri="{FF2B5EF4-FFF2-40B4-BE49-F238E27FC236}">
                <a16:creationId xmlns:a16="http://schemas.microsoft.com/office/drawing/2014/main" id="{2E82DC9D-2E94-4033-96D1-8AC963CF2B75}"/>
              </a:ext>
            </a:extLst>
          </p:cNvPr>
          <p:cNvSpPr>
            <a:spLocks noGrp="1"/>
          </p:cNvSpPr>
          <p:nvPr>
            <p:ph sz="quarter" idx="13"/>
          </p:nvPr>
        </p:nvSpPr>
        <p:spPr>
          <a:xfrm>
            <a:off x="457200" y="1143000"/>
            <a:ext cx="8229600" cy="4006273"/>
          </a:xfrm>
        </p:spPr>
        <p:txBody>
          <a:bodyPr lIns="0" tIns="18000" rIns="0" bIns="18000" anchor="ctr">
            <a:spAutoFit/>
          </a:bodyPr>
          <a:lstStyle/>
          <a:p>
            <a:pPr marL="546100" indent="-546100">
              <a:buNone/>
            </a:pPr>
            <a:r>
              <a:rPr lang="en-US" sz="2400" b="1" dirty="0">
                <a:solidFill>
                  <a:schemeClr val="tx2"/>
                </a:solidFill>
              </a:rPr>
              <a:t>2.1	</a:t>
            </a:r>
            <a:r>
              <a:rPr lang="en-US" sz="2400" dirty="0"/>
              <a:t>Discuss the importance of vehicle owner’s manuals, service records, and service information.</a:t>
            </a:r>
          </a:p>
          <a:p>
            <a:pPr marL="546100" indent="-546100">
              <a:buNone/>
            </a:pPr>
            <a:r>
              <a:rPr lang="en-US" sz="2400" b="1" dirty="0">
                <a:solidFill>
                  <a:schemeClr val="tx2"/>
                </a:solidFill>
              </a:rPr>
              <a:t>2.2	</a:t>
            </a:r>
            <a:r>
              <a:rPr lang="en-US" sz="2400" dirty="0"/>
              <a:t>Explain the different types of service information.</a:t>
            </a:r>
          </a:p>
          <a:p>
            <a:pPr marL="546100" indent="-546100">
              <a:buNone/>
            </a:pPr>
            <a:r>
              <a:rPr lang="en-US" sz="2400" b="1" dirty="0">
                <a:solidFill>
                  <a:schemeClr val="tx2"/>
                </a:solidFill>
              </a:rPr>
              <a:t>2.3	</a:t>
            </a:r>
            <a:r>
              <a:rPr lang="en-US" sz="2400" dirty="0"/>
              <a:t>Describe vehicle recalls and campaigns.</a:t>
            </a:r>
          </a:p>
          <a:p>
            <a:pPr marL="546100" indent="-546100">
              <a:buNone/>
            </a:pPr>
            <a:r>
              <a:rPr lang="en-US" sz="2400" b="1" dirty="0">
                <a:solidFill>
                  <a:schemeClr val="tx2"/>
                </a:solidFill>
              </a:rPr>
              <a:t>2.4	</a:t>
            </a:r>
            <a:r>
              <a:rPr lang="en-US" sz="2400" dirty="0"/>
              <a:t>Discuss the importance of the work order.</a:t>
            </a:r>
          </a:p>
          <a:p>
            <a:pPr marL="546100" indent="-546100">
              <a:buNone/>
            </a:pPr>
            <a:r>
              <a:rPr lang="en-US" sz="2400" b="1" dirty="0">
                <a:solidFill>
                  <a:schemeClr val="tx2"/>
                </a:solidFill>
              </a:rPr>
              <a:t>2.5	</a:t>
            </a:r>
            <a:r>
              <a:rPr lang="en-US" sz="2400" dirty="0"/>
              <a:t>Explain why service records are important.</a:t>
            </a:r>
          </a:p>
          <a:p>
            <a:pPr marL="546100" indent="-546100">
              <a:buNone/>
            </a:pPr>
            <a:r>
              <a:rPr lang="en-US" sz="2400" b="1" dirty="0">
                <a:solidFill>
                  <a:schemeClr val="tx2"/>
                </a:solidFill>
              </a:rPr>
              <a:t>2.6	</a:t>
            </a:r>
            <a:r>
              <a:rPr lang="en-US" sz="2400" dirty="0"/>
              <a:t>Discuss the parts of a vehicle and differentiate between front-wheel drive and rear-wheel drive.</a:t>
            </a:r>
          </a:p>
        </p:txBody>
      </p:sp>
    </p:spTree>
    <p:extLst>
      <p:ext uri="{BB962C8B-B14F-4D97-AF65-F5344CB8AC3E}">
        <p14:creationId xmlns:p14="http://schemas.microsoft.com/office/powerpoint/2010/main" val="3748883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0848"/>
            <a:ext cx="8229600" cy="590349"/>
          </a:xfrm>
        </p:spPr>
        <p:txBody>
          <a:bodyPr lIns="0" tIns="18000" rIns="0" bIns="18000" anchor="ctr">
            <a:spAutoFit/>
          </a:bodyPr>
          <a:lstStyle/>
          <a:p>
            <a:r>
              <a:rPr lang="en-US" dirty="0"/>
              <a:t>Service Records</a:t>
            </a:r>
            <a:endParaRPr lang="en-US" sz="2800" dirty="0"/>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42097"/>
            <a:ext cx="8229600" cy="3123215"/>
          </a:xfrm>
        </p:spPr>
        <p:txBody>
          <a:bodyPr lIns="0" tIns="18000" rIns="0" bIns="18000" anchor="ctr">
            <a:spAutoFit/>
          </a:bodyPr>
          <a:lstStyle/>
          <a:p>
            <a:pPr marL="481013" indent="-481013"/>
            <a:r>
              <a:rPr lang="en-US" sz="2400" dirty="0"/>
              <a:t>Provides a history of the service work that has been performed on the vehicle in the past.</a:t>
            </a:r>
          </a:p>
          <a:p>
            <a:pPr marL="481013" indent="-481013"/>
            <a:r>
              <a:rPr lang="en-US" sz="2400" dirty="0"/>
              <a:t>A record of what was done is usually kept on file or stored electronically on a network or online server</a:t>
            </a:r>
          </a:p>
          <a:p>
            <a:pPr marL="481013" indent="-481013"/>
            <a:r>
              <a:rPr lang="en-US" sz="2400" dirty="0"/>
              <a:t>A previous repair may indicate the reason for the current problem, or it could be related to the same circuit or components.</a:t>
            </a:r>
          </a:p>
        </p:txBody>
      </p:sp>
    </p:spTree>
    <p:extLst>
      <p:ext uri="{BB962C8B-B14F-4D97-AF65-F5344CB8AC3E}">
        <p14:creationId xmlns:p14="http://schemas.microsoft.com/office/powerpoint/2010/main" val="2616177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0848"/>
            <a:ext cx="8229600" cy="590349"/>
          </a:xfrm>
        </p:spPr>
        <p:txBody>
          <a:bodyPr lIns="0" tIns="18000" rIns="0" bIns="18000" anchor="ctr">
            <a:spAutoFit/>
          </a:bodyPr>
          <a:lstStyle/>
          <a:p>
            <a:r>
              <a:rPr lang="en-US" dirty="0"/>
              <a:t>Additional Information</a:t>
            </a:r>
            <a:endParaRPr lang="en-US" sz="2800" dirty="0"/>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42097"/>
            <a:ext cx="8229600" cy="4344303"/>
          </a:xfrm>
        </p:spPr>
        <p:txBody>
          <a:bodyPr lIns="0" tIns="18000" rIns="0" bIns="18000" anchor="ctr">
            <a:spAutoFit/>
          </a:bodyPr>
          <a:lstStyle/>
          <a:p>
            <a:pPr marL="481013" indent="-481013"/>
            <a:r>
              <a:rPr lang="en-US" sz="2400" dirty="0"/>
              <a:t>Check the vehicle before work is started</a:t>
            </a:r>
          </a:p>
          <a:p>
            <a:pPr marL="967931" lvl="1" indent="-481013"/>
            <a:r>
              <a:rPr lang="en-US" sz="2400" dirty="0"/>
              <a:t>The service advisor should look over the vehicle and make a written note of any vehicle damage that may already exist.</a:t>
            </a:r>
          </a:p>
          <a:p>
            <a:pPr marL="481013" indent="-481013"/>
            <a:r>
              <a:rPr lang="en-US" sz="2400" dirty="0"/>
              <a:t>Special service tools (</a:t>
            </a:r>
            <a:r>
              <a:rPr lang="en-US" sz="2400" spc="-300" dirty="0"/>
              <a:t>S S T </a:t>
            </a:r>
            <a:r>
              <a:rPr lang="en-US" sz="2400" dirty="0"/>
              <a:t>s)</a:t>
            </a:r>
          </a:p>
          <a:p>
            <a:pPr marL="481013" indent="-481013"/>
            <a:r>
              <a:rPr lang="en-US" sz="2400" dirty="0"/>
              <a:t>Automotive dealerships have tool rooms that have all the </a:t>
            </a:r>
            <a:r>
              <a:rPr lang="en-US" sz="2400" spc="-300" dirty="0"/>
              <a:t>S S T </a:t>
            </a:r>
            <a:r>
              <a:rPr lang="en-US" sz="2400" dirty="0"/>
              <a:t>s that are recommended by the factory. </a:t>
            </a:r>
          </a:p>
          <a:p>
            <a:pPr marL="967931" lvl="1" indent="-481013"/>
            <a:r>
              <a:rPr lang="en-US" sz="2400" dirty="0"/>
              <a:t>These tool rooms are for the use of the dealership technicians so that they have access to the tools needed to work on the vehicle being serviced.</a:t>
            </a:r>
          </a:p>
        </p:txBody>
      </p:sp>
    </p:spTree>
    <p:extLst>
      <p:ext uri="{BB962C8B-B14F-4D97-AF65-F5344CB8AC3E}">
        <p14:creationId xmlns:p14="http://schemas.microsoft.com/office/powerpoint/2010/main" val="2149726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5A46-65F9-5446-9953-C3AC063759A0}"/>
              </a:ext>
            </a:extLst>
          </p:cNvPr>
          <p:cNvSpPr>
            <a:spLocks noGrp="1"/>
          </p:cNvSpPr>
          <p:nvPr>
            <p:ph type="title"/>
          </p:nvPr>
        </p:nvSpPr>
        <p:spPr>
          <a:xfrm>
            <a:off x="457200" y="249110"/>
            <a:ext cx="8229600" cy="590349"/>
          </a:xfrm>
        </p:spPr>
        <p:txBody>
          <a:bodyPr lIns="0" tIns="18000" rIns="0" bIns="18000" anchor="ctr">
            <a:spAutoFit/>
          </a:bodyPr>
          <a:lstStyle/>
          <a:p>
            <a:r>
              <a:rPr lang="en-US" dirty="0"/>
              <a:t>Figure 2.5</a:t>
            </a:r>
          </a:p>
        </p:txBody>
      </p:sp>
      <p:pic>
        <p:nvPicPr>
          <p:cNvPr id="6" name="Picture Placeholder 5" descr="A special tool to hold a timing chain with three different parts. Two of the parts are straight holders with an adjustment screw and the third part is like a disc brake bracket caliper.&#10;">
            <a:extLst>
              <a:ext uri="{FF2B5EF4-FFF2-40B4-BE49-F238E27FC236}">
                <a16:creationId xmlns:a16="http://schemas.microsoft.com/office/drawing/2014/main" id="{4ADED737-ED6C-0642-B447-265D1AEAFB3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190750" y="1204720"/>
            <a:ext cx="4762500" cy="3725026"/>
          </a:xfrm>
        </p:spPr>
      </p:pic>
      <p:sp>
        <p:nvSpPr>
          <p:cNvPr id="4" name="Text Placeholder 3">
            <a:extLst>
              <a:ext uri="{FF2B5EF4-FFF2-40B4-BE49-F238E27FC236}">
                <a16:creationId xmlns:a16="http://schemas.microsoft.com/office/drawing/2014/main" id="{796B80E2-BCB2-8149-A70A-8F18E6A123A6}"/>
              </a:ext>
            </a:extLst>
          </p:cNvPr>
          <p:cNvSpPr>
            <a:spLocks noGrp="1"/>
          </p:cNvSpPr>
          <p:nvPr>
            <p:ph type="body" idx="1"/>
          </p:nvPr>
        </p:nvSpPr>
        <p:spPr>
          <a:xfrm>
            <a:off x="457200" y="5164961"/>
            <a:ext cx="8229600" cy="1144347"/>
          </a:xfrm>
        </p:spPr>
        <p:txBody>
          <a:bodyPr lIns="0" tIns="18000" rIns="0" bIns="18000" anchor="ctr">
            <a:spAutoFit/>
          </a:bodyPr>
          <a:lstStyle/>
          <a:p>
            <a:r>
              <a:rPr lang="en-US" dirty="0"/>
              <a:t>The special tool number is printed or stamped on the tool for easy identification. The Kent-Moore part number</a:t>
            </a:r>
            <a:br>
              <a:rPr lang="en-US" dirty="0"/>
            </a:br>
            <a:r>
              <a:rPr lang="en-US" dirty="0"/>
              <a:t>J-44217 indicates a tool used to hold a timing chain.</a:t>
            </a:r>
          </a:p>
        </p:txBody>
      </p:sp>
    </p:spTree>
    <p:extLst>
      <p:ext uri="{BB962C8B-B14F-4D97-AF65-F5344CB8AC3E}">
        <p14:creationId xmlns:p14="http://schemas.microsoft.com/office/powerpoint/2010/main" val="1913595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0848"/>
            <a:ext cx="8229600" cy="590349"/>
          </a:xfrm>
        </p:spPr>
        <p:txBody>
          <a:bodyPr lIns="0" tIns="18000" rIns="0" bIns="18000" anchor="ctr">
            <a:spAutoFit/>
          </a:bodyPr>
          <a:lstStyle/>
          <a:p>
            <a:r>
              <a:rPr lang="en-US" dirty="0"/>
              <a:t>Parts of a Vehicle</a:t>
            </a:r>
            <a:endParaRPr lang="en-US" sz="2800" dirty="0"/>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214853"/>
            <a:ext cx="8229600" cy="2598591"/>
          </a:xfrm>
        </p:spPr>
        <p:txBody>
          <a:bodyPr lIns="0" tIns="18000" rIns="0" bIns="18000" anchor="ctr">
            <a:spAutoFit/>
          </a:bodyPr>
          <a:lstStyle/>
          <a:p>
            <a:pPr marL="481013" indent="-481013"/>
            <a:r>
              <a:rPr lang="en-US" sz="2400" dirty="0">
                <a:solidFill>
                  <a:schemeClr val="tx1"/>
                </a:solidFill>
              </a:rPr>
              <a:t>Left side of the vehicle—right side of the vehicle</a:t>
            </a:r>
          </a:p>
          <a:p>
            <a:pPr marL="967931" lvl="1" indent="-481013"/>
            <a:r>
              <a:rPr lang="en-US" sz="2400" dirty="0">
                <a:solidFill>
                  <a:schemeClr val="tx1"/>
                </a:solidFill>
              </a:rPr>
              <a:t>Both of these terms refer to the left and right as if the driver is sitting behind the steering wheel.</a:t>
            </a:r>
          </a:p>
          <a:p>
            <a:pPr marL="481013" indent="-481013"/>
            <a:r>
              <a:rPr lang="en-US" sz="2400" dirty="0">
                <a:solidFill>
                  <a:schemeClr val="tx1"/>
                </a:solidFill>
              </a:rPr>
              <a:t>Front and rear</a:t>
            </a:r>
          </a:p>
          <a:p>
            <a:pPr marL="967931" lvl="1" indent="-481013"/>
            <a:r>
              <a:rPr lang="en-US" sz="2400" dirty="0">
                <a:solidFill>
                  <a:schemeClr val="tx1"/>
                </a:solidFill>
              </a:rPr>
              <a:t>The proper term for the back portion of any vehicle is rear (e.g., left rear tire).</a:t>
            </a:r>
          </a:p>
        </p:txBody>
      </p:sp>
    </p:spTree>
    <p:extLst>
      <p:ext uri="{BB962C8B-B14F-4D97-AF65-F5344CB8AC3E}">
        <p14:creationId xmlns:p14="http://schemas.microsoft.com/office/powerpoint/2010/main" val="2261724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37616"/>
            <a:ext cx="8229600" cy="1144347"/>
          </a:xfrm>
        </p:spPr>
        <p:txBody>
          <a:bodyPr lIns="0" tIns="18000" rIns="0" bIns="18000" anchor="ctr">
            <a:spAutoFit/>
          </a:bodyPr>
          <a:lstStyle/>
          <a:p>
            <a:r>
              <a:rPr lang="en-US" dirty="0"/>
              <a:t>Front-Wheel Drive/Rear-Wheel Drive/All-Wheel Drive</a:t>
            </a:r>
            <a:endParaRPr lang="en-US" sz="2800" dirty="0"/>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737821"/>
            <a:ext cx="8229600" cy="3062779"/>
          </a:xfrm>
        </p:spPr>
        <p:txBody>
          <a:bodyPr lIns="0" tIns="18000" rIns="0" bIns="18000" anchor="ctr">
            <a:spAutoFit/>
          </a:bodyPr>
          <a:lstStyle/>
          <a:p>
            <a:pPr marL="481013" indent="-481013"/>
            <a:r>
              <a:rPr lang="en-US" sz="2400" dirty="0"/>
              <a:t>Front-wheel drive (</a:t>
            </a:r>
            <a:r>
              <a:rPr lang="en-US" sz="2400" spc="-300" dirty="0"/>
              <a:t>F W </a:t>
            </a:r>
            <a:r>
              <a:rPr lang="en-US" sz="2400" dirty="0"/>
              <a:t>D) means that the front wheels are being driven by the engine, as well as turned by the steering wheel.</a:t>
            </a:r>
          </a:p>
          <a:p>
            <a:pPr marL="481013" indent="-481013"/>
            <a:r>
              <a:rPr lang="en-US" sz="2400" dirty="0"/>
              <a:t>Rear-wheel drive (</a:t>
            </a:r>
            <a:r>
              <a:rPr lang="en-US" sz="2400" spc="-300" dirty="0"/>
              <a:t>R W </a:t>
            </a:r>
            <a:r>
              <a:rPr lang="en-US" sz="2400" dirty="0"/>
              <a:t>D) means that the rear wheels are driven by the engine.</a:t>
            </a:r>
          </a:p>
          <a:p>
            <a:pPr marL="481013" indent="-481013"/>
            <a:r>
              <a:rPr lang="en-US" sz="2400" dirty="0"/>
              <a:t>A front engine vehicle can also drive all four wheels, called four-wheel drive (</a:t>
            </a:r>
            <a:r>
              <a:rPr lang="en-US" sz="2400" spc="-300" dirty="0"/>
              <a:t>4 W </a:t>
            </a:r>
            <a:r>
              <a:rPr lang="en-US" sz="2400" dirty="0"/>
              <a:t>D) or all-wheel drive (</a:t>
            </a:r>
            <a:r>
              <a:rPr lang="en-US" sz="2400" spc="-300" dirty="0"/>
              <a:t>A W </a:t>
            </a:r>
            <a:r>
              <a:rPr lang="en-US" sz="2400" dirty="0"/>
              <a:t>D). </a:t>
            </a:r>
          </a:p>
        </p:txBody>
      </p:sp>
    </p:spTree>
    <p:extLst>
      <p:ext uri="{BB962C8B-B14F-4D97-AF65-F5344CB8AC3E}">
        <p14:creationId xmlns:p14="http://schemas.microsoft.com/office/powerpoint/2010/main" val="2273020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FWD Drivetrain</a:t>
            </a:r>
            <a:br>
              <a:rPr lang="en-US" sz="2800" dirty="0"/>
            </a:br>
            <a:r>
              <a:rPr lang="en-US" sz="1200" dirty="0"/>
              <a:t>(The animation will automatically start in a few seconds)</a:t>
            </a:r>
          </a:p>
        </p:txBody>
      </p:sp>
      <p:pic>
        <p:nvPicPr>
          <p:cNvPr id="5" name="FWD_drivetrain">
            <a:hlinkClick r:id="" action="ppaction://media"/>
            <a:extLst>
              <a:ext uri="{FF2B5EF4-FFF2-40B4-BE49-F238E27FC236}">
                <a16:creationId xmlns:a16="http://schemas.microsoft.com/office/drawing/2014/main" id="{54EE8B91-230B-E58A-F8E8-2B0A27A0D51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50869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RWD Drivetrain</a:t>
            </a:r>
            <a:br>
              <a:rPr lang="en-US" sz="2800" dirty="0"/>
            </a:br>
            <a:r>
              <a:rPr lang="en-US" sz="1200" dirty="0"/>
              <a:t>(The animation will automatically start in a few seconds)</a:t>
            </a:r>
          </a:p>
        </p:txBody>
      </p:sp>
      <p:pic>
        <p:nvPicPr>
          <p:cNvPr id="5" name="RWD_drivetrain">
            <a:hlinkClick r:id="" action="ppaction://media"/>
            <a:extLst>
              <a:ext uri="{FF2B5EF4-FFF2-40B4-BE49-F238E27FC236}">
                <a16:creationId xmlns:a16="http://schemas.microsoft.com/office/drawing/2014/main" id="{882740C4-14B7-A8DB-EB64-43057646BF3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4448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4WD Drivetrain, FWD Based</a:t>
            </a:r>
            <a:br>
              <a:rPr lang="en-US" sz="2800" dirty="0"/>
            </a:br>
            <a:r>
              <a:rPr lang="en-US" sz="1200" dirty="0"/>
              <a:t>(The animation will automatically start in a few seconds)</a:t>
            </a:r>
          </a:p>
        </p:txBody>
      </p:sp>
      <p:pic>
        <p:nvPicPr>
          <p:cNvPr id="5" name="4WD_drivetrain_fwd_based">
            <a:hlinkClick r:id="" action="ppaction://media"/>
            <a:extLst>
              <a:ext uri="{FF2B5EF4-FFF2-40B4-BE49-F238E27FC236}">
                <a16:creationId xmlns:a16="http://schemas.microsoft.com/office/drawing/2014/main" id="{36F0513B-2B4D-05BB-DCF2-3C45C8F14ED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
        <p:nvSpPr>
          <p:cNvPr id="7" name="Rectangle 6">
            <a:extLst>
              <a:ext uri="{FF2B5EF4-FFF2-40B4-BE49-F238E27FC236}">
                <a16:creationId xmlns:a16="http://schemas.microsoft.com/office/drawing/2014/main" id="{75EFCE1F-6353-81A6-17FE-920ACDCD27BB}"/>
              </a:ext>
            </a:extLst>
          </p:cNvPr>
          <p:cNvSpPr/>
          <p:nvPr/>
        </p:nvSpPr>
        <p:spPr>
          <a:xfrm>
            <a:off x="3810000" y="1481138"/>
            <a:ext cx="1600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F9EC9DB-B7FC-6776-A1EF-E4ABC74E7373}"/>
              </a:ext>
            </a:extLst>
          </p:cNvPr>
          <p:cNvSpPr/>
          <p:nvPr/>
        </p:nvSpPr>
        <p:spPr>
          <a:xfrm>
            <a:off x="7772400" y="1312650"/>
            <a:ext cx="990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52A46B-653D-F68B-2671-269D2B05400A}"/>
              </a:ext>
            </a:extLst>
          </p:cNvPr>
          <p:cNvSpPr txBox="1"/>
          <p:nvPr/>
        </p:nvSpPr>
        <p:spPr>
          <a:xfrm>
            <a:off x="1295400" y="1785938"/>
            <a:ext cx="196614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FWD Based</a:t>
            </a:r>
          </a:p>
        </p:txBody>
      </p:sp>
      <p:sp>
        <p:nvSpPr>
          <p:cNvPr id="10" name="Rectangle 9">
            <a:extLst>
              <a:ext uri="{FF2B5EF4-FFF2-40B4-BE49-F238E27FC236}">
                <a16:creationId xmlns:a16="http://schemas.microsoft.com/office/drawing/2014/main" id="{609E6882-97E4-22C3-8EBC-F87A149387EF}"/>
              </a:ext>
            </a:extLst>
          </p:cNvPr>
          <p:cNvSpPr/>
          <p:nvPr/>
        </p:nvSpPr>
        <p:spPr>
          <a:xfrm>
            <a:off x="3736975" y="1676400"/>
            <a:ext cx="362766" cy="278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E75A3B6-ED1F-DCA9-F705-8C1053561C66}"/>
              </a:ext>
            </a:extLst>
          </p:cNvPr>
          <p:cNvSpPr/>
          <p:nvPr/>
        </p:nvSpPr>
        <p:spPr>
          <a:xfrm>
            <a:off x="3962400" y="1633538"/>
            <a:ext cx="1600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90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4WD Drivetrain, RWD Based</a:t>
            </a:r>
            <a:br>
              <a:rPr lang="en-US" sz="2800" dirty="0"/>
            </a:br>
            <a:r>
              <a:rPr lang="en-US" sz="1200" dirty="0"/>
              <a:t>(The animation will automatically start in a few seconds)</a:t>
            </a:r>
          </a:p>
        </p:txBody>
      </p:sp>
      <p:pic>
        <p:nvPicPr>
          <p:cNvPr id="6" name="4WD_drivetrain_rwd_based">
            <a:hlinkClick r:id="" action="ppaction://media"/>
            <a:extLst>
              <a:ext uri="{FF2B5EF4-FFF2-40B4-BE49-F238E27FC236}">
                <a16:creationId xmlns:a16="http://schemas.microsoft.com/office/drawing/2014/main" id="{F994383D-2D6B-8513-5FB1-D06EC158DB7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
        <p:nvSpPr>
          <p:cNvPr id="7" name="Rectangle 6">
            <a:extLst>
              <a:ext uri="{FF2B5EF4-FFF2-40B4-BE49-F238E27FC236}">
                <a16:creationId xmlns:a16="http://schemas.microsoft.com/office/drawing/2014/main" id="{A699AB50-50AA-8BDF-7CF8-F8724A0D6FB9}"/>
              </a:ext>
            </a:extLst>
          </p:cNvPr>
          <p:cNvSpPr/>
          <p:nvPr/>
        </p:nvSpPr>
        <p:spPr>
          <a:xfrm>
            <a:off x="8382000" y="1312650"/>
            <a:ext cx="381000" cy="287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2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39484"/>
            <a:ext cx="8229600" cy="596572"/>
          </a:xfrm>
        </p:spPr>
        <p:txBody>
          <a:bodyPr lIns="0" tIns="18000" rIns="0" bIns="18000" anchor="ctr">
            <a:spAutoFit/>
          </a:bodyPr>
          <a:lstStyle/>
          <a:p>
            <a:r>
              <a:rPr lang="en-US" dirty="0"/>
              <a:t>Vehicle Identification</a:t>
            </a:r>
            <a:endParaRPr lang="en-US" sz="2800" dirty="0"/>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21229"/>
            <a:ext cx="8229600" cy="2148379"/>
          </a:xfrm>
        </p:spPr>
        <p:txBody>
          <a:bodyPr lIns="0" tIns="18000" rIns="0" bIns="18000" anchor="ctr">
            <a:spAutoFit/>
          </a:bodyPr>
          <a:lstStyle/>
          <a:p>
            <a:pPr marL="481013" indent="-481013"/>
            <a:r>
              <a:rPr lang="en-US" sz="2400" dirty="0"/>
              <a:t>The most common identification is the make, model, and year of the vehicle.</a:t>
            </a:r>
          </a:p>
          <a:p>
            <a:pPr marL="967931" lvl="1" indent="-481013"/>
            <a:r>
              <a:rPr lang="en-US" sz="2400" dirty="0"/>
              <a:t>Make: e.g., Chevrolet</a:t>
            </a:r>
          </a:p>
          <a:p>
            <a:pPr marL="967931" lvl="1" indent="-481013"/>
            <a:r>
              <a:rPr lang="en-US" sz="2400" dirty="0"/>
              <a:t>Model: e.g., Traverse</a:t>
            </a:r>
          </a:p>
          <a:p>
            <a:pPr marL="967931" lvl="1" indent="-481013"/>
            <a:r>
              <a:rPr lang="en-US" sz="2400" dirty="0"/>
              <a:t>Year: e.g., 2018</a:t>
            </a:r>
          </a:p>
        </p:txBody>
      </p:sp>
    </p:spTree>
    <p:extLst>
      <p:ext uri="{BB962C8B-B14F-4D97-AF65-F5344CB8AC3E}">
        <p14:creationId xmlns:p14="http://schemas.microsoft.com/office/powerpoint/2010/main" val="1403370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DA03-AFB4-4AD1-8ED8-B3617E677C0A}"/>
              </a:ext>
            </a:extLst>
          </p:cNvPr>
          <p:cNvSpPr>
            <a:spLocks noGrp="1"/>
          </p:cNvSpPr>
          <p:nvPr>
            <p:ph type="title"/>
          </p:nvPr>
        </p:nvSpPr>
        <p:spPr>
          <a:xfrm>
            <a:off x="478971" y="241066"/>
            <a:ext cx="8229600" cy="590349"/>
          </a:xfrm>
        </p:spPr>
        <p:txBody>
          <a:bodyPr lIns="0" tIns="18000" rIns="0" bIns="18000" anchor="ctr">
            <a:spAutoFit/>
          </a:bodyPr>
          <a:lstStyle/>
          <a:p>
            <a:r>
              <a:rPr lang="en-US" dirty="0"/>
              <a:t>Learning Objectives </a:t>
            </a:r>
            <a:r>
              <a:rPr lang="en-US" sz="2800" dirty="0"/>
              <a:t>(2 of 2)</a:t>
            </a:r>
          </a:p>
        </p:txBody>
      </p:sp>
      <p:sp>
        <p:nvSpPr>
          <p:cNvPr id="3" name="Content Placeholder 2">
            <a:extLst>
              <a:ext uri="{FF2B5EF4-FFF2-40B4-BE49-F238E27FC236}">
                <a16:creationId xmlns:a16="http://schemas.microsoft.com/office/drawing/2014/main" id="{2E82DC9D-2E94-4033-96D1-8AC963CF2B75}"/>
              </a:ext>
            </a:extLst>
          </p:cNvPr>
          <p:cNvSpPr>
            <a:spLocks noGrp="1"/>
          </p:cNvSpPr>
          <p:nvPr>
            <p:ph sz="quarter" idx="13"/>
          </p:nvPr>
        </p:nvSpPr>
        <p:spPr>
          <a:xfrm>
            <a:off x="457200" y="1174593"/>
            <a:ext cx="8229600" cy="775015"/>
          </a:xfrm>
        </p:spPr>
        <p:txBody>
          <a:bodyPr lIns="0" tIns="18000" rIns="0" bIns="18000" anchor="ctr">
            <a:spAutoFit/>
          </a:bodyPr>
          <a:lstStyle/>
          <a:p>
            <a:pPr marL="546100" indent="-546100">
              <a:buNone/>
            </a:pPr>
            <a:r>
              <a:rPr lang="en-US" sz="2400" b="1" dirty="0">
                <a:solidFill>
                  <a:schemeClr val="tx2"/>
                </a:solidFill>
              </a:rPr>
              <a:t>2.7 	</a:t>
            </a:r>
            <a:r>
              <a:rPr lang="en-US" sz="2400" dirty="0">
                <a:solidFill>
                  <a:schemeClr val="tx1"/>
                </a:solidFill>
              </a:rPr>
              <a:t>Explain vehicle identification, vehicle safety certification label, and the </a:t>
            </a:r>
            <a:r>
              <a:rPr lang="en-US" sz="2400" spc="-300" dirty="0">
                <a:solidFill>
                  <a:schemeClr val="tx1"/>
                </a:solidFill>
              </a:rPr>
              <a:t>V E C </a:t>
            </a:r>
            <a:r>
              <a:rPr lang="en-US" sz="2400" dirty="0">
                <a:solidFill>
                  <a:schemeClr val="tx1"/>
                </a:solidFill>
              </a:rPr>
              <a:t>I label.</a:t>
            </a:r>
          </a:p>
        </p:txBody>
      </p:sp>
    </p:spTree>
    <p:extLst>
      <p:ext uri="{BB962C8B-B14F-4D97-AF65-F5344CB8AC3E}">
        <p14:creationId xmlns:p14="http://schemas.microsoft.com/office/powerpoint/2010/main" val="1463308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6113"/>
            <a:ext cx="7772400" cy="1021237"/>
          </a:xfrm>
        </p:spPr>
        <p:txBody>
          <a:bodyPr lIns="0" tIns="18000" rIns="0" bIns="18000" anchor="ctr">
            <a:spAutoFit/>
          </a:bodyPr>
          <a:lstStyle/>
          <a:p>
            <a:r>
              <a:rPr lang="en-US" dirty="0"/>
              <a:t>Vehicle Identification Number (</a:t>
            </a:r>
            <a:r>
              <a:rPr lang="en-US" spc="-300" dirty="0"/>
              <a:t>V I </a:t>
            </a:r>
            <a:r>
              <a:rPr lang="en-US" dirty="0"/>
              <a:t>N) </a:t>
            </a:r>
            <a:r>
              <a:rPr lang="en-US" sz="2800" dirty="0"/>
              <a:t>(1 of 2)</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610630"/>
            <a:ext cx="8229600" cy="1706039"/>
          </a:xfrm>
        </p:spPr>
        <p:txBody>
          <a:bodyPr lIns="0" tIns="18000" rIns="0" bIns="18000" anchor="ctr">
            <a:spAutoFit/>
          </a:bodyPr>
          <a:lstStyle/>
          <a:p>
            <a:pPr marL="481013" indent="-481013"/>
            <a:r>
              <a:rPr lang="en-US" sz="2400" dirty="0"/>
              <a:t>Since 1981, all vehicle manufacturers have used a </a:t>
            </a:r>
            <a:r>
              <a:rPr lang="en-US" sz="2400" spc="-300" dirty="0"/>
              <a:t>V I </a:t>
            </a:r>
            <a:r>
              <a:rPr lang="en-US" sz="2400" dirty="0"/>
              <a:t>N that is 17 characters long.</a:t>
            </a:r>
          </a:p>
          <a:p>
            <a:pPr marL="481013" indent="-481013"/>
            <a:r>
              <a:rPr lang="en-US" sz="2400" dirty="0"/>
              <a:t>Vehicle manufacturer assigns various letters or numbers within these 17 characters</a:t>
            </a:r>
          </a:p>
        </p:txBody>
      </p:sp>
    </p:spTree>
    <p:extLst>
      <p:ext uri="{BB962C8B-B14F-4D97-AF65-F5344CB8AC3E}">
        <p14:creationId xmlns:p14="http://schemas.microsoft.com/office/powerpoint/2010/main" val="921082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6113"/>
            <a:ext cx="7772400" cy="1021237"/>
          </a:xfrm>
        </p:spPr>
        <p:txBody>
          <a:bodyPr lIns="0" tIns="18000" rIns="0" bIns="18000" anchor="ctr">
            <a:spAutoFit/>
          </a:bodyPr>
          <a:lstStyle/>
          <a:p>
            <a:r>
              <a:rPr lang="en-US" dirty="0"/>
              <a:t>Vehicle Identification Number (</a:t>
            </a:r>
            <a:r>
              <a:rPr lang="en-US" spc="-300" dirty="0"/>
              <a:t>V I </a:t>
            </a:r>
            <a:r>
              <a:rPr lang="en-US" dirty="0"/>
              <a:t>N) </a:t>
            </a:r>
            <a:r>
              <a:rPr lang="en-US" sz="2800" dirty="0"/>
              <a:t>(2 of 2)</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620193"/>
            <a:ext cx="8229600" cy="3668115"/>
          </a:xfrm>
        </p:spPr>
        <p:txBody>
          <a:bodyPr lIns="0" tIns="18000" rIns="0" bIns="18000" anchor="ctr">
            <a:spAutoFit/>
          </a:bodyPr>
          <a:lstStyle/>
          <a:p>
            <a:pPr marL="481013" indent="-481013"/>
            <a:r>
              <a:rPr lang="en-US" sz="2400" dirty="0"/>
              <a:t>Some characters are common from one manufacturer to another</a:t>
            </a:r>
          </a:p>
          <a:p>
            <a:pPr marL="967931" lvl="1" indent="-481013"/>
            <a:r>
              <a:rPr lang="en-US" sz="2400" dirty="0"/>
              <a:t>The first number or letter designates the country of origin.</a:t>
            </a:r>
          </a:p>
          <a:p>
            <a:pPr marL="967931" lvl="1" indent="-481013"/>
            <a:r>
              <a:rPr lang="en-US" sz="2400" dirty="0"/>
              <a:t>The model of the vehicle is commonly the fourth and/or fifth character.</a:t>
            </a:r>
          </a:p>
          <a:p>
            <a:pPr marL="967931" lvl="1" indent="-481013"/>
            <a:r>
              <a:rPr lang="en-US" sz="2400" dirty="0"/>
              <a:t>The eighth character is often the engine code.</a:t>
            </a:r>
          </a:p>
          <a:p>
            <a:pPr marL="967931" lvl="1" indent="-481013"/>
            <a:r>
              <a:rPr lang="en-US" sz="2400" dirty="0"/>
              <a:t>The tenth character represents the model year (</a:t>
            </a:r>
            <a:r>
              <a:rPr lang="en-US" sz="2400" spc="-300" dirty="0"/>
              <a:t>M </a:t>
            </a:r>
            <a:r>
              <a:rPr lang="en-US" sz="2400" dirty="0"/>
              <a:t>Y) on all vehicles.</a:t>
            </a:r>
          </a:p>
        </p:txBody>
      </p:sp>
    </p:spTree>
    <p:extLst>
      <p:ext uri="{BB962C8B-B14F-4D97-AF65-F5344CB8AC3E}">
        <p14:creationId xmlns:p14="http://schemas.microsoft.com/office/powerpoint/2010/main" val="41605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6029D-084A-CA4E-BB6C-76D6AA7CE4C7}"/>
              </a:ext>
            </a:extLst>
          </p:cNvPr>
          <p:cNvSpPr>
            <a:spLocks noGrp="1"/>
          </p:cNvSpPr>
          <p:nvPr>
            <p:ph type="title"/>
          </p:nvPr>
        </p:nvSpPr>
        <p:spPr>
          <a:xfrm>
            <a:off x="457200" y="239487"/>
            <a:ext cx="8229600" cy="611061"/>
          </a:xfrm>
        </p:spPr>
        <p:txBody>
          <a:bodyPr lIns="0" tIns="18000" rIns="0" bIns="18000" anchor="ctr">
            <a:spAutoFit/>
          </a:bodyPr>
          <a:lstStyle/>
          <a:p>
            <a:r>
              <a:rPr lang="en-US" dirty="0"/>
              <a:t>Figure 2.6</a:t>
            </a:r>
          </a:p>
        </p:txBody>
      </p:sp>
      <p:pic>
        <p:nvPicPr>
          <p:cNvPr id="6" name="Picture Placeholder 5" descr="A car is facing the left. The driver's door of the car is magnified, which displays the vehicle identification number or V I N through the base of the windshield and on a decal inside the driver’s door.&#10;">
            <a:extLst>
              <a:ext uri="{FF2B5EF4-FFF2-40B4-BE49-F238E27FC236}">
                <a16:creationId xmlns:a16="http://schemas.microsoft.com/office/drawing/2014/main" id="{F41C490C-EC4B-E445-A316-4815903A003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914400" y="1219200"/>
            <a:ext cx="7315200" cy="3657600"/>
          </a:xfrm>
        </p:spPr>
      </p:pic>
      <p:sp>
        <p:nvSpPr>
          <p:cNvPr id="4" name="Text Placeholder 3">
            <a:extLst>
              <a:ext uri="{FF2B5EF4-FFF2-40B4-BE49-F238E27FC236}">
                <a16:creationId xmlns:a16="http://schemas.microsoft.com/office/drawing/2014/main" id="{A3727554-0C03-3E43-8A7B-E88FFBF958C6}"/>
              </a:ext>
            </a:extLst>
          </p:cNvPr>
          <p:cNvSpPr>
            <a:spLocks noGrp="1"/>
          </p:cNvSpPr>
          <p:nvPr>
            <p:ph type="body" idx="1"/>
          </p:nvPr>
        </p:nvSpPr>
        <p:spPr>
          <a:xfrm>
            <a:off x="457200" y="5186265"/>
            <a:ext cx="8229600" cy="1141585"/>
          </a:xfrm>
        </p:spPr>
        <p:txBody>
          <a:bodyPr lIns="0" tIns="18000" rIns="0" bIns="18000" anchor="ctr">
            <a:spAutoFit/>
          </a:bodyPr>
          <a:lstStyle/>
          <a:p>
            <a:r>
              <a:rPr lang="en-US" dirty="0"/>
              <a:t>The vehicle identification number (</a:t>
            </a:r>
            <a:r>
              <a:rPr lang="en-US" spc="-300" dirty="0"/>
              <a:t>V I </a:t>
            </a:r>
            <a:r>
              <a:rPr lang="en-US" dirty="0"/>
              <a:t>N) is visible</a:t>
            </a:r>
            <a:r>
              <a:rPr lang="en-US" baseline="0" dirty="0"/>
              <a:t> </a:t>
            </a:r>
            <a:r>
              <a:rPr lang="en-US" dirty="0"/>
              <a:t>through the base of the windshield and on a decal inside the driver’s door.</a:t>
            </a:r>
          </a:p>
        </p:txBody>
      </p:sp>
    </p:spTree>
    <p:extLst>
      <p:ext uri="{BB962C8B-B14F-4D97-AF65-F5344CB8AC3E}">
        <p14:creationId xmlns:p14="http://schemas.microsoft.com/office/powerpoint/2010/main" val="3134336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4111E-E2C6-394A-9732-2BE694D3DC47}"/>
              </a:ext>
            </a:extLst>
          </p:cNvPr>
          <p:cNvSpPr>
            <a:spLocks noGrp="1"/>
          </p:cNvSpPr>
          <p:nvPr>
            <p:ph type="title"/>
          </p:nvPr>
        </p:nvSpPr>
        <p:spPr>
          <a:xfrm>
            <a:off x="457200" y="239484"/>
            <a:ext cx="8229600" cy="593090"/>
          </a:xfrm>
        </p:spPr>
        <p:txBody>
          <a:bodyPr lIns="0" tIns="18000" rIns="0" bIns="18000" anchor="ctr">
            <a:spAutoFit/>
          </a:bodyPr>
          <a:lstStyle/>
          <a:p>
            <a:r>
              <a:rPr lang="en-US" dirty="0"/>
              <a:t>Figure 2.7</a:t>
            </a:r>
          </a:p>
        </p:txBody>
      </p:sp>
      <p:pic>
        <p:nvPicPr>
          <p:cNvPr id="6" name="Picture Placeholder 5" descr="A typical V I N is described based on the character in each position number.&#10;Long description is available in notes, Press F6">
            <a:extLst>
              <a:ext uri="{FF2B5EF4-FFF2-40B4-BE49-F238E27FC236}">
                <a16:creationId xmlns:a16="http://schemas.microsoft.com/office/drawing/2014/main" id="{B596B21C-655E-D047-9658-78527FC3F6D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60943" y="1859622"/>
            <a:ext cx="8022115" cy="2627127"/>
          </a:xfrm>
        </p:spPr>
      </p:pic>
      <p:sp>
        <p:nvSpPr>
          <p:cNvPr id="4" name="Text Placeholder 3">
            <a:extLst>
              <a:ext uri="{FF2B5EF4-FFF2-40B4-BE49-F238E27FC236}">
                <a16:creationId xmlns:a16="http://schemas.microsoft.com/office/drawing/2014/main" id="{8E932775-AF9E-364B-951B-CE5E0E028295}"/>
              </a:ext>
            </a:extLst>
          </p:cNvPr>
          <p:cNvSpPr>
            <a:spLocks noGrp="1"/>
          </p:cNvSpPr>
          <p:nvPr>
            <p:ph type="body" idx="1"/>
          </p:nvPr>
        </p:nvSpPr>
        <p:spPr>
          <a:xfrm>
            <a:off x="457200" y="5180143"/>
            <a:ext cx="8229600" cy="405683"/>
          </a:xfrm>
        </p:spPr>
        <p:txBody>
          <a:bodyPr lIns="0" tIns="18000" rIns="0" bIns="18000" anchor="ctr">
            <a:spAutoFit/>
          </a:bodyPr>
          <a:lstStyle/>
          <a:p>
            <a:r>
              <a:rPr lang="en-US" dirty="0"/>
              <a:t>A typical </a:t>
            </a:r>
            <a:r>
              <a:rPr lang="en-US" spc="-300" dirty="0"/>
              <a:t>V I </a:t>
            </a:r>
            <a:r>
              <a:rPr lang="en-US" dirty="0"/>
              <a:t>N showing the information that is represented.</a:t>
            </a:r>
          </a:p>
        </p:txBody>
      </p:sp>
    </p:spTree>
    <p:extLst>
      <p:ext uri="{BB962C8B-B14F-4D97-AF65-F5344CB8AC3E}">
        <p14:creationId xmlns:p14="http://schemas.microsoft.com/office/powerpoint/2010/main" val="1362641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Vehicle Identification Number, VIN</a:t>
            </a:r>
            <a:br>
              <a:rPr lang="en-US" sz="2800" dirty="0"/>
            </a:br>
            <a:r>
              <a:rPr lang="en-US" sz="1200" dirty="0"/>
              <a:t>(The animation will automatically start in a few seconds)</a:t>
            </a:r>
          </a:p>
        </p:txBody>
      </p:sp>
      <p:pic>
        <p:nvPicPr>
          <p:cNvPr id="5" name="Vehicle_ID_Number">
            <a:hlinkClick r:id="" action="ppaction://media"/>
            <a:extLst>
              <a:ext uri="{FF2B5EF4-FFF2-40B4-BE49-F238E27FC236}">
                <a16:creationId xmlns:a16="http://schemas.microsoft.com/office/drawing/2014/main" id="{AEBAC074-0042-F962-683E-9525FE343E5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60546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36884"/>
            <a:ext cx="8229600" cy="590349"/>
          </a:xfrm>
        </p:spPr>
        <p:txBody>
          <a:bodyPr lIns="0" tIns="18000" rIns="0" bIns="18000" anchor="ctr">
            <a:spAutoFit/>
          </a:bodyPr>
          <a:lstStyle/>
          <a:p>
            <a:r>
              <a:rPr lang="en-US" dirty="0"/>
              <a:t>Vehicle Safety Certification Label</a:t>
            </a:r>
            <a:endParaRPr lang="en-US" sz="2800" dirty="0"/>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21229"/>
            <a:ext cx="8229600" cy="4459830"/>
          </a:xfrm>
        </p:spPr>
        <p:txBody>
          <a:bodyPr lIns="0" tIns="18000" rIns="0" bIns="18000" anchor="ctr">
            <a:spAutoFit/>
          </a:bodyPr>
          <a:lstStyle/>
          <a:p>
            <a:pPr marL="481013" indent="-481013"/>
            <a:r>
              <a:rPr lang="en-US" sz="2400" dirty="0"/>
              <a:t>A vehicle safety certification label is attached to the left side pillar post or the rearward-facing section of the left front door.</a:t>
            </a:r>
          </a:p>
          <a:p>
            <a:pPr marL="481013" indent="-481013"/>
            <a:r>
              <a:rPr lang="en-US" sz="2400" dirty="0"/>
              <a:t>This label indicates the month and year of manufacture, the </a:t>
            </a:r>
            <a:r>
              <a:rPr lang="en-US" sz="2400" spc="-300" dirty="0"/>
              <a:t>V I </a:t>
            </a:r>
            <a:r>
              <a:rPr lang="en-US" sz="2400" dirty="0"/>
              <a:t>N, as well as the </a:t>
            </a:r>
            <a:r>
              <a:rPr lang="en-US" sz="2400" spc="-300" dirty="0"/>
              <a:t>G V W </a:t>
            </a:r>
            <a:r>
              <a:rPr lang="en-US" sz="2400" dirty="0"/>
              <a:t>R and </a:t>
            </a:r>
            <a:r>
              <a:rPr lang="en-US" sz="2400" spc="-300" dirty="0"/>
              <a:t>G A W </a:t>
            </a:r>
            <a:r>
              <a:rPr lang="en-US" sz="2400" dirty="0"/>
              <a:t>R.</a:t>
            </a:r>
          </a:p>
          <a:p>
            <a:pPr marL="967931" lvl="1" indent="-481013"/>
            <a:r>
              <a:rPr lang="en-US" sz="2400" dirty="0"/>
              <a:t>Gross vehicle weight rating (</a:t>
            </a:r>
            <a:r>
              <a:rPr lang="en-US" sz="2400" spc="-300" dirty="0"/>
              <a:t>G V W </a:t>
            </a:r>
            <a:r>
              <a:rPr lang="en-US" sz="2400" dirty="0"/>
              <a:t>R)—The maximum (upper limit) weight of a vehicle as specified by the vehicle manufacturer.</a:t>
            </a:r>
          </a:p>
          <a:p>
            <a:pPr marL="967931" lvl="1" indent="-481013"/>
            <a:r>
              <a:rPr lang="en-US" sz="2400" dirty="0"/>
              <a:t>Gross axle weight rating (</a:t>
            </a:r>
            <a:r>
              <a:rPr lang="en-US" sz="2400" spc="-300" dirty="0"/>
              <a:t>G A W </a:t>
            </a:r>
            <a:r>
              <a:rPr lang="en-US" sz="2400" dirty="0"/>
              <a:t>R)—The maximum weight that an axle can support is usually followed by “</a:t>
            </a:r>
            <a:r>
              <a:rPr lang="en-US" sz="2400" spc="-300" dirty="0"/>
              <a:t>F </a:t>
            </a:r>
            <a:r>
              <a:rPr lang="en-US" sz="2400" dirty="0"/>
              <a:t>R” for front axle and “</a:t>
            </a:r>
            <a:r>
              <a:rPr lang="en-US" sz="2400" spc="-300" dirty="0"/>
              <a:t>R </a:t>
            </a:r>
            <a:r>
              <a:rPr lang="en-US" sz="2400" dirty="0"/>
              <a:t>R” for rear axle.</a:t>
            </a:r>
          </a:p>
        </p:txBody>
      </p:sp>
    </p:spTree>
    <p:extLst>
      <p:ext uri="{BB962C8B-B14F-4D97-AF65-F5344CB8AC3E}">
        <p14:creationId xmlns:p14="http://schemas.microsoft.com/office/powerpoint/2010/main" val="99627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12A5-1F90-8247-B983-D99E53716FE2}"/>
              </a:ext>
            </a:extLst>
          </p:cNvPr>
          <p:cNvSpPr>
            <a:spLocks noGrp="1"/>
          </p:cNvSpPr>
          <p:nvPr>
            <p:ph type="title"/>
          </p:nvPr>
        </p:nvSpPr>
        <p:spPr>
          <a:xfrm>
            <a:off x="457200" y="245228"/>
            <a:ext cx="8229600" cy="598114"/>
          </a:xfrm>
        </p:spPr>
        <p:txBody>
          <a:bodyPr lIns="0" tIns="18000" rIns="0" bIns="18000" anchor="ctr">
            <a:spAutoFit/>
          </a:bodyPr>
          <a:lstStyle/>
          <a:p>
            <a:r>
              <a:rPr lang="en-US" dirty="0"/>
              <a:t>Figure 2.8</a:t>
            </a:r>
          </a:p>
        </p:txBody>
      </p:sp>
      <p:pic>
        <p:nvPicPr>
          <p:cNvPr id="6" name="Picture Placeholder 5" descr="A vehicle safety certification label is titled &quot;Manufactured by Ford Motor Company.&quot; It defines various ratings and properties of the vehicle.&#10;Long description is available in notes, Press F6">
            <a:extLst>
              <a:ext uri="{FF2B5EF4-FFF2-40B4-BE49-F238E27FC236}">
                <a16:creationId xmlns:a16="http://schemas.microsoft.com/office/drawing/2014/main" id="{82DD0A67-B21B-7E4C-AC3F-C4267D8C486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019211" y="1143000"/>
            <a:ext cx="5105578" cy="3618896"/>
          </a:xfrm>
        </p:spPr>
      </p:pic>
      <p:sp>
        <p:nvSpPr>
          <p:cNvPr id="4" name="Text Placeholder 3">
            <a:extLst>
              <a:ext uri="{FF2B5EF4-FFF2-40B4-BE49-F238E27FC236}">
                <a16:creationId xmlns:a16="http://schemas.microsoft.com/office/drawing/2014/main" id="{578FAA20-EAF7-4D49-B6FF-002F4416CC22}"/>
              </a:ext>
            </a:extLst>
          </p:cNvPr>
          <p:cNvSpPr>
            <a:spLocks noGrp="1"/>
          </p:cNvSpPr>
          <p:nvPr>
            <p:ph type="body" idx="1"/>
          </p:nvPr>
        </p:nvSpPr>
        <p:spPr>
          <a:xfrm>
            <a:off x="457200" y="5153711"/>
            <a:ext cx="8229600" cy="1144347"/>
          </a:xfrm>
        </p:spPr>
        <p:txBody>
          <a:bodyPr lIns="0" tIns="18000" rIns="0" bIns="18000" anchor="ctr">
            <a:spAutoFit/>
          </a:bodyPr>
          <a:lstStyle/>
          <a:p>
            <a:r>
              <a:rPr lang="en-US" dirty="0"/>
              <a:t>A typical vehicle safety certification label which</a:t>
            </a:r>
            <a:r>
              <a:rPr lang="en-US" baseline="0" dirty="0"/>
              <a:t> </a:t>
            </a:r>
            <a:r>
              <a:rPr lang="en-US" dirty="0"/>
              <a:t>shows the gross vehicle weight, gross axles weight rating, as well as the size and inflation pressure of the tires.</a:t>
            </a:r>
          </a:p>
        </p:txBody>
      </p:sp>
    </p:spTree>
    <p:extLst>
      <p:ext uri="{BB962C8B-B14F-4D97-AF65-F5344CB8AC3E}">
        <p14:creationId xmlns:p14="http://schemas.microsoft.com/office/powerpoint/2010/main" val="2964495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0B47B-C4C7-DC44-B2F9-AB6216770E74}"/>
              </a:ext>
            </a:extLst>
          </p:cNvPr>
          <p:cNvSpPr>
            <a:spLocks noGrp="1"/>
          </p:cNvSpPr>
          <p:nvPr>
            <p:ph type="title"/>
          </p:nvPr>
        </p:nvSpPr>
        <p:spPr>
          <a:xfrm>
            <a:off x="457200" y="251121"/>
            <a:ext cx="8229600" cy="586329"/>
          </a:xfrm>
        </p:spPr>
        <p:txBody>
          <a:bodyPr lIns="0" tIns="18000" rIns="0" bIns="18000" anchor="ctr">
            <a:spAutoFit/>
          </a:bodyPr>
          <a:lstStyle/>
          <a:p>
            <a:r>
              <a:rPr lang="en-US" dirty="0"/>
              <a:t>Figure 2.9</a:t>
            </a:r>
          </a:p>
        </p:txBody>
      </p:sp>
      <p:pic>
        <p:nvPicPr>
          <p:cNvPr id="6" name="Picture Placeholder 5" descr="A vehicle emission control information decal is titled &quot;Ford Motor Company vehicle emission control emission.&quot; It shows the vehicle conforms to regulations: 2021 M Y.&#10;Long description is available in notes, Press F6">
            <a:extLst>
              <a:ext uri="{FF2B5EF4-FFF2-40B4-BE49-F238E27FC236}">
                <a16:creationId xmlns:a16="http://schemas.microsoft.com/office/drawing/2014/main" id="{807D8959-5137-104A-8888-E2BD1D67AEE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85608" y="1220130"/>
            <a:ext cx="4772782" cy="3428070"/>
          </a:xfrm>
        </p:spPr>
      </p:pic>
      <p:sp>
        <p:nvSpPr>
          <p:cNvPr id="4" name="Text Placeholder 3">
            <a:extLst>
              <a:ext uri="{FF2B5EF4-FFF2-40B4-BE49-F238E27FC236}">
                <a16:creationId xmlns:a16="http://schemas.microsoft.com/office/drawing/2014/main" id="{0A566294-C4B5-AD43-BB00-CB102D222163}"/>
              </a:ext>
            </a:extLst>
          </p:cNvPr>
          <p:cNvSpPr>
            <a:spLocks noGrp="1"/>
          </p:cNvSpPr>
          <p:nvPr>
            <p:ph type="body" idx="1"/>
          </p:nvPr>
        </p:nvSpPr>
        <p:spPr>
          <a:xfrm>
            <a:off x="457200" y="4854660"/>
            <a:ext cx="8229600" cy="1502598"/>
          </a:xfrm>
        </p:spPr>
        <p:txBody>
          <a:bodyPr lIns="0" tIns="18000" rIns="0" bIns="18000" anchor="ctr">
            <a:spAutoFit/>
          </a:bodyPr>
          <a:lstStyle/>
          <a:p>
            <a:r>
              <a:rPr lang="en-US" dirty="0"/>
              <a:t>This vehicle emission control information (</a:t>
            </a:r>
            <a:r>
              <a:rPr lang="en-US" spc="-300" dirty="0"/>
              <a:t>V E C </a:t>
            </a:r>
            <a:r>
              <a:rPr lang="en-US" dirty="0"/>
              <a:t>I) decal indicates this vehicle meets both national </a:t>
            </a:r>
            <a:r>
              <a:rPr lang="en-US" spc="-300" dirty="0"/>
              <a:t>E P </a:t>
            </a:r>
            <a:r>
              <a:rPr lang="en-US" dirty="0"/>
              <a:t>A Tier3 Bin 125 (T3B125) and California </a:t>
            </a:r>
            <a:r>
              <a:rPr lang="en-US" spc="-300" dirty="0"/>
              <a:t>U L E V </a:t>
            </a:r>
            <a:r>
              <a:rPr lang="en-US" dirty="0"/>
              <a:t>125 </a:t>
            </a:r>
            <a:r>
              <a:rPr lang="en-US" spc="-300" dirty="0"/>
              <a:t>P </a:t>
            </a:r>
            <a:r>
              <a:rPr lang="en-US" dirty="0"/>
              <a:t>C (passenger car) standard.</a:t>
            </a:r>
          </a:p>
        </p:txBody>
      </p:sp>
    </p:spTree>
    <p:extLst>
      <p:ext uri="{BB962C8B-B14F-4D97-AF65-F5344CB8AC3E}">
        <p14:creationId xmlns:p14="http://schemas.microsoft.com/office/powerpoint/2010/main" val="690597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36884"/>
            <a:ext cx="8229600" cy="590349"/>
          </a:xfrm>
        </p:spPr>
        <p:txBody>
          <a:bodyPr lIns="0" tIns="18000" rIns="0" bIns="18000" anchor="ctr">
            <a:spAutoFit/>
          </a:bodyPr>
          <a:lstStyle/>
          <a:p>
            <a:r>
              <a:rPr lang="en-US" dirty="0"/>
              <a:t>Summary </a:t>
            </a:r>
            <a:r>
              <a:rPr lang="en-US" sz="2800" dirty="0"/>
              <a:t>(1 of 3)</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28200"/>
            <a:ext cx="8229600" cy="2859887"/>
          </a:xfrm>
        </p:spPr>
        <p:txBody>
          <a:bodyPr lIns="0" tIns="18000" rIns="0" bIns="18000" anchor="ctr">
            <a:spAutoFit/>
          </a:bodyPr>
          <a:lstStyle/>
          <a:p>
            <a:pPr marL="481013" indent="-481013">
              <a:buFont typeface="+mj-lt"/>
              <a:buAutoNum type="arabicPeriod"/>
            </a:pPr>
            <a:r>
              <a:rPr lang="en-US" sz="2400" dirty="0"/>
              <a:t>Service information is needed to correctly service or repair vehicles because it contains all of the specifications, as well as the specified procedures to follow when servicing or repairing a vehicle.</a:t>
            </a:r>
          </a:p>
          <a:p>
            <a:pPr marL="481013" indent="-481013">
              <a:buFont typeface="+mj-lt"/>
              <a:buAutoNum type="arabicPeriod"/>
            </a:pPr>
            <a:r>
              <a:rPr lang="en-US" sz="2400" dirty="0"/>
              <a:t>A technical service bulletin (</a:t>
            </a:r>
            <a:r>
              <a:rPr lang="en-US" sz="2400" spc="-300" dirty="0"/>
              <a:t>T S </a:t>
            </a:r>
            <a:r>
              <a:rPr lang="en-US" sz="2400" dirty="0"/>
              <a:t>B) is issued by the vehicle manufacturer to notify service technicians of a potential problem or other critical information.</a:t>
            </a:r>
          </a:p>
        </p:txBody>
      </p:sp>
    </p:spTree>
    <p:extLst>
      <p:ext uri="{BB962C8B-B14F-4D97-AF65-F5344CB8AC3E}">
        <p14:creationId xmlns:p14="http://schemas.microsoft.com/office/powerpoint/2010/main" val="4117864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36884"/>
            <a:ext cx="8229600" cy="590349"/>
          </a:xfrm>
        </p:spPr>
        <p:txBody>
          <a:bodyPr lIns="0" tIns="18000" rIns="0" bIns="18000" anchor="ctr">
            <a:spAutoFit/>
          </a:bodyPr>
          <a:lstStyle/>
          <a:p>
            <a:r>
              <a:rPr lang="en-US" dirty="0"/>
              <a:t>Summary </a:t>
            </a:r>
            <a:r>
              <a:rPr lang="en-US" sz="2800" dirty="0"/>
              <a:t>(2 of 3)</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28200"/>
            <a:ext cx="8229600" cy="3977200"/>
          </a:xfrm>
        </p:spPr>
        <p:txBody>
          <a:bodyPr lIns="0" tIns="18000" rIns="0" bIns="18000" anchor="ctr">
            <a:spAutoFit/>
          </a:bodyPr>
          <a:lstStyle/>
          <a:p>
            <a:pPr marL="481013" indent="-481013">
              <a:buFont typeface="+mj-lt"/>
              <a:buAutoNum type="arabicPeriod" startAt="3"/>
            </a:pPr>
            <a:r>
              <a:rPr lang="en-US" sz="2400" dirty="0"/>
              <a:t>A campaign is typically issued when a manufacturer wants to improve a product’s performance or increase the customer’s satisfaction. If the campaign involves a safety or emissions concern, it is considered a recall. A recall can occur when either the manufacturer or the National Highway Safety Administration (</a:t>
            </a:r>
            <a:r>
              <a:rPr lang="en-US" sz="2400" spc="-300" dirty="0"/>
              <a:t>N H T S </a:t>
            </a:r>
            <a:r>
              <a:rPr lang="en-US" sz="2400" dirty="0"/>
              <a:t>A) determines there is a concern.</a:t>
            </a:r>
          </a:p>
          <a:p>
            <a:pPr marL="481013" indent="-481013">
              <a:buFont typeface="+mj-lt"/>
              <a:buAutoNum type="arabicPeriod" startAt="3"/>
            </a:pPr>
            <a:r>
              <a:rPr lang="en-US" sz="2400" dirty="0"/>
              <a:t>The work order, also called a repair order (</a:t>
            </a:r>
            <a:r>
              <a:rPr lang="en-US" sz="2400" spc="-300" dirty="0"/>
              <a:t>R </a:t>
            </a:r>
            <a:r>
              <a:rPr lang="en-US" sz="2400" dirty="0"/>
              <a:t>O), is a legal document that is signed by the vehicle owner or his/her representative.</a:t>
            </a:r>
          </a:p>
        </p:txBody>
      </p:sp>
    </p:spTree>
    <p:extLst>
      <p:ext uri="{BB962C8B-B14F-4D97-AF65-F5344CB8AC3E}">
        <p14:creationId xmlns:p14="http://schemas.microsoft.com/office/powerpoint/2010/main" val="725434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19078"/>
            <a:ext cx="8229600" cy="590349"/>
          </a:xfrm>
        </p:spPr>
        <p:txBody>
          <a:bodyPr lIns="0" tIns="18000" rIns="0" bIns="18000" anchor="ctr">
            <a:spAutoFit/>
          </a:bodyPr>
          <a:lstStyle/>
          <a:p>
            <a:r>
              <a:rPr lang="en-US" dirty="0"/>
              <a:t>Owner’s Manuals </a:t>
            </a:r>
            <a:r>
              <a:rPr lang="en-US" sz="2800" dirty="0"/>
              <a:t>(1 of 2)</a:t>
            </a:r>
          </a:p>
        </p:txBody>
      </p:sp>
      <p:sp>
        <p:nvSpPr>
          <p:cNvPr id="3" name="Content Placeholder 2">
            <a:extLst>
              <a:ext uri="{FF2B5EF4-FFF2-40B4-BE49-F238E27FC236}">
                <a16:creationId xmlns:a16="http://schemas.microsoft.com/office/drawing/2014/main" id="{63C06150-43B2-4678-BE4D-71BC20357719}"/>
              </a:ext>
            </a:extLst>
          </p:cNvPr>
          <p:cNvSpPr>
            <a:spLocks noGrp="1"/>
          </p:cNvSpPr>
          <p:nvPr>
            <p:ph sz="quarter" idx="13"/>
          </p:nvPr>
        </p:nvSpPr>
        <p:spPr>
          <a:xfrm>
            <a:off x="457200" y="1143000"/>
            <a:ext cx="8229600" cy="2114964"/>
          </a:xfrm>
        </p:spPr>
        <p:txBody>
          <a:bodyPr lIns="0" tIns="18000" rIns="0" bIns="18000" anchor="ctr">
            <a:spAutoFit/>
          </a:bodyPr>
          <a:lstStyle/>
          <a:p>
            <a:pPr marL="342900" indent="-342900"/>
            <a:r>
              <a:rPr lang="en-US" sz="2400" dirty="0"/>
              <a:t>The owner’s manual is the instructional booklet that comes with every new vehicle and includes important information.</a:t>
            </a:r>
          </a:p>
          <a:p>
            <a:pPr marL="342900" indent="-342900"/>
            <a:r>
              <a:rPr lang="en-US" sz="2400" dirty="0"/>
              <a:t>Most owners’ manuals contain all or most of the following information.</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3481229"/>
            <a:ext cx="8229600" cy="1898400"/>
          </a:xfrm>
        </p:spPr>
        <p:txBody>
          <a:bodyPr lIns="0" tIns="18000" rIns="0" bIns="18000" anchor="ctr">
            <a:spAutoFit/>
          </a:bodyPr>
          <a:lstStyle/>
          <a:p>
            <a:pPr marL="368300" indent="-368300">
              <a:buFont typeface="+mj-lt"/>
              <a:buAutoNum type="arabicPeriod"/>
            </a:pPr>
            <a:r>
              <a:rPr lang="en-US" sz="2400" dirty="0"/>
              <a:t>Meaning of dash symbols</a:t>
            </a:r>
          </a:p>
          <a:p>
            <a:pPr marL="368300" indent="-368300">
              <a:buFont typeface="+mj-lt"/>
              <a:buAutoNum type="arabicPeriod"/>
            </a:pPr>
            <a:r>
              <a:rPr lang="en-US" sz="2400" dirty="0"/>
              <a:t>How to reset the maintenance reminder light</a:t>
            </a:r>
          </a:p>
          <a:p>
            <a:pPr marL="368300" indent="-368300">
              <a:buFont typeface="+mj-lt"/>
              <a:buAutoNum type="arabicPeriod"/>
            </a:pPr>
            <a:r>
              <a:rPr lang="en-US" sz="2400" dirty="0"/>
              <a:t>Specifications, including viscosity of oil needed and number of quarts (liters)</a:t>
            </a:r>
          </a:p>
        </p:txBody>
      </p:sp>
    </p:spTree>
    <p:extLst>
      <p:ext uri="{BB962C8B-B14F-4D97-AF65-F5344CB8AC3E}">
        <p14:creationId xmlns:p14="http://schemas.microsoft.com/office/powerpoint/2010/main" val="1067201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36884"/>
            <a:ext cx="8229600" cy="590349"/>
          </a:xfrm>
        </p:spPr>
        <p:txBody>
          <a:bodyPr lIns="0" tIns="18000" rIns="0" bIns="18000" anchor="ctr">
            <a:spAutoFit/>
          </a:bodyPr>
          <a:lstStyle/>
          <a:p>
            <a:r>
              <a:rPr lang="en-US" dirty="0"/>
              <a:t>Summary </a:t>
            </a:r>
            <a:r>
              <a:rPr lang="en-US" sz="2800" dirty="0"/>
              <a:t>(3 of 3)</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34539"/>
            <a:ext cx="7924800" cy="4138690"/>
          </a:xfrm>
        </p:spPr>
        <p:txBody>
          <a:bodyPr lIns="0" tIns="18000" rIns="0" bIns="18000" anchor="ctr">
            <a:spAutoFit/>
          </a:bodyPr>
          <a:lstStyle/>
          <a:p>
            <a:pPr marL="481013" indent="-481013">
              <a:buFont typeface="+mj-lt"/>
              <a:buAutoNum type="arabicPeriod" startAt="5"/>
            </a:pPr>
            <a:r>
              <a:rPr lang="en-US" sz="2400" dirty="0"/>
              <a:t>The purpose of service records is to provide a history of the service work that has been performed on the vehicle in the past.</a:t>
            </a:r>
          </a:p>
          <a:p>
            <a:pPr marL="481013" indent="-481013">
              <a:buFont typeface="+mj-lt"/>
              <a:buAutoNum type="arabicPeriod" startAt="5"/>
            </a:pPr>
            <a:r>
              <a:rPr lang="en-US" sz="2400" dirty="0"/>
              <a:t>The new model year (</a:t>
            </a:r>
            <a:r>
              <a:rPr lang="en-US" sz="2400" spc="-300" dirty="0"/>
              <a:t>M </a:t>
            </a:r>
            <a:r>
              <a:rPr lang="en-US" sz="2400" dirty="0"/>
              <a:t>Y) starts in September or October of the year prior to the actual new year, but not always. This is why the vehicle identification number (</a:t>
            </a:r>
            <a:r>
              <a:rPr lang="en-US" sz="2400" spc="-300" dirty="0"/>
              <a:t>V I </a:t>
            </a:r>
            <a:r>
              <a:rPr lang="en-US" sz="2400" dirty="0"/>
              <a:t>N) is so important.</a:t>
            </a:r>
          </a:p>
          <a:p>
            <a:pPr marL="481013" indent="-481013">
              <a:buFont typeface="+mj-lt"/>
              <a:buAutoNum type="arabicPeriod" startAt="5"/>
            </a:pPr>
            <a:r>
              <a:rPr lang="en-US" sz="2400" dirty="0"/>
              <a:t>The vehicle emissions control information </a:t>
            </a:r>
            <a:r>
              <a:rPr lang="en-US" sz="2400" spc="-300" dirty="0"/>
              <a:t>(V E C </a:t>
            </a:r>
            <a:r>
              <a:rPr lang="en-US" sz="2400" dirty="0"/>
              <a:t>I) label under the hood of the vehicle shows informative settings and emission hose routing information.</a:t>
            </a:r>
          </a:p>
        </p:txBody>
      </p:sp>
    </p:spTree>
    <p:extLst>
      <p:ext uri="{BB962C8B-B14F-4D97-AF65-F5344CB8AC3E}">
        <p14:creationId xmlns:p14="http://schemas.microsoft.com/office/powerpoint/2010/main" val="429522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57200" y="150912"/>
            <a:ext cx="8229600" cy="836571"/>
          </a:xfrm>
        </p:spPr>
        <p:txBody>
          <a:bodyPr lIns="0" tIns="18000" rIns="0" bIns="18000" anchor="ctr">
            <a:spAutoFit/>
          </a:bodyPr>
          <a:lstStyle/>
          <a:p>
            <a:r>
              <a:rPr kumimoji="0" lang="en-US" sz="3600" b="1" i="0" u="none" strike="noStrike" kern="0" cap="none" spc="0" normalizeH="0" baseline="0" noProof="0">
                <a:ln>
                  <a:noFill/>
                </a:ln>
                <a:solidFill>
                  <a:srgbClr val="007FA3"/>
                </a:solidFill>
                <a:effectLst/>
                <a:uLnTx/>
                <a:uFillTx/>
                <a:latin typeface="Arial"/>
                <a:cs typeface="Times New Roman"/>
                <a:sym typeface="Times New Roman"/>
              </a:rPr>
              <a:t>Animation and Video Resources</a:t>
            </a:r>
            <a:br>
              <a:rPr kumimoji="0" lang="en-US" sz="3600" b="1" i="0" u="none" strike="noStrike" kern="0" cap="none" spc="0" normalizeH="0" baseline="0" noProof="0">
                <a:ln>
                  <a:noFill/>
                </a:ln>
                <a:solidFill>
                  <a:srgbClr val="007FA3"/>
                </a:solidFill>
                <a:effectLst/>
                <a:uLnTx/>
                <a:uFillTx/>
                <a:latin typeface="Arial"/>
                <a:cs typeface="Times New Roman"/>
                <a:sym typeface="Times New Roman"/>
              </a:rPr>
            </a:br>
            <a:r>
              <a:rPr kumimoji="0" lang="en-US" sz="1600" b="1" i="0" u="none" strike="noStrike" kern="0" cap="none" spc="0" normalizeH="0" baseline="0" noProof="0">
                <a:ln>
                  <a:noFill/>
                </a:ln>
                <a:solidFill>
                  <a:srgbClr val="007FA3"/>
                </a:solidFill>
                <a:effectLst/>
                <a:uLnTx/>
                <a:uFillTx/>
                <a:latin typeface="Arial"/>
                <a:cs typeface="Times New Roman"/>
                <a:sym typeface="Times New Roman"/>
              </a:rPr>
              <a:t>The below listed resources are hyperlinked to the James Halderman website</a:t>
            </a:r>
            <a:endParaRPr lang="en-IN" sz="2800"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54025" y="1768889"/>
            <a:ext cx="8232775" cy="2637064"/>
          </a:xfrm>
        </p:spPr>
        <p:txBody>
          <a:bodyPr lIns="0" tIns="18000" rIns="0" bIns="18000" anchor="ctr">
            <a:spAutoFit/>
          </a:bodyPr>
          <a:lstStyle/>
          <a:p>
            <a:pPr marL="0" indent="0">
              <a:spcBef>
                <a:spcPts val="600"/>
              </a:spcBef>
              <a:buNone/>
            </a:pPr>
            <a:r>
              <a:rPr lang="en-US" dirty="0">
                <a:latin typeface="Arial" panose="020B0604020202020204" pitchFamily="34" charset="0"/>
                <a:cs typeface="Arial" panose="020B0604020202020204" pitchFamily="34" charset="0"/>
                <a:hlinkClick r:id="rId3"/>
              </a:rPr>
              <a:t>(A0) Automotive Fundamentals Animations</a:t>
            </a: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rId4"/>
              </a:rPr>
              <a:t>(A3) Manual Drive Train Axles Animations</a:t>
            </a:r>
            <a:endParaRPr lang="en-US" dirty="0">
              <a:latin typeface="Arial" panose="020B0604020202020204" pitchFamily="34" charset="0"/>
              <a:cs typeface="Arial" panose="020B0604020202020204" pitchFamily="34" charset="0"/>
            </a:endParaRPr>
          </a:p>
          <a:p>
            <a:pPr marL="0" indent="0">
              <a:spcBef>
                <a:spcPts val="600"/>
              </a:spcBef>
              <a:buNone/>
            </a:pP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rId5"/>
              </a:rPr>
              <a:t>(A0) Automotive Fundamentals Videos</a:t>
            </a: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rId6"/>
              </a:rPr>
              <a:t>(A3) Manual Drive Train Axles Videos</a:t>
            </a:r>
            <a:endParaRPr lang="en-US" dirty="0">
              <a:latin typeface="Arial" panose="020B0604020202020204" pitchFamily="34" charset="0"/>
              <a:cs typeface="Arial" panose="020B0604020202020204" pitchFamily="34" charset="0"/>
            </a:endParaRPr>
          </a:p>
          <a:p>
            <a:pPr marL="0" indent="0">
              <a:spcBef>
                <a:spcPts val="600"/>
              </a:spcBef>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57200" y="219594"/>
            <a:ext cx="8229600" cy="590349"/>
          </a:xfrm>
        </p:spPr>
        <p:txBody>
          <a:bodyPr tIns="18000" bIns="18000" anchor="ctr">
            <a:spAutoFit/>
          </a:bodyPr>
          <a:lstStyle/>
          <a:p>
            <a:r>
              <a:rPr lang="en-US"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68313" y="2335313"/>
            <a:ext cx="1276528" cy="1438476"/>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889760" y="1507798"/>
            <a:ext cx="6797040" cy="3239167"/>
          </a:xfrm>
          <a:ln/>
        </p:spPr>
        <p:style>
          <a:lnRef idx="2">
            <a:schemeClr val="dk1"/>
          </a:lnRef>
          <a:fillRef idx="1">
            <a:schemeClr val="lt1"/>
          </a:fillRef>
          <a:effectRef idx="0">
            <a:schemeClr val="dk1"/>
          </a:effectRef>
          <a:fontRef idx="minor">
            <a:schemeClr val="dk1"/>
          </a:fontRef>
        </p:style>
        <p:txBody>
          <a:bodyPr lIns="273600" tIns="273600" rIns="273600" bIns="273600" anchor="ctr">
            <a:spAutoFit/>
          </a:bodyPr>
          <a:lstStyle/>
          <a:p>
            <a:pPr marL="101600" indent="0">
              <a:buNone/>
            </a:pPr>
            <a:r>
              <a:rPr lang="en-US" sz="1600" b="1" dirty="0"/>
              <a:t>This work is protected by United States copyright laws and is</a:t>
            </a:r>
            <a:r>
              <a:rPr lang="en-US" sz="1600" b="1" baseline="0" dirty="0"/>
              <a:t> </a:t>
            </a:r>
            <a:r>
              <a:rPr lang="en-US" sz="1600"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14362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19078"/>
            <a:ext cx="8229600" cy="590349"/>
          </a:xfrm>
        </p:spPr>
        <p:txBody>
          <a:bodyPr lIns="0" tIns="18000" rIns="0" bIns="18000" anchor="ctr">
            <a:spAutoFit/>
          </a:bodyPr>
          <a:lstStyle/>
          <a:p>
            <a:r>
              <a:rPr lang="en-US" dirty="0"/>
              <a:t>Owner’s Manuals </a:t>
            </a:r>
            <a:r>
              <a:rPr lang="en-US" sz="2800" dirty="0"/>
              <a:t>(2 of 2)</a:t>
            </a:r>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19531"/>
            <a:ext cx="8229600" cy="4074696"/>
          </a:xfrm>
        </p:spPr>
        <p:txBody>
          <a:bodyPr lIns="0" tIns="18000" rIns="0" bIns="18000" anchor="ctr">
            <a:spAutoFit/>
          </a:bodyPr>
          <a:lstStyle/>
          <a:p>
            <a:pPr marL="481013" indent="-481013">
              <a:buFont typeface="+mj-lt"/>
              <a:buAutoNum type="arabicPeriod" startAt="4"/>
            </a:pPr>
            <a:r>
              <a:rPr lang="en-US" sz="2400" dirty="0"/>
              <a:t>Tire pressures and standard, as well as optional, tire sizes</a:t>
            </a:r>
          </a:p>
          <a:p>
            <a:pPr marL="481013" indent="-481013">
              <a:buFont typeface="+mj-lt"/>
              <a:buAutoNum type="arabicPeriod" startAt="4"/>
            </a:pPr>
            <a:r>
              <a:rPr lang="en-US" sz="2400" dirty="0"/>
              <a:t>Maintenance schedule for all fluids, including coolant, brake fluid, automatic transmission fluid, and differential fluid</a:t>
            </a:r>
          </a:p>
          <a:p>
            <a:pPr marL="481013" indent="-481013">
              <a:buFont typeface="+mj-lt"/>
              <a:buAutoNum type="arabicPeriod" startAt="4"/>
            </a:pPr>
            <a:r>
              <a:rPr lang="en-US" sz="2400" dirty="0"/>
              <a:t>How to program the remote control, as well as the power windows and door locks</a:t>
            </a:r>
          </a:p>
          <a:p>
            <a:pPr marL="481013" indent="-481013">
              <a:buFont typeface="+mj-lt"/>
              <a:buAutoNum type="arabicPeriod" startAt="4"/>
            </a:pPr>
            <a:r>
              <a:rPr lang="en-US" sz="2400" dirty="0"/>
              <a:t>How to reset the tire pressure monitoring system (</a:t>
            </a:r>
            <a:r>
              <a:rPr lang="en-US" sz="2400" spc="-300" dirty="0"/>
              <a:t>T P M </a:t>
            </a:r>
            <a:r>
              <a:rPr lang="en-US" sz="2400" dirty="0"/>
              <a:t>S) after a tire rotation.</a:t>
            </a:r>
          </a:p>
        </p:txBody>
      </p:sp>
    </p:spTree>
    <p:extLst>
      <p:ext uri="{BB962C8B-B14F-4D97-AF65-F5344CB8AC3E}">
        <p14:creationId xmlns:p14="http://schemas.microsoft.com/office/powerpoint/2010/main" val="2103080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BB1F-3FD2-AD40-8445-7B2566D2480A}"/>
              </a:ext>
            </a:extLst>
          </p:cNvPr>
          <p:cNvSpPr>
            <a:spLocks noGrp="1"/>
          </p:cNvSpPr>
          <p:nvPr>
            <p:ph type="title"/>
          </p:nvPr>
        </p:nvSpPr>
        <p:spPr>
          <a:xfrm>
            <a:off x="457200" y="239222"/>
            <a:ext cx="8229600" cy="590349"/>
          </a:xfrm>
        </p:spPr>
        <p:txBody>
          <a:bodyPr lIns="0" tIns="18000" rIns="0" bIns="18000" anchor="ctr">
            <a:spAutoFit/>
          </a:bodyPr>
          <a:lstStyle/>
          <a:p>
            <a:r>
              <a:rPr lang="en-US" dirty="0"/>
              <a:t>Figure 2.1</a:t>
            </a:r>
          </a:p>
        </p:txBody>
      </p:sp>
      <p:pic>
        <p:nvPicPr>
          <p:cNvPr id="6" name="Picture Placeholder 5" descr="An elderly professional sits on the front seat of a car and checks the manual of the car.">
            <a:extLst>
              <a:ext uri="{FF2B5EF4-FFF2-40B4-BE49-F238E27FC236}">
                <a16:creationId xmlns:a16="http://schemas.microsoft.com/office/drawing/2014/main" id="{D54395B2-58D9-FF4B-82FF-93E00F01EDB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056729" y="1181275"/>
            <a:ext cx="5074082" cy="3805562"/>
          </a:xfrm>
        </p:spPr>
      </p:pic>
      <p:sp>
        <p:nvSpPr>
          <p:cNvPr id="4" name="Text Placeholder 3">
            <a:extLst>
              <a:ext uri="{FF2B5EF4-FFF2-40B4-BE49-F238E27FC236}">
                <a16:creationId xmlns:a16="http://schemas.microsoft.com/office/drawing/2014/main" id="{527A6065-04A8-0748-88B1-C6A0F4A1397C}"/>
              </a:ext>
            </a:extLst>
          </p:cNvPr>
          <p:cNvSpPr>
            <a:spLocks noGrp="1"/>
          </p:cNvSpPr>
          <p:nvPr>
            <p:ph type="body" idx="1"/>
          </p:nvPr>
        </p:nvSpPr>
        <p:spPr>
          <a:xfrm>
            <a:off x="457200" y="5150956"/>
            <a:ext cx="8229600" cy="1171628"/>
          </a:xfrm>
        </p:spPr>
        <p:txBody>
          <a:bodyPr lIns="0" tIns="18000" rIns="0" bIns="18000" anchor="ctr">
            <a:spAutoFit/>
          </a:bodyPr>
          <a:lstStyle/>
          <a:p>
            <a:r>
              <a:rPr lang="en-US" dirty="0"/>
              <a:t>The owner’s manual has a lot of information pertaining to the operation, as well as the maintenance and resetting procedures, that technicians often need.</a:t>
            </a:r>
          </a:p>
        </p:txBody>
      </p:sp>
    </p:spTree>
    <p:extLst>
      <p:ext uri="{BB962C8B-B14F-4D97-AF65-F5344CB8AC3E}">
        <p14:creationId xmlns:p14="http://schemas.microsoft.com/office/powerpoint/2010/main" val="2609454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0849"/>
            <a:ext cx="8229600" cy="590349"/>
          </a:xfrm>
        </p:spPr>
        <p:txBody>
          <a:bodyPr lIns="0" tIns="18000" rIns="0" bIns="18000" anchor="ctr">
            <a:spAutoFit/>
          </a:bodyPr>
          <a:lstStyle/>
          <a:p>
            <a:r>
              <a:rPr lang="en-US" dirty="0"/>
              <a:t>Service Information</a:t>
            </a:r>
            <a:endParaRPr lang="en-US" sz="2800" dirty="0"/>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22346"/>
            <a:ext cx="8229600" cy="4637383"/>
          </a:xfrm>
        </p:spPr>
        <p:txBody>
          <a:bodyPr lIns="0" tIns="18000" rIns="0" bIns="18000" anchor="ctr">
            <a:spAutoFit/>
          </a:bodyPr>
          <a:lstStyle/>
          <a:p>
            <a:pPr marL="481013" indent="-481013"/>
            <a:r>
              <a:rPr lang="en-US" sz="2400" dirty="0"/>
              <a:t>Service information is needed to correctly service or repair vehicles because it contains all of the specifications, as well as the specified procedures to follow when servicing or repairing a vehicle</a:t>
            </a:r>
          </a:p>
          <a:p>
            <a:pPr marL="481013" indent="-481013"/>
            <a:r>
              <a:rPr lang="en-US" sz="2400" dirty="0"/>
              <a:t>Factory service information</a:t>
            </a:r>
          </a:p>
          <a:p>
            <a:pPr marL="967931" lvl="1" indent="-481013"/>
            <a:r>
              <a:rPr lang="en-US" sz="2400" dirty="0"/>
              <a:t>The most comprehensive and accurate service information is the service information from the vehicle manufacturer.</a:t>
            </a:r>
          </a:p>
          <a:p>
            <a:pPr marL="481013" indent="-481013"/>
            <a:r>
              <a:rPr lang="en-US" sz="2400" dirty="0"/>
              <a:t>Aftermarket service information</a:t>
            </a:r>
          </a:p>
          <a:p>
            <a:pPr marL="967931" lvl="1" indent="-481013"/>
            <a:r>
              <a:rPr lang="en-US" sz="2400" dirty="0"/>
              <a:t>Most aftermarket service manuals cover multiple years and/or models in one manual.</a:t>
            </a:r>
          </a:p>
        </p:txBody>
      </p:sp>
    </p:spTree>
    <p:extLst>
      <p:ext uri="{BB962C8B-B14F-4D97-AF65-F5344CB8AC3E}">
        <p14:creationId xmlns:p14="http://schemas.microsoft.com/office/powerpoint/2010/main" val="3411471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0849"/>
            <a:ext cx="8229600" cy="590349"/>
          </a:xfrm>
        </p:spPr>
        <p:txBody>
          <a:bodyPr lIns="0" tIns="18000" rIns="0" bIns="18000" anchor="ctr">
            <a:spAutoFit/>
          </a:bodyPr>
          <a:lstStyle/>
          <a:p>
            <a:r>
              <a:rPr lang="en-US" dirty="0"/>
              <a:t>Technical Service Bulletins</a:t>
            </a:r>
            <a:endParaRPr lang="en-US" sz="2800" dirty="0"/>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23512"/>
            <a:ext cx="8229600" cy="2130156"/>
          </a:xfrm>
        </p:spPr>
        <p:txBody>
          <a:bodyPr lIns="0" tIns="18000" rIns="0" bIns="18000" anchor="ctr">
            <a:spAutoFit/>
          </a:bodyPr>
          <a:lstStyle/>
          <a:p>
            <a:pPr marL="481013" indent="-481013"/>
            <a:r>
              <a:rPr lang="en-US" sz="2400" dirty="0"/>
              <a:t>A technical service bulletin (</a:t>
            </a:r>
            <a:r>
              <a:rPr lang="en-US" sz="2400" spc="-300" dirty="0"/>
              <a:t>T S </a:t>
            </a:r>
            <a:r>
              <a:rPr lang="en-US" sz="2400" dirty="0"/>
              <a:t>B) is issued by the vehicle manufacturer to notify service technicians of a potential problem or other critical information.</a:t>
            </a:r>
          </a:p>
          <a:p>
            <a:pPr marL="481013" indent="-481013"/>
            <a:r>
              <a:rPr lang="en-US" sz="2400" dirty="0"/>
              <a:t>The </a:t>
            </a:r>
            <a:r>
              <a:rPr lang="en-US" sz="2400" spc="-300" dirty="0"/>
              <a:t>T S </a:t>
            </a:r>
            <a:r>
              <a:rPr lang="en-US" sz="2400" dirty="0"/>
              <a:t>B may include diagnostic procedures and the necessary corrective action.</a:t>
            </a:r>
          </a:p>
        </p:txBody>
      </p:sp>
    </p:spTree>
    <p:extLst>
      <p:ext uri="{BB962C8B-B14F-4D97-AF65-F5344CB8AC3E}">
        <p14:creationId xmlns:p14="http://schemas.microsoft.com/office/powerpoint/2010/main" val="3540882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25A-82EC-43AB-AAF8-8E717B48D027}"/>
              </a:ext>
            </a:extLst>
          </p:cNvPr>
          <p:cNvSpPr>
            <a:spLocks noGrp="1"/>
          </p:cNvSpPr>
          <p:nvPr>
            <p:ph type="title"/>
          </p:nvPr>
        </p:nvSpPr>
        <p:spPr>
          <a:xfrm>
            <a:off x="457200" y="240849"/>
            <a:ext cx="8229600" cy="590349"/>
          </a:xfrm>
        </p:spPr>
        <p:txBody>
          <a:bodyPr lIns="0" tIns="18000" rIns="0" bIns="18000" anchor="ctr">
            <a:spAutoFit/>
          </a:bodyPr>
          <a:lstStyle/>
          <a:p>
            <a:r>
              <a:rPr lang="en-US" dirty="0"/>
              <a:t>Recalls and Campaigns</a:t>
            </a:r>
            <a:endParaRPr lang="en-US" sz="2800" dirty="0"/>
          </a:p>
        </p:txBody>
      </p:sp>
      <p:sp>
        <p:nvSpPr>
          <p:cNvPr id="4" name="Content Placeholder 3">
            <a:extLst>
              <a:ext uri="{FF2B5EF4-FFF2-40B4-BE49-F238E27FC236}">
                <a16:creationId xmlns:a16="http://schemas.microsoft.com/office/drawing/2014/main" id="{EDF5CDF8-F2C4-4CBE-8A6F-AFDABA2DCFFB}"/>
              </a:ext>
            </a:extLst>
          </p:cNvPr>
          <p:cNvSpPr>
            <a:spLocks noGrp="1"/>
          </p:cNvSpPr>
          <p:nvPr>
            <p:ph sz="quarter" idx="14"/>
          </p:nvPr>
        </p:nvSpPr>
        <p:spPr>
          <a:xfrm>
            <a:off x="457200" y="1121908"/>
            <a:ext cx="8229600" cy="3429922"/>
          </a:xfrm>
        </p:spPr>
        <p:txBody>
          <a:bodyPr lIns="0" tIns="18000" rIns="0" bIns="18000" anchor="ctr">
            <a:spAutoFit/>
          </a:bodyPr>
          <a:lstStyle/>
          <a:p>
            <a:pPr marL="481013" indent="-481013"/>
            <a:r>
              <a:rPr lang="en-US" sz="2400" dirty="0"/>
              <a:t>A campaign is typically issued when a manufacturer wants to improve a product’s performance or increase the customer’s satisfaction.</a:t>
            </a:r>
          </a:p>
          <a:p>
            <a:pPr marL="481013" indent="-481013"/>
            <a:r>
              <a:rPr lang="en-US" sz="2400" dirty="0"/>
              <a:t>A recall can occur when either the manufacturer or the National Highway Traffic Safety Administration (</a:t>
            </a:r>
            <a:r>
              <a:rPr lang="en-US" sz="2400" spc="-300" dirty="0"/>
              <a:t>N H T S </a:t>
            </a:r>
            <a:r>
              <a:rPr lang="en-US" sz="2400" dirty="0"/>
              <a:t>A) determines there is a concern.</a:t>
            </a:r>
          </a:p>
          <a:p>
            <a:pPr marL="481013" indent="-481013"/>
            <a:r>
              <a:rPr lang="en-US" sz="2400" dirty="0"/>
              <a:t>A recall or campaign is issued by a vehicle manufacturer and a notice is sent to all owners of record.</a:t>
            </a:r>
          </a:p>
        </p:txBody>
      </p:sp>
    </p:spTree>
    <p:extLst>
      <p:ext uri="{BB962C8B-B14F-4D97-AF65-F5344CB8AC3E}">
        <p14:creationId xmlns:p14="http://schemas.microsoft.com/office/powerpoint/2010/main" val="821837708"/>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4986</TotalTime>
  <Words>2504</Words>
  <Application>Microsoft Office PowerPoint</Application>
  <PresentationFormat>On-screen Show (4:3)</PresentationFormat>
  <Paragraphs>179</Paragraphs>
  <Slides>42</Slides>
  <Notes>8</Notes>
  <HiddenSlides>0</HiddenSlides>
  <MMClips>9</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Arial (Headings)</vt:lpstr>
      <vt:lpstr>Tahoma</vt:lpstr>
      <vt:lpstr>Times New Roman</vt:lpstr>
      <vt:lpstr>Verdana</vt:lpstr>
      <vt:lpstr>USHE_slide options</vt:lpstr>
      <vt:lpstr>1_USHE</vt:lpstr>
      <vt:lpstr>Automotive Engines Theory and Servicing</vt:lpstr>
      <vt:lpstr>Learning Objectives (1 of 2)</vt:lpstr>
      <vt:lpstr>Learning Objectives (2 of 2)</vt:lpstr>
      <vt:lpstr>Owner’s Manuals (1 of 2)</vt:lpstr>
      <vt:lpstr>Owner’s Manuals (2 of 2)</vt:lpstr>
      <vt:lpstr>Figure 2.1</vt:lpstr>
      <vt:lpstr>Service Information</vt:lpstr>
      <vt:lpstr>Technical Service Bulletins</vt:lpstr>
      <vt:lpstr>Recalls and Campaigns</vt:lpstr>
      <vt:lpstr>Work Order (1 of 2)</vt:lpstr>
      <vt:lpstr>Work Order (2 of 2)</vt:lpstr>
      <vt:lpstr>Figure 2.3</vt:lpstr>
      <vt:lpstr>Work Order Documentation (1 of 2)</vt:lpstr>
      <vt:lpstr>Work Order Documentation (2 of 2)</vt:lpstr>
      <vt:lpstr>Animation:  Work Order: Estimate (The animation will automatically start in a few seconds)</vt:lpstr>
      <vt:lpstr>Animation:  Work Order: Customer Copy  (The animation will automatically start in a few seconds)</vt:lpstr>
      <vt:lpstr>Animation:  Work Order: Technician Copy  (The animation will automatically start in a few seconds)</vt:lpstr>
      <vt:lpstr>Animation:  Work Order: Total Costs  (The animation will automatically start in a few seconds)</vt:lpstr>
      <vt:lpstr>Chart 2.1</vt:lpstr>
      <vt:lpstr>Service Records</vt:lpstr>
      <vt:lpstr>Additional Information</vt:lpstr>
      <vt:lpstr>Figure 2.5</vt:lpstr>
      <vt:lpstr>Parts of a Vehicle</vt:lpstr>
      <vt:lpstr>Front-Wheel Drive/Rear-Wheel Drive/All-Wheel Drive</vt:lpstr>
      <vt:lpstr>Animation:  FWD Drivetrain (The animation will automatically start in a few seconds)</vt:lpstr>
      <vt:lpstr>Animation:  RWD Drivetrain (The animation will automatically start in a few seconds)</vt:lpstr>
      <vt:lpstr>Animation:  4WD Drivetrain, FWD Based (The animation will automatically start in a few seconds)</vt:lpstr>
      <vt:lpstr>Animation:  4WD Drivetrain, RWD Based (The animation will automatically start in a few seconds)</vt:lpstr>
      <vt:lpstr>Vehicle Identification</vt:lpstr>
      <vt:lpstr>Vehicle Identification Number (V I N) (1 of 2)</vt:lpstr>
      <vt:lpstr>Vehicle Identification Number (V I N) (2 of 2)</vt:lpstr>
      <vt:lpstr>Figure 2.6</vt:lpstr>
      <vt:lpstr>Figure 2.7</vt:lpstr>
      <vt:lpstr>Animation:  Vehicle Identification Number, VIN (The animation will automatically start in a few seconds)</vt:lpstr>
      <vt:lpstr>Vehicle Safety Certification Label</vt:lpstr>
      <vt:lpstr>Figure 2.8</vt:lpstr>
      <vt:lpstr>Figure 2.9</vt:lpstr>
      <vt:lpstr>Summary (1 of 3)</vt:lpstr>
      <vt:lpstr>Summary (2 of 3)</vt:lpstr>
      <vt:lpstr>Summary (3 of 3)</vt:lpstr>
      <vt:lpstr>Animation and Video Resources The below listed resources are hyperlinked to the James Halderman website</vt:lpstr>
      <vt:lpstr>Copyright</vt:lpstr>
    </vt:vector>
  </TitlesOfParts>
  <Company>Pearson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Tenth Edition, Chapter 2</dc:title>
  <dc:subject>Business</dc:subject>
  <dc:creator>James D. Halderman</dc:creator>
  <cp:keywords>Automotive</cp:keywords>
  <dc:description>Additional information may be found in the Notes Pane of each slide by pressing F6.</dc:description>
  <cp:lastModifiedBy>Glen Plants</cp:lastModifiedBy>
  <cp:revision>276</cp:revision>
  <dcterms:created xsi:type="dcterms:W3CDTF">2014-07-14T20:04:21Z</dcterms:created>
  <dcterms:modified xsi:type="dcterms:W3CDTF">2022-05-05T14:55:54Z</dcterms:modified>
</cp:coreProperties>
</file>

<file path=userCustomization/customUI.xml><?xml version="1.0" encoding="utf-8"?>
<mso:customUI xmlns:doc="http://schemas.microsoft.com/office/2006/01/customui/currentDocument" xmlns:mso="http://schemas.microsoft.com/office/2006/01/customui">
  <mso:ribbon>
    <mso:qat>
      <mso:documentControls>
        <mso:button idQ="doc:_AE_09_Ch01_IB.pptm__Insert_Image_1" visible="true" label="'AE_09_Ch01_IB.pptm'!Insert_Image" onAction="'AE_09_Ch01_IB.pptm'!Insert_Image" imageMso="PersonaStatusBusy"/>
        <mso:button idQ="doc:_AE_09_Ch01_IB.pptm__Align_Images_1" visible="true" label="'AE_09_Ch01_IB.pptm'!Align_Images" onAction="'AE_09_Ch01_IB.pptm'!Align_Images" imageMso="PersonaStatusOnline"/>
      </mso:documentControls>
    </mso:qat>
  </mso:ribbon>
</mso:customUI>
</file>