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43"/>
  </p:notesMasterIdLst>
  <p:sldIdLst>
    <p:sldId id="360" r:id="rId3"/>
    <p:sldId id="439" r:id="rId4"/>
    <p:sldId id="440" r:id="rId5"/>
    <p:sldId id="322" r:id="rId6"/>
    <p:sldId id="331" r:id="rId7"/>
    <p:sldId id="332" r:id="rId8"/>
    <p:sldId id="333" r:id="rId9"/>
    <p:sldId id="359" r:id="rId10"/>
    <p:sldId id="442" r:id="rId11"/>
    <p:sldId id="443" r:id="rId12"/>
    <p:sldId id="337" r:id="rId13"/>
    <p:sldId id="338" r:id="rId14"/>
    <p:sldId id="339" r:id="rId15"/>
    <p:sldId id="340" r:id="rId16"/>
    <p:sldId id="445" r:id="rId17"/>
    <p:sldId id="446" r:id="rId18"/>
    <p:sldId id="447" r:id="rId19"/>
    <p:sldId id="344" r:id="rId20"/>
    <p:sldId id="455" r:id="rId21"/>
    <p:sldId id="456" r:id="rId22"/>
    <p:sldId id="457" r:id="rId23"/>
    <p:sldId id="345" r:id="rId24"/>
    <p:sldId id="449" r:id="rId25"/>
    <p:sldId id="450" r:id="rId26"/>
    <p:sldId id="348" r:id="rId27"/>
    <p:sldId id="349" r:id="rId28"/>
    <p:sldId id="451" r:id="rId29"/>
    <p:sldId id="351" r:id="rId30"/>
    <p:sldId id="452" r:id="rId31"/>
    <p:sldId id="353" r:id="rId32"/>
    <p:sldId id="354" r:id="rId33"/>
    <p:sldId id="453" r:id="rId34"/>
    <p:sldId id="356" r:id="rId35"/>
    <p:sldId id="458" r:id="rId36"/>
    <p:sldId id="357" r:id="rId37"/>
    <p:sldId id="459" r:id="rId38"/>
    <p:sldId id="460" r:id="rId39"/>
    <p:sldId id="454" r:id="rId40"/>
    <p:sldId id="463" r:id="rId41"/>
    <p:sldId id="43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guide id="4" pos="295" userDrawn="1">
          <p15:clr>
            <a:srgbClr val="A4A3A4"/>
          </p15:clr>
        </p15:guide>
        <p15:guide id="5" pos="5465" userDrawn="1">
          <p15:clr>
            <a:srgbClr val="A4A3A4"/>
          </p15:clr>
        </p15:guide>
        <p15:guide id="6" orient="horz" pos="4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95407" autoAdjust="0"/>
  </p:normalViewPr>
  <p:slideViewPr>
    <p:cSldViewPr snapToGrid="0" snapToObjects="1">
      <p:cViewPr varScale="1">
        <p:scale>
          <a:sx n="109" d="100"/>
          <a:sy n="109" d="100"/>
        </p:scale>
        <p:origin x="1758" y="108"/>
      </p:cViewPr>
      <p:guideLst>
        <p:guide pos="2880"/>
        <p:guide orient="horz" pos="2160"/>
        <p:guide pos="295"/>
        <p:guide pos="5465"/>
        <p:guide orient="horz" pos="4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5/5/2022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a:ea typeface="Arial"/>
                <a:cs typeface="Arial"/>
                <a:sym typeface="Arial"/>
              </a:rPr>
              <a:t>1) MathType Plugin</a:t>
            </a:r>
          </a:p>
          <a:p>
            <a:r>
              <a:rPr lang="en-US" sz="1200" b="0" i="0" u="none" strike="noStrike" kern="1200" cap="none" dirty="0">
                <a:solidFill>
                  <a:schemeClr val="dk1"/>
                </a:solidFill>
                <a:effectLst/>
                <a:latin typeface="Arial"/>
                <a:ea typeface="Arial"/>
                <a:cs typeface="Arial"/>
                <a:sym typeface="Arial"/>
              </a:rPr>
              <a:t>2) Math Player (free versions available)</a:t>
            </a:r>
          </a:p>
          <a:p>
            <a:r>
              <a:rPr lang="en-US" sz="1200" b="0" i="0" u="none" strike="noStrike" kern="1200" cap="none" dirty="0">
                <a:solidFill>
                  <a:schemeClr val="dk1"/>
                </a:solidFill>
                <a:effectLst/>
                <a:latin typeface="Arial"/>
                <a:ea typeface="Arial"/>
                <a:cs typeface="Arial"/>
                <a:sym typeface="Arial"/>
              </a:rPr>
              <a:t>3) NVDA Reader (free versions available)</a:t>
            </a:r>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316219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25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Long Description:</a:t>
            </a:r>
          </a:p>
          <a:p>
            <a:r>
              <a:rPr lang="en-US" dirty="0">
                <a:latin typeface="Arial" panose="020B0604020202020204" pitchFamily="34" charset="0"/>
                <a:cs typeface="Arial" panose="020B0604020202020204" pitchFamily="34" charset="0"/>
              </a:rPr>
              <a:t>The correct way shows a person lifting an object with their legs by bending the hips and knees to squat down to the load and straightening the legs to lift. Incorrect way shows a person bending completely with the back to lift an object. A text in the signboard reads: “Bend your knees to lift”, "Prevent back injury."</a:t>
            </a:r>
          </a:p>
        </p:txBody>
      </p:sp>
      <p:sp>
        <p:nvSpPr>
          <p:cNvPr id="4" name="Slide Number Placeholder 3"/>
          <p:cNvSpPr>
            <a:spLocks noGrp="1"/>
          </p:cNvSpPr>
          <p:nvPr>
            <p:ph type="sldNum" sz="quarter" idx="5"/>
          </p:nvPr>
        </p:nvSpPr>
        <p:spPr/>
        <p:txBody>
          <a:bodyPr/>
          <a:lstStyle/>
          <a:p>
            <a:fld id="{7179AAC6-676E-7845-9C93-8C327C91EE50}" type="slidenum">
              <a:rPr lang="en-US" smtClean="0"/>
              <a:t>12</a:t>
            </a:fld>
            <a:endParaRPr lang="en-US" dirty="0"/>
          </a:p>
        </p:txBody>
      </p:sp>
    </p:spTree>
    <p:extLst>
      <p:ext uri="{BB962C8B-B14F-4D97-AF65-F5344CB8AC3E}">
        <p14:creationId xmlns:p14="http://schemas.microsoft.com/office/powerpoint/2010/main" val="417881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Long Description:</a:t>
            </a:r>
          </a:p>
          <a:p>
            <a:r>
              <a:rPr lang="en-US" dirty="0">
                <a:latin typeface="Arial" panose="020B0604020202020204" pitchFamily="34" charset="0"/>
                <a:cs typeface="Arial" panose="020B0604020202020204" pitchFamily="34" charset="0"/>
              </a:rPr>
              <a:t>The left battery is labeled "Starting vehicle" and the right battery is labeled "Stalled vehicle." The steps are as follows:</a:t>
            </a:r>
          </a:p>
          <a:p>
            <a:r>
              <a:rPr lang="en-US" dirty="0">
                <a:latin typeface="Arial" panose="020B0604020202020204" pitchFamily="34" charset="0"/>
                <a:cs typeface="Arial" panose="020B0604020202020204" pitchFamily="34" charset="0"/>
              </a:rPr>
              <a:t>Step 1: Attach the red clip of jumper cable to the positive terminal of the stalled vehicle’s battery.</a:t>
            </a:r>
          </a:p>
          <a:p>
            <a:r>
              <a:rPr lang="en-US" dirty="0">
                <a:latin typeface="Arial" panose="020B0604020202020204" pitchFamily="34" charset="0"/>
                <a:cs typeface="Arial" panose="020B0604020202020204" pitchFamily="34" charset="0"/>
              </a:rPr>
              <a:t>Step 2: Attach the red clip of jumper cable to the positive terminal of the starting vehicle’s battery.</a:t>
            </a:r>
          </a:p>
          <a:p>
            <a:r>
              <a:rPr lang="en-US" dirty="0">
                <a:latin typeface="Arial" panose="020B0604020202020204" pitchFamily="34" charset="0"/>
                <a:cs typeface="Arial" panose="020B0604020202020204" pitchFamily="34" charset="0"/>
              </a:rPr>
              <a:t>Step 3: Attach the black clip of jumper cable to the negative terminal of the starting vehicle’s battery.</a:t>
            </a:r>
          </a:p>
          <a:p>
            <a:r>
              <a:rPr lang="en-US" dirty="0">
                <a:latin typeface="Arial" panose="020B0604020202020204" pitchFamily="34" charset="0"/>
                <a:cs typeface="Arial" panose="020B0604020202020204" pitchFamily="34" charset="0"/>
              </a:rPr>
              <a:t>Step 4: Attach the black clip of jumper cable to engine block or metal bracket on engine block of the stalled vehicle. </a:t>
            </a:r>
          </a:p>
          <a:p>
            <a:r>
              <a:rPr lang="en-US" dirty="0">
                <a:latin typeface="Arial" panose="020B0604020202020204" pitchFamily="34" charset="0"/>
                <a:cs typeface="Arial" panose="020B0604020202020204" pitchFamily="34" charset="0"/>
              </a:rPr>
              <a:t>The wires from positive terminals of both batteries lead to the starter motor and from negative terminal of the starting vehicle to the engine ground.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18</a:t>
            </a:fld>
            <a:endParaRPr lang="en-US" dirty="0"/>
          </a:p>
        </p:txBody>
      </p:sp>
    </p:spTree>
    <p:extLst>
      <p:ext uri="{BB962C8B-B14F-4D97-AF65-F5344CB8AC3E}">
        <p14:creationId xmlns:p14="http://schemas.microsoft.com/office/powerpoint/2010/main" val="489499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39</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40</a:t>
            </a:fld>
            <a:endParaRPr lang="en-US" dirty="0"/>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4766610B-72DB-4E43-8211-3AAAB221EC33}"/>
              </a:ext>
            </a:extLst>
          </p:cNvPr>
          <p:cNvSpPr>
            <a:spLocks noGrp="1"/>
          </p:cNvSpPr>
          <p:nvPr>
            <p:ph sz="quarter" idx="13"/>
          </p:nvPr>
        </p:nvSpPr>
        <p:spPr>
          <a:xfrm>
            <a:off x="598488" y="1666875"/>
            <a:ext cx="3084512" cy="760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BDF28686-4C92-468A-A2B2-D4E7804879DB}"/>
              </a:ext>
            </a:extLst>
          </p:cNvPr>
          <p:cNvSpPr>
            <a:spLocks noGrp="1"/>
          </p:cNvSpPr>
          <p:nvPr>
            <p:ph sz="quarter" idx="14"/>
          </p:nvPr>
        </p:nvSpPr>
        <p:spPr>
          <a:xfrm>
            <a:off x="598488" y="2589213"/>
            <a:ext cx="3084512" cy="760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35EFE244-9AE3-4674-A262-3483A58BD774}"/>
              </a:ext>
            </a:extLst>
          </p:cNvPr>
          <p:cNvSpPr>
            <a:spLocks noGrp="1"/>
          </p:cNvSpPr>
          <p:nvPr>
            <p:ph sz="quarter" idx="15"/>
          </p:nvPr>
        </p:nvSpPr>
        <p:spPr>
          <a:xfrm>
            <a:off x="598488" y="3511550"/>
            <a:ext cx="3162300" cy="830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Picture Placeholder 9">
            <a:extLst>
              <a:ext uri="{FF2B5EF4-FFF2-40B4-BE49-F238E27FC236}">
                <a16:creationId xmlns:a16="http://schemas.microsoft.com/office/drawing/2014/main" id="{FED4E934-CE4B-4A40-BEDD-E91052B9FE77}"/>
              </a:ext>
            </a:extLst>
          </p:cNvPr>
          <p:cNvSpPr>
            <a:spLocks noGrp="1"/>
          </p:cNvSpPr>
          <p:nvPr>
            <p:ph type="pic" sz="quarter" idx="16"/>
          </p:nvPr>
        </p:nvSpPr>
        <p:spPr>
          <a:xfrm>
            <a:off x="4632325" y="1504950"/>
            <a:ext cx="4054475" cy="2836863"/>
          </a:xfrm>
        </p:spPr>
        <p:txBody>
          <a:bodyPr/>
          <a:lstStyle/>
          <a:p>
            <a:endParaRPr lang="en-IN" dirty="0"/>
          </a:p>
        </p:txBody>
      </p:sp>
      <p:sp>
        <p:nvSpPr>
          <p:cNvPr id="12" name="Content Placeholder 11">
            <a:extLst>
              <a:ext uri="{FF2B5EF4-FFF2-40B4-BE49-F238E27FC236}">
                <a16:creationId xmlns:a16="http://schemas.microsoft.com/office/drawing/2014/main" id="{7A3A9FBD-E4F5-44A9-B9D9-FF033DB88D83}"/>
              </a:ext>
            </a:extLst>
          </p:cNvPr>
          <p:cNvSpPr>
            <a:spLocks noGrp="1"/>
          </p:cNvSpPr>
          <p:nvPr>
            <p:ph sz="quarter" idx="17"/>
          </p:nvPr>
        </p:nvSpPr>
        <p:spPr>
          <a:xfrm>
            <a:off x="598488" y="4551363"/>
            <a:ext cx="3084512" cy="94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17804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0"/>
            <a:ext cx="8229600" cy="63628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0" y="1616075"/>
            <a:ext cx="7996238" cy="3290888"/>
          </a:xfrm>
        </p:spPr>
        <p:txBody>
          <a:bodyPr/>
          <a:lstStyle/>
          <a:p>
            <a:endParaRPr lang="en-US" dirty="0"/>
          </a:p>
        </p:txBody>
      </p:sp>
    </p:spTree>
    <p:extLst>
      <p:ext uri="{BB962C8B-B14F-4D97-AF65-F5344CB8AC3E}">
        <p14:creationId xmlns:p14="http://schemas.microsoft.com/office/powerpoint/2010/main" val="3041515958"/>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5" name="Content Placeholder 4">
            <a:extLst>
              <a:ext uri="{FF2B5EF4-FFF2-40B4-BE49-F238E27FC236}">
                <a16:creationId xmlns:a16="http://schemas.microsoft.com/office/drawing/2014/main" id="{09C8480C-CBBA-48AA-AFCE-45887D9B1E54}"/>
              </a:ext>
            </a:extLst>
          </p:cNvPr>
          <p:cNvSpPr>
            <a:spLocks noGrp="1"/>
          </p:cNvSpPr>
          <p:nvPr>
            <p:ph sz="quarter" idx="14"/>
          </p:nvPr>
        </p:nvSpPr>
        <p:spPr>
          <a:xfrm>
            <a:off x="457200" y="2632075"/>
            <a:ext cx="8229600" cy="6318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6A99C4B4-1A8B-407C-A923-CB43BCB9BF56}"/>
              </a:ext>
            </a:extLst>
          </p:cNvPr>
          <p:cNvSpPr>
            <a:spLocks noGrp="1"/>
          </p:cNvSpPr>
          <p:nvPr>
            <p:ph sz="quarter" idx="15"/>
          </p:nvPr>
        </p:nvSpPr>
        <p:spPr>
          <a:xfrm>
            <a:off x="457200" y="3429000"/>
            <a:ext cx="8232775" cy="56197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450425"/>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850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3A5B03D9-87AE-4CEF-BD5F-FD6BCA974AB8}"/>
              </a:ext>
            </a:extLst>
          </p:cNvPr>
          <p:cNvSpPr>
            <a:spLocks noGrp="1"/>
          </p:cNvSpPr>
          <p:nvPr>
            <p:ph type="pic" sz="quarter" idx="18"/>
          </p:nvPr>
        </p:nvSpPr>
        <p:spPr>
          <a:xfrm>
            <a:off x="457200" y="2333625"/>
            <a:ext cx="4114800" cy="3792538"/>
          </a:xfrm>
        </p:spPr>
        <p:txBody>
          <a:bodyPr/>
          <a:lstStyle/>
          <a:p>
            <a:endParaRPr lang="en-US" dirty="0"/>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7">
            <a:alphaModFix/>
          </a:blip>
          <a:srcRect/>
          <a:stretch/>
        </p:blipFill>
        <p:spPr>
          <a:xfrm>
            <a:off x="443972" y="6429708"/>
            <a:ext cx="917999" cy="289143"/>
          </a:xfrm>
          <a:prstGeom prst="rect">
            <a:avLst/>
          </a:prstGeom>
          <a:noFill/>
          <a:ln>
            <a:noFill/>
          </a:ln>
        </p:spPr>
      </p:pic>
      <p:sp>
        <p:nvSpPr>
          <p:cNvPr id="16" name="Copyright"/>
          <p:cNvSpPr txBox="1"/>
          <p:nvPr/>
        </p:nvSpPr>
        <p:spPr>
          <a:xfrm>
            <a:off x="1600200" y="6481103"/>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9" r:id="rId1"/>
    <p:sldLayoutId id="2147483692" r:id="rId2"/>
    <p:sldLayoutId id="2147483690" r:id="rId3"/>
    <p:sldLayoutId id="2147483691" r:id="rId4"/>
    <p:sldLayoutId id="214748369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jameshalderman.com/a0_anim_lib_page/"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jameshalderman.com/a0_vid_lib_pa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205541"/>
            <a:ext cx="8229600" cy="1180106"/>
          </a:xfrm>
        </p:spPr>
        <p:txBody>
          <a:bodyPr lIns="0" tIns="18000" rIns="0" bIns="18000" anchor="ctr">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547256"/>
            <a:ext cx="8229600" cy="344128"/>
          </a:xfrm>
        </p:spPr>
        <p:txBody>
          <a:bodyPr lIns="0" tIns="18000" rIns="0" bIns="18000" anchor="ctr">
            <a:spAutoFit/>
          </a:bodyPr>
          <a:lstStyle/>
          <a:p>
            <a:r>
              <a:rPr lang="en-US" dirty="0"/>
              <a:t>Tenth Edition</a:t>
            </a:r>
          </a:p>
        </p:txBody>
      </p:sp>
      <p:pic>
        <p:nvPicPr>
          <p:cNvPr id="15" name="Picture Placeholder 14" descr="Front Cover: Automotive Engines Theory and Servicing Tenth Edition by James D. Halderman">
            <a:extLst>
              <a:ext uri="{FF2B5EF4-FFF2-40B4-BE49-F238E27FC236}">
                <a16:creationId xmlns:a16="http://schemas.microsoft.com/office/drawing/2014/main" id="{6A305050-C5BD-46D7-846E-46A7B0C421AB}"/>
              </a:ext>
            </a:extLst>
          </p:cNvPr>
          <p:cNvPicPr>
            <a:picLocks noGrp="1" noChangeAspect="1"/>
          </p:cNvPicPr>
          <p:nvPr>
            <p:ph type="pic" sz="quarter" idx="18"/>
          </p:nvPr>
        </p:nvPicPr>
        <p:blipFill>
          <a:blip r:embed="rId3"/>
          <a:stretch>
            <a:fillRect/>
          </a:stretch>
        </p:blipFill>
        <p:spPr>
          <a:xfrm>
            <a:off x="468313" y="2035344"/>
            <a:ext cx="3224784" cy="4120896"/>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89253" y="2907972"/>
            <a:ext cx="3657600" cy="498016"/>
          </a:xfrm>
        </p:spPr>
        <p:txBody>
          <a:bodyPr lIns="0" tIns="18000" rIns="0" bIns="18000" anchor="ctr">
            <a:spAutoFit/>
          </a:bodyPr>
          <a:lstStyle/>
          <a:p>
            <a:pPr indent="-101600"/>
            <a:r>
              <a:rPr lang="en-US" dirty="0"/>
              <a:t>Chapter 1</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80626" y="3757257"/>
            <a:ext cx="1768415" cy="374906"/>
          </a:xfrm>
        </p:spPr>
        <p:txBody>
          <a:bodyPr lIns="0" tIns="18000" rIns="0" bIns="18000" anchor="ctr">
            <a:spAutoFit/>
          </a:bodyPr>
          <a:lstStyle/>
          <a:p>
            <a:pPr indent="-101600"/>
            <a:r>
              <a:rPr lang="en-US" dirty="0"/>
              <a:t>Shop Safety</a:t>
            </a:r>
          </a:p>
        </p:txBody>
      </p:sp>
      <p:pic>
        <p:nvPicPr>
          <p:cNvPr id="10" name="Picture Placeholder 9" descr="Pearson Logo">
            <a:extLst>
              <a:ext uri="{FF2B5EF4-FFF2-40B4-BE49-F238E27FC236}">
                <a16:creationId xmlns:a16="http://schemas.microsoft.com/office/drawing/2014/main" id="{D93F9755-71AC-4623-A7AF-8D9B84596A7C}"/>
              </a:ext>
            </a:extLst>
          </p:cNvPr>
          <p:cNvPicPr>
            <a:picLocks noGrp="1" noChangeAspect="1"/>
          </p:cNvPicPr>
          <p:nvPr>
            <p:ph type="pic" sz="quarter" idx="16"/>
          </p:nvPr>
        </p:nvPicPr>
        <p:blipFill>
          <a:blip r:embed="rId4"/>
          <a:stretch>
            <a:fillRect/>
          </a:stretch>
        </p:blipFill>
        <p:spPr>
          <a:xfrm>
            <a:off x="437062" y="6425541"/>
            <a:ext cx="930752" cy="283857"/>
          </a:xfrm>
          <a:prstGeom prst="rect">
            <a:avLst/>
          </a:prstGeom>
        </p:spPr>
      </p:pic>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079835" y="6459356"/>
            <a:ext cx="6589712" cy="228600"/>
          </a:xfrm>
        </p:spPr>
        <p:txBody>
          <a:bodyPr lIns="0" tIns="18000" rIns="0" bIns="18000" anchor="ctr">
            <a:spAutoFit/>
          </a:bodyPr>
          <a:lstStyle/>
          <a:p>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60727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Safety Tips for Technicians </a:t>
            </a:r>
            <a:r>
              <a:rPr lang="en-US" sz="2800" dirty="0"/>
              <a:t>(2 of 2)</a:t>
            </a:r>
            <a:endParaRPr lang="en-US" dirty="0"/>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42746"/>
            <a:ext cx="8218487" cy="3452671"/>
          </a:xfrm>
        </p:spPr>
        <p:txBody>
          <a:bodyPr wrap="square" lIns="0" tIns="18000" rIns="0" bIns="18000">
            <a:spAutoFit/>
          </a:bodyPr>
          <a:lstStyle/>
          <a:p>
            <a:pPr marL="342900" indent="-342900"/>
            <a:r>
              <a:rPr lang="en-US" sz="2400" dirty="0"/>
              <a:t>Always connect an exhaust hose to the tailpipe of any running vehicle to help prevent the buildup of carbon monoxide inside a closed garage space.</a:t>
            </a:r>
          </a:p>
          <a:p>
            <a:pPr marL="342900" indent="-342900"/>
            <a:r>
              <a:rPr lang="en-US" sz="2400" dirty="0"/>
              <a:t>When standing, keep objects, parts, and tools with which you are working between chest height and waist height. </a:t>
            </a:r>
          </a:p>
          <a:p>
            <a:pPr marL="829818" lvl="1" indent="-342900"/>
            <a:r>
              <a:rPr lang="en-US" sz="2400" dirty="0"/>
              <a:t>If seated, work at tasks that are at elbow height. </a:t>
            </a:r>
          </a:p>
          <a:p>
            <a:pPr marL="342900" indent="-342900"/>
            <a:r>
              <a:rPr lang="en-US" sz="2400" dirty="0"/>
              <a:t>Ask for help when pushing or vehicle or use a motorized pusher.</a:t>
            </a:r>
          </a:p>
        </p:txBody>
      </p:sp>
    </p:spTree>
    <p:extLst>
      <p:ext uri="{BB962C8B-B14F-4D97-AF65-F5344CB8AC3E}">
        <p14:creationId xmlns:p14="http://schemas.microsoft.com/office/powerpoint/2010/main" val="1484971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E640-AD1C-5642-BE4C-339A8BA063B3}"/>
              </a:ext>
            </a:extLst>
          </p:cNvPr>
          <p:cNvSpPr>
            <a:spLocks noGrp="1"/>
          </p:cNvSpPr>
          <p:nvPr>
            <p:ph type="title"/>
          </p:nvPr>
        </p:nvSpPr>
        <p:spPr>
          <a:xfrm>
            <a:off x="457200" y="227786"/>
            <a:ext cx="8229600" cy="590349"/>
          </a:xfrm>
        </p:spPr>
        <p:txBody>
          <a:bodyPr lIns="0" tIns="18000" rIns="0" bIns="18000" anchor="ctr">
            <a:spAutoFit/>
          </a:bodyPr>
          <a:lstStyle/>
          <a:p>
            <a:r>
              <a:rPr lang="en-US" dirty="0"/>
              <a:t>Figure 1.6</a:t>
            </a:r>
          </a:p>
        </p:txBody>
      </p:sp>
      <p:pic>
        <p:nvPicPr>
          <p:cNvPr id="6" name="Picture Placeholder 5" descr="An exhaust hose connected to the tailpipe of a car that runs inside a building.">
            <a:extLst>
              <a:ext uri="{FF2B5EF4-FFF2-40B4-BE49-F238E27FC236}">
                <a16:creationId xmlns:a16="http://schemas.microsoft.com/office/drawing/2014/main" id="{374CC5B0-7B8D-7D46-B051-4DD8587759EA}"/>
              </a:ext>
            </a:extLst>
          </p:cNvPr>
          <p:cNvPicPr>
            <a:picLocks noGrp="1" noChangeAspect="1"/>
          </p:cNvPicPr>
          <p:nvPr>
            <p:ph type="pic" sz="quarter" idx="13"/>
          </p:nvPr>
        </p:nvPicPr>
        <p:blipFill>
          <a:blip r:embed="rId2"/>
          <a:stretch>
            <a:fillRect/>
          </a:stretch>
        </p:blipFill>
        <p:spPr>
          <a:xfrm>
            <a:off x="1932769" y="1197448"/>
            <a:ext cx="5278463" cy="3951474"/>
          </a:xfrm>
        </p:spPr>
      </p:pic>
      <p:sp>
        <p:nvSpPr>
          <p:cNvPr id="4" name="Text Placeholder 3">
            <a:extLst>
              <a:ext uri="{FF2B5EF4-FFF2-40B4-BE49-F238E27FC236}">
                <a16:creationId xmlns:a16="http://schemas.microsoft.com/office/drawing/2014/main" id="{9F1937B7-5FB1-0541-8BB5-B70403235673}"/>
              </a:ext>
            </a:extLst>
          </p:cNvPr>
          <p:cNvSpPr>
            <a:spLocks noGrp="1"/>
          </p:cNvSpPr>
          <p:nvPr>
            <p:ph type="body" idx="1"/>
          </p:nvPr>
        </p:nvSpPr>
        <p:spPr>
          <a:xfrm>
            <a:off x="457200" y="5451618"/>
            <a:ext cx="8229600" cy="775015"/>
          </a:xfrm>
        </p:spPr>
        <p:txBody>
          <a:bodyPr lIns="0" tIns="18000" rIns="0" bIns="18000" anchor="ctr">
            <a:spAutoFit/>
          </a:bodyPr>
          <a:lstStyle/>
          <a:p>
            <a:r>
              <a:rPr lang="en-US" dirty="0"/>
              <a:t>Always connect an exhaust hose to the tailpipe of the engine of a vehicle to be run inside a building.</a:t>
            </a:r>
          </a:p>
        </p:txBody>
      </p:sp>
    </p:spTree>
    <p:extLst>
      <p:ext uri="{BB962C8B-B14F-4D97-AF65-F5344CB8AC3E}">
        <p14:creationId xmlns:p14="http://schemas.microsoft.com/office/powerpoint/2010/main" val="2222017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19EF-D50F-1B4A-A665-DAF44F6E2988}"/>
              </a:ext>
            </a:extLst>
          </p:cNvPr>
          <p:cNvSpPr>
            <a:spLocks noGrp="1"/>
          </p:cNvSpPr>
          <p:nvPr>
            <p:ph type="title"/>
          </p:nvPr>
        </p:nvSpPr>
        <p:spPr>
          <a:xfrm>
            <a:off x="457200" y="219039"/>
            <a:ext cx="8229600" cy="590349"/>
          </a:xfrm>
        </p:spPr>
        <p:txBody>
          <a:bodyPr lIns="0" tIns="18000" rIns="0" bIns="18000" anchor="ctr">
            <a:spAutoFit/>
          </a:bodyPr>
          <a:lstStyle/>
          <a:p>
            <a:r>
              <a:rPr lang="en-US" dirty="0"/>
              <a:t>Figure 1.7</a:t>
            </a:r>
          </a:p>
        </p:txBody>
      </p:sp>
      <p:pic>
        <p:nvPicPr>
          <p:cNvPr id="7" name="Picture Placeholder 6" descr="A signboard displays the correct and incorrect methods of lifting heavy objects. &#10;Long description is available in notes, Press F6">
            <a:extLst>
              <a:ext uri="{FF2B5EF4-FFF2-40B4-BE49-F238E27FC236}">
                <a16:creationId xmlns:a16="http://schemas.microsoft.com/office/drawing/2014/main" id="{B67FA5A4-C292-C140-AF3E-9E2A0BEE118E}"/>
              </a:ext>
            </a:extLst>
          </p:cNvPr>
          <p:cNvPicPr>
            <a:picLocks noGrp="1" noChangeAspect="1"/>
          </p:cNvPicPr>
          <p:nvPr>
            <p:ph type="pic" sz="quarter" idx="13"/>
          </p:nvPr>
        </p:nvPicPr>
        <p:blipFill>
          <a:blip r:embed="rId3"/>
          <a:stretch>
            <a:fillRect/>
          </a:stretch>
        </p:blipFill>
        <p:spPr>
          <a:xfrm>
            <a:off x="1867989" y="1086890"/>
            <a:ext cx="5408022" cy="4025636"/>
          </a:xfrm>
        </p:spPr>
      </p:pic>
      <p:sp>
        <p:nvSpPr>
          <p:cNvPr id="4" name="Text Placeholder 3">
            <a:extLst>
              <a:ext uri="{FF2B5EF4-FFF2-40B4-BE49-F238E27FC236}">
                <a16:creationId xmlns:a16="http://schemas.microsoft.com/office/drawing/2014/main" id="{D8C32CFC-CE4C-4345-97D8-F34C9DBED0D0}"/>
              </a:ext>
            </a:extLst>
          </p:cNvPr>
          <p:cNvSpPr>
            <a:spLocks noGrp="1"/>
          </p:cNvSpPr>
          <p:nvPr>
            <p:ph type="body" idx="1"/>
          </p:nvPr>
        </p:nvSpPr>
        <p:spPr>
          <a:xfrm>
            <a:off x="457200" y="5374101"/>
            <a:ext cx="8229600" cy="775015"/>
          </a:xfrm>
        </p:spPr>
        <p:txBody>
          <a:bodyPr lIns="0" tIns="18000" rIns="0" bIns="18000" anchor="ctr">
            <a:spAutoFit/>
          </a:bodyPr>
          <a:lstStyle/>
          <a:p>
            <a:r>
              <a:rPr lang="en-US" dirty="0"/>
              <a:t>When lifting heavy objects, lift using your legs instead of your back to help avoid strain and injury.</a:t>
            </a:r>
          </a:p>
        </p:txBody>
      </p:sp>
    </p:spTree>
    <p:extLst>
      <p:ext uri="{BB962C8B-B14F-4D97-AF65-F5344CB8AC3E}">
        <p14:creationId xmlns:p14="http://schemas.microsoft.com/office/powerpoint/2010/main" val="1219147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107D-584D-E245-A67F-40BCB9463414}"/>
              </a:ext>
            </a:extLst>
          </p:cNvPr>
          <p:cNvSpPr>
            <a:spLocks noGrp="1"/>
          </p:cNvSpPr>
          <p:nvPr>
            <p:ph type="title"/>
          </p:nvPr>
        </p:nvSpPr>
        <p:spPr>
          <a:xfrm>
            <a:off x="457200" y="225283"/>
            <a:ext cx="8229600" cy="590349"/>
          </a:xfrm>
        </p:spPr>
        <p:txBody>
          <a:bodyPr lIns="0" tIns="18000" rIns="0" bIns="18000" anchor="ctr">
            <a:spAutoFit/>
          </a:bodyPr>
          <a:lstStyle/>
          <a:p>
            <a:r>
              <a:rPr lang="en-US" dirty="0"/>
              <a:t>Figure 1.8</a:t>
            </a:r>
          </a:p>
        </p:txBody>
      </p:sp>
      <p:pic>
        <p:nvPicPr>
          <p:cNvPr id="7" name="Picture Placeholder 6" descr="A two wheeled electric pusher with a handle and a push pad to push vehicles or heavy objects.">
            <a:extLst>
              <a:ext uri="{FF2B5EF4-FFF2-40B4-BE49-F238E27FC236}">
                <a16:creationId xmlns:a16="http://schemas.microsoft.com/office/drawing/2014/main" id="{937181D7-2165-E845-B317-0937D3A7BB14}"/>
              </a:ext>
            </a:extLst>
          </p:cNvPr>
          <p:cNvPicPr>
            <a:picLocks noGrp="1" noChangeAspect="1"/>
          </p:cNvPicPr>
          <p:nvPr>
            <p:ph type="pic" sz="quarter" idx="13"/>
          </p:nvPr>
        </p:nvPicPr>
        <p:blipFill>
          <a:blip r:embed="rId2"/>
          <a:stretch>
            <a:fillRect/>
          </a:stretch>
        </p:blipFill>
        <p:spPr>
          <a:xfrm>
            <a:off x="2038739" y="1077170"/>
            <a:ext cx="5066522" cy="4145339"/>
          </a:xfrm>
        </p:spPr>
      </p:pic>
      <p:sp>
        <p:nvSpPr>
          <p:cNvPr id="4" name="Text Placeholder 3">
            <a:extLst>
              <a:ext uri="{FF2B5EF4-FFF2-40B4-BE49-F238E27FC236}">
                <a16:creationId xmlns:a16="http://schemas.microsoft.com/office/drawing/2014/main" id="{03AED08B-A8C8-B24B-B3B3-B23AAFC276BC}"/>
              </a:ext>
            </a:extLst>
          </p:cNvPr>
          <p:cNvSpPr>
            <a:spLocks noGrp="1"/>
          </p:cNvSpPr>
          <p:nvPr>
            <p:ph type="body" idx="1"/>
          </p:nvPr>
        </p:nvSpPr>
        <p:spPr>
          <a:xfrm>
            <a:off x="457200" y="5483816"/>
            <a:ext cx="8229600" cy="775015"/>
          </a:xfrm>
        </p:spPr>
        <p:txBody>
          <a:bodyPr lIns="0" tIns="18000" rIns="0" bIns="18000" anchor="ctr">
            <a:spAutoFit/>
          </a:bodyPr>
          <a:lstStyle/>
          <a:p>
            <a:r>
              <a:rPr lang="en-US" dirty="0"/>
              <a:t>An electric pusher used to push vehicles into or around the shop.</a:t>
            </a:r>
          </a:p>
        </p:txBody>
      </p:sp>
    </p:spTree>
    <p:extLst>
      <p:ext uri="{BB962C8B-B14F-4D97-AF65-F5344CB8AC3E}">
        <p14:creationId xmlns:p14="http://schemas.microsoft.com/office/powerpoint/2010/main" val="2785245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C0D2-9109-0642-A26E-A9C6E20BBDF5}"/>
              </a:ext>
            </a:extLst>
          </p:cNvPr>
          <p:cNvSpPr>
            <a:spLocks noGrp="1"/>
          </p:cNvSpPr>
          <p:nvPr>
            <p:ph type="title"/>
          </p:nvPr>
        </p:nvSpPr>
        <p:spPr>
          <a:xfrm>
            <a:off x="457200" y="215940"/>
            <a:ext cx="8229600" cy="590349"/>
          </a:xfrm>
        </p:spPr>
        <p:txBody>
          <a:bodyPr lIns="0" tIns="18000" rIns="0" bIns="18000" anchor="ctr">
            <a:spAutoFit/>
          </a:bodyPr>
          <a:lstStyle/>
          <a:p>
            <a:r>
              <a:rPr lang="en-US" dirty="0"/>
              <a:t>Figure 1.9</a:t>
            </a:r>
          </a:p>
        </p:txBody>
      </p:sp>
      <p:pic>
        <p:nvPicPr>
          <p:cNvPr id="7" name="Picture Placeholder 6" descr="A metal container equipped with a lid is labeled &quot;Model number 608, empty every night&quot; on the front. The base of the container is triangular in shape.">
            <a:extLst>
              <a:ext uri="{FF2B5EF4-FFF2-40B4-BE49-F238E27FC236}">
                <a16:creationId xmlns:a16="http://schemas.microsoft.com/office/drawing/2014/main" id="{0B6B0A41-1B59-9A44-9BFF-71CC6BAAB86C}"/>
              </a:ext>
            </a:extLst>
          </p:cNvPr>
          <p:cNvPicPr>
            <a:picLocks noGrp="1" noChangeAspect="1"/>
          </p:cNvPicPr>
          <p:nvPr>
            <p:ph type="pic" sz="quarter" idx="13"/>
          </p:nvPr>
        </p:nvPicPr>
        <p:blipFill>
          <a:blip r:embed="rId2"/>
          <a:stretch>
            <a:fillRect/>
          </a:stretch>
        </p:blipFill>
        <p:spPr>
          <a:xfrm>
            <a:off x="2850350" y="994979"/>
            <a:ext cx="3443301" cy="4022403"/>
          </a:xfrm>
        </p:spPr>
      </p:pic>
      <p:sp>
        <p:nvSpPr>
          <p:cNvPr id="4" name="Text Placeholder 3">
            <a:extLst>
              <a:ext uri="{FF2B5EF4-FFF2-40B4-BE49-F238E27FC236}">
                <a16:creationId xmlns:a16="http://schemas.microsoft.com/office/drawing/2014/main" id="{AB5DB0EF-070D-1D48-8029-70323656C7F4}"/>
              </a:ext>
            </a:extLst>
          </p:cNvPr>
          <p:cNvSpPr>
            <a:spLocks noGrp="1"/>
          </p:cNvSpPr>
          <p:nvPr>
            <p:ph type="body" idx="1"/>
          </p:nvPr>
        </p:nvSpPr>
        <p:spPr>
          <a:xfrm>
            <a:off x="457200" y="5184522"/>
            <a:ext cx="8229600" cy="1141883"/>
          </a:xfrm>
        </p:spPr>
        <p:txBody>
          <a:bodyPr lIns="0" tIns="18000" rIns="0" bIns="18000" anchor="ctr">
            <a:spAutoFit/>
          </a:bodyPr>
          <a:lstStyle/>
          <a:p>
            <a:r>
              <a:rPr lang="en-US" dirty="0"/>
              <a:t>All oily shop cloths should be stored in a metal container equipped with a lid to help prevent spontaneous</a:t>
            </a:r>
            <a:br>
              <a:rPr lang="en-US" dirty="0"/>
            </a:br>
            <a:r>
              <a:rPr lang="en-US" dirty="0"/>
              <a:t>combustion.</a:t>
            </a:r>
          </a:p>
        </p:txBody>
      </p:sp>
    </p:spTree>
    <p:extLst>
      <p:ext uri="{BB962C8B-B14F-4D97-AF65-F5344CB8AC3E}">
        <p14:creationId xmlns:p14="http://schemas.microsoft.com/office/powerpoint/2010/main" val="3803135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Cleaning Methods and Processes</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41766"/>
            <a:ext cx="8218487" cy="2560119"/>
          </a:xfrm>
        </p:spPr>
        <p:txBody>
          <a:bodyPr wrap="square" lIns="0" tIns="18000" rIns="0" bIns="18000">
            <a:spAutoFit/>
          </a:bodyPr>
          <a:lstStyle/>
          <a:p>
            <a:pPr marL="342900" indent="-342900"/>
            <a:r>
              <a:rPr lang="en-US" sz="2400" dirty="0"/>
              <a:t>There are four basic types of cleaning methods and processes used in vehicle service.</a:t>
            </a:r>
          </a:p>
          <a:p>
            <a:pPr marL="829818" lvl="1" indent="-342900"/>
            <a:r>
              <a:rPr lang="en-US" sz="2400" dirty="0"/>
              <a:t>Power Washing</a:t>
            </a:r>
          </a:p>
          <a:p>
            <a:pPr marL="829818" lvl="1" indent="-342900"/>
            <a:r>
              <a:rPr lang="en-US" sz="2400" dirty="0"/>
              <a:t>Chemical/Microbe Cleaning</a:t>
            </a:r>
          </a:p>
          <a:p>
            <a:pPr marL="829818" lvl="1" indent="-342900"/>
            <a:r>
              <a:rPr lang="en-US" sz="2400" dirty="0"/>
              <a:t>Abrasive Cleaning</a:t>
            </a:r>
          </a:p>
          <a:p>
            <a:pPr marL="829818" lvl="1" indent="-342900"/>
            <a:r>
              <a:rPr lang="en-US" sz="2400" dirty="0"/>
              <a:t>Thermal Ovens</a:t>
            </a:r>
          </a:p>
        </p:txBody>
      </p:sp>
    </p:spTree>
    <p:extLst>
      <p:ext uri="{BB962C8B-B14F-4D97-AF65-F5344CB8AC3E}">
        <p14:creationId xmlns:p14="http://schemas.microsoft.com/office/powerpoint/2010/main" val="3746677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Electrical Cord Safety</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32512"/>
            <a:ext cx="8218487" cy="4268279"/>
          </a:xfrm>
        </p:spPr>
        <p:txBody>
          <a:bodyPr wrap="square" lIns="0" tIns="18000" rIns="0" bIns="18000">
            <a:spAutoFit/>
          </a:bodyPr>
          <a:lstStyle/>
          <a:p>
            <a:pPr marL="342900" indent="-342900"/>
            <a:r>
              <a:rPr lang="en-US" sz="2400" dirty="0"/>
              <a:t>Use correctly grounded three-prong sockets and extension cords to operate power tools. </a:t>
            </a:r>
          </a:p>
          <a:p>
            <a:pPr marL="829818" lvl="1" indent="-342900"/>
            <a:r>
              <a:rPr lang="en-US" sz="2400" dirty="0"/>
              <a:t>Some tools use only two-prong plugs. </a:t>
            </a:r>
          </a:p>
          <a:p>
            <a:pPr marL="829818" lvl="1" indent="-342900"/>
            <a:r>
              <a:rPr lang="en-US" sz="2400" dirty="0"/>
              <a:t>Make sure these are double insulated and repair or replace any electrical cords that are cut or damaged to prevent the possibility of an electrical shock. </a:t>
            </a:r>
          </a:p>
          <a:p>
            <a:pPr marL="342900" indent="-342900"/>
            <a:r>
              <a:rPr lang="en-US" sz="2400" dirty="0"/>
              <a:t>When not in use, keep electrical cords off the floor to prevent tripping over them. </a:t>
            </a:r>
          </a:p>
          <a:p>
            <a:pPr marL="342900" indent="-342900"/>
            <a:r>
              <a:rPr lang="en-US" sz="2400" dirty="0"/>
              <a:t>Tape the cords down if they are placed in high foot traffic areas.</a:t>
            </a:r>
          </a:p>
        </p:txBody>
      </p:sp>
    </p:spTree>
    <p:extLst>
      <p:ext uri="{BB962C8B-B14F-4D97-AF65-F5344CB8AC3E}">
        <p14:creationId xmlns:p14="http://schemas.microsoft.com/office/powerpoint/2010/main" val="3779292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Jump Starting and Battery Safety</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55539"/>
            <a:ext cx="8218487" cy="2075371"/>
          </a:xfrm>
        </p:spPr>
        <p:txBody>
          <a:bodyPr wrap="square" lIns="0" tIns="18000" rIns="0" bIns="18000">
            <a:spAutoFit/>
          </a:bodyPr>
          <a:lstStyle/>
          <a:p>
            <a:pPr marL="342900" indent="-342900"/>
            <a:r>
              <a:rPr lang="en-US" sz="2400" dirty="0"/>
              <a:t>To jump-start another vehicle with a dead battery, connect good-quality copper jumper cables or use a jump box. </a:t>
            </a:r>
          </a:p>
          <a:p>
            <a:pPr marL="342900" indent="-342900"/>
            <a:r>
              <a:rPr lang="en-US" sz="2400" dirty="0"/>
              <a:t>The last connection made should always be on the engine block or an engine bracket as far from the battery as possible.</a:t>
            </a:r>
          </a:p>
        </p:txBody>
      </p:sp>
    </p:spTree>
    <p:extLst>
      <p:ext uri="{BB962C8B-B14F-4D97-AF65-F5344CB8AC3E}">
        <p14:creationId xmlns:p14="http://schemas.microsoft.com/office/powerpoint/2010/main" val="4098217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4D9D-BE44-694F-9B23-35086ED3535A}"/>
              </a:ext>
            </a:extLst>
          </p:cNvPr>
          <p:cNvSpPr>
            <a:spLocks noGrp="1"/>
          </p:cNvSpPr>
          <p:nvPr>
            <p:ph type="title"/>
          </p:nvPr>
        </p:nvSpPr>
        <p:spPr>
          <a:xfrm>
            <a:off x="457200" y="221347"/>
            <a:ext cx="8229600" cy="590349"/>
          </a:xfrm>
        </p:spPr>
        <p:txBody>
          <a:bodyPr lIns="0" tIns="18000" rIns="0" bIns="18000" anchor="ctr">
            <a:spAutoFit/>
          </a:bodyPr>
          <a:lstStyle/>
          <a:p>
            <a:r>
              <a:rPr lang="en-US" dirty="0"/>
              <a:t>Figure 1.10</a:t>
            </a:r>
          </a:p>
        </p:txBody>
      </p:sp>
      <p:pic>
        <p:nvPicPr>
          <p:cNvPr id="7" name="Picture Placeholder 6" descr="Jumper cables are connected between two batteries in four steps.&#10;Long description is available in notes, Press F6">
            <a:extLst>
              <a:ext uri="{FF2B5EF4-FFF2-40B4-BE49-F238E27FC236}">
                <a16:creationId xmlns:a16="http://schemas.microsoft.com/office/drawing/2014/main" id="{2043E947-AB66-2947-AD8E-EB2E41974D23}"/>
              </a:ext>
            </a:extLst>
          </p:cNvPr>
          <p:cNvPicPr>
            <a:picLocks noGrp="1" noChangeAspect="1"/>
          </p:cNvPicPr>
          <p:nvPr>
            <p:ph type="pic" sz="quarter" idx="13"/>
          </p:nvPr>
        </p:nvPicPr>
        <p:blipFill>
          <a:blip r:embed="rId3"/>
          <a:stretch>
            <a:fillRect/>
          </a:stretch>
        </p:blipFill>
        <p:spPr>
          <a:xfrm>
            <a:off x="527608" y="1638361"/>
            <a:ext cx="8088784" cy="2844556"/>
          </a:xfrm>
        </p:spPr>
      </p:pic>
      <p:sp>
        <p:nvSpPr>
          <p:cNvPr id="4" name="Text Placeholder 3">
            <a:extLst>
              <a:ext uri="{FF2B5EF4-FFF2-40B4-BE49-F238E27FC236}">
                <a16:creationId xmlns:a16="http://schemas.microsoft.com/office/drawing/2014/main" id="{6A963712-D4B1-EA40-8C56-1366FB270BE5}"/>
              </a:ext>
            </a:extLst>
          </p:cNvPr>
          <p:cNvSpPr>
            <a:spLocks noGrp="1"/>
          </p:cNvSpPr>
          <p:nvPr>
            <p:ph type="body" idx="1"/>
          </p:nvPr>
        </p:nvSpPr>
        <p:spPr>
          <a:xfrm>
            <a:off x="457200" y="5164757"/>
            <a:ext cx="8229600" cy="775015"/>
          </a:xfrm>
        </p:spPr>
        <p:txBody>
          <a:bodyPr lIns="0" tIns="18000" rIns="0" bIns="18000" anchor="ctr">
            <a:spAutoFit/>
          </a:bodyPr>
          <a:lstStyle/>
          <a:p>
            <a:r>
              <a:rPr lang="en-US" dirty="0"/>
              <a:t>Jumper cable usage guide. Follow the same connections if using a portable jump box.</a:t>
            </a:r>
          </a:p>
        </p:txBody>
      </p:sp>
    </p:spTree>
    <p:extLst>
      <p:ext uri="{BB962C8B-B14F-4D97-AF65-F5344CB8AC3E}">
        <p14:creationId xmlns:p14="http://schemas.microsoft.com/office/powerpoint/2010/main" val="1344815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Work Order Customer Copy </a:t>
            </a:r>
            <a:br>
              <a:rPr lang="en-US" sz="2800" dirty="0"/>
            </a:br>
            <a:r>
              <a:rPr lang="en-US" sz="1200" dirty="0"/>
              <a:t>(The animation will automatically start in a few seconds)</a:t>
            </a:r>
          </a:p>
        </p:txBody>
      </p:sp>
      <p:pic>
        <p:nvPicPr>
          <p:cNvPr id="6" name="jumper_cable_usage_ch51">
            <a:hlinkClick r:id="" action="ppaction://media"/>
            <a:extLst>
              <a:ext uri="{FF2B5EF4-FFF2-40B4-BE49-F238E27FC236}">
                <a16:creationId xmlns:a16="http://schemas.microsoft.com/office/drawing/2014/main" id="{5BD2D7E7-43BD-C884-3C51-78B73336447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078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Learning Objectives</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54595"/>
            <a:ext cx="8218487" cy="2852507"/>
          </a:xfrm>
        </p:spPr>
        <p:txBody>
          <a:bodyPr wrap="square" lIns="0" tIns="18000" rIns="0" bIns="18000">
            <a:spAutoFit/>
          </a:bodyPr>
          <a:lstStyle/>
          <a:p>
            <a:pPr marL="517525" indent="-517525">
              <a:spcBef>
                <a:spcPts val="600"/>
              </a:spcBef>
              <a:buNone/>
            </a:pPr>
            <a:r>
              <a:rPr lang="en-US" sz="2400" b="1" dirty="0">
                <a:solidFill>
                  <a:srgbClr val="007FA3"/>
                </a:solidFill>
              </a:rPr>
              <a:t>1.1	</a:t>
            </a:r>
            <a:r>
              <a:rPr lang="en-US" sz="2400" dirty="0"/>
              <a:t>Describe the personal protective equipment used by technicians.</a:t>
            </a:r>
          </a:p>
          <a:p>
            <a:pPr marL="517525" indent="-517525">
              <a:spcBef>
                <a:spcPts val="600"/>
              </a:spcBef>
              <a:buNone/>
            </a:pPr>
            <a:r>
              <a:rPr lang="en-US" sz="2400" b="1" dirty="0">
                <a:solidFill>
                  <a:srgbClr val="007FA3"/>
                </a:solidFill>
              </a:rPr>
              <a:t>1.2	</a:t>
            </a:r>
            <a:r>
              <a:rPr lang="en-US" sz="2400" dirty="0"/>
              <a:t>Explain the safety tips for technicians and the cleaning methods and processes used in vehicle service.</a:t>
            </a:r>
          </a:p>
          <a:p>
            <a:pPr marL="517525" indent="-517525">
              <a:spcBef>
                <a:spcPts val="600"/>
              </a:spcBef>
              <a:buNone/>
            </a:pPr>
            <a:r>
              <a:rPr lang="en-US" sz="2400" b="1" dirty="0">
                <a:solidFill>
                  <a:srgbClr val="007FA3"/>
                </a:solidFill>
              </a:rPr>
              <a:t>1.3	</a:t>
            </a:r>
            <a:r>
              <a:rPr lang="en-US" sz="2400" dirty="0"/>
              <a:t>Discuss shop safety procedures.</a:t>
            </a:r>
          </a:p>
          <a:p>
            <a:pPr marL="517525" indent="-517525">
              <a:spcBef>
                <a:spcPts val="600"/>
              </a:spcBef>
              <a:buNone/>
            </a:pPr>
            <a:r>
              <a:rPr lang="en-US" sz="2400" b="1" dirty="0">
                <a:solidFill>
                  <a:srgbClr val="007FA3"/>
                </a:solidFill>
              </a:rPr>
              <a:t>1.4	</a:t>
            </a:r>
            <a:r>
              <a:rPr lang="en-US" sz="2400" dirty="0"/>
              <a:t>Describe the purpose of fire extinguishers, fire blankets, and first aid and eye washing stations.</a:t>
            </a:r>
          </a:p>
        </p:txBody>
      </p:sp>
    </p:spTree>
    <p:extLst>
      <p:ext uri="{BB962C8B-B14F-4D97-AF65-F5344CB8AC3E}">
        <p14:creationId xmlns:p14="http://schemas.microsoft.com/office/powerpoint/2010/main" val="1193602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Jumper Box Usage</a:t>
            </a:r>
            <a:br>
              <a:rPr lang="en-US" sz="2800" dirty="0"/>
            </a:br>
            <a:r>
              <a:rPr lang="en-US" sz="1200" dirty="0"/>
              <a:t>(The animation will automatically start in a few seconds)</a:t>
            </a:r>
          </a:p>
        </p:txBody>
      </p:sp>
      <p:pic>
        <p:nvPicPr>
          <p:cNvPr id="5" name="jump_box_usage_ch51">
            <a:hlinkClick r:id="" action="ppaction://media"/>
            <a:extLst>
              <a:ext uri="{FF2B5EF4-FFF2-40B4-BE49-F238E27FC236}">
                <a16:creationId xmlns:a16="http://schemas.microsoft.com/office/drawing/2014/main" id="{4FC6B3B7-0434-F4AF-112A-DD49F2A627F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15491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Jump Starting A Hybrid Vehicle</a:t>
            </a:r>
            <a:br>
              <a:rPr lang="en-US" sz="2800" dirty="0"/>
            </a:br>
            <a:r>
              <a:rPr lang="en-US" sz="1200" dirty="0"/>
              <a:t>(The animation will automatically start in a few seconds)</a:t>
            </a:r>
          </a:p>
        </p:txBody>
      </p:sp>
      <p:pic>
        <p:nvPicPr>
          <p:cNvPr id="5" name="Jump_Starting_Hybrids_A6_Chapter_90">
            <a:hlinkClick r:id="" action="ppaction://media"/>
            <a:extLst>
              <a:ext uri="{FF2B5EF4-FFF2-40B4-BE49-F238E27FC236}">
                <a16:creationId xmlns:a16="http://schemas.microsoft.com/office/drawing/2014/main" id="{871B6466-6064-8B83-A760-A1C60B95062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4354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18C67-67CC-614C-A813-A8A0DCECBAD8}"/>
              </a:ext>
            </a:extLst>
          </p:cNvPr>
          <p:cNvSpPr>
            <a:spLocks noGrp="1"/>
          </p:cNvSpPr>
          <p:nvPr>
            <p:ph type="title"/>
          </p:nvPr>
        </p:nvSpPr>
        <p:spPr>
          <a:xfrm>
            <a:off x="457200" y="214908"/>
            <a:ext cx="8229600" cy="590349"/>
          </a:xfrm>
        </p:spPr>
        <p:txBody>
          <a:bodyPr lIns="0" tIns="18000" rIns="0" bIns="18000" anchor="ctr">
            <a:spAutoFit/>
          </a:bodyPr>
          <a:lstStyle/>
          <a:p>
            <a:r>
              <a:rPr lang="en-US" dirty="0"/>
              <a:t>Figure 1.11</a:t>
            </a:r>
          </a:p>
        </p:txBody>
      </p:sp>
      <p:pic>
        <p:nvPicPr>
          <p:cNvPr id="7" name="Picture Placeholder 6" descr=" A pressure gauge with the air pressure reduced to 15 P S I (103 k P a).">
            <a:extLst>
              <a:ext uri="{FF2B5EF4-FFF2-40B4-BE49-F238E27FC236}">
                <a16:creationId xmlns:a16="http://schemas.microsoft.com/office/drawing/2014/main" id="{7384CCD9-D063-DF42-B4E8-2DBFD259C66B}"/>
              </a:ext>
            </a:extLst>
          </p:cNvPr>
          <p:cNvPicPr>
            <a:picLocks noGrp="1" noChangeAspect="1"/>
          </p:cNvPicPr>
          <p:nvPr>
            <p:ph type="pic" sz="quarter" idx="13"/>
          </p:nvPr>
        </p:nvPicPr>
        <p:blipFill>
          <a:blip r:embed="rId2"/>
          <a:stretch>
            <a:fillRect/>
          </a:stretch>
        </p:blipFill>
        <p:spPr>
          <a:xfrm>
            <a:off x="1809888" y="1105591"/>
            <a:ext cx="5524224" cy="4135188"/>
          </a:xfrm>
        </p:spPr>
      </p:pic>
      <p:sp>
        <p:nvSpPr>
          <p:cNvPr id="4" name="Text Placeholder 3">
            <a:extLst>
              <a:ext uri="{FF2B5EF4-FFF2-40B4-BE49-F238E27FC236}">
                <a16:creationId xmlns:a16="http://schemas.microsoft.com/office/drawing/2014/main" id="{EAA567F7-2D51-0C44-8870-A9EB6B37A737}"/>
              </a:ext>
            </a:extLst>
          </p:cNvPr>
          <p:cNvSpPr>
            <a:spLocks noGrp="1"/>
          </p:cNvSpPr>
          <p:nvPr>
            <p:ph type="body" idx="1"/>
          </p:nvPr>
        </p:nvSpPr>
        <p:spPr>
          <a:xfrm>
            <a:off x="457200" y="5575737"/>
            <a:ext cx="8229600" cy="775015"/>
          </a:xfrm>
        </p:spPr>
        <p:txBody>
          <a:bodyPr lIns="0" tIns="18000" rIns="0" bIns="18000" anchor="ctr">
            <a:spAutoFit/>
          </a:bodyPr>
          <a:lstStyle/>
          <a:p>
            <a:r>
              <a:rPr lang="en-US" dirty="0"/>
              <a:t>The air pressure going to the nozzle should be reduced to 30 </a:t>
            </a:r>
            <a:r>
              <a:rPr lang="en-US" spc="-300" dirty="0"/>
              <a:t>P S </a:t>
            </a:r>
            <a:r>
              <a:rPr lang="en-US" dirty="0"/>
              <a:t>I or less.</a:t>
            </a:r>
          </a:p>
        </p:txBody>
      </p:sp>
    </p:spTree>
    <p:extLst>
      <p:ext uri="{BB962C8B-B14F-4D97-AF65-F5344CB8AC3E}">
        <p14:creationId xmlns:p14="http://schemas.microsoft.com/office/powerpoint/2010/main" val="2291200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Fire Extinguishers </a:t>
            </a:r>
            <a:r>
              <a:rPr lang="en-US" sz="2800" dirty="0"/>
              <a:t>(1 of 2)</a:t>
            </a:r>
            <a:endParaRPr lang="en-US" dirty="0"/>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41813"/>
            <a:ext cx="8218487" cy="4229807"/>
          </a:xfrm>
        </p:spPr>
        <p:txBody>
          <a:bodyPr wrap="square" lIns="0" tIns="18000" rIns="0" bIns="18000">
            <a:spAutoFit/>
          </a:bodyPr>
          <a:lstStyle/>
          <a:p>
            <a:pPr marL="342900" indent="-342900"/>
            <a:r>
              <a:rPr lang="en-US" sz="2400" dirty="0"/>
              <a:t>There are four classes of fire extinguishers. </a:t>
            </a:r>
          </a:p>
          <a:p>
            <a:pPr marL="829818" lvl="1" indent="-342900"/>
            <a:r>
              <a:rPr lang="en-US" sz="2400" dirty="0"/>
              <a:t>Class A is designed for use on general combustibles, such as cloth, paper, and wood.</a:t>
            </a:r>
          </a:p>
          <a:p>
            <a:pPr marL="829818" lvl="1" indent="-342900"/>
            <a:r>
              <a:rPr lang="en-US" sz="2400" dirty="0"/>
              <a:t>Class B is designed for use on flammable liquids and greases, including gasoline, oil, thinners, and solvents.</a:t>
            </a:r>
          </a:p>
          <a:p>
            <a:pPr marL="829818" lvl="1" indent="-342900"/>
            <a:r>
              <a:rPr lang="en-US" sz="2400" dirty="0"/>
              <a:t>Class C is used only on electrical fires.</a:t>
            </a:r>
          </a:p>
          <a:p>
            <a:pPr marL="829818" lvl="1" indent="-342900"/>
            <a:r>
              <a:rPr lang="en-US" sz="2400" dirty="0"/>
              <a:t>Class D is effective only on combustible metals such as powdered aluminum, sodium, or magnesium.</a:t>
            </a:r>
          </a:p>
          <a:p>
            <a:pPr marL="342900" indent="-342900"/>
            <a:r>
              <a:rPr lang="en-US" sz="2400" dirty="0"/>
              <a:t>The class rating is clearly marked on the side of every fire extinguisher. </a:t>
            </a:r>
          </a:p>
        </p:txBody>
      </p:sp>
    </p:spTree>
    <p:extLst>
      <p:ext uri="{BB962C8B-B14F-4D97-AF65-F5344CB8AC3E}">
        <p14:creationId xmlns:p14="http://schemas.microsoft.com/office/powerpoint/2010/main" val="1852416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Fire Extinguishers </a:t>
            </a:r>
            <a:r>
              <a:rPr lang="en-US" sz="2800" dirty="0"/>
              <a:t>(2 of 2)</a:t>
            </a:r>
            <a:endParaRPr lang="en-US" dirty="0"/>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49157"/>
            <a:ext cx="8218487" cy="3121812"/>
          </a:xfrm>
        </p:spPr>
        <p:txBody>
          <a:bodyPr wrap="square" lIns="0" tIns="18000" rIns="0" bIns="18000">
            <a:spAutoFit/>
          </a:bodyPr>
          <a:lstStyle/>
          <a:p>
            <a:pPr marL="342900" indent="-342900"/>
            <a:r>
              <a:rPr lang="en-US" sz="2400" dirty="0"/>
              <a:t>Many extinguishers are good for multiple types of fires.</a:t>
            </a:r>
          </a:p>
          <a:p>
            <a:pPr marL="342900" indent="-342900"/>
            <a:r>
              <a:rPr lang="en-US" sz="2400" dirty="0"/>
              <a:t>Remember the word "</a:t>
            </a:r>
            <a:r>
              <a:rPr lang="en-US" sz="2400" spc="-300" dirty="0"/>
              <a:t>P A S </a:t>
            </a:r>
            <a:r>
              <a:rPr lang="en-US" sz="2400" dirty="0"/>
              <a:t>S."</a:t>
            </a:r>
          </a:p>
          <a:p>
            <a:pPr marL="829818" lvl="1" indent="-342900">
              <a:tabLst>
                <a:tab pos="1258888" algn="l"/>
              </a:tabLst>
            </a:pPr>
            <a:r>
              <a:rPr lang="en-US" sz="2400" b="1" dirty="0"/>
              <a:t>P</a:t>
            </a:r>
            <a:r>
              <a:rPr lang="en-US" sz="2400" dirty="0"/>
              <a:t>	Pull the safety pin.</a:t>
            </a:r>
          </a:p>
          <a:p>
            <a:pPr marL="829818" lvl="1" indent="-342900">
              <a:tabLst>
                <a:tab pos="1258888" algn="l"/>
              </a:tabLst>
            </a:pPr>
            <a:r>
              <a:rPr lang="en-US" sz="2400" b="1" dirty="0"/>
              <a:t>A</a:t>
            </a:r>
            <a:r>
              <a:rPr lang="en-US" sz="2400" dirty="0"/>
              <a:t>	Aim the nozzle of the extinguisher at the base of the fire.</a:t>
            </a:r>
          </a:p>
          <a:p>
            <a:pPr marL="829818" lvl="1" indent="-342900">
              <a:tabLst>
                <a:tab pos="1258888" algn="l"/>
              </a:tabLst>
            </a:pPr>
            <a:r>
              <a:rPr lang="en-US" sz="2400" b="1" dirty="0"/>
              <a:t>S</a:t>
            </a:r>
            <a:r>
              <a:rPr lang="en-US" sz="2400" dirty="0"/>
              <a:t>	Squeeze the lever to actuate the extinguisher.</a:t>
            </a:r>
          </a:p>
          <a:p>
            <a:pPr marL="829818" lvl="1" indent="-342900">
              <a:tabLst>
                <a:tab pos="1258888" algn="l"/>
              </a:tabLst>
            </a:pPr>
            <a:r>
              <a:rPr lang="en-US" sz="2400" b="1" dirty="0"/>
              <a:t>S</a:t>
            </a:r>
            <a:r>
              <a:rPr lang="en-US" sz="2400" dirty="0"/>
              <a:t>	Sweep the nozzle from side to side.</a:t>
            </a:r>
          </a:p>
        </p:txBody>
      </p:sp>
    </p:spTree>
    <p:extLst>
      <p:ext uri="{BB962C8B-B14F-4D97-AF65-F5344CB8AC3E}">
        <p14:creationId xmlns:p14="http://schemas.microsoft.com/office/powerpoint/2010/main" val="1689651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F62EB-2085-4B4A-95A1-3BD519488ABB}"/>
              </a:ext>
            </a:extLst>
          </p:cNvPr>
          <p:cNvSpPr>
            <a:spLocks noGrp="1"/>
          </p:cNvSpPr>
          <p:nvPr>
            <p:ph type="title"/>
          </p:nvPr>
        </p:nvSpPr>
        <p:spPr>
          <a:xfrm>
            <a:off x="457200" y="223411"/>
            <a:ext cx="8229600" cy="590349"/>
          </a:xfrm>
        </p:spPr>
        <p:txBody>
          <a:bodyPr lIns="0" tIns="18000" rIns="0" bIns="18000" anchor="ctr">
            <a:spAutoFit/>
          </a:bodyPr>
          <a:lstStyle/>
          <a:p>
            <a:r>
              <a:rPr lang="en-US" dirty="0"/>
              <a:t>Figure 1.12</a:t>
            </a:r>
          </a:p>
        </p:txBody>
      </p:sp>
      <p:pic>
        <p:nvPicPr>
          <p:cNvPr id="7" name="Picture Placeholder 6" descr="A typical fire extinguisher is labeled on its front as &quot;Strike first.&quot; It reads &quot;To operate hold upright, 1. Pull pin, 2. Squeeze lever, 3. Direct discharge at base of flame&quot; ">
            <a:extLst>
              <a:ext uri="{FF2B5EF4-FFF2-40B4-BE49-F238E27FC236}">
                <a16:creationId xmlns:a16="http://schemas.microsoft.com/office/drawing/2014/main" id="{006A294B-650B-944E-A6D9-B2A115599292}"/>
              </a:ext>
            </a:extLst>
          </p:cNvPr>
          <p:cNvPicPr>
            <a:picLocks noGrp="1" noChangeAspect="1"/>
          </p:cNvPicPr>
          <p:nvPr>
            <p:ph type="pic" sz="quarter" idx="13"/>
          </p:nvPr>
        </p:nvPicPr>
        <p:blipFill>
          <a:blip r:embed="rId2"/>
          <a:stretch>
            <a:fillRect/>
          </a:stretch>
        </p:blipFill>
        <p:spPr>
          <a:xfrm>
            <a:off x="1747583" y="1059151"/>
            <a:ext cx="5648835" cy="4228069"/>
          </a:xfrm>
        </p:spPr>
      </p:pic>
      <p:sp>
        <p:nvSpPr>
          <p:cNvPr id="4" name="Text Placeholder 3">
            <a:extLst>
              <a:ext uri="{FF2B5EF4-FFF2-40B4-BE49-F238E27FC236}">
                <a16:creationId xmlns:a16="http://schemas.microsoft.com/office/drawing/2014/main" id="{79401B68-A760-BC4F-BE7B-BD5539FF617C}"/>
              </a:ext>
            </a:extLst>
          </p:cNvPr>
          <p:cNvSpPr>
            <a:spLocks noGrp="1"/>
          </p:cNvSpPr>
          <p:nvPr>
            <p:ph type="body" idx="1"/>
          </p:nvPr>
        </p:nvSpPr>
        <p:spPr>
          <a:xfrm>
            <a:off x="457200" y="5490498"/>
            <a:ext cx="8229600" cy="775015"/>
          </a:xfrm>
        </p:spPr>
        <p:txBody>
          <a:bodyPr lIns="0" tIns="18000" rIns="0" bIns="18000" anchor="ctr">
            <a:spAutoFit/>
          </a:bodyPr>
          <a:lstStyle/>
          <a:p>
            <a:r>
              <a:rPr lang="en-US" dirty="0"/>
              <a:t>A typical fire extinguisher designed to be used on type class A, B, or C fires.</a:t>
            </a:r>
          </a:p>
        </p:txBody>
      </p:sp>
    </p:spTree>
    <p:extLst>
      <p:ext uri="{BB962C8B-B14F-4D97-AF65-F5344CB8AC3E}">
        <p14:creationId xmlns:p14="http://schemas.microsoft.com/office/powerpoint/2010/main" val="390619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811D-E7C7-5043-899B-938DB148E300}"/>
              </a:ext>
            </a:extLst>
          </p:cNvPr>
          <p:cNvSpPr>
            <a:spLocks noGrp="1"/>
          </p:cNvSpPr>
          <p:nvPr>
            <p:ph type="title"/>
          </p:nvPr>
        </p:nvSpPr>
        <p:spPr>
          <a:xfrm>
            <a:off x="477982" y="238223"/>
            <a:ext cx="8229600" cy="590349"/>
          </a:xfrm>
        </p:spPr>
        <p:txBody>
          <a:bodyPr lIns="0" tIns="18000" rIns="0" bIns="18000" anchor="ctr">
            <a:spAutoFit/>
          </a:bodyPr>
          <a:lstStyle/>
          <a:p>
            <a:r>
              <a:rPr lang="en-US" dirty="0"/>
              <a:t>Figure 1.13</a:t>
            </a:r>
          </a:p>
        </p:txBody>
      </p:sp>
      <p:pic>
        <p:nvPicPr>
          <p:cNvPr id="7" name="Picture Placeholder 6" descr="A man with a fire suit uses a fire extinguisher to minimize the fire on a big container. The man sprays carbon dioxide gas from the fire extinguisher container.">
            <a:extLst>
              <a:ext uri="{FF2B5EF4-FFF2-40B4-BE49-F238E27FC236}">
                <a16:creationId xmlns:a16="http://schemas.microsoft.com/office/drawing/2014/main" id="{E0575336-9FF3-4D4B-9A70-A222F728663A}"/>
              </a:ext>
            </a:extLst>
          </p:cNvPr>
          <p:cNvPicPr>
            <a:picLocks noGrp="1" noChangeAspect="1"/>
          </p:cNvPicPr>
          <p:nvPr>
            <p:ph type="pic" sz="quarter" idx="16"/>
          </p:nvPr>
        </p:nvPicPr>
        <p:blipFill>
          <a:blip r:embed="rId3"/>
          <a:stretch>
            <a:fillRect/>
          </a:stretch>
        </p:blipFill>
        <p:spPr>
          <a:xfrm>
            <a:off x="2217024" y="1234517"/>
            <a:ext cx="4673417" cy="3500034"/>
          </a:xfrm>
          <a:prstGeom prst="rect">
            <a:avLst/>
          </a:prstGeom>
        </p:spPr>
      </p:pic>
      <p:sp>
        <p:nvSpPr>
          <p:cNvPr id="4" name="Text Placeholder 3">
            <a:extLst>
              <a:ext uri="{FF2B5EF4-FFF2-40B4-BE49-F238E27FC236}">
                <a16:creationId xmlns:a16="http://schemas.microsoft.com/office/drawing/2014/main" id="{E9E6157F-9DC4-C844-91EE-33604234BD74}"/>
              </a:ext>
            </a:extLst>
          </p:cNvPr>
          <p:cNvSpPr>
            <a:spLocks noGrp="1"/>
          </p:cNvSpPr>
          <p:nvPr>
            <p:ph sz="quarter" idx="13"/>
          </p:nvPr>
        </p:nvSpPr>
        <p:spPr>
          <a:xfrm>
            <a:off x="480326" y="4955547"/>
            <a:ext cx="267819" cy="405683"/>
          </a:xfrm>
        </p:spPr>
        <p:txBody>
          <a:bodyPr wrap="square" lIns="0" tIns="18000" rIns="0" bIns="18000" anchor="ctr" anchorCtr="0">
            <a:spAutoFit/>
          </a:bodyPr>
          <a:lstStyle/>
          <a:p>
            <a:pPr marL="0" indent="0">
              <a:buNone/>
            </a:pPr>
            <a:r>
              <a:rPr lang="en-US" sz="2400" dirty="0"/>
              <a:t>A</a:t>
            </a:r>
          </a:p>
        </p:txBody>
      </p:sp>
      <p:graphicFrame>
        <p:nvGraphicFramePr>
          <p:cNvPr id="8" name="Object 7" descr="C O sub 2.">
            <a:extLst>
              <a:ext uri="{FF2B5EF4-FFF2-40B4-BE49-F238E27FC236}">
                <a16:creationId xmlns:a16="http://schemas.microsoft.com/office/drawing/2014/main" id="{4B963768-1421-4B97-BFD2-CDCCABB9DE7C}"/>
              </a:ext>
            </a:extLst>
          </p:cNvPr>
          <p:cNvGraphicFramePr>
            <a:graphicFrameLocks noChangeAspect="1"/>
          </p:cNvGraphicFramePr>
          <p:nvPr>
            <p:extLst>
              <p:ext uri="{D42A27DB-BD31-4B8C-83A1-F6EECF244321}">
                <p14:modId xmlns:p14="http://schemas.microsoft.com/office/powerpoint/2010/main" val="3377481471"/>
              </p:ext>
            </p:extLst>
          </p:nvPr>
        </p:nvGraphicFramePr>
        <p:xfrm>
          <a:off x="810876" y="4981003"/>
          <a:ext cx="643467" cy="445477"/>
        </p:xfrm>
        <a:graphic>
          <a:graphicData uri="http://schemas.openxmlformats.org/presentationml/2006/ole">
            <mc:AlternateContent xmlns:mc="http://schemas.openxmlformats.org/markup-compatibility/2006">
              <mc:Choice xmlns:v="urn:schemas-microsoft-com:vml" Requires="v">
                <p:oleObj spid="_x0000_s1038" name="Equation" r:id="rId4" imgW="330120" imgH="228600" progId="Equation.DSMT4">
                  <p:embed/>
                </p:oleObj>
              </mc:Choice>
              <mc:Fallback>
                <p:oleObj name="Equation" r:id="rId4" imgW="330120" imgH="228600" progId="Equation.DSMT4">
                  <p:embed/>
                  <p:pic>
                    <p:nvPicPr>
                      <p:cNvPr id="0" name=""/>
                      <p:cNvPicPr/>
                      <p:nvPr/>
                    </p:nvPicPr>
                    <p:blipFill>
                      <a:blip r:embed="rId5"/>
                      <a:stretch>
                        <a:fillRect/>
                      </a:stretch>
                    </p:blipFill>
                    <p:spPr>
                      <a:xfrm>
                        <a:off x="810876" y="4981003"/>
                        <a:ext cx="643467" cy="44547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A8DF1E2-4C37-4DF2-9EDC-002FB0945745}"/>
              </a:ext>
            </a:extLst>
          </p:cNvPr>
          <p:cNvSpPr>
            <a:spLocks noGrp="1"/>
          </p:cNvSpPr>
          <p:nvPr>
            <p:ph sz="quarter" idx="14"/>
          </p:nvPr>
        </p:nvSpPr>
        <p:spPr>
          <a:xfrm>
            <a:off x="1517073" y="4995922"/>
            <a:ext cx="7146601" cy="335275"/>
          </a:xfrm>
        </p:spPr>
        <p:txBody>
          <a:bodyPr wrap="square" lIns="0" tIns="18000" rIns="0" bIns="18000" anchor="ctr" anchorCtr="0">
            <a:spAutoFit/>
          </a:bodyPr>
          <a:lstStyle/>
          <a:p>
            <a:pPr marL="0" indent="0">
              <a:buNone/>
            </a:pPr>
            <a:r>
              <a:rPr lang="en-US" sz="2400" dirty="0"/>
              <a:t>fire extinguisher being used on a fire set in an open</a:t>
            </a:r>
            <a:endParaRPr lang="en-IN" sz="2400" dirty="0"/>
          </a:p>
        </p:txBody>
      </p:sp>
      <p:sp>
        <p:nvSpPr>
          <p:cNvPr id="5" name="Content Placeholder 4">
            <a:extLst>
              <a:ext uri="{FF2B5EF4-FFF2-40B4-BE49-F238E27FC236}">
                <a16:creationId xmlns:a16="http://schemas.microsoft.com/office/drawing/2014/main" id="{601CF9A5-9681-40EF-9755-5904C8C3B076}"/>
              </a:ext>
            </a:extLst>
          </p:cNvPr>
          <p:cNvSpPr>
            <a:spLocks noGrp="1"/>
          </p:cNvSpPr>
          <p:nvPr>
            <p:ph sz="quarter" idx="15"/>
          </p:nvPr>
        </p:nvSpPr>
        <p:spPr>
          <a:xfrm>
            <a:off x="480326" y="5453987"/>
            <a:ext cx="8206474" cy="335275"/>
          </a:xfrm>
        </p:spPr>
        <p:txBody>
          <a:bodyPr wrap="square" lIns="0" tIns="18000" rIns="0" bIns="18000" anchor="ctr" anchorCtr="0">
            <a:spAutoFit/>
          </a:bodyPr>
          <a:lstStyle/>
          <a:p>
            <a:pPr marL="0" indent="0">
              <a:buNone/>
            </a:pPr>
            <a:r>
              <a:rPr lang="en-US" sz="2400" dirty="0"/>
              <a:t>steel drum during a demonstration at a fire department</a:t>
            </a:r>
            <a:endParaRPr lang="en-IN" sz="2400" dirty="0"/>
          </a:p>
        </p:txBody>
      </p:sp>
      <p:sp>
        <p:nvSpPr>
          <p:cNvPr id="6" name="Content Placeholder 5">
            <a:extLst>
              <a:ext uri="{FF2B5EF4-FFF2-40B4-BE49-F238E27FC236}">
                <a16:creationId xmlns:a16="http://schemas.microsoft.com/office/drawing/2014/main" id="{8AE0AC28-1FCC-4AF2-A20F-9684171781BE}"/>
              </a:ext>
            </a:extLst>
          </p:cNvPr>
          <p:cNvSpPr>
            <a:spLocks noGrp="1"/>
          </p:cNvSpPr>
          <p:nvPr>
            <p:ph sz="quarter" idx="17"/>
          </p:nvPr>
        </p:nvSpPr>
        <p:spPr>
          <a:xfrm>
            <a:off x="474663" y="5826517"/>
            <a:ext cx="3084512" cy="368803"/>
          </a:xfrm>
        </p:spPr>
        <p:txBody>
          <a:bodyPr wrap="square" lIns="0" tIns="18000" rIns="0" bIns="18000" anchor="ctr" anchorCtr="0">
            <a:spAutoFit/>
          </a:bodyPr>
          <a:lstStyle/>
          <a:p>
            <a:pPr marL="0" indent="0">
              <a:buNone/>
            </a:pPr>
            <a:r>
              <a:rPr lang="en-US" sz="2400" dirty="0"/>
              <a:t>training center.</a:t>
            </a:r>
            <a:endParaRPr lang="en-IN" sz="2400" dirty="0"/>
          </a:p>
        </p:txBody>
      </p:sp>
    </p:spTree>
    <p:extLst>
      <p:ext uri="{BB962C8B-B14F-4D97-AF65-F5344CB8AC3E}">
        <p14:creationId xmlns:p14="http://schemas.microsoft.com/office/powerpoint/2010/main" val="3046336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Fire Blanket</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45604"/>
            <a:ext cx="8218487" cy="2075371"/>
          </a:xfrm>
        </p:spPr>
        <p:txBody>
          <a:bodyPr wrap="square" lIns="0" tIns="18000" rIns="0" bIns="18000">
            <a:spAutoFit/>
          </a:bodyPr>
          <a:lstStyle/>
          <a:p>
            <a:pPr marL="342900" indent="-342900"/>
            <a:r>
              <a:rPr lang="en-US" sz="2400" dirty="0"/>
              <a:t>Fire blankets are required to be available in the shop areas.</a:t>
            </a:r>
          </a:p>
          <a:p>
            <a:pPr marL="342900" indent="-342900"/>
            <a:r>
              <a:rPr lang="en-US" sz="2400" dirty="0"/>
              <a:t>If a person is on fire, a fire blanket should be removed from its storage bag and thrown over and around the victim to smother the fire.</a:t>
            </a:r>
          </a:p>
        </p:txBody>
      </p:sp>
    </p:spTree>
    <p:extLst>
      <p:ext uri="{BB962C8B-B14F-4D97-AF65-F5344CB8AC3E}">
        <p14:creationId xmlns:p14="http://schemas.microsoft.com/office/powerpoint/2010/main" val="2286398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AC041-EDB9-8340-927B-804B9DEE86DE}"/>
              </a:ext>
            </a:extLst>
          </p:cNvPr>
          <p:cNvSpPr>
            <a:spLocks noGrp="1"/>
          </p:cNvSpPr>
          <p:nvPr>
            <p:ph type="title"/>
          </p:nvPr>
        </p:nvSpPr>
        <p:spPr>
          <a:xfrm>
            <a:off x="457200" y="215938"/>
            <a:ext cx="8229600" cy="590349"/>
          </a:xfrm>
        </p:spPr>
        <p:txBody>
          <a:bodyPr lIns="0" tIns="18000" rIns="0" bIns="18000" anchor="ctr">
            <a:spAutoFit/>
          </a:bodyPr>
          <a:lstStyle/>
          <a:p>
            <a:r>
              <a:rPr lang="en-US" dirty="0"/>
              <a:t>Figure 1.14</a:t>
            </a:r>
          </a:p>
        </p:txBody>
      </p:sp>
      <p:pic>
        <p:nvPicPr>
          <p:cNvPr id="7" name="Picture Placeholder 6" descr="A treated wool blanket placed in an open wall-mounted holder in a shop.">
            <a:extLst>
              <a:ext uri="{FF2B5EF4-FFF2-40B4-BE49-F238E27FC236}">
                <a16:creationId xmlns:a16="http://schemas.microsoft.com/office/drawing/2014/main" id="{5964BD79-C7B7-9147-B7A0-163A36C9369C}"/>
              </a:ext>
            </a:extLst>
          </p:cNvPr>
          <p:cNvPicPr>
            <a:picLocks noGrp="1" noChangeAspect="1"/>
          </p:cNvPicPr>
          <p:nvPr>
            <p:ph type="pic" sz="quarter" idx="13"/>
          </p:nvPr>
        </p:nvPicPr>
        <p:blipFill>
          <a:blip r:embed="rId2"/>
          <a:stretch>
            <a:fillRect/>
          </a:stretch>
        </p:blipFill>
        <p:spPr>
          <a:xfrm>
            <a:off x="1927398" y="1008013"/>
            <a:ext cx="5289205" cy="3950778"/>
          </a:xfrm>
        </p:spPr>
      </p:pic>
      <p:sp>
        <p:nvSpPr>
          <p:cNvPr id="4" name="Text Placeholder 3">
            <a:extLst>
              <a:ext uri="{FF2B5EF4-FFF2-40B4-BE49-F238E27FC236}">
                <a16:creationId xmlns:a16="http://schemas.microsoft.com/office/drawing/2014/main" id="{7C294412-6DBA-AF4B-A4E9-DFDA101296F1}"/>
              </a:ext>
            </a:extLst>
          </p:cNvPr>
          <p:cNvSpPr>
            <a:spLocks noGrp="1"/>
          </p:cNvSpPr>
          <p:nvPr>
            <p:ph type="body" idx="1"/>
          </p:nvPr>
        </p:nvSpPr>
        <p:spPr>
          <a:xfrm>
            <a:off x="457200" y="5117384"/>
            <a:ext cx="8229600" cy="1144347"/>
          </a:xfrm>
        </p:spPr>
        <p:txBody>
          <a:bodyPr lIns="0" tIns="18000" rIns="0" bIns="18000" anchor="ctr">
            <a:spAutoFit/>
          </a:bodyPr>
          <a:lstStyle/>
          <a:p>
            <a:r>
              <a:rPr lang="en-US" dirty="0"/>
              <a:t>A treated wool blanket is kept in this easy-to-open wall-mounted holder and should be placed in a centralized location in the shop.</a:t>
            </a:r>
          </a:p>
        </p:txBody>
      </p:sp>
    </p:spTree>
    <p:extLst>
      <p:ext uri="{BB962C8B-B14F-4D97-AF65-F5344CB8AC3E}">
        <p14:creationId xmlns:p14="http://schemas.microsoft.com/office/powerpoint/2010/main" val="126956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First Aid and Eye Wash Stations</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64840"/>
            <a:ext cx="8218487" cy="2036899"/>
          </a:xfrm>
        </p:spPr>
        <p:txBody>
          <a:bodyPr wrap="square" lIns="0" tIns="18000" rIns="0" bIns="18000">
            <a:spAutoFit/>
          </a:bodyPr>
          <a:lstStyle/>
          <a:p>
            <a:pPr marL="342900" indent="-342900"/>
            <a:r>
              <a:rPr lang="en-US" sz="2400" dirty="0"/>
              <a:t>All shop areas must be equipped with a first aid kit and an eye wash station centrally located and kept stocked with emergency supplies.</a:t>
            </a:r>
          </a:p>
          <a:p>
            <a:pPr marL="829818" lvl="1" indent="-342900"/>
            <a:r>
              <a:rPr lang="en-US" sz="2400" dirty="0"/>
              <a:t>First Aid Kit</a:t>
            </a:r>
          </a:p>
          <a:p>
            <a:pPr marL="829818" lvl="1" indent="-342900"/>
            <a:r>
              <a:rPr lang="en-US" sz="2400" dirty="0"/>
              <a:t>Eye Wash Station</a:t>
            </a:r>
          </a:p>
        </p:txBody>
      </p:sp>
    </p:spTree>
    <p:extLst>
      <p:ext uri="{BB962C8B-B14F-4D97-AF65-F5344CB8AC3E}">
        <p14:creationId xmlns:p14="http://schemas.microsoft.com/office/powerpoint/2010/main" val="85630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Personal Protective Equipment</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36985"/>
            <a:ext cx="8218487" cy="3822003"/>
          </a:xfrm>
        </p:spPr>
        <p:txBody>
          <a:bodyPr wrap="square" lIns="0" tIns="18000" rIns="0" bIns="18000">
            <a:spAutoFit/>
          </a:bodyPr>
          <a:lstStyle/>
          <a:p>
            <a:pPr marL="342900" indent="-342900"/>
            <a:r>
              <a:rPr lang="en-US" sz="2400" dirty="0"/>
              <a:t>Safe work habits can reduce accidents and injuries, ease the workload, and keep employees pain free.</a:t>
            </a:r>
          </a:p>
          <a:p>
            <a:pPr marL="829818" lvl="1" indent="-342900"/>
            <a:r>
              <a:rPr lang="en-US" sz="2400" dirty="0"/>
              <a:t>Safety Glasses</a:t>
            </a:r>
          </a:p>
          <a:p>
            <a:pPr marL="829818" lvl="1" indent="-342900"/>
            <a:r>
              <a:rPr lang="en-US" sz="2400" dirty="0"/>
              <a:t>Steel-toed Shoes</a:t>
            </a:r>
          </a:p>
          <a:p>
            <a:pPr marL="829818" lvl="1" indent="-342900"/>
            <a:r>
              <a:rPr lang="en-US" sz="2400" dirty="0"/>
              <a:t>Gloves</a:t>
            </a:r>
          </a:p>
          <a:p>
            <a:pPr marL="1229868" lvl="2" indent="-342900"/>
            <a:r>
              <a:rPr lang="en-US" sz="2400" dirty="0"/>
              <a:t>Latex surgical gloves; vinyl gloves; polyurethane gloves; nitrile gloves; mechanic's gloves</a:t>
            </a:r>
          </a:p>
          <a:p>
            <a:pPr marL="829818" lvl="1" indent="-342900"/>
            <a:r>
              <a:rPr lang="en-US" sz="2400" dirty="0"/>
              <a:t>Bump Cap</a:t>
            </a:r>
          </a:p>
          <a:p>
            <a:pPr marL="829818" lvl="1" indent="-342900"/>
            <a:r>
              <a:rPr lang="en-US" sz="2400" dirty="0"/>
              <a:t>Hands, jewelry, and clothing</a:t>
            </a:r>
          </a:p>
        </p:txBody>
      </p:sp>
    </p:spTree>
    <p:extLst>
      <p:ext uri="{BB962C8B-B14F-4D97-AF65-F5344CB8AC3E}">
        <p14:creationId xmlns:p14="http://schemas.microsoft.com/office/powerpoint/2010/main" val="1580800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F50F-97D5-2247-BCEA-5FAA9CF46131}"/>
              </a:ext>
            </a:extLst>
          </p:cNvPr>
          <p:cNvSpPr>
            <a:spLocks noGrp="1"/>
          </p:cNvSpPr>
          <p:nvPr>
            <p:ph type="title"/>
          </p:nvPr>
        </p:nvSpPr>
        <p:spPr>
          <a:xfrm>
            <a:off x="457200" y="227788"/>
            <a:ext cx="8229600" cy="590349"/>
          </a:xfrm>
        </p:spPr>
        <p:txBody>
          <a:bodyPr lIns="0" tIns="18000" rIns="0" bIns="18000" anchor="ctr">
            <a:spAutoFit/>
          </a:bodyPr>
          <a:lstStyle/>
          <a:p>
            <a:r>
              <a:rPr lang="en-US" dirty="0"/>
              <a:t>Figure 1.15</a:t>
            </a:r>
          </a:p>
        </p:txBody>
      </p:sp>
      <p:pic>
        <p:nvPicPr>
          <p:cNvPr id="7" name="Picture Placeholder 6" descr="A wall mounted first aid box with a cross symbol labeled &quot;Afassco.&quot;">
            <a:extLst>
              <a:ext uri="{FF2B5EF4-FFF2-40B4-BE49-F238E27FC236}">
                <a16:creationId xmlns:a16="http://schemas.microsoft.com/office/drawing/2014/main" id="{2FA53B8E-4699-2045-9B1E-BF4CAFCF2865}"/>
              </a:ext>
            </a:extLst>
          </p:cNvPr>
          <p:cNvPicPr>
            <a:picLocks noGrp="1" noChangeAspect="1"/>
          </p:cNvPicPr>
          <p:nvPr>
            <p:ph type="pic" sz="quarter" idx="13"/>
          </p:nvPr>
        </p:nvPicPr>
        <p:blipFill>
          <a:blip r:embed="rId2"/>
          <a:stretch>
            <a:fillRect/>
          </a:stretch>
        </p:blipFill>
        <p:spPr>
          <a:xfrm>
            <a:off x="1927398" y="1197796"/>
            <a:ext cx="5289205" cy="3950778"/>
          </a:xfrm>
        </p:spPr>
      </p:pic>
      <p:sp>
        <p:nvSpPr>
          <p:cNvPr id="4" name="Text Placeholder 3">
            <a:extLst>
              <a:ext uri="{FF2B5EF4-FFF2-40B4-BE49-F238E27FC236}">
                <a16:creationId xmlns:a16="http://schemas.microsoft.com/office/drawing/2014/main" id="{1D84CB1D-F94D-344D-9F1F-3F9B757E7EE5}"/>
              </a:ext>
            </a:extLst>
          </p:cNvPr>
          <p:cNvSpPr>
            <a:spLocks noGrp="1"/>
          </p:cNvSpPr>
          <p:nvPr>
            <p:ph type="body" idx="1"/>
          </p:nvPr>
        </p:nvSpPr>
        <p:spPr>
          <a:xfrm>
            <a:off x="457200" y="5348100"/>
            <a:ext cx="8229600" cy="775015"/>
          </a:xfrm>
        </p:spPr>
        <p:txBody>
          <a:bodyPr lIns="0" tIns="18000" rIns="0" bIns="18000" anchor="ctr">
            <a:spAutoFit/>
          </a:bodyPr>
          <a:lstStyle/>
          <a:p>
            <a:r>
              <a:rPr lang="en-US" dirty="0"/>
              <a:t>A first aid box should be centrally located in the shop and kept stocked with the recommended supplies.</a:t>
            </a:r>
          </a:p>
        </p:txBody>
      </p:sp>
    </p:spTree>
    <p:extLst>
      <p:ext uri="{BB962C8B-B14F-4D97-AF65-F5344CB8AC3E}">
        <p14:creationId xmlns:p14="http://schemas.microsoft.com/office/powerpoint/2010/main" val="3402224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3161-5350-CA4B-B430-C3F1CBC17626}"/>
              </a:ext>
            </a:extLst>
          </p:cNvPr>
          <p:cNvSpPr>
            <a:spLocks noGrp="1"/>
          </p:cNvSpPr>
          <p:nvPr>
            <p:ph type="title"/>
          </p:nvPr>
        </p:nvSpPr>
        <p:spPr>
          <a:xfrm>
            <a:off x="457200" y="241820"/>
            <a:ext cx="8229600" cy="590349"/>
          </a:xfrm>
        </p:spPr>
        <p:txBody>
          <a:bodyPr lIns="0" tIns="18000" rIns="0" bIns="18000" anchor="ctr">
            <a:spAutoFit/>
          </a:bodyPr>
          <a:lstStyle/>
          <a:p>
            <a:r>
              <a:rPr lang="en-US" dirty="0"/>
              <a:t>Figure 1.16</a:t>
            </a:r>
          </a:p>
        </p:txBody>
      </p:sp>
      <p:pic>
        <p:nvPicPr>
          <p:cNvPr id="7" name="Picture Placeholder 6" descr="A typical eye wash station with a basin and two pipes to spray water to the eyes of a technician. A hand pad is connected to the basin with a press symbol on it.">
            <a:extLst>
              <a:ext uri="{FF2B5EF4-FFF2-40B4-BE49-F238E27FC236}">
                <a16:creationId xmlns:a16="http://schemas.microsoft.com/office/drawing/2014/main" id="{DF2EC7A9-9F92-2A4B-B5DD-AE7642F519B7}"/>
              </a:ext>
            </a:extLst>
          </p:cNvPr>
          <p:cNvPicPr>
            <a:picLocks noGrp="1" noChangeAspect="1"/>
          </p:cNvPicPr>
          <p:nvPr>
            <p:ph type="pic" sz="quarter" idx="13"/>
          </p:nvPr>
        </p:nvPicPr>
        <p:blipFill>
          <a:blip r:embed="rId2"/>
          <a:stretch>
            <a:fillRect/>
          </a:stretch>
        </p:blipFill>
        <p:spPr>
          <a:xfrm>
            <a:off x="3193479" y="1077369"/>
            <a:ext cx="2757042" cy="3915585"/>
          </a:xfrm>
        </p:spPr>
      </p:pic>
      <p:sp>
        <p:nvSpPr>
          <p:cNvPr id="4" name="Text Placeholder 3">
            <a:extLst>
              <a:ext uri="{FF2B5EF4-FFF2-40B4-BE49-F238E27FC236}">
                <a16:creationId xmlns:a16="http://schemas.microsoft.com/office/drawing/2014/main" id="{C6CF7797-F8B2-D644-8DD7-F42E2B7040C7}"/>
              </a:ext>
            </a:extLst>
          </p:cNvPr>
          <p:cNvSpPr>
            <a:spLocks noGrp="1"/>
          </p:cNvSpPr>
          <p:nvPr>
            <p:ph type="body" idx="1"/>
          </p:nvPr>
        </p:nvSpPr>
        <p:spPr>
          <a:xfrm>
            <a:off x="457200" y="5194810"/>
            <a:ext cx="8229600" cy="1136266"/>
          </a:xfrm>
        </p:spPr>
        <p:txBody>
          <a:bodyPr lIns="0" tIns="18000" rIns="0" bIns="18000" anchor="ctr">
            <a:spAutoFit/>
          </a:bodyPr>
          <a:lstStyle/>
          <a:p>
            <a:r>
              <a:rPr lang="en-US" dirty="0"/>
              <a:t>A typical eye wash station. Often a thorough flushing of the eyes with water is the best treatment in the event of eye contamination.</a:t>
            </a:r>
          </a:p>
        </p:txBody>
      </p:sp>
    </p:spTree>
    <p:extLst>
      <p:ext uri="{BB962C8B-B14F-4D97-AF65-F5344CB8AC3E}">
        <p14:creationId xmlns:p14="http://schemas.microsoft.com/office/powerpoint/2010/main" val="862846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Evacuation Routes</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61304"/>
            <a:ext cx="8218487" cy="1706039"/>
          </a:xfrm>
        </p:spPr>
        <p:txBody>
          <a:bodyPr wrap="square" lIns="0" tIns="18000" rIns="0" bIns="18000">
            <a:spAutoFit/>
          </a:bodyPr>
          <a:lstStyle/>
          <a:p>
            <a:pPr marL="342900" indent="-342900"/>
            <a:r>
              <a:rPr lang="en-US" sz="2400" dirty="0"/>
              <a:t>Evacuation routes are commonly posted throughout the building</a:t>
            </a:r>
          </a:p>
          <a:p>
            <a:pPr marL="342900" indent="-342900"/>
            <a:r>
              <a:rPr lang="en-US" sz="2400" dirty="0"/>
              <a:t>Aisles leading to the emergency exits must be marked with yellow paint or tape</a:t>
            </a:r>
          </a:p>
        </p:txBody>
      </p:sp>
    </p:spTree>
    <p:extLst>
      <p:ext uri="{BB962C8B-B14F-4D97-AF65-F5344CB8AC3E}">
        <p14:creationId xmlns:p14="http://schemas.microsoft.com/office/powerpoint/2010/main" val="3295905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D26B-3CBA-634F-8E76-53A1BAD12DAB}"/>
              </a:ext>
            </a:extLst>
          </p:cNvPr>
          <p:cNvSpPr>
            <a:spLocks noGrp="1"/>
          </p:cNvSpPr>
          <p:nvPr>
            <p:ph type="title"/>
          </p:nvPr>
        </p:nvSpPr>
        <p:spPr>
          <a:xfrm>
            <a:off x="457200" y="225283"/>
            <a:ext cx="8229600" cy="590349"/>
          </a:xfrm>
        </p:spPr>
        <p:txBody>
          <a:bodyPr lIns="0" tIns="18000" rIns="0" bIns="18000" anchor="ctr">
            <a:spAutoFit/>
          </a:bodyPr>
          <a:lstStyle/>
          <a:p>
            <a:r>
              <a:rPr lang="en-US" dirty="0"/>
              <a:t>Figure 1.17</a:t>
            </a:r>
          </a:p>
        </p:txBody>
      </p:sp>
      <p:pic>
        <p:nvPicPr>
          <p:cNvPr id="7" name="Picture Placeholder 6" descr="A typical evacuation map that shows various exit routes, locations of fire extinguishers, location of a first aid box, and the marshal area.">
            <a:extLst>
              <a:ext uri="{FF2B5EF4-FFF2-40B4-BE49-F238E27FC236}">
                <a16:creationId xmlns:a16="http://schemas.microsoft.com/office/drawing/2014/main" id="{D783933B-C7BE-C84B-B023-F5B0FD241914}"/>
              </a:ext>
            </a:extLst>
          </p:cNvPr>
          <p:cNvPicPr>
            <a:picLocks noGrp="1" noChangeAspect="1"/>
          </p:cNvPicPr>
          <p:nvPr>
            <p:ph type="pic" sz="quarter" idx="13"/>
          </p:nvPr>
        </p:nvPicPr>
        <p:blipFill>
          <a:blip r:embed="rId2"/>
          <a:stretch>
            <a:fillRect/>
          </a:stretch>
        </p:blipFill>
        <p:spPr>
          <a:xfrm>
            <a:off x="1093246" y="1071389"/>
            <a:ext cx="6957509" cy="3858533"/>
          </a:xfrm>
        </p:spPr>
      </p:pic>
      <p:sp>
        <p:nvSpPr>
          <p:cNvPr id="4" name="Text Placeholder 3">
            <a:extLst>
              <a:ext uri="{FF2B5EF4-FFF2-40B4-BE49-F238E27FC236}">
                <a16:creationId xmlns:a16="http://schemas.microsoft.com/office/drawing/2014/main" id="{F27F6544-BBDB-144B-B556-0CE72AF2AF7D}"/>
              </a:ext>
            </a:extLst>
          </p:cNvPr>
          <p:cNvSpPr>
            <a:spLocks noGrp="1"/>
          </p:cNvSpPr>
          <p:nvPr>
            <p:ph type="body" idx="1"/>
          </p:nvPr>
        </p:nvSpPr>
        <p:spPr>
          <a:xfrm>
            <a:off x="457200" y="5171207"/>
            <a:ext cx="8229600" cy="1144347"/>
          </a:xfrm>
        </p:spPr>
        <p:txBody>
          <a:bodyPr lIns="0" tIns="18000" rIns="0" bIns="18000" anchor="ctr">
            <a:spAutoFit/>
          </a:bodyPr>
          <a:lstStyle/>
          <a:p>
            <a:r>
              <a:rPr lang="en-US" dirty="0"/>
              <a:t>The evacuation routes from where you are in the building is shown on maps that are attached to the walls in schools and commercial buildings.</a:t>
            </a:r>
          </a:p>
        </p:txBody>
      </p:sp>
    </p:spTree>
    <p:extLst>
      <p:ext uri="{BB962C8B-B14F-4D97-AF65-F5344CB8AC3E}">
        <p14:creationId xmlns:p14="http://schemas.microsoft.com/office/powerpoint/2010/main" val="2625352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Evacuation Routes</a:t>
            </a:r>
            <a:br>
              <a:rPr lang="en-US" sz="2800" dirty="0"/>
            </a:br>
            <a:r>
              <a:rPr lang="en-US" sz="1200" dirty="0"/>
              <a:t>(The animation will automatically start in a few seconds)</a:t>
            </a:r>
          </a:p>
        </p:txBody>
      </p:sp>
      <p:pic>
        <p:nvPicPr>
          <p:cNvPr id="5" name="Evacuation_Routes">
            <a:hlinkClick r:id="" action="ppaction://media"/>
            <a:extLst>
              <a:ext uri="{FF2B5EF4-FFF2-40B4-BE49-F238E27FC236}">
                <a16:creationId xmlns:a16="http://schemas.microsoft.com/office/drawing/2014/main" id="{D6257B43-62F2-C44B-D7CF-52AB83230A5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82197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551F-CF8E-2D42-9B2A-CEC09B0779C0}"/>
              </a:ext>
            </a:extLst>
          </p:cNvPr>
          <p:cNvSpPr>
            <a:spLocks noGrp="1"/>
          </p:cNvSpPr>
          <p:nvPr>
            <p:ph type="title"/>
          </p:nvPr>
        </p:nvSpPr>
        <p:spPr>
          <a:xfrm>
            <a:off x="457200" y="224567"/>
            <a:ext cx="8229600" cy="590349"/>
          </a:xfrm>
        </p:spPr>
        <p:txBody>
          <a:bodyPr lIns="0" tIns="18000" rIns="0" bIns="18000" anchor="ctr">
            <a:spAutoFit/>
          </a:bodyPr>
          <a:lstStyle/>
          <a:p>
            <a:r>
              <a:rPr lang="en-US" dirty="0"/>
              <a:t>Figure 1.18</a:t>
            </a:r>
          </a:p>
        </p:txBody>
      </p:sp>
      <p:pic>
        <p:nvPicPr>
          <p:cNvPr id="7" name="Picture Placeholder 6" descr="An enclosed car park area with two parallel yellow paint strips on the floor leading to an exit.">
            <a:extLst>
              <a:ext uri="{FF2B5EF4-FFF2-40B4-BE49-F238E27FC236}">
                <a16:creationId xmlns:a16="http://schemas.microsoft.com/office/drawing/2014/main" id="{601B01A6-D2E9-154E-81AE-E05113B18411}"/>
              </a:ext>
            </a:extLst>
          </p:cNvPr>
          <p:cNvPicPr>
            <a:picLocks noGrp="1" noChangeAspect="1"/>
          </p:cNvPicPr>
          <p:nvPr>
            <p:ph type="pic" sz="quarter" idx="13"/>
          </p:nvPr>
        </p:nvPicPr>
        <p:blipFill>
          <a:blip r:embed="rId2"/>
          <a:stretch>
            <a:fillRect/>
          </a:stretch>
        </p:blipFill>
        <p:spPr>
          <a:xfrm>
            <a:off x="3162009" y="1055434"/>
            <a:ext cx="2854484" cy="4315312"/>
          </a:xfrm>
        </p:spPr>
      </p:pic>
      <p:sp>
        <p:nvSpPr>
          <p:cNvPr id="4" name="Text Placeholder 3">
            <a:extLst>
              <a:ext uri="{FF2B5EF4-FFF2-40B4-BE49-F238E27FC236}">
                <a16:creationId xmlns:a16="http://schemas.microsoft.com/office/drawing/2014/main" id="{CDF0C67E-580F-E542-9C59-68A98B259E9C}"/>
              </a:ext>
            </a:extLst>
          </p:cNvPr>
          <p:cNvSpPr>
            <a:spLocks noGrp="1"/>
          </p:cNvSpPr>
          <p:nvPr>
            <p:ph type="body" idx="1"/>
          </p:nvPr>
        </p:nvSpPr>
        <p:spPr>
          <a:xfrm>
            <a:off x="457199" y="5573366"/>
            <a:ext cx="8229600" cy="790528"/>
          </a:xfrm>
        </p:spPr>
        <p:txBody>
          <a:bodyPr lIns="0" tIns="18000" rIns="0" bIns="18000" anchor="ctr">
            <a:spAutoFit/>
          </a:bodyPr>
          <a:lstStyle/>
          <a:p>
            <a:r>
              <a:rPr lang="en-US" dirty="0"/>
              <a:t>A properly marked aisle using yellow paint stripes leading to an exit.</a:t>
            </a:r>
          </a:p>
        </p:txBody>
      </p:sp>
    </p:spTree>
    <p:extLst>
      <p:ext uri="{BB962C8B-B14F-4D97-AF65-F5344CB8AC3E}">
        <p14:creationId xmlns:p14="http://schemas.microsoft.com/office/powerpoint/2010/main" val="1389535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Shop Safety: Spontaneous Combustion</a:t>
            </a:r>
            <a:br>
              <a:rPr lang="en-US" sz="2800" dirty="0"/>
            </a:br>
            <a:r>
              <a:rPr lang="en-US" sz="1200" dirty="0"/>
              <a:t>(The animation will automatically start in a few seconds)</a:t>
            </a:r>
          </a:p>
        </p:txBody>
      </p:sp>
      <p:pic>
        <p:nvPicPr>
          <p:cNvPr id="5" name="Shop_Safety_Spontaneous_Combustion">
            <a:hlinkClick r:id="" action="ppaction://media"/>
            <a:extLst>
              <a:ext uri="{FF2B5EF4-FFF2-40B4-BE49-F238E27FC236}">
                <a16:creationId xmlns:a16="http://schemas.microsoft.com/office/drawing/2014/main" id="{DB8B73D2-E33D-0BDB-C383-49243A82BAC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9221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Shop Safety: Creepers</a:t>
            </a:r>
            <a:br>
              <a:rPr lang="en-US" sz="2800" dirty="0"/>
            </a:br>
            <a:r>
              <a:rPr lang="en-US" sz="1200" dirty="0"/>
              <a:t>(The animation will automatically start in a few seconds)</a:t>
            </a:r>
          </a:p>
        </p:txBody>
      </p:sp>
      <p:pic>
        <p:nvPicPr>
          <p:cNvPr id="5" name="Shop_Safety_Creepers">
            <a:hlinkClick r:id="" action="ppaction://media"/>
            <a:extLst>
              <a:ext uri="{FF2B5EF4-FFF2-40B4-BE49-F238E27FC236}">
                <a16:creationId xmlns:a16="http://schemas.microsoft.com/office/drawing/2014/main" id="{444139D4-2863-3888-B5E9-00858CB304D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79413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Summary</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38920"/>
            <a:ext cx="8218487" cy="3937419"/>
          </a:xfrm>
        </p:spPr>
        <p:txBody>
          <a:bodyPr wrap="square" lIns="0" tIns="18000" rIns="0" bIns="18000">
            <a:spAutoFit/>
          </a:bodyPr>
          <a:lstStyle/>
          <a:p>
            <a:pPr marL="457200" indent="-457200">
              <a:buFont typeface="+mj-lt"/>
              <a:buAutoNum type="arabicPeriod"/>
            </a:pPr>
            <a:r>
              <a:rPr lang="en-US" sz="2400" dirty="0"/>
              <a:t>All service technicians should wear safety glasses that meet standard </a:t>
            </a:r>
            <a:r>
              <a:rPr lang="en-US" sz="2400" spc="-300" dirty="0"/>
              <a:t>A N S </a:t>
            </a:r>
            <a:r>
              <a:rPr lang="en-US" sz="2400" dirty="0"/>
              <a:t>I Z87.1.</a:t>
            </a:r>
          </a:p>
          <a:p>
            <a:pPr marL="457200" indent="-457200">
              <a:buFont typeface="+mj-lt"/>
              <a:buAutoNum type="arabicPeriod"/>
            </a:pPr>
            <a:r>
              <a:rPr lang="en-US" sz="2400" dirty="0"/>
              <a:t>Ear protection should be worn anytime the noise level is at 90 decibels (</a:t>
            </a:r>
            <a:r>
              <a:rPr lang="en-US" sz="2400" spc="-300" dirty="0"/>
              <a:t>d </a:t>
            </a:r>
            <a:r>
              <a:rPr lang="en-US" sz="2400" dirty="0"/>
              <a:t>B) or higher.</a:t>
            </a:r>
          </a:p>
          <a:p>
            <a:pPr marL="457200" indent="-457200">
              <a:buFont typeface="+mj-lt"/>
              <a:buAutoNum type="arabicPeriod"/>
            </a:pPr>
            <a:r>
              <a:rPr lang="en-US" sz="2400" dirty="0"/>
              <a:t>Safety should be exercised when working with electrical cords or when jump-starting another vehicle.</a:t>
            </a:r>
          </a:p>
          <a:p>
            <a:pPr marL="457200" indent="-457200">
              <a:buFont typeface="+mj-lt"/>
              <a:buAutoNum type="arabicPeriod"/>
            </a:pPr>
            <a:r>
              <a:rPr lang="en-US" sz="2400" dirty="0"/>
              <a:t>If a fire extinguisher is needed, remember </a:t>
            </a:r>
            <a:r>
              <a:rPr lang="en-US" sz="2400" spc="-300" dirty="0"/>
              <a:t>P A S </a:t>
            </a:r>
            <a:r>
              <a:rPr lang="en-US" sz="2400" dirty="0"/>
              <a:t>S: </a:t>
            </a:r>
            <a:r>
              <a:rPr lang="en-US" sz="2400" b="1" dirty="0"/>
              <a:t>P</a:t>
            </a:r>
            <a:r>
              <a:rPr lang="en-US" sz="2400" dirty="0"/>
              <a:t>ull the safety pin, </a:t>
            </a:r>
            <a:r>
              <a:rPr lang="en-US" sz="2400" b="1" dirty="0"/>
              <a:t>a</a:t>
            </a:r>
            <a:r>
              <a:rPr lang="en-US" sz="2400" dirty="0"/>
              <a:t>im the nozzle, </a:t>
            </a:r>
            <a:r>
              <a:rPr lang="en-US" sz="2400" b="1" dirty="0"/>
              <a:t>s</a:t>
            </a:r>
            <a:r>
              <a:rPr lang="en-US" sz="2400" dirty="0"/>
              <a:t>queeze the lever, and </a:t>
            </a:r>
            <a:r>
              <a:rPr lang="en-US" sz="2400" b="1" dirty="0"/>
              <a:t>s</a:t>
            </a:r>
            <a:r>
              <a:rPr lang="en-US" sz="2400" dirty="0"/>
              <a:t>weep the nozzle from side-to-side.</a:t>
            </a:r>
          </a:p>
        </p:txBody>
      </p:sp>
    </p:spTree>
    <p:extLst>
      <p:ext uri="{BB962C8B-B14F-4D97-AF65-F5344CB8AC3E}">
        <p14:creationId xmlns:p14="http://schemas.microsoft.com/office/powerpoint/2010/main" val="3951545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57200" y="150912"/>
            <a:ext cx="8229600" cy="836571"/>
          </a:xfrm>
        </p:spPr>
        <p:txBody>
          <a:bodyPr lIns="0" tIns="18000" rIns="0" bIns="18000" anchor="ctr">
            <a:spAutoFit/>
          </a:bodyPr>
          <a:lstStyle/>
          <a:p>
            <a:r>
              <a:rPr kumimoji="0" lang="en-US" sz="3600" b="1" i="0" u="none" strike="noStrike" kern="0" cap="none" spc="0" normalizeH="0" baseline="0" noProof="0">
                <a:ln>
                  <a:noFill/>
                </a:ln>
                <a:solidFill>
                  <a:srgbClr val="007FA3"/>
                </a:solidFill>
                <a:effectLst/>
                <a:uLnTx/>
                <a:uFillTx/>
                <a:latin typeface="Arial"/>
                <a:cs typeface="Times New Roman"/>
                <a:sym typeface="Times New Roman"/>
              </a:rPr>
              <a:t>Animation and Video Resources</a:t>
            </a:r>
            <a:br>
              <a:rPr kumimoji="0" lang="en-US" sz="3600" b="1" i="0" u="none" strike="noStrike" kern="0" cap="none" spc="0" normalizeH="0" baseline="0" noProof="0">
                <a:ln>
                  <a:noFill/>
                </a:ln>
                <a:solidFill>
                  <a:srgbClr val="007FA3"/>
                </a:solidFill>
                <a:effectLst/>
                <a:uLnTx/>
                <a:uFillTx/>
                <a:latin typeface="Arial"/>
                <a:cs typeface="Times New Roman"/>
                <a:sym typeface="Times New Roman"/>
              </a:rPr>
            </a:br>
            <a:r>
              <a:rPr kumimoji="0" lang="en-US" sz="1600" b="1" i="0" u="none" strike="noStrike" kern="0" cap="none" spc="0" normalizeH="0" baseline="0" noProof="0">
                <a:ln>
                  <a:noFill/>
                </a:ln>
                <a:solidFill>
                  <a:srgbClr val="007FA3"/>
                </a:solidFill>
                <a:effectLst/>
                <a:uLnTx/>
                <a:uFillTx/>
                <a:latin typeface="Arial"/>
                <a:cs typeface="Times New Roman"/>
                <a:sym typeface="Times New Roman"/>
              </a:rPr>
              <a:t>The below listed resources are hyperlinked to the James Halderman website</a:t>
            </a:r>
            <a:endParaRPr lang="en-IN" sz="2800"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54025" y="2215165"/>
            <a:ext cx="8232775" cy="1744511"/>
          </a:xfrm>
        </p:spPr>
        <p:txBody>
          <a:bodyPr lIns="0" tIns="18000" rIns="0" bIns="18000" anchor="ctr">
            <a:spAutoFit/>
          </a:bodyPr>
          <a:lstStyle/>
          <a:p>
            <a:pPr marL="0" indent="0">
              <a:spcBef>
                <a:spcPts val="600"/>
              </a:spcBef>
              <a:buNone/>
            </a:pPr>
            <a:r>
              <a:rPr lang="en-US" dirty="0">
                <a:latin typeface="Arial" panose="020B0604020202020204" pitchFamily="34" charset="0"/>
                <a:cs typeface="Arial" panose="020B0604020202020204" pitchFamily="34" charset="0"/>
                <a:hlinkClick r:id="rId3"/>
              </a:rPr>
              <a:t>(A0) Automotive Fundamentals Animations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4"/>
              </a:rPr>
              <a:t>(A0) Automotive Fundamentals Videos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4565"/>
            <a:ext cx="8229600" cy="590349"/>
          </a:xfrm>
        </p:spPr>
        <p:txBody>
          <a:bodyPr lIns="0" tIns="18000" rIns="0" bIns="18000" anchor="ctr">
            <a:spAutoFit/>
          </a:bodyPr>
          <a:lstStyle/>
          <a:p>
            <a:r>
              <a:rPr lang="en-US" dirty="0"/>
              <a:t>Figure 1.1</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268274"/>
            <a:ext cx="8229600" cy="775015"/>
          </a:xfrm>
        </p:spPr>
        <p:txBody>
          <a:bodyPr lIns="0" tIns="18000" rIns="0" bIns="18000" anchor="ctr">
            <a:spAutoFit/>
          </a:bodyPr>
          <a:lstStyle/>
          <a:p>
            <a:r>
              <a:rPr lang="en-US" dirty="0"/>
              <a:t>Safety glasses should be worn at all times when working on or around any vehicle or servicing any component.</a:t>
            </a:r>
            <a:endParaRPr lang="en-US" sz="1200" dirty="0">
              <a:latin typeface="+mn-lt"/>
              <a:ea typeface="Verdana" panose="020B0604030504040204" pitchFamily="34" charset="0"/>
              <a:cs typeface="Verdana" panose="020B0604030504040204" pitchFamily="34" charset="0"/>
            </a:endParaRPr>
          </a:p>
        </p:txBody>
      </p:sp>
      <p:pic>
        <p:nvPicPr>
          <p:cNvPr id="7" name="Picture Placeholder 6" descr="A pair of safety glasses that need to be worn by a technician at all times when servicing any component.">
            <a:extLst>
              <a:ext uri="{FF2B5EF4-FFF2-40B4-BE49-F238E27FC236}">
                <a16:creationId xmlns:a16="http://schemas.microsoft.com/office/drawing/2014/main" id="{A986D9AF-DD9B-4441-AC69-C339A2814085}"/>
              </a:ext>
            </a:extLst>
          </p:cNvPr>
          <p:cNvPicPr>
            <a:picLocks noGrp="1" noChangeAspect="1"/>
          </p:cNvPicPr>
          <p:nvPr>
            <p:ph type="pic" sz="quarter" idx="13"/>
          </p:nvPr>
        </p:nvPicPr>
        <p:blipFill>
          <a:blip r:embed="rId3"/>
          <a:srcRect l="190" r="190"/>
          <a:stretch>
            <a:fillRect/>
          </a:stretch>
        </p:blipFill>
        <p:spPr/>
      </p:pic>
    </p:spTree>
    <p:extLst>
      <p:ext uri="{BB962C8B-B14F-4D97-AF65-F5344CB8AC3E}">
        <p14:creationId xmlns:p14="http://schemas.microsoft.com/office/powerpoint/2010/main" val="4243483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57200" y="219594"/>
            <a:ext cx="8229600" cy="590349"/>
          </a:xfrm>
        </p:spPr>
        <p:txBody>
          <a:bodyPr tIns="18000" bIns="18000" anchor="ctr">
            <a:spAutoFit/>
          </a:bodyPr>
          <a:lstStyle/>
          <a:p>
            <a:r>
              <a:rPr lang="en-US"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68313" y="2335313"/>
            <a:ext cx="1276528" cy="1438476"/>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89760" y="1507798"/>
            <a:ext cx="6797040" cy="3239167"/>
          </a:xfrm>
          <a:ln/>
        </p:spPr>
        <p:style>
          <a:lnRef idx="2">
            <a:schemeClr val="dk1"/>
          </a:lnRef>
          <a:fillRef idx="1">
            <a:schemeClr val="lt1"/>
          </a:fillRef>
          <a:effectRef idx="0">
            <a:schemeClr val="dk1"/>
          </a:effectRef>
          <a:fontRef idx="minor">
            <a:schemeClr val="dk1"/>
          </a:fontRef>
        </p:style>
        <p:txBody>
          <a:bodyPr lIns="273600" tIns="273600" rIns="273600" bIns="273600" anchor="ctr">
            <a:spAutoFit/>
          </a:bodyPr>
          <a:lstStyle/>
          <a:p>
            <a:pPr marL="101600" indent="0">
              <a:buNone/>
            </a:pPr>
            <a:r>
              <a:rPr lang="en-US" sz="1600" b="1" dirty="0"/>
              <a:t>This work is protected by United States copyright laws and is</a:t>
            </a:r>
            <a:r>
              <a:rPr lang="en-US" sz="1600" b="1" baseline="0" dirty="0"/>
              <a:t> </a:t>
            </a:r>
            <a:r>
              <a:rPr lang="en-US" sz="1600"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14362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71C7-08A6-6C47-B360-859980206892}"/>
              </a:ext>
            </a:extLst>
          </p:cNvPr>
          <p:cNvSpPr>
            <a:spLocks noGrp="1"/>
          </p:cNvSpPr>
          <p:nvPr>
            <p:ph type="title"/>
          </p:nvPr>
        </p:nvSpPr>
        <p:spPr>
          <a:xfrm>
            <a:off x="457200" y="224567"/>
            <a:ext cx="8229600" cy="590349"/>
          </a:xfrm>
        </p:spPr>
        <p:txBody>
          <a:bodyPr lIns="0" tIns="18000" rIns="0" bIns="18000" anchor="ctr">
            <a:spAutoFit/>
          </a:bodyPr>
          <a:lstStyle/>
          <a:p>
            <a:r>
              <a:rPr lang="en-US" dirty="0"/>
              <a:t>Figure 1.2</a:t>
            </a:r>
          </a:p>
        </p:txBody>
      </p:sp>
      <p:pic>
        <p:nvPicPr>
          <p:cNvPr id="15" name="Picture Placeholder 14" descr="A signboard shows a steel-toed safety shoe that protects the foot from falling objects. The signboard reads, &quot;Steel toe shoes required.&quot; ">
            <a:extLst>
              <a:ext uri="{FF2B5EF4-FFF2-40B4-BE49-F238E27FC236}">
                <a16:creationId xmlns:a16="http://schemas.microsoft.com/office/drawing/2014/main" id="{CC6C7E60-0761-4B45-BA81-0EE219661FCE}"/>
              </a:ext>
            </a:extLst>
          </p:cNvPr>
          <p:cNvPicPr>
            <a:picLocks noGrp="1" noChangeAspect="1"/>
          </p:cNvPicPr>
          <p:nvPr>
            <p:ph type="pic" sz="quarter" idx="13"/>
          </p:nvPr>
        </p:nvPicPr>
        <p:blipFill>
          <a:blip r:embed="rId2"/>
          <a:stretch>
            <a:fillRect/>
          </a:stretch>
        </p:blipFill>
        <p:spPr>
          <a:xfrm>
            <a:off x="2538908" y="1295399"/>
            <a:ext cx="4066184" cy="3755573"/>
          </a:xfrm>
        </p:spPr>
      </p:pic>
      <p:sp>
        <p:nvSpPr>
          <p:cNvPr id="4" name="Text Placeholder 3">
            <a:extLst>
              <a:ext uri="{FF2B5EF4-FFF2-40B4-BE49-F238E27FC236}">
                <a16:creationId xmlns:a16="http://schemas.microsoft.com/office/drawing/2014/main" id="{C7557694-BA13-C840-BB4E-7E05CD69EE87}"/>
              </a:ext>
            </a:extLst>
          </p:cNvPr>
          <p:cNvSpPr>
            <a:spLocks noGrp="1"/>
          </p:cNvSpPr>
          <p:nvPr>
            <p:ph type="body" idx="1"/>
          </p:nvPr>
        </p:nvSpPr>
        <p:spPr>
          <a:xfrm>
            <a:off x="457200" y="5317783"/>
            <a:ext cx="8229600" cy="805445"/>
          </a:xfrm>
        </p:spPr>
        <p:txBody>
          <a:bodyPr lIns="0" tIns="18000" rIns="0" bIns="18000" anchor="ctr">
            <a:spAutoFit/>
          </a:bodyPr>
          <a:lstStyle/>
          <a:p>
            <a:r>
              <a:rPr lang="en-US" dirty="0"/>
              <a:t>Steel-toed shoes are a worthwhile investment to help prevent foot injury due to falling objects.</a:t>
            </a:r>
          </a:p>
        </p:txBody>
      </p:sp>
    </p:spTree>
    <p:extLst>
      <p:ext uri="{BB962C8B-B14F-4D97-AF65-F5344CB8AC3E}">
        <p14:creationId xmlns:p14="http://schemas.microsoft.com/office/powerpoint/2010/main" val="88306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A8CC-8A67-F541-B4E9-BFEC06BBFC23}"/>
              </a:ext>
            </a:extLst>
          </p:cNvPr>
          <p:cNvSpPr>
            <a:spLocks noGrp="1"/>
          </p:cNvSpPr>
          <p:nvPr>
            <p:ph type="title"/>
          </p:nvPr>
        </p:nvSpPr>
        <p:spPr>
          <a:xfrm>
            <a:off x="457200" y="224568"/>
            <a:ext cx="8229600" cy="590349"/>
          </a:xfrm>
        </p:spPr>
        <p:txBody>
          <a:bodyPr lIns="0" tIns="18000" rIns="0" bIns="18000" anchor="ctr">
            <a:spAutoFit/>
          </a:bodyPr>
          <a:lstStyle/>
          <a:p>
            <a:r>
              <a:rPr lang="en-US" dirty="0"/>
              <a:t>Figure 1.3</a:t>
            </a:r>
          </a:p>
        </p:txBody>
      </p:sp>
      <p:pic>
        <p:nvPicPr>
          <p:cNvPr id="10" name="Picture Placeholder 9" descr="A technician wearing vinyl glove holds a wire while inspecting an engine. ">
            <a:extLst>
              <a:ext uri="{FF2B5EF4-FFF2-40B4-BE49-F238E27FC236}">
                <a16:creationId xmlns:a16="http://schemas.microsoft.com/office/drawing/2014/main" id="{2C8556BB-A991-E646-A085-D7EB5A4AD7B4}"/>
              </a:ext>
            </a:extLst>
          </p:cNvPr>
          <p:cNvPicPr>
            <a:picLocks noGrp="1" noChangeAspect="1"/>
          </p:cNvPicPr>
          <p:nvPr>
            <p:ph type="pic" sz="quarter" idx="13"/>
          </p:nvPr>
        </p:nvPicPr>
        <p:blipFill>
          <a:blip r:embed="rId2"/>
          <a:stretch>
            <a:fillRect/>
          </a:stretch>
        </p:blipFill>
        <p:spPr>
          <a:xfrm>
            <a:off x="2170567" y="1243640"/>
            <a:ext cx="4802866" cy="3609171"/>
          </a:xfrm>
        </p:spPr>
      </p:pic>
      <p:sp>
        <p:nvSpPr>
          <p:cNvPr id="4" name="Text Placeholder 3">
            <a:extLst>
              <a:ext uri="{FF2B5EF4-FFF2-40B4-BE49-F238E27FC236}">
                <a16:creationId xmlns:a16="http://schemas.microsoft.com/office/drawing/2014/main" id="{BBC7EC7C-D07B-0843-8F0A-CC2318278BCD}"/>
              </a:ext>
            </a:extLst>
          </p:cNvPr>
          <p:cNvSpPr>
            <a:spLocks noGrp="1"/>
          </p:cNvSpPr>
          <p:nvPr>
            <p:ph type="body" idx="1"/>
          </p:nvPr>
        </p:nvSpPr>
        <p:spPr>
          <a:xfrm>
            <a:off x="457200" y="5154353"/>
            <a:ext cx="8229600" cy="1144347"/>
          </a:xfrm>
        </p:spPr>
        <p:txBody>
          <a:bodyPr lIns="0" tIns="18000" rIns="0" bIns="18000" anchor="ctr">
            <a:spAutoFit/>
          </a:bodyPr>
          <a:lstStyle/>
          <a:p>
            <a:r>
              <a:rPr lang="en-US" dirty="0"/>
              <a:t>Protective gloves such as these vinyl gloves are available in several sizes. Select the size that allows the gloves to fit snugly. </a:t>
            </a:r>
          </a:p>
        </p:txBody>
      </p:sp>
    </p:spTree>
    <p:extLst>
      <p:ext uri="{BB962C8B-B14F-4D97-AF65-F5344CB8AC3E}">
        <p14:creationId xmlns:p14="http://schemas.microsoft.com/office/powerpoint/2010/main" val="1413611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E307-EEDC-7340-AD24-71B68D4975F9}"/>
              </a:ext>
            </a:extLst>
          </p:cNvPr>
          <p:cNvSpPr>
            <a:spLocks noGrp="1"/>
          </p:cNvSpPr>
          <p:nvPr>
            <p:ph type="title"/>
          </p:nvPr>
        </p:nvSpPr>
        <p:spPr>
          <a:xfrm>
            <a:off x="457200" y="223657"/>
            <a:ext cx="8229600" cy="590349"/>
          </a:xfrm>
        </p:spPr>
        <p:txBody>
          <a:bodyPr lIns="0" tIns="18000" rIns="0" bIns="18000" anchor="ctr">
            <a:spAutoFit/>
          </a:bodyPr>
          <a:lstStyle/>
          <a:p>
            <a:r>
              <a:rPr lang="en-US" dirty="0"/>
              <a:t>Figure 1.4</a:t>
            </a:r>
          </a:p>
        </p:txBody>
      </p:sp>
      <p:pic>
        <p:nvPicPr>
          <p:cNvPr id="11" name="Picture Placeholder 10" descr="A bump cap shows a padded plastic inserted inside a regular cloth cap.">
            <a:extLst>
              <a:ext uri="{FF2B5EF4-FFF2-40B4-BE49-F238E27FC236}">
                <a16:creationId xmlns:a16="http://schemas.microsoft.com/office/drawing/2014/main" id="{A1603254-E6D3-9046-B771-4886207440FD}"/>
              </a:ext>
            </a:extLst>
          </p:cNvPr>
          <p:cNvPicPr>
            <a:picLocks noGrp="1" noChangeAspect="1"/>
          </p:cNvPicPr>
          <p:nvPr>
            <p:ph type="pic" sz="quarter" idx="13"/>
          </p:nvPr>
        </p:nvPicPr>
        <p:blipFill>
          <a:blip r:embed="rId2"/>
          <a:stretch>
            <a:fillRect/>
          </a:stretch>
        </p:blipFill>
        <p:spPr>
          <a:xfrm>
            <a:off x="1624001" y="1203796"/>
            <a:ext cx="5895998" cy="3835261"/>
          </a:xfrm>
        </p:spPr>
      </p:pic>
      <p:sp>
        <p:nvSpPr>
          <p:cNvPr id="4" name="Text Placeholder 3">
            <a:extLst>
              <a:ext uri="{FF2B5EF4-FFF2-40B4-BE49-F238E27FC236}">
                <a16:creationId xmlns:a16="http://schemas.microsoft.com/office/drawing/2014/main" id="{E37763FF-A9BF-FC4F-BC51-1D6E878E4DB0}"/>
              </a:ext>
            </a:extLst>
          </p:cNvPr>
          <p:cNvSpPr>
            <a:spLocks noGrp="1"/>
          </p:cNvSpPr>
          <p:nvPr>
            <p:ph type="body" idx="1"/>
          </p:nvPr>
        </p:nvSpPr>
        <p:spPr>
          <a:xfrm>
            <a:off x="457200" y="5369483"/>
            <a:ext cx="8229600" cy="775015"/>
          </a:xfrm>
        </p:spPr>
        <p:txBody>
          <a:bodyPr lIns="0" tIns="18000" rIns="0" bIns="18000" anchor="ctr">
            <a:spAutoFit/>
          </a:bodyPr>
          <a:lstStyle/>
          <a:p>
            <a:r>
              <a:rPr lang="en-US" dirty="0"/>
              <a:t>One version of a bump cap is this padded plastic insert that is worn inside a regular cloth cap.</a:t>
            </a:r>
          </a:p>
        </p:txBody>
      </p:sp>
    </p:spTree>
    <p:extLst>
      <p:ext uri="{BB962C8B-B14F-4D97-AF65-F5344CB8AC3E}">
        <p14:creationId xmlns:p14="http://schemas.microsoft.com/office/powerpoint/2010/main" val="1987286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A6E3-32A3-F24A-9462-CFE1FBF85D7F}"/>
              </a:ext>
            </a:extLst>
          </p:cNvPr>
          <p:cNvSpPr>
            <a:spLocks noGrp="1"/>
          </p:cNvSpPr>
          <p:nvPr>
            <p:ph type="title"/>
          </p:nvPr>
        </p:nvSpPr>
        <p:spPr>
          <a:xfrm>
            <a:off x="457200" y="224567"/>
            <a:ext cx="8229600" cy="590349"/>
          </a:xfrm>
        </p:spPr>
        <p:txBody>
          <a:bodyPr lIns="0" tIns="18000" rIns="0" bIns="18000" anchor="ctr">
            <a:spAutoFit/>
          </a:bodyPr>
          <a:lstStyle/>
          <a:p>
            <a:r>
              <a:rPr lang="en-US" dirty="0"/>
              <a:t>Figure 1.5</a:t>
            </a:r>
          </a:p>
        </p:txBody>
      </p:sp>
      <p:pic>
        <p:nvPicPr>
          <p:cNvPr id="7" name="Picture Placeholder 6" descr="A signboard in yellow titled &quot;Caution&quot; shows a headphone symbol on the left. The signboard reads, &quot;Hearing Protection Required.&quot;">
            <a:extLst>
              <a:ext uri="{FF2B5EF4-FFF2-40B4-BE49-F238E27FC236}">
                <a16:creationId xmlns:a16="http://schemas.microsoft.com/office/drawing/2014/main" id="{635EC147-ABB6-B64A-B9B1-F05BCCAC6964}"/>
              </a:ext>
            </a:extLst>
          </p:cNvPr>
          <p:cNvPicPr>
            <a:picLocks noGrp="1" noChangeAspect="1"/>
          </p:cNvPicPr>
          <p:nvPr>
            <p:ph type="pic" sz="quarter" idx="13"/>
          </p:nvPr>
        </p:nvPicPr>
        <p:blipFill>
          <a:blip r:embed="rId2"/>
          <a:stretch>
            <a:fillRect/>
          </a:stretch>
        </p:blipFill>
        <p:spPr>
          <a:xfrm>
            <a:off x="2070100" y="1528535"/>
            <a:ext cx="5003800" cy="3289300"/>
          </a:xfrm>
        </p:spPr>
      </p:pic>
      <p:sp>
        <p:nvSpPr>
          <p:cNvPr id="4" name="Text Placeholder 3">
            <a:extLst>
              <a:ext uri="{FF2B5EF4-FFF2-40B4-BE49-F238E27FC236}">
                <a16:creationId xmlns:a16="http://schemas.microsoft.com/office/drawing/2014/main" id="{B8E11182-37A4-D347-9B16-836C51F43B2F}"/>
              </a:ext>
            </a:extLst>
          </p:cNvPr>
          <p:cNvSpPr>
            <a:spLocks noGrp="1"/>
          </p:cNvSpPr>
          <p:nvPr>
            <p:ph type="body" idx="1"/>
          </p:nvPr>
        </p:nvSpPr>
        <p:spPr>
          <a:xfrm>
            <a:off x="457200" y="5108879"/>
            <a:ext cx="8229600" cy="1144347"/>
          </a:xfrm>
        </p:spPr>
        <p:txBody>
          <a:bodyPr lIns="0" tIns="18000" rIns="0" bIns="18000" anchor="ctr">
            <a:spAutoFit/>
          </a:bodyPr>
          <a:lstStyle/>
          <a:p>
            <a:r>
              <a:rPr lang="en-US" dirty="0"/>
              <a:t>Hearing protection is recommended for use if the noise level exceeds 90 dB, which is often the case in a noisy automotive shop if air tools or grinders are being used.</a:t>
            </a:r>
          </a:p>
        </p:txBody>
      </p:sp>
    </p:spTree>
    <p:extLst>
      <p:ext uri="{BB962C8B-B14F-4D97-AF65-F5344CB8AC3E}">
        <p14:creationId xmlns:p14="http://schemas.microsoft.com/office/powerpoint/2010/main" val="374353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68312" y="230298"/>
            <a:ext cx="8218487" cy="590349"/>
          </a:xfrm>
        </p:spPr>
        <p:txBody>
          <a:bodyPr wrap="square" tIns="18000" bIns="18000">
            <a:spAutoFit/>
          </a:bodyPr>
          <a:lstStyle/>
          <a:p>
            <a:r>
              <a:rPr lang="en-US" dirty="0"/>
              <a:t>Safety Tips for Technicians </a:t>
            </a:r>
            <a:r>
              <a:rPr lang="en-US" sz="2800" dirty="0"/>
              <a:t>(1 of 2)</a:t>
            </a:r>
            <a:endParaRPr lang="en-US" dirty="0"/>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4"/>
          </p:nvPr>
        </p:nvSpPr>
        <p:spPr>
          <a:xfrm>
            <a:off x="468312" y="1041780"/>
            <a:ext cx="8218487" cy="3275700"/>
          </a:xfrm>
        </p:spPr>
        <p:txBody>
          <a:bodyPr wrap="square" lIns="0" tIns="18000" rIns="0" bIns="18000">
            <a:spAutoFit/>
          </a:bodyPr>
          <a:lstStyle/>
          <a:p>
            <a:pPr marL="255588" indent="-255588"/>
            <a:r>
              <a:rPr lang="en-US" sz="2400" dirty="0"/>
              <a:t>When lifting any object, get a secure grip with solid footing.</a:t>
            </a:r>
          </a:p>
          <a:p>
            <a:pPr marL="829818" lvl="1" indent="-342900"/>
            <a:r>
              <a:rPr lang="en-US" sz="2400" dirty="0"/>
              <a:t>Keep the load close to your body to minimize the strain. Lift with your legs and arms, not your back.</a:t>
            </a:r>
          </a:p>
          <a:p>
            <a:pPr marL="255588" indent="-255588"/>
            <a:r>
              <a:rPr lang="en-US" sz="2400" dirty="0"/>
              <a:t>Do not twist your body when carrying a load. Instead, pivot your feet to help prevent strain on the spine.</a:t>
            </a:r>
          </a:p>
          <a:p>
            <a:pPr marL="255588" indent="-255588"/>
            <a:r>
              <a:rPr lang="en-US" sz="2400" dirty="0"/>
              <a:t>Ask for help when moving or lifting heavy objects.</a:t>
            </a:r>
          </a:p>
          <a:p>
            <a:pPr marL="255588" indent="-255588"/>
            <a:r>
              <a:rPr lang="en-US" sz="2400" dirty="0"/>
              <a:t>Push a heavy object rather than pull it.</a:t>
            </a:r>
          </a:p>
        </p:txBody>
      </p:sp>
    </p:spTree>
    <p:extLst>
      <p:ext uri="{BB962C8B-B14F-4D97-AF65-F5344CB8AC3E}">
        <p14:creationId xmlns:p14="http://schemas.microsoft.com/office/powerpoint/2010/main" val="79545263"/>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533</TotalTime>
  <Words>1728</Words>
  <Application>Microsoft Office PowerPoint</Application>
  <PresentationFormat>On-screen Show (4:3)</PresentationFormat>
  <Paragraphs>142</Paragraphs>
  <Slides>40</Slides>
  <Notes>6</Notes>
  <HiddenSlides>0</HiddenSlides>
  <MMClips>6</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49" baseType="lpstr">
      <vt:lpstr>Arial</vt:lpstr>
      <vt:lpstr>Arial (Headings)</vt:lpstr>
      <vt:lpstr>Calibri</vt:lpstr>
      <vt:lpstr>Tahoma</vt:lpstr>
      <vt:lpstr>Times New Roman</vt:lpstr>
      <vt:lpstr>Verdana</vt:lpstr>
      <vt:lpstr>USHE_slide options</vt:lpstr>
      <vt:lpstr>USHE</vt:lpstr>
      <vt:lpstr>Equation</vt:lpstr>
      <vt:lpstr>Automotive Engines Theory and Servicing</vt:lpstr>
      <vt:lpstr>Learning Objectives</vt:lpstr>
      <vt:lpstr>Personal Protective Equipment</vt:lpstr>
      <vt:lpstr>Figure 1.1</vt:lpstr>
      <vt:lpstr>Figure 1.2</vt:lpstr>
      <vt:lpstr>Figure 1.3</vt:lpstr>
      <vt:lpstr>Figure 1.4</vt:lpstr>
      <vt:lpstr>Figure 1.5</vt:lpstr>
      <vt:lpstr>Safety Tips for Technicians (1 of 2)</vt:lpstr>
      <vt:lpstr>Safety Tips for Technicians (2 of 2)</vt:lpstr>
      <vt:lpstr>Figure 1.6</vt:lpstr>
      <vt:lpstr>Figure 1.7</vt:lpstr>
      <vt:lpstr>Figure 1.8</vt:lpstr>
      <vt:lpstr>Figure 1.9</vt:lpstr>
      <vt:lpstr>Cleaning Methods and Processes</vt:lpstr>
      <vt:lpstr>Electrical Cord Safety</vt:lpstr>
      <vt:lpstr>Jump Starting and Battery Safety</vt:lpstr>
      <vt:lpstr>Figure 1.10</vt:lpstr>
      <vt:lpstr>Animation:  Work Order Customer Copy  (The animation will automatically start in a few seconds)</vt:lpstr>
      <vt:lpstr>Animation:  Jumper Box Usage (The animation will automatically start in a few seconds)</vt:lpstr>
      <vt:lpstr>Animation:  Jump Starting A Hybrid Vehicle (The animation will automatically start in a few seconds)</vt:lpstr>
      <vt:lpstr>Figure 1.11</vt:lpstr>
      <vt:lpstr>Fire Extinguishers (1 of 2)</vt:lpstr>
      <vt:lpstr>Fire Extinguishers (2 of 2)</vt:lpstr>
      <vt:lpstr>Figure 1.12</vt:lpstr>
      <vt:lpstr>Figure 1.13</vt:lpstr>
      <vt:lpstr>Fire Blanket</vt:lpstr>
      <vt:lpstr>Figure 1.14</vt:lpstr>
      <vt:lpstr>First Aid and Eye Wash Stations</vt:lpstr>
      <vt:lpstr>Figure 1.15</vt:lpstr>
      <vt:lpstr>Figure 1.16</vt:lpstr>
      <vt:lpstr>Evacuation Routes</vt:lpstr>
      <vt:lpstr>Figure 1.17</vt:lpstr>
      <vt:lpstr>Animation:  Evacuation Routes (The animation will automatically start in a few seconds)</vt:lpstr>
      <vt:lpstr>Figure 1.18</vt:lpstr>
      <vt:lpstr>Animation:  Shop Safety: Spontaneous Combustion (The animation will automatically start in a few seconds)</vt:lpstr>
      <vt:lpstr>Animation:  Shop Safety: Creepers (The animation will automatically start in a few seconds)</vt:lpstr>
      <vt:lpstr>Summary</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1</dc:title>
  <dc:subject>Business</dc:subject>
  <dc:creator>James D. Halderman</dc:creator>
  <cp:keywords>Automotive</cp:keywords>
  <dc:description>Additional information may be found in the Notes Pane of each slide by pressing F6.</dc:description>
  <cp:lastModifiedBy>Glen Plants</cp:lastModifiedBy>
  <cp:revision>48</cp:revision>
  <dcterms:created xsi:type="dcterms:W3CDTF">2021-12-10T19:34:11Z</dcterms:created>
  <dcterms:modified xsi:type="dcterms:W3CDTF">2022-05-05T14:56:18Z</dcterms:modified>
</cp:coreProperties>
</file>