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78" r:id="rId2"/>
  </p:sldMasterIdLst>
  <p:notesMasterIdLst>
    <p:notesMasterId r:id="rId46"/>
  </p:notesMasterIdLst>
  <p:sldIdLst>
    <p:sldId id="402" r:id="rId3"/>
    <p:sldId id="361" r:id="rId4"/>
    <p:sldId id="362" r:id="rId5"/>
    <p:sldId id="450" r:id="rId6"/>
    <p:sldId id="426" r:id="rId7"/>
    <p:sldId id="365" r:id="rId8"/>
    <p:sldId id="451" r:id="rId9"/>
    <p:sldId id="485" r:id="rId10"/>
    <p:sldId id="452" r:id="rId11"/>
    <p:sldId id="453" r:id="rId12"/>
    <p:sldId id="479" r:id="rId13"/>
    <p:sldId id="454" r:id="rId14"/>
    <p:sldId id="455" r:id="rId15"/>
    <p:sldId id="480" r:id="rId16"/>
    <p:sldId id="456" r:id="rId17"/>
    <p:sldId id="457" r:id="rId18"/>
    <p:sldId id="481" r:id="rId19"/>
    <p:sldId id="482" r:id="rId20"/>
    <p:sldId id="458" r:id="rId21"/>
    <p:sldId id="459" r:id="rId22"/>
    <p:sldId id="483" r:id="rId23"/>
    <p:sldId id="460"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473" r:id="rId37"/>
    <p:sldId id="484" r:id="rId38"/>
    <p:sldId id="474" r:id="rId39"/>
    <p:sldId id="475" r:id="rId40"/>
    <p:sldId id="476" r:id="rId41"/>
    <p:sldId id="477" r:id="rId42"/>
    <p:sldId id="478" r:id="rId43"/>
    <p:sldId id="486" r:id="rId44"/>
    <p:sldId id="43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903" userDrawn="1">
          <p15:clr>
            <a:srgbClr val="A4A3A4"/>
          </p15:clr>
        </p15:guide>
        <p15:guide id="3" orient="horz" pos="482" userDrawn="1">
          <p15:clr>
            <a:srgbClr val="A4A3A4"/>
          </p15:clr>
        </p15:guide>
        <p15:guide id="4" pos="272" userDrawn="1">
          <p15:clr>
            <a:srgbClr val="A4A3A4"/>
          </p15:clr>
        </p15:guide>
        <p15:guide id="5" orient="horz" pos="913" userDrawn="1">
          <p15:clr>
            <a:srgbClr val="A4A3A4"/>
          </p15:clr>
        </p15:guide>
        <p15:guide id="6" pos="54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3354" autoAdjust="0"/>
  </p:normalViewPr>
  <p:slideViewPr>
    <p:cSldViewPr snapToGrid="0" snapToObjects="1">
      <p:cViewPr varScale="1">
        <p:scale>
          <a:sx n="95" d="100"/>
          <a:sy n="95" d="100"/>
        </p:scale>
        <p:origin x="2022" y="90"/>
      </p:cViewPr>
      <p:guideLst>
        <p:guide orient="horz" pos="2183"/>
        <p:guide pos="2903"/>
        <p:guide orient="horz" pos="482"/>
        <p:guide pos="272"/>
        <p:guide orient="horz" pos="913"/>
        <p:guide pos="5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14394-4E01-9547-BC4D-5146CC5A7298}" type="datetimeFigureOut">
              <a:rPr lang="en-US" smtClean="0"/>
              <a:t>4/25/2022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D05B1-E14E-554D-A191-4513604FB385}" type="slidenum">
              <a:rPr lang="en-US" smtClean="0"/>
              <a:t>‹#›</a:t>
            </a:fld>
            <a:endParaRPr lang="en-US" dirty="0"/>
          </a:p>
        </p:txBody>
      </p:sp>
    </p:spTree>
    <p:extLst>
      <p:ext uri="{BB962C8B-B14F-4D97-AF65-F5344CB8AC3E}">
        <p14:creationId xmlns:p14="http://schemas.microsoft.com/office/powerpoint/2010/main" val="156225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3) NVDA Reader (free versions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034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Both the strokes have the following parts from top to bottom: "Discharge valve, suction valve, piston, and compressor body." The discharge valve is closed in the suction stroke, while it is open in the discharge stroke. The suction valve is open in the suction stroke, while it is closed in discharge stroke.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6</a:t>
            </a:fld>
            <a:endParaRPr lang="en-US" dirty="0"/>
          </a:p>
        </p:txBody>
      </p:sp>
    </p:spTree>
    <p:extLst>
      <p:ext uri="{BB962C8B-B14F-4D97-AF65-F5344CB8AC3E}">
        <p14:creationId xmlns:p14="http://schemas.microsoft.com/office/powerpoint/2010/main" val="404606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compressor has two parts, a suction stroke and a discharge stroke. The piston is at the bottom dead center, and the suction stroke is at the top with more available area. The discharge stroke at the bottom has less available area. It leads to the second figure where the piston is at the center. In the third figure, the discharge stroke is at the top with less available area and the suction stroke is at the bottom with more available area. It finally leads to the fourth figure where the piston is again at the center.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7</a:t>
            </a:fld>
            <a:endParaRPr lang="en-US" dirty="0"/>
          </a:p>
        </p:txBody>
      </p:sp>
    </p:spTree>
    <p:extLst>
      <p:ext uri="{BB962C8B-B14F-4D97-AF65-F5344CB8AC3E}">
        <p14:creationId xmlns:p14="http://schemas.microsoft.com/office/powerpoint/2010/main" val="283475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figure reads, "Minimum displacement low wobble plate angle higher wobble plate chamber pressure."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10</a:t>
            </a:fld>
            <a:endParaRPr lang="en-US" dirty="0"/>
          </a:p>
        </p:txBody>
      </p:sp>
    </p:spTree>
    <p:extLst>
      <p:ext uri="{BB962C8B-B14F-4D97-AF65-F5344CB8AC3E}">
        <p14:creationId xmlns:p14="http://schemas.microsoft.com/office/powerpoint/2010/main" val="286289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substance passes through the three vanes where the suction and discharge are controlled by the position of the vanes.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13</a:t>
            </a:fld>
            <a:endParaRPr lang="en-US" dirty="0"/>
          </a:p>
        </p:txBody>
      </p:sp>
    </p:spTree>
    <p:extLst>
      <p:ext uri="{BB962C8B-B14F-4D97-AF65-F5344CB8AC3E}">
        <p14:creationId xmlns:p14="http://schemas.microsoft.com/office/powerpoint/2010/main" val="374824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first unit has the following parts: belt-driven scroll, fixed scroll, and discharge port. The second figure shows an orbiting scroll of spiral shape. The third scroll compressor shows the following parts: "Discharge port, orbiting scroll, fixed scroll, and suction port."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16</a:t>
            </a:fld>
            <a:endParaRPr lang="en-US" dirty="0"/>
          </a:p>
        </p:txBody>
      </p:sp>
    </p:spTree>
    <p:extLst>
      <p:ext uri="{BB962C8B-B14F-4D97-AF65-F5344CB8AC3E}">
        <p14:creationId xmlns:p14="http://schemas.microsoft.com/office/powerpoint/2010/main" val="242215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assembly has the following parts from left to right: "Compressor, clutch field coil, field coil snap ring, bearing retainer, pulley bearing, dust shield, clutch pulley, pulley snap ring, hub key, shim, clutch hub, lockwasher, and nut."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20</a:t>
            </a:fld>
            <a:endParaRPr lang="en-US" dirty="0"/>
          </a:p>
        </p:txBody>
      </p:sp>
    </p:spTree>
    <p:extLst>
      <p:ext uri="{BB962C8B-B14F-4D97-AF65-F5344CB8AC3E}">
        <p14:creationId xmlns:p14="http://schemas.microsoft.com/office/powerpoint/2010/main" val="262437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42</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155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4358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9BE0F514-17F2-4F80-AEC5-F1793A21C549}"/>
              </a:ext>
            </a:extLst>
          </p:cNvPr>
          <p:cNvSpPr>
            <a:spLocks noGrp="1"/>
          </p:cNvSpPr>
          <p:nvPr>
            <p:ph type="pic" sz="quarter" idx="15"/>
          </p:nvPr>
        </p:nvSpPr>
        <p:spPr>
          <a:xfrm>
            <a:off x="457200" y="5392738"/>
            <a:ext cx="8229600" cy="1023937"/>
          </a:xfrm>
        </p:spPr>
        <p:txBody>
          <a:bodyPr/>
          <a:lstStyle/>
          <a:p>
            <a:endParaRPr lang="en-IN" dirty="0"/>
          </a:p>
        </p:txBody>
      </p:sp>
    </p:spTree>
    <p:extLst>
      <p:ext uri="{BB962C8B-B14F-4D97-AF65-F5344CB8AC3E}">
        <p14:creationId xmlns:p14="http://schemas.microsoft.com/office/powerpoint/2010/main" val="174897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333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 figure">
    <p:spTree>
      <p:nvGrpSpPr>
        <p:cNvPr id="1" name="Shape 30"/>
        <p:cNvGrpSpPr/>
        <p:nvPr/>
      </p:nvGrpSpPr>
      <p:grpSpPr>
        <a:xfrm>
          <a:off x="0" y="0"/>
          <a:ext cx="0" cy="0"/>
          <a:chOff x="0" y="0"/>
          <a:chExt cx="0" cy="0"/>
        </a:xfrm>
      </p:grpSpPr>
      <p:sp>
        <p:nvSpPr>
          <p:cNvPr id="2" name="Title 1"/>
          <p:cNvSpPr>
            <a:spLocks noGrp="1"/>
          </p:cNvSpPr>
          <p:nvPr>
            <p:ph type="title"/>
          </p:nvPr>
        </p:nvSpPr>
        <p:spPr>
          <a:xfrm>
            <a:off x="425449" y="124580"/>
            <a:ext cx="8296275" cy="590349"/>
          </a:xfrm>
        </p:spPr>
        <p:txBody>
          <a:bodyPr tIns="18000" bIns="18000" anchor="ctr" anchorCtr="0">
            <a:spAutoFit/>
          </a:bodyPr>
          <a:lstStyle>
            <a:lvl1pPr>
              <a:defRPr sz="3600">
                <a:latin typeface="+mj-lt"/>
              </a:defRPr>
            </a:lvl1pPr>
          </a:lstStyle>
          <a:p>
            <a:r>
              <a:rPr lang="en-US" dirty="0"/>
              <a:t>Click to edit Master title style</a:t>
            </a:r>
            <a:endParaRPr lang="en-IN" dirty="0"/>
          </a:p>
        </p:txBody>
      </p:sp>
      <p:sp>
        <p:nvSpPr>
          <p:cNvPr id="5" name="Content Placeholder 4"/>
          <p:cNvSpPr>
            <a:spLocks noGrp="1"/>
          </p:cNvSpPr>
          <p:nvPr>
            <p:ph sz="quarter" idx="10"/>
          </p:nvPr>
        </p:nvSpPr>
        <p:spPr>
          <a:xfrm>
            <a:off x="425450" y="1044575"/>
            <a:ext cx="4146550" cy="336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Picture Placeholder 6"/>
          <p:cNvSpPr>
            <a:spLocks noGrp="1"/>
          </p:cNvSpPr>
          <p:nvPr>
            <p:ph type="pic" sz="quarter" idx="11"/>
          </p:nvPr>
        </p:nvSpPr>
        <p:spPr>
          <a:xfrm>
            <a:off x="5076825" y="1044575"/>
            <a:ext cx="3644900" cy="3365500"/>
          </a:xfrm>
        </p:spPr>
        <p:txBody>
          <a:bodyPr/>
          <a:lstStyle/>
          <a:p>
            <a:endParaRPr lang="en-IN" dirty="0"/>
          </a:p>
        </p:txBody>
      </p:sp>
    </p:spTree>
    <p:extLst>
      <p:ext uri="{BB962C8B-B14F-4D97-AF65-F5344CB8AC3E}">
        <p14:creationId xmlns:p14="http://schemas.microsoft.com/office/powerpoint/2010/main" val="3390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47647977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pter Opener 1">
    <p:spTree>
      <p:nvGrpSpPr>
        <p:cNvPr id="1" name="Shape 37"/>
        <p:cNvGrpSpPr/>
        <p:nvPr/>
      </p:nvGrpSpPr>
      <p:grpSpPr>
        <a:xfrm>
          <a:off x="0" y="0"/>
          <a:ext cx="0" cy="0"/>
          <a:chOff x="0" y="0"/>
          <a:chExt cx="0" cy="0"/>
        </a:xfrm>
      </p:grpSpPr>
      <p:sp>
        <p:nvSpPr>
          <p:cNvPr id="2" name="Title 1"/>
          <p:cNvSpPr>
            <a:spLocks noGrp="1"/>
          </p:cNvSpPr>
          <p:nvPr>
            <p:ph type="title"/>
          </p:nvPr>
        </p:nvSpPr>
        <p:spPr>
          <a:xfrm>
            <a:off x="435684" y="124580"/>
            <a:ext cx="8284454" cy="590349"/>
          </a:xfrm>
        </p:spPr>
        <p:txBody>
          <a:bodyPr lIns="0" tIns="18000" rIns="0" bIns="18000" anchor="ctr" anchorCtr="0">
            <a:spAutoFit/>
          </a:bodyPr>
          <a:lstStyle>
            <a:lvl1pPr>
              <a:defRPr sz="3600">
                <a:latin typeface="+mj-lt"/>
              </a:defRPr>
            </a:lvl1pPr>
          </a:lstStyle>
          <a:p>
            <a:r>
              <a:rPr lang="en-US" dirty="0"/>
              <a:t>Click to edit Master title style</a:t>
            </a:r>
            <a:endParaRPr lang="en-IN" dirty="0"/>
          </a:p>
        </p:txBody>
      </p:sp>
      <p:sp>
        <p:nvSpPr>
          <p:cNvPr id="4" name="Content Placeholder 3"/>
          <p:cNvSpPr>
            <a:spLocks noGrp="1"/>
          </p:cNvSpPr>
          <p:nvPr>
            <p:ph sz="quarter" idx="10"/>
          </p:nvPr>
        </p:nvSpPr>
        <p:spPr>
          <a:xfrm>
            <a:off x="430213" y="1044575"/>
            <a:ext cx="8289925" cy="354013"/>
          </a:xfrm>
        </p:spPr>
        <p:txBody>
          <a:bodyPr/>
          <a:lstStyle>
            <a:lvl1pPr>
              <a:defRPr sz="2000">
                <a:solidFill>
                  <a:srgbClr val="007FA3"/>
                </a:solidFill>
              </a:defRPr>
            </a:lvl1pPr>
            <a:lvl2pPr>
              <a:defRPr sz="2000">
                <a:solidFill>
                  <a:srgbClr val="007FA3"/>
                </a:solidFill>
              </a:defRPr>
            </a:lvl2pPr>
            <a:lvl3pPr>
              <a:defRPr sz="2000">
                <a:solidFill>
                  <a:srgbClr val="007FA3"/>
                </a:solidFill>
              </a:defRPr>
            </a:lvl3pPr>
            <a:lvl4pPr>
              <a:defRPr sz="2000">
                <a:solidFill>
                  <a:srgbClr val="007FA3"/>
                </a:solidFill>
              </a:defRPr>
            </a:lvl4pPr>
            <a:lvl5pPr>
              <a:defRPr sz="2000">
                <a:solidFill>
                  <a:srgbClr val="007F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Picture Placeholder 5"/>
          <p:cNvSpPr>
            <a:spLocks noGrp="1"/>
          </p:cNvSpPr>
          <p:nvPr>
            <p:ph type="pic" sz="quarter" idx="11"/>
          </p:nvPr>
        </p:nvSpPr>
        <p:spPr>
          <a:xfrm>
            <a:off x="430213" y="1743075"/>
            <a:ext cx="3937000" cy="4011613"/>
          </a:xfrm>
        </p:spPr>
        <p:txBody>
          <a:bodyPr/>
          <a:lstStyle/>
          <a:p>
            <a:endParaRPr lang="en-IN" dirty="0"/>
          </a:p>
        </p:txBody>
      </p:sp>
      <p:sp>
        <p:nvSpPr>
          <p:cNvPr id="8" name="Content Placeholder 7"/>
          <p:cNvSpPr>
            <a:spLocks noGrp="1"/>
          </p:cNvSpPr>
          <p:nvPr>
            <p:ph sz="quarter" idx="12"/>
          </p:nvPr>
        </p:nvSpPr>
        <p:spPr>
          <a:xfrm>
            <a:off x="4567238" y="1990725"/>
            <a:ext cx="4152900" cy="923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3"/>
          </p:nvPr>
        </p:nvSpPr>
        <p:spPr>
          <a:xfrm>
            <a:off x="4567238" y="3441700"/>
            <a:ext cx="4152900" cy="958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Picture Placeholder 12"/>
          <p:cNvSpPr>
            <a:spLocks noGrp="1"/>
          </p:cNvSpPr>
          <p:nvPr>
            <p:ph type="pic" sz="quarter" idx="14"/>
          </p:nvPr>
        </p:nvSpPr>
        <p:spPr>
          <a:xfrm>
            <a:off x="430213" y="6308725"/>
            <a:ext cx="2281237" cy="549275"/>
          </a:xfrm>
        </p:spPr>
        <p:txBody>
          <a:bodyPr/>
          <a:lstStyle/>
          <a:p>
            <a:endParaRPr lang="en-IN" dirty="0"/>
          </a:p>
        </p:txBody>
      </p:sp>
      <p:sp>
        <p:nvSpPr>
          <p:cNvPr id="15" name="Content Placeholder 14"/>
          <p:cNvSpPr>
            <a:spLocks noGrp="1"/>
          </p:cNvSpPr>
          <p:nvPr>
            <p:ph sz="quarter" idx="15"/>
          </p:nvPr>
        </p:nvSpPr>
        <p:spPr>
          <a:xfrm>
            <a:off x="3216537" y="6470650"/>
            <a:ext cx="5503602" cy="263525"/>
          </a:xfrm>
        </p:spPr>
        <p:txBody>
          <a:bodyPr/>
          <a:lstStyle>
            <a:lvl1pPr>
              <a:defRPr sz="1200">
                <a:latin typeface="Verdana" panose="020B0604030504040204" pitchFamily="34" charset="0"/>
                <a:ea typeface="Verdana" panose="020B0604030504040204" pitchFamily="34" charset="0"/>
              </a:defRPr>
            </a:lvl1pPr>
            <a:lvl2pPr>
              <a:defRPr sz="1200">
                <a:latin typeface="Verdana" panose="020B0604030504040204" pitchFamily="34" charset="0"/>
                <a:ea typeface="Verdana" panose="020B0604030504040204" pitchFamily="34" charset="0"/>
              </a:defRPr>
            </a:lvl2pPr>
            <a:lvl3pPr>
              <a:defRPr sz="12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4850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6">
            <a:alphaModFix/>
          </a:blip>
          <a:srcRect/>
          <a:stretch/>
        </p:blipFill>
        <p:spPr>
          <a:xfrm>
            <a:off x="443972" y="6429708"/>
            <a:ext cx="917999" cy="289143"/>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75774449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564815979"/>
      </p:ext>
    </p:extLst>
  </p:cSld>
  <p:clrMap bg1="lt1" tx1="dk1" bg2="dk2" tx2="lt2" accent1="accent1" accent2="accent2" accent3="accent3" accent4="accent4" accent5="accent5" accent6="accent6" hlink="hlink" folHlink="folHlink"/>
  <p:sldLayoutIdLst>
    <p:sldLayoutId id="2147483679" r:id="rId1"/>
    <p:sldLayoutId id="214748368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jameshalderman.com/a7_anim_lib_pag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jameshalderman.com/a7_vid_lib_pag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673"/>
            <a:ext cx="8229600" cy="1144347"/>
          </a:xfrm>
        </p:spPr>
        <p:txBody>
          <a:bodyPr wrap="square" tIns="18000" bIns="18000" anchor="ctr" anchorCtr="0">
            <a:spAutoFit/>
          </a:bodyPr>
          <a:lstStyle/>
          <a:p>
            <a:r>
              <a:rPr lang="en-US" dirty="0"/>
              <a:t>Automotive Heating and Air Conditioning</a:t>
            </a:r>
          </a:p>
        </p:txBody>
      </p:sp>
      <p:sp>
        <p:nvSpPr>
          <p:cNvPr id="3" name="Content Placeholder 2"/>
          <p:cNvSpPr>
            <a:spLocks noGrp="1"/>
          </p:cNvSpPr>
          <p:nvPr>
            <p:ph sz="quarter" idx="10"/>
          </p:nvPr>
        </p:nvSpPr>
        <p:spPr>
          <a:xfrm>
            <a:off x="490915" y="1524000"/>
            <a:ext cx="2328485" cy="344128"/>
          </a:xfrm>
        </p:spPr>
        <p:txBody>
          <a:bodyPr wrap="square" lIns="0" tIns="18000" rIns="0" bIns="18000" anchor="ctr" anchorCtr="0">
            <a:spAutoFit/>
          </a:bodyPr>
          <a:lstStyle/>
          <a:p>
            <a:pPr marL="0" indent="0">
              <a:spcBef>
                <a:spcPts val="600"/>
              </a:spcBef>
              <a:buNone/>
            </a:pPr>
            <a:r>
              <a:rPr lang="en-US" dirty="0"/>
              <a:t>Ninth Edition</a:t>
            </a:r>
          </a:p>
        </p:txBody>
      </p:sp>
      <p:pic>
        <p:nvPicPr>
          <p:cNvPr id="12" name="Picture Placeholder 11" descr="Front Cover: Automotive Heating and Air Conditioning Ninth Edition by James D.&#10;Halderman">
            <a:extLst>
              <a:ext uri="{FF2B5EF4-FFF2-40B4-BE49-F238E27FC236}">
                <a16:creationId xmlns:a16="http://schemas.microsoft.com/office/drawing/2014/main" id="{30018957-08D5-4219-A372-A9D538A0603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535838" y="1981200"/>
            <a:ext cx="3426562" cy="4378757"/>
          </a:xfrm>
          <a:prstGeom prst="rect">
            <a:avLst/>
          </a:prstGeom>
        </p:spPr>
      </p:pic>
      <p:sp>
        <p:nvSpPr>
          <p:cNvPr id="5" name="Content Placeholder 4"/>
          <p:cNvSpPr>
            <a:spLocks noGrp="1"/>
          </p:cNvSpPr>
          <p:nvPr>
            <p:ph sz="quarter" idx="12"/>
          </p:nvPr>
        </p:nvSpPr>
        <p:spPr>
          <a:xfrm>
            <a:off x="4572000" y="2092840"/>
            <a:ext cx="1990188" cy="498016"/>
          </a:xfrm>
        </p:spPr>
        <p:txBody>
          <a:bodyPr wrap="square" lIns="0" tIns="18000" rIns="0" bIns="18000" anchor="ctr" anchorCtr="0">
            <a:spAutoFit/>
          </a:bodyPr>
          <a:lstStyle/>
          <a:p>
            <a:pPr marL="0" indent="0">
              <a:spcBef>
                <a:spcPts val="600"/>
              </a:spcBef>
              <a:buNone/>
            </a:pPr>
            <a:r>
              <a:rPr lang="en-US" sz="3000" dirty="0">
                <a:solidFill>
                  <a:schemeClr val="tx1"/>
                </a:solidFill>
              </a:rPr>
              <a:t>Chapter 4</a:t>
            </a:r>
            <a:endParaRPr lang="en-US" sz="3000" dirty="0"/>
          </a:p>
        </p:txBody>
      </p:sp>
      <p:sp>
        <p:nvSpPr>
          <p:cNvPr id="6" name="Content Placeholder 5"/>
          <p:cNvSpPr>
            <a:spLocks noGrp="1"/>
          </p:cNvSpPr>
          <p:nvPr>
            <p:ph sz="quarter" idx="13"/>
          </p:nvPr>
        </p:nvSpPr>
        <p:spPr>
          <a:xfrm>
            <a:off x="4572000" y="3041867"/>
            <a:ext cx="3526364" cy="713460"/>
          </a:xfrm>
        </p:spPr>
        <p:txBody>
          <a:bodyPr wrap="square" lIns="0" tIns="18000" rIns="0" bIns="18000" anchor="ctr" anchorCtr="0">
            <a:spAutoFit/>
          </a:bodyPr>
          <a:lstStyle/>
          <a:p>
            <a:pPr marL="0" indent="0">
              <a:spcBef>
                <a:spcPts val="600"/>
              </a:spcBef>
              <a:buNone/>
            </a:pPr>
            <a:r>
              <a:rPr lang="en-US" sz="2200" dirty="0"/>
              <a:t>Air-Conditioning Compressors and Service</a:t>
            </a:r>
          </a:p>
        </p:txBody>
      </p:sp>
      <p:pic>
        <p:nvPicPr>
          <p:cNvPr id="9" name="Picture Placeholder 8" descr="Pearson Logo"/>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430213" y="6465758"/>
            <a:ext cx="914400" cy="276225"/>
          </a:xfrm>
        </p:spPr>
      </p:pic>
      <p:sp>
        <p:nvSpPr>
          <p:cNvPr id="8" name="Content Placeholder 7"/>
          <p:cNvSpPr>
            <a:spLocks noGrp="1"/>
          </p:cNvSpPr>
          <p:nvPr>
            <p:ph sz="quarter" idx="15"/>
          </p:nvPr>
        </p:nvSpPr>
        <p:spPr>
          <a:xfrm>
            <a:off x="2758698" y="6470133"/>
            <a:ext cx="5961441" cy="221018"/>
          </a:xfrm>
        </p:spPr>
        <p:txBody>
          <a:bodyPr wrap="square" lIns="0" tIns="18000" rIns="0" bIns="18000" anchor="ctr" anchorCtr="0">
            <a:spAutoFit/>
          </a:bodyPr>
          <a:lstStyle/>
          <a:p>
            <a:pPr marL="101600" indent="0" algn="r">
              <a:buNone/>
            </a:pPr>
            <a:r>
              <a:rPr lang="en-US" altLang="en-US" dirty="0">
                <a:latin typeface="Verdana"/>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3907287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4.5</a:t>
            </a:r>
          </a:p>
        </p:txBody>
      </p:sp>
      <p:pic>
        <p:nvPicPr>
          <p:cNvPr id="6" name="Picture Placeholder 5" descr="A figures of a wobble plate and a piston stroke are shown. &#10;Long description is available in notes, press F6.">
            <a:extLst>
              <a:ext uri="{FF2B5EF4-FFF2-40B4-BE49-F238E27FC236}">
                <a16:creationId xmlns:a16="http://schemas.microsoft.com/office/drawing/2014/main" id="{2ADDFCDD-2CB0-40CE-9F10-BD5F85E7783D}"/>
              </a:ext>
            </a:extLst>
          </p:cNvPr>
          <p:cNvPicPr>
            <a:picLocks noGrp="1" noChangeAspect="1"/>
          </p:cNvPicPr>
          <p:nvPr>
            <p:ph type="pic" sz="quarter" idx="15"/>
          </p:nvPr>
        </p:nvPicPr>
        <p:blipFill>
          <a:blip r:embed="rId3"/>
          <a:stretch>
            <a:fillRect/>
          </a:stretch>
        </p:blipFill>
        <p:spPr>
          <a:xfrm>
            <a:off x="2606835" y="1458973"/>
            <a:ext cx="4019550" cy="352425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01546"/>
            <a:ext cx="8270495" cy="775015"/>
          </a:xfrm>
        </p:spPr>
        <p:txBody>
          <a:bodyPr wrap="square" lIns="0" tIns="18000" rIns="0" bIns="18000" anchor="ctr" anchorCtr="0">
            <a:spAutoFit/>
          </a:bodyPr>
          <a:lstStyle/>
          <a:p>
            <a:pPr marL="0" indent="0">
              <a:spcBef>
                <a:spcPts val="600"/>
              </a:spcBef>
              <a:buNone/>
            </a:pPr>
            <a:r>
              <a:rPr lang="en-US" sz="2400" dirty="0"/>
              <a:t>A variable displacement compressor can change the angle of the wobble plate and piston stroke.</a:t>
            </a:r>
            <a:endParaRPr lang="en-IN" sz="2400" dirty="0"/>
          </a:p>
        </p:txBody>
      </p:sp>
    </p:spTree>
    <p:extLst>
      <p:ext uri="{BB962C8B-B14F-4D97-AF65-F5344CB8AC3E}">
        <p14:creationId xmlns:p14="http://schemas.microsoft.com/office/powerpoint/2010/main" val="368356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Wobble Plate Compressor</a:t>
            </a:r>
            <a:br>
              <a:rPr lang="en-US" sz="2800" dirty="0"/>
            </a:br>
            <a:r>
              <a:rPr lang="en-US" sz="1200" dirty="0"/>
              <a:t>(The animation will automatically start in a few seconds)</a:t>
            </a:r>
          </a:p>
        </p:txBody>
      </p:sp>
      <p:pic>
        <p:nvPicPr>
          <p:cNvPr id="6" name="wobble_plate_comp">
            <a:hlinkClick r:id="" action="ppaction://media"/>
            <a:extLst>
              <a:ext uri="{FF2B5EF4-FFF2-40B4-BE49-F238E27FC236}">
                <a16:creationId xmlns:a16="http://schemas.microsoft.com/office/drawing/2014/main" id="{2FEA0915-F30C-450E-98AC-945766BE233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78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Vane Compressors</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64752"/>
            <a:ext cx="8271042" cy="1959955"/>
          </a:xfrm>
        </p:spPr>
        <p:txBody>
          <a:bodyPr wrap="square" lIns="0" tIns="18000" rIns="0" bIns="18000" anchor="ctr" anchorCtr="0">
            <a:spAutoFit/>
          </a:bodyPr>
          <a:lstStyle/>
          <a:p>
            <a:pPr marL="342000" indent="-342000">
              <a:spcBef>
                <a:spcPts val="600"/>
              </a:spcBef>
            </a:pPr>
            <a:r>
              <a:rPr lang="en-US" dirty="0">
                <a:latin typeface="Arial" panose="020B0604020202020204" pitchFamily="34" charset="0"/>
                <a:cs typeface="Arial" panose="020B0604020202020204" pitchFamily="34" charset="0"/>
              </a:rPr>
              <a:t>The vanes of these compressors are mounted in a rotor that runs inside a round, eccentric, or a somewhat elliptical, chamber. </a:t>
            </a:r>
          </a:p>
          <a:p>
            <a:pPr marL="342000" indent="-342000">
              <a:spcBef>
                <a:spcPts val="600"/>
              </a:spcBef>
            </a:pPr>
            <a:r>
              <a:rPr lang="en-US" dirty="0">
                <a:latin typeface="Arial" panose="020B0604020202020204" pitchFamily="34" charset="0"/>
                <a:cs typeface="Arial" panose="020B0604020202020204" pitchFamily="34" charset="0"/>
              </a:rPr>
              <a:t>The vanes slide in and out of the rotor as their outer end follows the shape of the chamber.</a:t>
            </a:r>
          </a:p>
        </p:txBody>
      </p:sp>
    </p:spTree>
    <p:extLst>
      <p:ext uri="{BB962C8B-B14F-4D97-AF65-F5344CB8AC3E}">
        <p14:creationId xmlns:p14="http://schemas.microsoft.com/office/powerpoint/2010/main" val="2334045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4.7</a:t>
            </a:r>
          </a:p>
        </p:txBody>
      </p:sp>
      <p:pic>
        <p:nvPicPr>
          <p:cNvPr id="7" name="Picture Placeholder 6" descr="Four stages of operation of a rotor with three vanes. Each represents the counterclockwise movement of the rotors. The left figure represents the suction stroke on the left, and the right figure represents the discharge stroke on the right.&#10;Long description is available in notes, press F6.">
            <a:extLst>
              <a:ext uri="{FF2B5EF4-FFF2-40B4-BE49-F238E27FC236}">
                <a16:creationId xmlns:a16="http://schemas.microsoft.com/office/drawing/2014/main" id="{90135717-D2EB-438B-B716-3E38178516F5}"/>
              </a:ext>
            </a:extLst>
          </p:cNvPr>
          <p:cNvPicPr>
            <a:picLocks noGrp="1" noChangeAspect="1"/>
          </p:cNvPicPr>
          <p:nvPr>
            <p:ph type="pic" sz="quarter" idx="15"/>
          </p:nvPr>
        </p:nvPicPr>
        <p:blipFill>
          <a:blip r:embed="rId3"/>
          <a:stretch>
            <a:fillRect/>
          </a:stretch>
        </p:blipFill>
        <p:spPr>
          <a:xfrm>
            <a:off x="938460" y="1452821"/>
            <a:ext cx="7353300" cy="215265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4136020"/>
            <a:ext cx="8270495" cy="1590623"/>
          </a:xfrm>
        </p:spPr>
        <p:txBody>
          <a:bodyPr wrap="square" lIns="0" tIns="18000" rIns="0" bIns="18000" anchor="ctr" anchorCtr="0">
            <a:spAutoFit/>
          </a:bodyPr>
          <a:lstStyle/>
          <a:p>
            <a:pPr marL="0" indent="-342000">
              <a:spcBef>
                <a:spcPts val="600"/>
              </a:spcBef>
              <a:buNone/>
            </a:pPr>
            <a:r>
              <a:rPr lang="en-US" sz="2400" dirty="0">
                <a:latin typeface="Arial" panose="020B0604020202020204" pitchFamily="34" charset="0"/>
                <a:cs typeface="Arial" panose="020B0604020202020204" pitchFamily="34" charset="0"/>
              </a:rPr>
              <a:t>As the rotor turns in a counterclockwise direction, the vanes move in and out to follow the contour of the housing.</a:t>
            </a:r>
          </a:p>
          <a:p>
            <a:pPr marL="0" indent="-342000">
              <a:spcBef>
                <a:spcPts val="600"/>
              </a:spcBef>
              <a:buNone/>
            </a:pPr>
            <a:r>
              <a:rPr lang="en-US" sz="2400" dirty="0">
                <a:latin typeface="Arial" panose="020B0604020202020204" pitchFamily="34" charset="0"/>
                <a:cs typeface="Arial" panose="020B0604020202020204" pitchFamily="34" charset="0"/>
              </a:rPr>
              <a:t>This action forms chambers that get larger at the suction ports and smaller at the discharge ports.</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067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Vane Compressor</a:t>
            </a:r>
            <a:br>
              <a:rPr lang="en-US" sz="2800" dirty="0"/>
            </a:br>
            <a:r>
              <a:rPr lang="en-US" sz="1200" dirty="0"/>
              <a:t>(The animation will automatically start in a few seconds)</a:t>
            </a:r>
          </a:p>
        </p:txBody>
      </p:sp>
      <p:pic>
        <p:nvPicPr>
          <p:cNvPr id="6" name="vane_comp">
            <a:hlinkClick r:id="" action="ppaction://media"/>
            <a:extLst>
              <a:ext uri="{FF2B5EF4-FFF2-40B4-BE49-F238E27FC236}">
                <a16:creationId xmlns:a16="http://schemas.microsoft.com/office/drawing/2014/main" id="{C686649A-3F10-4FEF-A1DB-E5866EB2D29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78364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Scroll Compressors</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295253"/>
            <a:ext cx="8271042" cy="2929451"/>
          </a:xfrm>
        </p:spPr>
        <p:txBody>
          <a:bodyPr wrap="square" lIns="0" tIns="18000" rIns="0" bIns="18000" anchor="ctr" anchorCtr="0">
            <a:spAutoFit/>
          </a:bodyPr>
          <a:lstStyle/>
          <a:p>
            <a:pPr indent="-342000">
              <a:spcBef>
                <a:spcPts val="600"/>
              </a:spcBef>
            </a:pPr>
            <a:r>
              <a:rPr lang="en-US" dirty="0">
                <a:latin typeface="Arial" panose="020B0604020202020204" pitchFamily="34" charset="0"/>
                <a:cs typeface="Arial" panose="020B0604020202020204" pitchFamily="34" charset="0"/>
              </a:rPr>
              <a:t>Scroll compressors use two major components:</a:t>
            </a:r>
          </a:p>
          <a:p>
            <a:pPr lvl="1" indent="-342000"/>
            <a:r>
              <a:rPr lang="en-US" dirty="0">
                <a:latin typeface="Arial" panose="020B0604020202020204" pitchFamily="34" charset="0"/>
                <a:cs typeface="Arial" panose="020B0604020202020204" pitchFamily="34" charset="0"/>
              </a:rPr>
              <a:t>Fixed scroll—The fixed scroll is attached to the compressor housing.</a:t>
            </a:r>
          </a:p>
          <a:p>
            <a:pPr lvl="1" indent="-342000"/>
            <a:r>
              <a:rPr lang="en-US" dirty="0">
                <a:latin typeface="Arial" panose="020B0604020202020204" pitchFamily="34" charset="0"/>
                <a:cs typeface="Arial" panose="020B0604020202020204" pitchFamily="34" charset="0"/>
              </a:rPr>
              <a:t>Movable scroll—The movable scroll is mounted over an eccentric bushing and counterweight on the crankshaft.</a:t>
            </a:r>
          </a:p>
          <a:p>
            <a:pPr indent="-342000">
              <a:spcBef>
                <a:spcPts val="600"/>
              </a:spcBef>
            </a:pPr>
            <a:r>
              <a:rPr lang="en-US" dirty="0">
                <a:latin typeface="Arial" panose="020B0604020202020204" pitchFamily="34" charset="0"/>
                <a:cs typeface="Arial" panose="020B0604020202020204" pitchFamily="34" charset="0"/>
              </a:rPr>
              <a:t>Advantages</a:t>
            </a:r>
          </a:p>
          <a:p>
            <a:pPr indent="-342000">
              <a:spcBef>
                <a:spcPts val="600"/>
              </a:spcBef>
            </a:pPr>
            <a:r>
              <a:rPr lang="en-US" dirty="0">
                <a:latin typeface="Arial" panose="020B0604020202020204" pitchFamily="34" charset="0"/>
                <a:cs typeface="Arial" panose="020B0604020202020204" pitchFamily="34" charset="0"/>
              </a:rPr>
              <a:t>Disadvantages</a:t>
            </a:r>
          </a:p>
        </p:txBody>
      </p:sp>
    </p:spTree>
    <p:extLst>
      <p:ext uri="{BB962C8B-B14F-4D97-AF65-F5344CB8AC3E}">
        <p14:creationId xmlns:p14="http://schemas.microsoft.com/office/powerpoint/2010/main" val="172342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4.8</a:t>
            </a:r>
          </a:p>
        </p:txBody>
      </p:sp>
      <p:pic>
        <p:nvPicPr>
          <p:cNvPr id="6" name="Picture Placeholder 5" descr="Three figures represent the scroll compressor.&#10;Long description is available in notes, press F6.">
            <a:extLst>
              <a:ext uri="{FF2B5EF4-FFF2-40B4-BE49-F238E27FC236}">
                <a16:creationId xmlns:a16="http://schemas.microsoft.com/office/drawing/2014/main" id="{F1090BB0-BB35-4BFD-8FE0-7E46FA539DF5}"/>
              </a:ext>
            </a:extLst>
          </p:cNvPr>
          <p:cNvPicPr>
            <a:picLocks noGrp="1" noChangeAspect="1"/>
          </p:cNvPicPr>
          <p:nvPr>
            <p:ph type="pic" sz="quarter" idx="15"/>
          </p:nvPr>
        </p:nvPicPr>
        <p:blipFill>
          <a:blip r:embed="rId3"/>
          <a:stretch>
            <a:fillRect/>
          </a:stretch>
        </p:blipFill>
        <p:spPr>
          <a:xfrm>
            <a:off x="3125164" y="1087153"/>
            <a:ext cx="2987386" cy="3853295"/>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25429"/>
            <a:ext cx="8270495" cy="1144347"/>
          </a:xfrm>
        </p:spPr>
        <p:txBody>
          <a:bodyPr wrap="square" lIns="0" tIns="18000" rIns="0" bIns="18000" anchor="ctr" anchorCtr="0">
            <a:spAutoFit/>
          </a:bodyPr>
          <a:lstStyle/>
          <a:p>
            <a:pPr marL="0" indent="0">
              <a:spcBef>
                <a:spcPts val="600"/>
              </a:spcBef>
              <a:buNone/>
            </a:pPr>
            <a:r>
              <a:rPr lang="en-US" sz="2400" dirty="0"/>
              <a:t>As the orbital scroll moves, it forms pumping chambers/gas pockets that start at the suction port and forces the refrigerant to the discharge port at the center.</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380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Scroll Compressor</a:t>
            </a:r>
            <a:br>
              <a:rPr lang="en-US" sz="2800" dirty="0"/>
            </a:br>
            <a:r>
              <a:rPr lang="en-US" sz="1200" dirty="0"/>
              <a:t>(The animation will automatically start in a few seconds)</a:t>
            </a:r>
          </a:p>
        </p:txBody>
      </p:sp>
      <p:pic>
        <p:nvPicPr>
          <p:cNvPr id="6" name="Scroll_Compressor">
            <a:hlinkClick r:id="" action="ppaction://media"/>
            <a:extLst>
              <a:ext uri="{FF2B5EF4-FFF2-40B4-BE49-F238E27FC236}">
                <a16:creationId xmlns:a16="http://schemas.microsoft.com/office/drawing/2014/main" id="{BF24DEB6-76E6-48C9-88FB-4AF51FEECDC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
        <p:nvSpPr>
          <p:cNvPr id="7" name="Rectangle 6">
            <a:extLst>
              <a:ext uri="{FF2B5EF4-FFF2-40B4-BE49-F238E27FC236}">
                <a16:creationId xmlns:a16="http://schemas.microsoft.com/office/drawing/2014/main" id="{8DA782D6-5779-471E-A94D-B870B976EBD6}"/>
              </a:ext>
            </a:extLst>
          </p:cNvPr>
          <p:cNvSpPr/>
          <p:nvPr/>
        </p:nvSpPr>
        <p:spPr>
          <a:xfrm>
            <a:off x="1939332" y="1312650"/>
            <a:ext cx="5235191" cy="274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13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Scroll Compressor</a:t>
            </a:r>
            <a:br>
              <a:rPr lang="en-US" sz="2800" dirty="0"/>
            </a:br>
            <a:r>
              <a:rPr lang="en-US" sz="1200" dirty="0"/>
              <a:t>(The animation will automatically start in a few seconds)</a:t>
            </a:r>
          </a:p>
        </p:txBody>
      </p:sp>
      <p:pic>
        <p:nvPicPr>
          <p:cNvPr id="6" name="scroll_comp">
            <a:hlinkClick r:id="" action="ppaction://media"/>
            <a:extLst>
              <a:ext uri="{FF2B5EF4-FFF2-40B4-BE49-F238E27FC236}">
                <a16:creationId xmlns:a16="http://schemas.microsoft.com/office/drawing/2014/main" id="{EFD6F6AC-34B7-44A9-B57B-AC0A6C164D1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1216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Compressor Clutches</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38468"/>
            <a:ext cx="8271042" cy="3745059"/>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The clutch uses a coil of wire where a magnetic field is generated when electrical current flows through it. </a:t>
            </a:r>
          </a:p>
          <a:p>
            <a:pPr marL="342900" indent="-342900">
              <a:spcBef>
                <a:spcPts val="600"/>
              </a:spcBef>
            </a:pPr>
            <a:r>
              <a:rPr lang="en-US" dirty="0">
                <a:latin typeface="Arial" panose="020B0604020202020204" pitchFamily="34" charset="0"/>
                <a:cs typeface="Arial" panose="020B0604020202020204" pitchFamily="34" charset="0"/>
              </a:rPr>
              <a:t>The magnetic field pulls the drive plate against the rotating pulley to drive the compressor.</a:t>
            </a:r>
          </a:p>
          <a:p>
            <a:pPr marL="342900" indent="-342900">
              <a:spcBef>
                <a:spcPts val="600"/>
              </a:spcBef>
            </a:pPr>
            <a:r>
              <a:rPr lang="en-US" dirty="0">
                <a:latin typeface="Arial" panose="020B0604020202020204" pitchFamily="34" charset="0"/>
                <a:cs typeface="Arial" panose="020B0604020202020204" pitchFamily="34" charset="0"/>
              </a:rPr>
              <a:t>The clutch coil and pulley are both mounted on an extension from the front of the compressor housing.</a:t>
            </a:r>
          </a:p>
          <a:p>
            <a:pPr marL="829818" lvl="1" indent="-342900"/>
            <a:r>
              <a:rPr lang="en-US" dirty="0">
                <a:latin typeface="Arial" panose="020B0604020202020204" pitchFamily="34" charset="0"/>
                <a:cs typeface="Arial" panose="020B0604020202020204" pitchFamily="34" charset="0"/>
              </a:rPr>
              <a:t>The pulley may also be called a rotor.</a:t>
            </a:r>
          </a:p>
          <a:p>
            <a:pPr marL="342900" indent="-342900">
              <a:spcBef>
                <a:spcPts val="600"/>
              </a:spcBef>
            </a:pPr>
            <a:r>
              <a:rPr lang="en-US" dirty="0">
                <a:latin typeface="Arial" panose="020B0604020202020204" pitchFamily="34" charset="0"/>
                <a:cs typeface="Arial" panose="020B0604020202020204" pitchFamily="34" charset="0"/>
              </a:rPr>
              <a:t>The drive plate is attached to the compressor shaft.</a:t>
            </a:r>
          </a:p>
          <a:p>
            <a:pPr marL="829818" lvl="1" indent="-342900"/>
            <a:r>
              <a:rPr lang="en-US" dirty="0">
                <a:latin typeface="Arial" panose="020B0604020202020204" pitchFamily="34" charset="0"/>
                <a:cs typeface="Arial" panose="020B0604020202020204" pitchFamily="34" charset="0"/>
              </a:rPr>
              <a:t>The drive plate is also called a clutch hub or armature.</a:t>
            </a:r>
          </a:p>
        </p:txBody>
      </p:sp>
    </p:spTree>
    <p:extLst>
      <p:ext uri="{BB962C8B-B14F-4D97-AF65-F5344CB8AC3E}">
        <p14:creationId xmlns:p14="http://schemas.microsoft.com/office/powerpoint/2010/main" val="4963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6"/>
            <a:ext cx="8271042" cy="590349"/>
          </a:xfrm>
        </p:spPr>
        <p:txBody>
          <a:bodyPr wrap="square" lIns="0" tIns="18000" rIns="0" bIns="18000" anchor="ctr" anchorCtr="0">
            <a:spAutoFit/>
          </a:bodyPr>
          <a:lstStyle/>
          <a:p>
            <a:r>
              <a:rPr lang="en-US" dirty="0"/>
              <a:t>Learning Objectives</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25116" y="1128083"/>
            <a:ext cx="8232775" cy="3391116"/>
          </a:xfrm>
        </p:spPr>
        <p:txBody>
          <a:bodyPr lIns="0" tIns="18000" rIns="0" bIns="18000" anchor="ctr" anchorCtr="0">
            <a:spAutoFit/>
          </a:bodyPr>
          <a:lstStyle/>
          <a:p>
            <a:pPr marL="633600" indent="-633600">
              <a:buNone/>
            </a:pPr>
            <a:r>
              <a:rPr lang="en-US" b="1" dirty="0">
                <a:solidFill>
                  <a:schemeClr val="tx2"/>
                </a:solidFill>
                <a:latin typeface="Arial"/>
              </a:rPr>
              <a:t>4.1	</a:t>
            </a:r>
            <a:r>
              <a:rPr lang="en-US" dirty="0">
                <a:latin typeface="Arial" panose="020B0604020202020204" pitchFamily="34" charset="0"/>
                <a:cs typeface="Arial" panose="020B0604020202020204" pitchFamily="34" charset="0"/>
              </a:rPr>
              <a:t>Prepare for </a:t>
            </a:r>
            <a:r>
              <a:rPr lang="en-US" spc="-300" dirty="0">
                <a:latin typeface="Arial" panose="020B0604020202020204" pitchFamily="34" charset="0"/>
                <a:cs typeface="Arial" panose="020B0604020202020204" pitchFamily="34" charset="0"/>
              </a:rPr>
              <a:t>A S </a:t>
            </a:r>
            <a:r>
              <a:rPr lang="en-US" dirty="0">
                <a:latin typeface="Arial" panose="020B0604020202020204" pitchFamily="34" charset="0"/>
                <a:cs typeface="Arial" panose="020B0604020202020204" pitchFamily="34" charset="0"/>
              </a:rPr>
              <a:t>E Heating and Air Conditioning (A7) certification test content area </a:t>
            </a:r>
            <a:r>
              <a:rPr lang="en-US"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a:t>
            </a:r>
            <a:r>
              <a:rPr lang="en-US"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(Refrigeration System Component Diagnosis and Repair).</a:t>
            </a:r>
          </a:p>
          <a:p>
            <a:pPr marL="633600" indent="-633600">
              <a:buNone/>
            </a:pPr>
            <a:r>
              <a:rPr lang="en-US" b="1" dirty="0">
                <a:solidFill>
                  <a:schemeClr val="tx2"/>
                </a:solidFill>
                <a:latin typeface="Arial"/>
              </a:rPr>
              <a:t>4.2	</a:t>
            </a:r>
            <a:r>
              <a:rPr lang="en-US" dirty="0">
                <a:latin typeface="Arial" panose="020B0604020202020204" pitchFamily="34" charset="0"/>
                <a:cs typeface="Arial" panose="020B0604020202020204" pitchFamily="34" charset="0"/>
              </a:rPr>
              <a:t>State the different types of A/C compressors.</a:t>
            </a:r>
          </a:p>
          <a:p>
            <a:pPr marL="633600" indent="-633600">
              <a:buNone/>
            </a:pPr>
            <a:r>
              <a:rPr lang="en-US" b="1" dirty="0">
                <a:solidFill>
                  <a:schemeClr val="tx2"/>
                </a:solidFill>
                <a:latin typeface="Arial"/>
              </a:rPr>
              <a:t>4.3	</a:t>
            </a:r>
            <a:r>
              <a:rPr lang="en-US" dirty="0">
                <a:latin typeface="Arial" panose="020B0604020202020204" pitchFamily="34" charset="0"/>
                <a:cs typeface="Arial" panose="020B0604020202020204" pitchFamily="34" charset="0"/>
              </a:rPr>
              <a:t>Discuss the parts and operation of compressor clutches.</a:t>
            </a:r>
          </a:p>
          <a:p>
            <a:pPr marL="633600" indent="-633600">
              <a:buNone/>
            </a:pPr>
            <a:r>
              <a:rPr lang="en-US" b="1" dirty="0">
                <a:solidFill>
                  <a:schemeClr val="tx2"/>
                </a:solidFill>
                <a:latin typeface="Arial"/>
              </a:rPr>
              <a:t>4.4	</a:t>
            </a:r>
            <a:r>
              <a:rPr lang="en-US" dirty="0">
                <a:latin typeface="Arial" panose="020B0604020202020204" pitchFamily="34" charset="0"/>
                <a:cs typeface="Arial" panose="020B0604020202020204" pitchFamily="34" charset="0"/>
              </a:rPr>
              <a:t>Discuss compressor valves and switches.</a:t>
            </a:r>
          </a:p>
          <a:p>
            <a:pPr marL="633600" indent="-633600">
              <a:buNone/>
            </a:pPr>
            <a:r>
              <a:rPr lang="en-US" b="1" dirty="0">
                <a:solidFill>
                  <a:schemeClr val="tx2"/>
                </a:solidFill>
                <a:latin typeface="Arial"/>
              </a:rPr>
              <a:t>4.5	</a:t>
            </a:r>
            <a:r>
              <a:rPr lang="en-US" dirty="0">
                <a:latin typeface="Arial" panose="020B0604020202020204" pitchFamily="34" charset="0"/>
                <a:cs typeface="Arial" panose="020B0604020202020204" pitchFamily="34" charset="0"/>
              </a:rPr>
              <a:t>Explain A/C compressor diagnosis and service.</a:t>
            </a:r>
          </a:p>
        </p:txBody>
      </p:sp>
    </p:spTree>
    <p:extLst>
      <p:ext uri="{BB962C8B-B14F-4D97-AF65-F5344CB8AC3E}">
        <p14:creationId xmlns:p14="http://schemas.microsoft.com/office/powerpoint/2010/main" val="4121444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4.9</a:t>
            </a:r>
          </a:p>
        </p:txBody>
      </p:sp>
      <p:pic>
        <p:nvPicPr>
          <p:cNvPr id="7" name="Picture Placeholder 6" descr="An electromagnetic clutch assembly is shown.&#10;Long description is available in notes, press F6.">
            <a:extLst>
              <a:ext uri="{FF2B5EF4-FFF2-40B4-BE49-F238E27FC236}">
                <a16:creationId xmlns:a16="http://schemas.microsoft.com/office/drawing/2014/main" id="{7D543D27-6517-4B85-8169-D26C4B260F5A}"/>
              </a:ext>
            </a:extLst>
          </p:cNvPr>
          <p:cNvPicPr>
            <a:picLocks noGrp="1" noChangeAspect="1"/>
          </p:cNvPicPr>
          <p:nvPr>
            <p:ph type="pic" sz="quarter" idx="15"/>
          </p:nvPr>
        </p:nvPicPr>
        <p:blipFill>
          <a:blip r:embed="rId3"/>
          <a:stretch>
            <a:fillRect/>
          </a:stretch>
        </p:blipFill>
        <p:spPr>
          <a:xfrm>
            <a:off x="1957406" y="1457314"/>
            <a:ext cx="5299364" cy="2597727"/>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4543461"/>
            <a:ext cx="8270495" cy="1513679"/>
          </a:xfrm>
        </p:spPr>
        <p:txBody>
          <a:bodyPr wrap="square" lIns="0" tIns="18000" rIns="0" bIns="18000" anchor="ctr" anchorCtr="0">
            <a:spAutoFit/>
          </a:bodyPr>
          <a:lstStyle/>
          <a:p>
            <a:pPr marL="0" indent="0">
              <a:spcBef>
                <a:spcPts val="600"/>
              </a:spcBef>
              <a:buNone/>
            </a:pPr>
            <a:r>
              <a:rPr lang="en-US" sz="2400" dirty="0"/>
              <a:t>The electromagnetic clutch assembly includes the clutch field coil; the clutch pulley; the pulley bearing; and the clutch hub. Shims adjust the air gap between the clutch hub and the clutch pulley.</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22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Compressor Clutch Application</a:t>
            </a:r>
            <a:br>
              <a:rPr lang="en-US" sz="2800" dirty="0"/>
            </a:br>
            <a:r>
              <a:rPr lang="en-US" sz="1200" dirty="0"/>
              <a:t>(The animation will automatically start in a few seconds)</a:t>
            </a:r>
          </a:p>
        </p:txBody>
      </p:sp>
      <p:pic>
        <p:nvPicPr>
          <p:cNvPr id="9" name="clutch_application">
            <a:hlinkClick r:id="" action="ppaction://media"/>
            <a:extLst>
              <a:ext uri="{FF2B5EF4-FFF2-40B4-BE49-F238E27FC236}">
                <a16:creationId xmlns:a16="http://schemas.microsoft.com/office/drawing/2014/main" id="{697DBFED-C960-457C-B097-9917378FC7C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88255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Damper Drives</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57998"/>
            <a:ext cx="8271042" cy="2775563"/>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Many recent vehicles use a clutchless damper drive, electronic-controlled, variable displacement compressor.</a:t>
            </a:r>
          </a:p>
          <a:p>
            <a:pPr marL="342900" indent="-342900">
              <a:spcBef>
                <a:spcPts val="600"/>
              </a:spcBef>
            </a:pPr>
            <a:r>
              <a:rPr lang="en-US" dirty="0">
                <a:latin typeface="Arial" panose="020B0604020202020204" pitchFamily="34" charset="0"/>
                <a:cs typeface="Arial" panose="020B0604020202020204" pitchFamily="34" charset="0"/>
              </a:rPr>
              <a:t>The pulley always drives the compressor through a rubber portion that dampens rotating engine pulsations.</a:t>
            </a:r>
          </a:p>
          <a:p>
            <a:pPr marL="342900" indent="-342900">
              <a:spcBef>
                <a:spcPts val="600"/>
              </a:spcBef>
            </a:pPr>
            <a:r>
              <a:rPr lang="en-US" dirty="0">
                <a:latin typeface="Arial" panose="020B0604020202020204" pitchFamily="34" charset="0"/>
                <a:cs typeface="Arial" panose="020B0604020202020204" pitchFamily="34" charset="0"/>
              </a:rPr>
              <a:t>One variable displacement compressor that uses a damper drive is electronically controlled to go to minimum displacement of 2% output when A/C is not used.</a:t>
            </a:r>
          </a:p>
        </p:txBody>
      </p:sp>
    </p:spTree>
    <p:extLst>
      <p:ext uri="{BB962C8B-B14F-4D97-AF65-F5344CB8AC3E}">
        <p14:creationId xmlns:p14="http://schemas.microsoft.com/office/powerpoint/2010/main" val="191188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4.11</a:t>
            </a:r>
          </a:p>
        </p:txBody>
      </p:sp>
      <p:pic>
        <p:nvPicPr>
          <p:cNvPr id="6" name="Picture Placeholder 5" descr="A damper drive in the shape of a circular disc has a hollow center and regular wiring on the periphery. A rubber damper pulley with damper inserts is given in the figure at the bottom, and a drive plate consisting of shear point is given in the figure on the top.">
            <a:extLst>
              <a:ext uri="{FF2B5EF4-FFF2-40B4-BE49-F238E27FC236}">
                <a16:creationId xmlns:a16="http://schemas.microsoft.com/office/drawing/2014/main" id="{272A6EA9-6E8C-4FF9-8D8B-E40D87B90718}"/>
              </a:ext>
            </a:extLst>
          </p:cNvPr>
          <p:cNvPicPr>
            <a:picLocks noGrp="1" noChangeAspect="1"/>
          </p:cNvPicPr>
          <p:nvPr>
            <p:ph type="pic" sz="quarter" idx="15"/>
          </p:nvPr>
        </p:nvPicPr>
        <p:blipFill>
          <a:blip r:embed="rId2"/>
          <a:stretch>
            <a:fillRect/>
          </a:stretch>
        </p:blipFill>
        <p:spPr>
          <a:xfrm>
            <a:off x="2943721" y="1464770"/>
            <a:ext cx="3333750" cy="2657475"/>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4406921"/>
            <a:ext cx="8270495" cy="1883011"/>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(a) This damper drive is a one-piece pulley and hub. (b) Torque is transferred from the pulley through the rubber damper inserts (bottom), and the drive plate uses torque-limiting fingers that will shear if the compressor should seize (top).</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259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Compressor Lubrication</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77494"/>
            <a:ext cx="8271042" cy="3706587"/>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Refrigerant oil serves several purposes, including the following:</a:t>
            </a:r>
          </a:p>
          <a:p>
            <a:pPr marL="829818" lvl="1" indent="-342900"/>
            <a:r>
              <a:rPr lang="en-US" dirty="0">
                <a:latin typeface="Arial" panose="020B0604020202020204" pitchFamily="34" charset="0"/>
                <a:cs typeface="Arial" panose="020B0604020202020204" pitchFamily="34" charset="0"/>
              </a:rPr>
              <a:t>Lubricates the moving parts of the compressor to reduce friction and prevents wear.</a:t>
            </a:r>
          </a:p>
          <a:p>
            <a:pPr marL="829818" lvl="1" indent="-342900"/>
            <a:r>
              <a:rPr lang="en-US" dirty="0">
                <a:latin typeface="Arial" panose="020B0604020202020204" pitchFamily="34" charset="0"/>
                <a:cs typeface="Arial" panose="020B0604020202020204" pitchFamily="34" charset="0"/>
              </a:rPr>
              <a:t>Helps seal the compressor shaft seal, the insides of the hoses, and various connections between the parts to reduce refrigerant leakage.</a:t>
            </a:r>
          </a:p>
          <a:p>
            <a:pPr marL="829818" lvl="1" indent="-342900"/>
            <a:r>
              <a:rPr lang="en-US" dirty="0">
                <a:latin typeface="Arial" panose="020B0604020202020204" pitchFamily="34" charset="0"/>
                <a:cs typeface="Arial" panose="020B0604020202020204" pitchFamily="34" charset="0"/>
              </a:rPr>
              <a:t>Lubricates the </a:t>
            </a:r>
            <a:r>
              <a:rPr lang="en-US" spc="-300" dirty="0">
                <a:latin typeface="Arial" panose="020B0604020202020204" pitchFamily="34" charset="0"/>
                <a:cs typeface="Arial" panose="020B0604020202020204" pitchFamily="34" charset="0"/>
              </a:rPr>
              <a:t>T X </a:t>
            </a:r>
            <a:r>
              <a:rPr lang="en-US" dirty="0">
                <a:latin typeface="Arial" panose="020B0604020202020204" pitchFamily="34" charset="0"/>
                <a:cs typeface="Arial" panose="020B0604020202020204" pitchFamily="34" charset="0"/>
              </a:rPr>
              <a:t>V and coats the metal parts inside the system to reduce corrosion.</a:t>
            </a:r>
          </a:p>
        </p:txBody>
      </p:sp>
    </p:spTree>
    <p:extLst>
      <p:ext uri="{BB962C8B-B14F-4D97-AF65-F5344CB8AC3E}">
        <p14:creationId xmlns:p14="http://schemas.microsoft.com/office/powerpoint/2010/main" val="733067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Filters and Mufflers</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33752"/>
            <a:ext cx="8271042" cy="3144895"/>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Inline filters are available from aftermarket sources for installation in the liquid line between the condenser and the </a:t>
            </a:r>
            <a:r>
              <a:rPr lang="en-US" spc="-300" dirty="0">
                <a:latin typeface="Arial" panose="020B0604020202020204" pitchFamily="34" charset="0"/>
                <a:cs typeface="Arial" panose="020B0604020202020204" pitchFamily="34" charset="0"/>
              </a:rPr>
              <a:t>O </a:t>
            </a:r>
            <a:r>
              <a:rPr lang="en-US" dirty="0">
                <a:latin typeface="Arial" panose="020B0604020202020204" pitchFamily="34" charset="0"/>
                <a:cs typeface="Arial" panose="020B0604020202020204" pitchFamily="34" charset="0"/>
              </a:rPr>
              <a:t>T or </a:t>
            </a:r>
            <a:r>
              <a:rPr lang="en-US" spc="-300" dirty="0">
                <a:latin typeface="Arial" panose="020B0604020202020204" pitchFamily="34" charset="0"/>
                <a:cs typeface="Arial" panose="020B0604020202020204" pitchFamily="34" charset="0"/>
              </a:rPr>
              <a:t>T X </a:t>
            </a:r>
            <a:r>
              <a:rPr lang="en-US" dirty="0">
                <a:latin typeface="Arial" panose="020B0604020202020204" pitchFamily="34" charset="0"/>
                <a:cs typeface="Arial" panose="020B0604020202020204" pitchFamily="34" charset="0"/>
              </a:rPr>
              <a:t>V.</a:t>
            </a:r>
          </a:p>
          <a:p>
            <a:pPr marL="342900" indent="-342900">
              <a:spcBef>
                <a:spcPts val="600"/>
              </a:spcBef>
            </a:pPr>
            <a:r>
              <a:rPr lang="en-US" dirty="0">
                <a:latin typeface="Arial" panose="020B0604020202020204" pitchFamily="34" charset="0"/>
                <a:cs typeface="Arial" panose="020B0604020202020204" pitchFamily="34" charset="0"/>
              </a:rPr>
              <a:t>Mufflers are installed in the discharge or suction line of some systems.</a:t>
            </a:r>
          </a:p>
          <a:p>
            <a:pPr marL="829818" lvl="1" indent="-342900"/>
            <a:r>
              <a:rPr lang="en-US" dirty="0">
                <a:latin typeface="Arial" panose="020B0604020202020204" pitchFamily="34" charset="0"/>
                <a:cs typeface="Arial" panose="020B0604020202020204" pitchFamily="34" charset="0"/>
              </a:rPr>
              <a:t>These mufflers are usually a simple baffled cylinder and are used to dampen the pumping noise of the compressor.</a:t>
            </a:r>
          </a:p>
        </p:txBody>
      </p:sp>
    </p:spTree>
    <p:extLst>
      <p:ext uri="{BB962C8B-B14F-4D97-AF65-F5344CB8AC3E}">
        <p14:creationId xmlns:p14="http://schemas.microsoft.com/office/powerpoint/2010/main" val="1135597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29243"/>
            <a:ext cx="8255000" cy="559572"/>
          </a:xfrm>
        </p:spPr>
        <p:txBody>
          <a:bodyPr wrap="square" lIns="0" tIns="18000" rIns="0" bIns="18000" anchor="ctr" anchorCtr="0">
            <a:spAutoFit/>
          </a:bodyPr>
          <a:lstStyle/>
          <a:p>
            <a:r>
              <a:rPr lang="en-US" sz="3400" dirty="0"/>
              <a:t>Compressor Valves and Switches </a:t>
            </a:r>
            <a:r>
              <a:rPr lang="en-US" sz="2600" dirty="0"/>
              <a:t>(1 of 3)</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21342"/>
            <a:ext cx="8271042" cy="2560119"/>
          </a:xfrm>
        </p:spPr>
        <p:txBody>
          <a:bodyPr wrap="square"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Control switches can be located anywhere in the system, including at the following positions:</a:t>
            </a:r>
          </a:p>
          <a:p>
            <a:pPr marL="829818" lvl="1" indent="-342900"/>
            <a:r>
              <a:rPr lang="en-US" dirty="0">
                <a:latin typeface="Arial" panose="020B0604020202020204" pitchFamily="34" charset="0"/>
                <a:cs typeface="Arial" panose="020B0604020202020204" pitchFamily="34" charset="0"/>
              </a:rPr>
              <a:t>Compressor discharge</a:t>
            </a:r>
          </a:p>
          <a:p>
            <a:pPr marL="829818" lvl="1" indent="-342900"/>
            <a:r>
              <a:rPr lang="en-US" dirty="0">
                <a:latin typeface="Arial" panose="020B0604020202020204" pitchFamily="34" charset="0"/>
                <a:cs typeface="Arial" panose="020B0604020202020204" pitchFamily="34" charset="0"/>
              </a:rPr>
              <a:t>Compressor suction cavities</a:t>
            </a:r>
          </a:p>
          <a:p>
            <a:pPr marL="829818" lvl="1" indent="-342900"/>
            <a:r>
              <a:rPr lang="en-US" dirty="0">
                <a:latin typeface="Arial" panose="020B0604020202020204" pitchFamily="34" charset="0"/>
                <a:cs typeface="Arial" panose="020B0604020202020204" pitchFamily="34" charset="0"/>
              </a:rPr>
              <a:t>Receiver–drier</a:t>
            </a:r>
          </a:p>
          <a:p>
            <a:pPr marL="829818" lvl="1" indent="-342900"/>
            <a:r>
              <a:rPr lang="en-US" dirty="0">
                <a:latin typeface="Arial" panose="020B0604020202020204" pitchFamily="34" charset="0"/>
                <a:cs typeface="Arial" panose="020B0604020202020204" pitchFamily="34" charset="0"/>
              </a:rPr>
              <a:t>Accumulator</a:t>
            </a:r>
          </a:p>
        </p:txBody>
      </p:sp>
    </p:spTree>
    <p:extLst>
      <p:ext uri="{BB962C8B-B14F-4D97-AF65-F5344CB8AC3E}">
        <p14:creationId xmlns:p14="http://schemas.microsoft.com/office/powerpoint/2010/main" val="3506675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29243"/>
            <a:ext cx="8255000" cy="559572"/>
          </a:xfrm>
        </p:spPr>
        <p:txBody>
          <a:bodyPr wrap="square" lIns="0" tIns="18000" rIns="0" bIns="18000" anchor="ctr" anchorCtr="0">
            <a:spAutoFit/>
          </a:bodyPr>
          <a:lstStyle/>
          <a:p>
            <a:r>
              <a:rPr lang="en-US" sz="3400" dirty="0"/>
              <a:t>Compressor Valves and Switches </a:t>
            </a:r>
            <a:r>
              <a:rPr lang="en-US" sz="2600" dirty="0"/>
              <a:t>(2 of 3)</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45222"/>
            <a:ext cx="8271042" cy="2929451"/>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Excessive high-side pressure can produce compressor damage and a potential safety hazard if the system should rupture.</a:t>
            </a:r>
          </a:p>
          <a:p>
            <a:pPr marL="342900" indent="-342900">
              <a:spcBef>
                <a:spcPts val="600"/>
              </a:spcBef>
            </a:pPr>
            <a:r>
              <a:rPr lang="en-US" dirty="0">
                <a:latin typeface="Arial" panose="020B0604020202020204" pitchFamily="34" charset="0"/>
                <a:cs typeface="Arial" panose="020B0604020202020204" pitchFamily="34" charset="0"/>
              </a:rPr>
              <a:t>Many compressors contain one or more of the following:</a:t>
            </a:r>
          </a:p>
          <a:p>
            <a:pPr marL="829818" lvl="1" indent="-342900"/>
            <a:r>
              <a:rPr lang="en-US" dirty="0">
                <a:latin typeface="Arial" panose="020B0604020202020204" pitchFamily="34" charset="0"/>
                <a:cs typeface="Arial" panose="020B0604020202020204" pitchFamily="34" charset="0"/>
              </a:rPr>
              <a:t>A low-pressure switch</a:t>
            </a:r>
          </a:p>
          <a:p>
            <a:pPr marL="829818" lvl="1" indent="-342900"/>
            <a:r>
              <a:rPr lang="en-US" dirty="0">
                <a:latin typeface="Arial" panose="020B0604020202020204" pitchFamily="34" charset="0"/>
                <a:cs typeface="Arial" panose="020B0604020202020204" pitchFamily="34" charset="0"/>
              </a:rPr>
              <a:t>A high-pressure switch</a:t>
            </a:r>
          </a:p>
          <a:p>
            <a:pPr marL="829818" lvl="1" indent="-342900"/>
            <a:r>
              <a:rPr lang="en-US" dirty="0">
                <a:latin typeface="Arial" panose="020B0604020202020204" pitchFamily="34" charset="0"/>
                <a:cs typeface="Arial" panose="020B0604020202020204" pitchFamily="34" charset="0"/>
              </a:rPr>
              <a:t>A low- and/or high-pressure sensor</a:t>
            </a:r>
          </a:p>
        </p:txBody>
      </p:sp>
    </p:spTree>
    <p:extLst>
      <p:ext uri="{BB962C8B-B14F-4D97-AF65-F5344CB8AC3E}">
        <p14:creationId xmlns:p14="http://schemas.microsoft.com/office/powerpoint/2010/main" val="3181559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4.16</a:t>
            </a:r>
          </a:p>
        </p:txBody>
      </p:sp>
      <p:pic>
        <p:nvPicPr>
          <p:cNvPr id="7" name="Picture Placeholder 6" descr="A cylindrical compressor represents the following parts for operation: &quot;Compressor clutch connector, high side pressure switch, and low pressure switch.&quot;&#10;">
            <a:extLst>
              <a:ext uri="{FF2B5EF4-FFF2-40B4-BE49-F238E27FC236}">
                <a16:creationId xmlns:a16="http://schemas.microsoft.com/office/drawing/2014/main" id="{64838091-5DDD-40B4-9A2A-CE3840C83D26}"/>
              </a:ext>
            </a:extLst>
          </p:cNvPr>
          <p:cNvPicPr>
            <a:picLocks noGrp="1" noChangeAspect="1"/>
          </p:cNvPicPr>
          <p:nvPr>
            <p:ph type="pic" sz="quarter" idx="15"/>
          </p:nvPr>
        </p:nvPicPr>
        <p:blipFill>
          <a:blip r:embed="rId2"/>
          <a:stretch>
            <a:fillRect/>
          </a:stretch>
        </p:blipFill>
        <p:spPr>
          <a:xfrm>
            <a:off x="2767248" y="1455608"/>
            <a:ext cx="3694176" cy="3456432"/>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49675"/>
            <a:ext cx="8270495" cy="775015"/>
          </a:xfrm>
        </p:spPr>
        <p:txBody>
          <a:bodyPr wrap="square" lIns="0" tIns="18000" rIns="0" bIns="18000" anchor="ctr" anchorCtr="0">
            <a:spAutoFit/>
          </a:bodyPr>
          <a:lstStyle/>
          <a:p>
            <a:pPr marL="0" indent="0">
              <a:buNone/>
            </a:pPr>
            <a:r>
              <a:rPr lang="en-US" sz="2400" dirty="0"/>
              <a:t>Check service information for the exact purpose and function of each of the switches located on the compressor.</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931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4.17</a:t>
            </a:r>
          </a:p>
        </p:txBody>
      </p:sp>
      <p:pic>
        <p:nvPicPr>
          <p:cNvPr id="6" name="Picture Placeholder 5" descr="An A C unit shows two air conditioning pressure switches.&#10;">
            <a:extLst>
              <a:ext uri="{FF2B5EF4-FFF2-40B4-BE49-F238E27FC236}">
                <a16:creationId xmlns:a16="http://schemas.microsoft.com/office/drawing/2014/main" id="{8828C4C2-79C3-40B2-B47B-EC671D62EA6C}"/>
              </a:ext>
            </a:extLst>
          </p:cNvPr>
          <p:cNvPicPr>
            <a:picLocks noGrp="1" noChangeAspect="1"/>
          </p:cNvPicPr>
          <p:nvPr>
            <p:ph type="pic" sz="quarter" idx="15"/>
          </p:nvPr>
        </p:nvPicPr>
        <p:blipFill>
          <a:blip r:embed="rId2"/>
          <a:stretch>
            <a:fillRect/>
          </a:stretch>
        </p:blipFill>
        <p:spPr>
          <a:xfrm>
            <a:off x="1868907" y="1452882"/>
            <a:ext cx="5474208" cy="2883408"/>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4968757"/>
            <a:ext cx="8270495" cy="1144347"/>
          </a:xfrm>
        </p:spPr>
        <p:txBody>
          <a:bodyPr wrap="square" lIns="0" tIns="18000" rIns="0" bIns="18000" anchor="ctr" anchorCtr="0">
            <a:spAutoFit/>
          </a:bodyPr>
          <a:lstStyle/>
          <a:p>
            <a:pPr marL="0" indent="0">
              <a:buNone/>
            </a:pPr>
            <a:r>
              <a:rPr lang="en-US" sz="2400" dirty="0"/>
              <a:t>Typical air-conditioning pressure switches. Check service information to determine the purpose and function of each switch for the vehicle being inspected.</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825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Types of A/C Compressors </a:t>
            </a:r>
            <a:r>
              <a:rPr lang="en-US" sz="2800" dirty="0"/>
              <a:t>(1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93535"/>
            <a:ext cx="8271042" cy="3706588"/>
          </a:xfrm>
        </p:spPr>
        <p:txBody>
          <a:bodyPr wrap="square" lIns="0" tIns="18000" rIns="0" bIns="18000" anchor="ctr" anchorCtr="0">
            <a:spAutoFit/>
          </a:bodyPr>
          <a:lstStyle/>
          <a:p>
            <a:pPr indent="-342000">
              <a:spcBef>
                <a:spcPts val="600"/>
              </a:spcBef>
            </a:pPr>
            <a:r>
              <a:rPr lang="en-US" dirty="0">
                <a:latin typeface="Arial" panose="020B0604020202020204" pitchFamily="34" charset="0"/>
                <a:cs typeface="Arial" panose="020B0604020202020204" pitchFamily="34" charset="0"/>
              </a:rPr>
              <a:t>Piston compressors</a:t>
            </a:r>
          </a:p>
          <a:p>
            <a:pPr lvl="1" indent="-342000"/>
            <a:r>
              <a:rPr lang="en-US" dirty="0">
                <a:latin typeface="Arial" panose="020B0604020202020204" pitchFamily="34" charset="0"/>
                <a:cs typeface="Arial" panose="020B0604020202020204" pitchFamily="34" charset="0"/>
              </a:rPr>
              <a:t>Most older automotive compressors used a crankshaft, similar to a small gasoline engine, and a reciprocating-piston type. Newer piston compressors use a swash or wobble plate.</a:t>
            </a:r>
          </a:p>
          <a:p>
            <a:pPr indent="-342000">
              <a:spcBef>
                <a:spcPts val="600"/>
              </a:spcBef>
            </a:pPr>
            <a:r>
              <a:rPr lang="en-US" dirty="0">
                <a:latin typeface="Arial" panose="020B0604020202020204" pitchFamily="34" charset="0"/>
                <a:cs typeface="Arial" panose="020B0604020202020204" pitchFamily="34" charset="0"/>
              </a:rPr>
              <a:t>Vane compressors</a:t>
            </a:r>
          </a:p>
          <a:p>
            <a:pPr lvl="1" indent="-342000"/>
            <a:r>
              <a:rPr lang="en-US" dirty="0">
                <a:latin typeface="Arial" panose="020B0604020202020204" pitchFamily="34" charset="0"/>
                <a:cs typeface="Arial" panose="020B0604020202020204" pitchFamily="34" charset="0"/>
              </a:rPr>
              <a:t>Vane compressors have vanes that contact the rotor housing at each end, and they slide to make a seal at each end as the rotor turns.</a:t>
            </a:r>
          </a:p>
        </p:txBody>
      </p:sp>
    </p:spTree>
    <p:extLst>
      <p:ext uri="{BB962C8B-B14F-4D97-AF65-F5344CB8AC3E}">
        <p14:creationId xmlns:p14="http://schemas.microsoft.com/office/powerpoint/2010/main" val="27376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45285"/>
            <a:ext cx="8255000" cy="559572"/>
          </a:xfrm>
        </p:spPr>
        <p:txBody>
          <a:bodyPr wrap="square" lIns="0" tIns="18000" rIns="0" bIns="18000" anchor="ctr" anchorCtr="0">
            <a:spAutoFit/>
          </a:bodyPr>
          <a:lstStyle/>
          <a:p>
            <a:r>
              <a:rPr lang="en-US" sz="3400" dirty="0"/>
              <a:t>Compressor Valves and Switches </a:t>
            </a:r>
            <a:r>
              <a:rPr lang="en-US" sz="2600" dirty="0"/>
              <a:t>(3 of 3)</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32302"/>
            <a:ext cx="8271042" cy="2698619"/>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Some vehicles use an A/C compressor speed (</a:t>
            </a:r>
            <a:r>
              <a:rPr lang="en-US" spc="-300" dirty="0">
                <a:latin typeface="Arial" panose="020B0604020202020204" pitchFamily="34" charset="0"/>
                <a:cs typeface="Arial" panose="020B0604020202020204" pitchFamily="34" charset="0"/>
              </a:rPr>
              <a:t>R P </a:t>
            </a:r>
            <a:r>
              <a:rPr lang="en-US" dirty="0">
                <a:latin typeface="Arial" panose="020B0604020202020204" pitchFamily="34" charset="0"/>
                <a:cs typeface="Arial" panose="020B0604020202020204" pitchFamily="34" charset="0"/>
              </a:rPr>
              <a:t>M) sensor so the </a:t>
            </a:r>
            <a:r>
              <a:rPr lang="en-US" spc="-300" dirty="0">
                <a:latin typeface="Arial" panose="020B0604020202020204" pitchFamily="34" charset="0"/>
                <a:cs typeface="Arial" panose="020B0604020202020204" pitchFamily="34" charset="0"/>
              </a:rPr>
              <a:t>E C </a:t>
            </a:r>
            <a:r>
              <a:rPr lang="en-US" dirty="0">
                <a:latin typeface="Arial" panose="020B0604020202020204" pitchFamily="34" charset="0"/>
                <a:cs typeface="Arial" panose="020B0604020202020204" pitchFamily="34" charset="0"/>
              </a:rPr>
              <a:t>M will know if the compressor is running, and by comparing the compressor and engine speed signals, the </a:t>
            </a:r>
            <a:r>
              <a:rPr lang="en-US" spc="-300" dirty="0">
                <a:latin typeface="Arial" panose="020B0604020202020204" pitchFamily="34" charset="0"/>
                <a:cs typeface="Arial" panose="020B0604020202020204" pitchFamily="34" charset="0"/>
              </a:rPr>
              <a:t>E C </a:t>
            </a:r>
            <a:r>
              <a:rPr lang="en-US" dirty="0">
                <a:latin typeface="Arial" panose="020B0604020202020204" pitchFamily="34" charset="0"/>
                <a:cs typeface="Arial" panose="020B0604020202020204" pitchFamily="34" charset="0"/>
              </a:rPr>
              <a:t>M can determine if the compressor clutch is slipping excessively. </a:t>
            </a:r>
          </a:p>
          <a:p>
            <a:pPr marL="829818" lvl="1" indent="-342900"/>
            <a:r>
              <a:rPr lang="en-US" dirty="0">
                <a:latin typeface="Arial" panose="020B0604020202020204" pitchFamily="34" charset="0"/>
                <a:cs typeface="Arial" panose="020B0604020202020204" pitchFamily="34" charset="0"/>
              </a:rPr>
              <a:t>This system is often called a belt lock or belt protection system.</a:t>
            </a:r>
          </a:p>
        </p:txBody>
      </p:sp>
    </p:spTree>
    <p:extLst>
      <p:ext uri="{BB962C8B-B14F-4D97-AF65-F5344CB8AC3E}">
        <p14:creationId xmlns:p14="http://schemas.microsoft.com/office/powerpoint/2010/main" val="4236668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29897"/>
            <a:ext cx="8271042" cy="590349"/>
          </a:xfrm>
        </p:spPr>
        <p:txBody>
          <a:bodyPr wrap="square" lIns="0" tIns="18000" rIns="0" bIns="18000" anchor="ctr" anchorCtr="0">
            <a:spAutoFit/>
          </a:bodyPr>
          <a:lstStyle/>
          <a:p>
            <a:r>
              <a:rPr lang="en-US" dirty="0"/>
              <a:t>A/C Compressor Diagnosis </a:t>
            </a:r>
            <a:r>
              <a:rPr lang="en-US" sz="2800" dirty="0"/>
              <a:t>(1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77495"/>
            <a:ext cx="8271042" cy="3706587"/>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A faulty compressor or compressor clutch is indicated if the following conditions are observed:</a:t>
            </a:r>
          </a:p>
          <a:p>
            <a:pPr marL="829818" lvl="1" indent="-342900"/>
            <a:r>
              <a:rPr lang="en-US" dirty="0">
                <a:latin typeface="Arial" panose="020B0604020202020204" pitchFamily="34" charset="0"/>
                <a:cs typeface="Arial" panose="020B0604020202020204" pitchFamily="34" charset="0"/>
              </a:rPr>
              <a:t>The high- and low-side pressures are too close, within 50 PSI (345 </a:t>
            </a:r>
            <a:r>
              <a:rPr lang="en-US" spc="-300" dirty="0">
                <a:latin typeface="Arial" panose="020B0604020202020204" pitchFamily="34" charset="0"/>
                <a:cs typeface="Arial" panose="020B0604020202020204" pitchFamily="34" charset="0"/>
              </a:rPr>
              <a:t>k P </a:t>
            </a:r>
            <a:r>
              <a:rPr lang="en-US" dirty="0">
                <a:latin typeface="Arial" panose="020B0604020202020204" pitchFamily="34" charset="0"/>
                <a:cs typeface="Arial" panose="020B0604020202020204" pitchFamily="34" charset="0"/>
              </a:rPr>
              <a:t>a).</a:t>
            </a:r>
          </a:p>
          <a:p>
            <a:pPr marL="829818" lvl="1" indent="-342900"/>
            <a:r>
              <a:rPr lang="en-US" dirty="0">
                <a:latin typeface="Arial" panose="020B0604020202020204" pitchFamily="34" charset="0"/>
                <a:cs typeface="Arial" panose="020B0604020202020204" pitchFamily="34" charset="0"/>
              </a:rPr>
              <a:t>It cannot produce a high-side pressure of 350 </a:t>
            </a:r>
            <a:r>
              <a:rPr lang="en-US" spc="-300" dirty="0">
                <a:latin typeface="Arial" panose="020B0604020202020204" pitchFamily="34" charset="0"/>
                <a:cs typeface="Arial" panose="020B0604020202020204" pitchFamily="34" charset="0"/>
              </a:rPr>
              <a:t>P S </a:t>
            </a:r>
            <a:r>
              <a:rPr lang="en-US" dirty="0">
                <a:latin typeface="Arial" panose="020B0604020202020204" pitchFamily="34" charset="0"/>
                <a:cs typeface="Arial" panose="020B0604020202020204" pitchFamily="34" charset="0"/>
              </a:rPr>
              <a:t>I (2,400 </a:t>
            </a:r>
            <a:r>
              <a:rPr lang="en-US" spc="-300" dirty="0">
                <a:latin typeface="Arial" panose="020B0604020202020204" pitchFamily="34" charset="0"/>
                <a:cs typeface="Arial" panose="020B0604020202020204" pitchFamily="34" charset="0"/>
              </a:rPr>
              <a:t>k P </a:t>
            </a:r>
            <a:r>
              <a:rPr lang="en-US" dirty="0">
                <a:latin typeface="Arial" panose="020B0604020202020204" pitchFamily="34" charset="0"/>
                <a:cs typeface="Arial" panose="020B0604020202020204" pitchFamily="34" charset="0"/>
              </a:rPr>
              <a:t>a) or greater. This test usually requires disconnecting the fan(s) or blocking condenser airflow.</a:t>
            </a:r>
          </a:p>
          <a:p>
            <a:pPr marL="829818" lvl="1" indent="-342900"/>
            <a:r>
              <a:rPr lang="en-US" dirty="0">
                <a:latin typeface="Arial" panose="020B0604020202020204" pitchFamily="34" charset="0"/>
                <a:cs typeface="Arial" panose="020B0604020202020204" pitchFamily="34" charset="0"/>
              </a:rPr>
              <a:t>There is visible damage to the compressor, clutch, or pulley.</a:t>
            </a:r>
          </a:p>
        </p:txBody>
      </p:sp>
    </p:spTree>
    <p:extLst>
      <p:ext uri="{BB962C8B-B14F-4D97-AF65-F5344CB8AC3E}">
        <p14:creationId xmlns:p14="http://schemas.microsoft.com/office/powerpoint/2010/main" val="449446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29897"/>
            <a:ext cx="8271042" cy="590349"/>
          </a:xfrm>
        </p:spPr>
        <p:txBody>
          <a:bodyPr wrap="square" lIns="0" tIns="18000" rIns="0" bIns="18000" anchor="ctr" anchorCtr="0">
            <a:spAutoFit/>
          </a:bodyPr>
          <a:lstStyle/>
          <a:p>
            <a:r>
              <a:rPr lang="en-US" dirty="0"/>
              <a:t>A/C Compressor Diagnosis </a:t>
            </a:r>
            <a:r>
              <a:rPr lang="en-US" sz="2800" dirty="0"/>
              <a:t>(2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24243"/>
            <a:ext cx="8271042" cy="3452671"/>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A faulty compressor or compressor clutch is indicated if the following conditions are observed:</a:t>
            </a:r>
          </a:p>
          <a:p>
            <a:pPr marL="829818" lvl="1" indent="-342900"/>
            <a:r>
              <a:rPr lang="en-US" dirty="0">
                <a:latin typeface="Arial" panose="020B0604020202020204" pitchFamily="34" charset="0"/>
                <a:cs typeface="Arial" panose="020B0604020202020204" pitchFamily="34" charset="0"/>
              </a:rPr>
              <a:t>The compressor shaft rotates freely with no resistance.</a:t>
            </a:r>
          </a:p>
          <a:p>
            <a:pPr marL="829818" lvl="1" indent="-342900"/>
            <a:r>
              <a:rPr lang="en-US" dirty="0">
                <a:latin typeface="Arial" panose="020B0604020202020204" pitchFamily="34" charset="0"/>
                <a:cs typeface="Arial" panose="020B0604020202020204" pitchFamily="34" charset="0"/>
              </a:rPr>
              <a:t>Shaft rotation is rough or harsh.</a:t>
            </a:r>
          </a:p>
          <a:p>
            <a:pPr marL="829818" lvl="1" indent="-342900"/>
            <a:r>
              <a:rPr lang="en-US" dirty="0">
                <a:latin typeface="Arial" panose="020B0604020202020204" pitchFamily="34" charset="0"/>
                <a:cs typeface="Arial" panose="020B0604020202020204" pitchFamily="34" charset="0"/>
              </a:rPr>
              <a:t>There is free play when shaft rotation is reversed.</a:t>
            </a:r>
          </a:p>
          <a:p>
            <a:pPr marL="829818" lvl="1" indent="-342900"/>
            <a:r>
              <a:rPr lang="en-US" dirty="0">
                <a:latin typeface="Arial" panose="020B0604020202020204" pitchFamily="34" charset="0"/>
                <a:cs typeface="Arial" panose="020B0604020202020204" pitchFamily="34" charset="0"/>
              </a:rPr>
              <a:t>The clutch has too much or too little air gap.</a:t>
            </a:r>
          </a:p>
          <a:p>
            <a:pPr marL="829818" lvl="1" indent="-342900"/>
            <a:r>
              <a:rPr lang="en-US" dirty="0">
                <a:latin typeface="Arial" panose="020B0604020202020204" pitchFamily="34" charset="0"/>
                <a:cs typeface="Arial" panose="020B0604020202020204" pitchFamily="34" charset="0"/>
              </a:rPr>
              <a:t>The clutch does not apply or release.</a:t>
            </a:r>
          </a:p>
          <a:p>
            <a:pPr marL="829818" lvl="1" indent="-342900"/>
            <a:r>
              <a:rPr lang="en-US" dirty="0">
                <a:latin typeface="Arial" panose="020B0604020202020204" pitchFamily="34" charset="0"/>
                <a:cs typeface="Arial" panose="020B0604020202020204" pitchFamily="34" charset="0"/>
              </a:rPr>
              <a:t>The pulley rotation is rough or with too much free play.</a:t>
            </a:r>
          </a:p>
        </p:txBody>
      </p:sp>
    </p:spTree>
    <p:extLst>
      <p:ext uri="{BB962C8B-B14F-4D97-AF65-F5344CB8AC3E}">
        <p14:creationId xmlns:p14="http://schemas.microsoft.com/office/powerpoint/2010/main" val="3112983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5"/>
            <a:ext cx="8271042" cy="590349"/>
          </a:xfrm>
        </p:spPr>
        <p:txBody>
          <a:bodyPr wrap="square" lIns="0" tIns="18000" rIns="0" bIns="18000" anchor="ctr" anchorCtr="0">
            <a:spAutoFit/>
          </a:bodyPr>
          <a:lstStyle/>
          <a:p>
            <a:r>
              <a:rPr lang="en-US" dirty="0"/>
              <a:t>Drive Belt Service</a:t>
            </a:r>
            <a:endParaRPr lang="en-US" sz="28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19526"/>
            <a:ext cx="8271042" cy="2852507"/>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Engine drive belts should be checked periodically for damage and proper tension. </a:t>
            </a:r>
          </a:p>
          <a:p>
            <a:pPr marL="342900" indent="-342900">
              <a:spcBef>
                <a:spcPts val="600"/>
              </a:spcBef>
            </a:pPr>
            <a:r>
              <a:rPr lang="en-US" dirty="0">
                <a:latin typeface="Arial" panose="020B0604020202020204" pitchFamily="34" charset="0"/>
                <a:cs typeface="Arial" panose="020B0604020202020204" pitchFamily="34" charset="0"/>
              </a:rPr>
              <a:t>If a belt shows excessive wear, severe glazing, rubber breakdown, or frayed cords, it should be replaced.</a:t>
            </a:r>
          </a:p>
          <a:p>
            <a:pPr marL="342900" indent="-342900">
              <a:spcBef>
                <a:spcPts val="600"/>
              </a:spcBef>
            </a:pPr>
            <a:r>
              <a:rPr lang="en-US" dirty="0">
                <a:latin typeface="Arial" panose="020B0604020202020204" pitchFamily="34" charset="0"/>
                <a:cs typeface="Arial" panose="020B0604020202020204" pitchFamily="34" charset="0"/>
              </a:rPr>
              <a:t>Belt slippage is caused by either a worn tensioner or worn belt.</a:t>
            </a:r>
          </a:p>
          <a:p>
            <a:pPr marL="342900" indent="-342900">
              <a:spcBef>
                <a:spcPts val="600"/>
              </a:spcBef>
            </a:pPr>
            <a:r>
              <a:rPr lang="en-US" dirty="0">
                <a:latin typeface="Arial" panose="020B0604020202020204" pitchFamily="34" charset="0"/>
                <a:cs typeface="Arial" panose="020B0604020202020204" pitchFamily="34" charset="0"/>
              </a:rPr>
              <a:t>Stretch belt.</a:t>
            </a:r>
          </a:p>
        </p:txBody>
      </p:sp>
    </p:spTree>
    <p:extLst>
      <p:ext uri="{BB962C8B-B14F-4D97-AF65-F5344CB8AC3E}">
        <p14:creationId xmlns:p14="http://schemas.microsoft.com/office/powerpoint/2010/main" val="4083863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4.25</a:t>
            </a:r>
          </a:p>
        </p:txBody>
      </p:sp>
      <p:pic>
        <p:nvPicPr>
          <p:cNvPr id="7" name="Picture Placeholder 6" descr="An automatic tensioner pulley is moved outward near a square hole and a spring canister. The belt is wrapping over a series of pulleys.&#10;">
            <a:extLst>
              <a:ext uri="{FF2B5EF4-FFF2-40B4-BE49-F238E27FC236}">
                <a16:creationId xmlns:a16="http://schemas.microsoft.com/office/drawing/2014/main" id="{A19BC215-183C-49BB-85BB-03AE6F9B77F5}"/>
              </a:ext>
            </a:extLst>
          </p:cNvPr>
          <p:cNvPicPr>
            <a:picLocks noGrp="1" noChangeAspect="1"/>
          </p:cNvPicPr>
          <p:nvPr>
            <p:ph type="pic" sz="quarter" idx="15"/>
          </p:nvPr>
        </p:nvPicPr>
        <p:blipFill>
          <a:blip r:embed="rId2"/>
          <a:stretch>
            <a:fillRect/>
          </a:stretch>
        </p:blipFill>
        <p:spPr>
          <a:xfrm>
            <a:off x="2638925" y="1462260"/>
            <a:ext cx="3962400" cy="3286125"/>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057171"/>
            <a:ext cx="8270495" cy="775015"/>
          </a:xfrm>
        </p:spPr>
        <p:txBody>
          <a:bodyPr wrap="square" lIns="0" tIns="18000" rIns="0" bIns="18000" anchor="ctr" anchorCtr="0">
            <a:spAutoFit/>
          </a:bodyPr>
          <a:lstStyle/>
          <a:p>
            <a:pPr marL="0" indent="0">
              <a:buNone/>
            </a:pPr>
            <a:r>
              <a:rPr lang="en-US" sz="2400" dirty="0"/>
              <a:t>Moving the automatic tensioner outward allows the serpentine belt to be removed from the pulleys.</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476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4.26</a:t>
            </a:r>
          </a:p>
        </p:txBody>
      </p:sp>
      <p:pic>
        <p:nvPicPr>
          <p:cNvPr id="6" name="Picture Placeholder 5" descr="A stretch-fit belt is wrapping over a number of pulleys.&#10;">
            <a:extLst>
              <a:ext uri="{FF2B5EF4-FFF2-40B4-BE49-F238E27FC236}">
                <a16:creationId xmlns:a16="http://schemas.microsoft.com/office/drawing/2014/main" id="{2E673770-752C-4F5F-8C14-C04DA42C52A8}"/>
              </a:ext>
            </a:extLst>
          </p:cNvPr>
          <p:cNvPicPr>
            <a:picLocks noGrp="1" noChangeAspect="1"/>
          </p:cNvPicPr>
          <p:nvPr>
            <p:ph type="pic" sz="quarter" idx="15"/>
          </p:nvPr>
        </p:nvPicPr>
        <p:blipFill>
          <a:blip r:embed="rId2"/>
          <a:stretch>
            <a:fillRect/>
          </a:stretch>
        </p:blipFill>
        <p:spPr>
          <a:xfrm>
            <a:off x="1724519" y="1459299"/>
            <a:ext cx="5734050" cy="344805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17591"/>
            <a:ext cx="8270495" cy="775015"/>
          </a:xfrm>
        </p:spPr>
        <p:txBody>
          <a:bodyPr wrap="square" lIns="0" tIns="18000" rIns="0" bIns="18000" anchor="ctr" anchorCtr="0">
            <a:spAutoFit/>
          </a:bodyPr>
          <a:lstStyle/>
          <a:p>
            <a:pPr marL="0" indent="0">
              <a:buNone/>
            </a:pPr>
            <a:r>
              <a:rPr lang="en-US" sz="2400" dirty="0"/>
              <a:t>A stretch-fit belt is identified by the lack of an idler or method of adjusting belt tension.</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819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Remove and Replace Drive Belt</a:t>
            </a:r>
            <a:br>
              <a:rPr lang="en-US" sz="2800" dirty="0"/>
            </a:br>
            <a:r>
              <a:rPr lang="en-US" sz="1200" dirty="0"/>
              <a:t>(The animation will automatically start in a few seconds)</a:t>
            </a:r>
          </a:p>
        </p:txBody>
      </p:sp>
      <p:pic>
        <p:nvPicPr>
          <p:cNvPr id="6" name="rem_rep_drive_belt">
            <a:hlinkClick r:id="" action="ppaction://media"/>
            <a:extLst>
              <a:ext uri="{FF2B5EF4-FFF2-40B4-BE49-F238E27FC236}">
                <a16:creationId xmlns:a16="http://schemas.microsoft.com/office/drawing/2014/main" id="{03E339BE-201B-4189-A92A-02B004023E1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5968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5"/>
            <a:ext cx="8271042" cy="590349"/>
          </a:xfrm>
        </p:spPr>
        <p:txBody>
          <a:bodyPr wrap="square" lIns="0" tIns="18000" rIns="0" bIns="18000" anchor="ctr" anchorCtr="0">
            <a:spAutoFit/>
          </a:bodyPr>
          <a:lstStyle/>
          <a:p>
            <a:r>
              <a:rPr lang="en-US" dirty="0"/>
              <a:t>Replacement Compressors</a:t>
            </a:r>
            <a:endParaRPr lang="en-US" sz="28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69294"/>
            <a:ext cx="8271042" cy="4075919"/>
          </a:xfrm>
        </p:spPr>
        <p:txBody>
          <a:bodyPr wrap="square" lIns="0" tIns="18000" rIns="0" bIns="18000" anchor="ctr" anchorCtr="0">
            <a:spAutoFit/>
          </a:bodyPr>
          <a:lstStyle/>
          <a:p>
            <a:pPr marL="342000" indent="-342000">
              <a:spcBef>
                <a:spcPts val="600"/>
              </a:spcBef>
            </a:pPr>
            <a:r>
              <a:rPr lang="en-US" dirty="0">
                <a:latin typeface="Arial" panose="020B0604020202020204" pitchFamily="34" charset="0"/>
                <a:cs typeface="Arial" panose="020B0604020202020204" pitchFamily="34" charset="0"/>
              </a:rPr>
              <a:t>Replacement compressors are available as new or rebuilt units, and proper identification is made from the vehicle make, model, and engine size.</a:t>
            </a:r>
          </a:p>
          <a:p>
            <a:pPr marL="342000" indent="-342000">
              <a:spcBef>
                <a:spcPts val="600"/>
              </a:spcBef>
            </a:pPr>
            <a:r>
              <a:rPr lang="en-US" dirty="0">
                <a:latin typeface="Arial" panose="020B0604020202020204" pitchFamily="34" charset="0"/>
                <a:cs typeface="Arial" panose="020B0604020202020204" pitchFamily="34" charset="0"/>
              </a:rPr>
              <a:t>Having the proper amount of oil in the system during compressor replacement is an important factor.</a:t>
            </a:r>
          </a:p>
          <a:p>
            <a:pPr lvl="1" indent="-342000"/>
            <a:r>
              <a:rPr lang="en-US" dirty="0">
                <a:latin typeface="Arial" panose="020B0604020202020204" pitchFamily="34" charset="0"/>
                <a:cs typeface="Arial" panose="020B0604020202020204" pitchFamily="34" charset="0"/>
              </a:rPr>
              <a:t>Compressors are equipped with shipping oil that is not intended for long-term lubrication.</a:t>
            </a:r>
          </a:p>
          <a:p>
            <a:pPr lvl="1" indent="-342000"/>
            <a:r>
              <a:rPr lang="en-US" dirty="0">
                <a:latin typeface="Arial" panose="020B0604020202020204" pitchFamily="34" charset="0"/>
                <a:cs typeface="Arial" panose="020B0604020202020204" pitchFamily="34" charset="0"/>
              </a:rPr>
              <a:t>Most manufacturers recommend draining all the oil from the old compressor and measuring the amount drained.</a:t>
            </a:r>
          </a:p>
        </p:txBody>
      </p:sp>
    </p:spTree>
    <p:extLst>
      <p:ext uri="{BB962C8B-B14F-4D97-AF65-F5344CB8AC3E}">
        <p14:creationId xmlns:p14="http://schemas.microsoft.com/office/powerpoint/2010/main" val="429657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4.30a</a:t>
            </a:r>
          </a:p>
        </p:txBody>
      </p:sp>
      <p:pic>
        <p:nvPicPr>
          <p:cNvPr id="7" name="Picture Placeholder 6" descr="Oil is drained from an old compressor by rotating the compressor shaft. It is collected in a cylindrical glass. The amount of measurement is indicated in glass.">
            <a:extLst>
              <a:ext uri="{FF2B5EF4-FFF2-40B4-BE49-F238E27FC236}">
                <a16:creationId xmlns:a16="http://schemas.microsoft.com/office/drawing/2014/main" id="{A8776ED0-5571-4C3B-9DED-FAFEA51EA6A0}"/>
              </a:ext>
            </a:extLst>
          </p:cNvPr>
          <p:cNvPicPr>
            <a:picLocks noGrp="1" noChangeAspect="1"/>
          </p:cNvPicPr>
          <p:nvPr>
            <p:ph type="pic" sz="quarter" idx="15"/>
          </p:nvPr>
        </p:nvPicPr>
        <p:blipFill>
          <a:blip r:embed="rId2"/>
          <a:stretch>
            <a:fillRect/>
          </a:stretch>
        </p:blipFill>
        <p:spPr>
          <a:xfrm>
            <a:off x="3328739" y="1453388"/>
            <a:ext cx="2552700" cy="3286125"/>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17591"/>
            <a:ext cx="8270495" cy="775015"/>
          </a:xfrm>
        </p:spPr>
        <p:txBody>
          <a:bodyPr wrap="square" lIns="0" tIns="18000" rIns="0" bIns="18000" anchor="ctr" anchorCtr="0">
            <a:spAutoFit/>
          </a:bodyPr>
          <a:lstStyle/>
          <a:p>
            <a:pPr marL="0" indent="0">
              <a:buNone/>
            </a:pPr>
            <a:r>
              <a:rPr lang="en-US" sz="2400" dirty="0"/>
              <a:t>The oil should be drained from the old compressor; rotate the compressor shaft and the compressor to help the draining.</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068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4.30b</a:t>
            </a:r>
          </a:p>
        </p:txBody>
      </p:sp>
      <p:pic>
        <p:nvPicPr>
          <p:cNvPr id="6" name="Picture Placeholder 5" descr="Oil is drained from a new compressor and again collected in a glass.">
            <a:extLst>
              <a:ext uri="{FF2B5EF4-FFF2-40B4-BE49-F238E27FC236}">
                <a16:creationId xmlns:a16="http://schemas.microsoft.com/office/drawing/2014/main" id="{897D56FE-6B39-45F5-9151-3C802B25DE93}"/>
              </a:ext>
            </a:extLst>
          </p:cNvPr>
          <p:cNvPicPr>
            <a:picLocks noGrp="1" noChangeAspect="1"/>
          </p:cNvPicPr>
          <p:nvPr>
            <p:ph type="pic" sz="quarter" idx="15"/>
          </p:nvPr>
        </p:nvPicPr>
        <p:blipFill>
          <a:blip r:embed="rId2"/>
          <a:stretch>
            <a:fillRect/>
          </a:stretch>
        </p:blipFill>
        <p:spPr>
          <a:xfrm>
            <a:off x="3392902" y="1453938"/>
            <a:ext cx="2438400" cy="323850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065375"/>
            <a:ext cx="8270495" cy="405683"/>
          </a:xfrm>
        </p:spPr>
        <p:txBody>
          <a:bodyPr wrap="square" lIns="0" tIns="18000" rIns="0" bIns="18000" anchor="ctr" anchorCtr="0">
            <a:spAutoFit/>
          </a:bodyPr>
          <a:lstStyle/>
          <a:p>
            <a:pPr marL="0" indent="0">
              <a:buNone/>
            </a:pPr>
            <a:r>
              <a:rPr lang="en-US" sz="2400" dirty="0"/>
              <a:t>Drain the oil from the new compressor.</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14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Types of A/C Compressors </a:t>
            </a:r>
            <a:r>
              <a:rPr lang="en-US" sz="2800" dirty="0"/>
              <a:t>(2 of 2)</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40871"/>
            <a:ext cx="8271042" cy="1590623"/>
          </a:xfrm>
        </p:spPr>
        <p:txBody>
          <a:bodyPr wrap="square" lIns="0" tIns="18000" rIns="0" bIns="18000" anchor="ctr" anchorCtr="0">
            <a:spAutoFit/>
          </a:bodyPr>
          <a:lstStyle/>
          <a:p>
            <a:pPr indent="-342000">
              <a:spcBef>
                <a:spcPts val="600"/>
              </a:spcBef>
            </a:pPr>
            <a:r>
              <a:rPr lang="en-US" dirty="0">
                <a:latin typeface="Arial" panose="020B0604020202020204" pitchFamily="34" charset="0"/>
                <a:cs typeface="Arial" panose="020B0604020202020204" pitchFamily="34" charset="0"/>
              </a:rPr>
              <a:t>Scroll compressors</a:t>
            </a:r>
          </a:p>
          <a:p>
            <a:pPr lvl="1" indent="-342000"/>
            <a:r>
              <a:rPr lang="en-US" dirty="0">
                <a:latin typeface="Arial" panose="020B0604020202020204" pitchFamily="34" charset="0"/>
                <a:cs typeface="Arial" panose="020B0604020202020204" pitchFamily="34" charset="0"/>
              </a:rPr>
              <a:t>Scroll compressors require rather complex machining to achieve constant sealing between the fixed and movable scrolls.</a:t>
            </a:r>
          </a:p>
        </p:txBody>
      </p:sp>
    </p:spTree>
    <p:extLst>
      <p:ext uri="{BB962C8B-B14F-4D97-AF65-F5344CB8AC3E}">
        <p14:creationId xmlns:p14="http://schemas.microsoft.com/office/powerpoint/2010/main" val="2360950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4.30c</a:t>
            </a:r>
          </a:p>
        </p:txBody>
      </p:sp>
      <p:pic>
        <p:nvPicPr>
          <p:cNvPr id="7" name="Picture Placeholder 6" descr="The measured amount of oil drained from the old compressor is poured into the new compressor.">
            <a:extLst>
              <a:ext uri="{FF2B5EF4-FFF2-40B4-BE49-F238E27FC236}">
                <a16:creationId xmlns:a16="http://schemas.microsoft.com/office/drawing/2014/main" id="{B6AA8D57-BD15-4FC4-B1EB-3BE8916F8C46}"/>
              </a:ext>
            </a:extLst>
          </p:cNvPr>
          <p:cNvPicPr>
            <a:picLocks noGrp="1" noChangeAspect="1"/>
          </p:cNvPicPr>
          <p:nvPr>
            <p:ph type="pic" sz="quarter" idx="15"/>
          </p:nvPr>
        </p:nvPicPr>
        <p:blipFill>
          <a:blip r:embed="rId2"/>
          <a:stretch>
            <a:fillRect/>
          </a:stretch>
        </p:blipFill>
        <p:spPr>
          <a:xfrm>
            <a:off x="2157658" y="1456462"/>
            <a:ext cx="4914900" cy="302895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4696043"/>
            <a:ext cx="8270495" cy="1144347"/>
          </a:xfrm>
        </p:spPr>
        <p:txBody>
          <a:bodyPr wrap="square" lIns="0" tIns="18000" rIns="0" bIns="18000" anchor="ctr" anchorCtr="0">
            <a:spAutoFit/>
          </a:bodyPr>
          <a:lstStyle/>
          <a:p>
            <a:pPr marL="0" indent="0">
              <a:spcBef>
                <a:spcPts val="600"/>
              </a:spcBef>
              <a:buNone/>
            </a:pPr>
            <a:r>
              <a:rPr lang="en-US" sz="2400" dirty="0"/>
              <a:t>Pour the same amount of oil drained from the old compressor or the amount specified by the compressor manufacturer of the proper oil into the new compressor.</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598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41158" y="313855"/>
            <a:ext cx="8271042" cy="590349"/>
          </a:xfrm>
        </p:spPr>
        <p:txBody>
          <a:bodyPr wrap="square" lIns="0" tIns="18000" rIns="0" bIns="18000" anchor="ctr" anchorCtr="0">
            <a:spAutoFit/>
          </a:bodyPr>
          <a:lstStyle/>
          <a:p>
            <a:r>
              <a:rPr lang="en-US" dirty="0"/>
              <a:t>Summary</a:t>
            </a:r>
            <a:endParaRPr lang="en-US" sz="2800"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59451"/>
            <a:ext cx="8271042" cy="3221839"/>
          </a:xfrm>
        </p:spPr>
        <p:txBody>
          <a:bodyPr wrap="square" lIns="0" tIns="18000" rIns="0" bIns="18000" anchor="ctr" anchorCtr="0">
            <a:spAutoFit/>
          </a:bodyPr>
          <a:lstStyle/>
          <a:p>
            <a:pPr marL="342000" indent="-342000">
              <a:spcBef>
                <a:spcPts val="600"/>
              </a:spcBef>
              <a:buFont typeface="+mj-lt"/>
              <a:buAutoNum type="arabicPeriod"/>
            </a:pPr>
            <a:r>
              <a:rPr lang="en-US" dirty="0">
                <a:latin typeface="Arial" panose="020B0604020202020204" pitchFamily="34" charset="0"/>
                <a:cs typeface="Arial" panose="020B0604020202020204" pitchFamily="34" charset="0"/>
              </a:rPr>
              <a:t>Various compressor types and models are used with vehicle A/C systems.</a:t>
            </a:r>
          </a:p>
          <a:p>
            <a:pPr marL="342000" indent="-342000">
              <a:spcBef>
                <a:spcPts val="600"/>
              </a:spcBef>
              <a:buFont typeface="+mj-lt"/>
              <a:buAutoNum type="arabicPeriod"/>
            </a:pPr>
            <a:r>
              <a:rPr lang="en-US" dirty="0">
                <a:latin typeface="Arial" panose="020B0604020202020204" pitchFamily="34" charset="0"/>
                <a:cs typeface="Arial" panose="020B0604020202020204" pitchFamily="34" charset="0"/>
              </a:rPr>
              <a:t>Compressor models can use a variety of clutch and pulley designs.</a:t>
            </a:r>
          </a:p>
          <a:p>
            <a:pPr marL="342000" indent="-342000">
              <a:spcBef>
                <a:spcPts val="600"/>
              </a:spcBef>
              <a:buFont typeface="+mj-lt"/>
              <a:buAutoNum type="arabicPeriod"/>
            </a:pPr>
            <a:r>
              <a:rPr lang="en-US" dirty="0">
                <a:latin typeface="Arial" panose="020B0604020202020204" pitchFamily="34" charset="0"/>
                <a:cs typeface="Arial" panose="020B0604020202020204" pitchFamily="34" charset="0"/>
              </a:rPr>
              <a:t>Some variable displacement compressors use a damper pulley in place of a clutch.</a:t>
            </a:r>
          </a:p>
          <a:p>
            <a:pPr marL="342000" indent="-342000">
              <a:spcBef>
                <a:spcPts val="600"/>
              </a:spcBef>
              <a:buFont typeface="+mj-lt"/>
              <a:buAutoNum type="arabicPeriod"/>
            </a:pPr>
            <a:r>
              <a:rPr lang="en-US" dirty="0">
                <a:latin typeface="Arial" panose="020B0604020202020204" pitchFamily="34" charset="0"/>
                <a:cs typeface="Arial" panose="020B0604020202020204" pitchFamily="34" charset="0"/>
              </a:rPr>
              <a:t>Compressors are lubricated by oil that is circulated by the refrigerant.</a:t>
            </a:r>
          </a:p>
        </p:txBody>
      </p:sp>
    </p:spTree>
    <p:extLst>
      <p:ext uri="{BB962C8B-B14F-4D97-AF65-F5344CB8AC3E}">
        <p14:creationId xmlns:p14="http://schemas.microsoft.com/office/powerpoint/2010/main" val="652520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3"/>
            <a:ext cx="8229600" cy="836571"/>
          </a:xfrm>
        </p:spPr>
        <p:txBody>
          <a:bodyPr lIns="0" tIns="18000" rIns="0" bIns="18000" anchor="ctr">
            <a:spAutoFit/>
          </a:bodyPr>
          <a:lstStyle/>
          <a:p>
            <a:r>
              <a:rPr lang="en-US" dirty="0"/>
              <a:t>Animation and Video Resources</a:t>
            </a:r>
            <a:br>
              <a:rPr lang="en-US" dirty="0"/>
            </a:br>
            <a:r>
              <a:rPr lang="en-US" sz="1600" dirty="0"/>
              <a:t>The below listed resources are hyperlinked to the James Halderman website</a:t>
            </a:r>
            <a:endParaRPr lang="en-IN" sz="16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2438303"/>
            <a:ext cx="8232775" cy="1298235"/>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rId3"/>
              </a:rPr>
              <a:t>(A7) Heating &amp; Air Conditioning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4"/>
              </a:rPr>
              <a:t>(A7) Heating &amp; Air Conditioning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38" y="323596"/>
            <a:ext cx="8258462" cy="590349"/>
          </a:xfrm>
        </p:spPr>
        <p:txBody>
          <a:bodyPr lIns="0" tIns="18000" rIns="0" bIns="18000"/>
          <a:lstStyle/>
          <a:p>
            <a:r>
              <a:rPr lang="en-US" dirty="0"/>
              <a:t>Copyright</a:t>
            </a:r>
            <a:endParaRPr lang="en-IN" dirty="0"/>
          </a:p>
        </p:txBody>
      </p:sp>
      <p:pic>
        <p:nvPicPr>
          <p:cNvPr id="5" name="Picture Placeholder 4" descr="Warni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96688" y="2220299"/>
            <a:ext cx="1280160" cy="1432560"/>
          </a:xfrm>
        </p:spPr>
      </p:pic>
      <p:sp>
        <p:nvSpPr>
          <p:cNvPr id="3" name="Content Placeholder 2"/>
          <p:cNvSpPr>
            <a:spLocks noGrp="1"/>
          </p:cNvSpPr>
          <p:nvPr>
            <p:ph sz="quarter" idx="10"/>
          </p:nvPr>
        </p:nvSpPr>
        <p:spPr>
          <a:xfrm>
            <a:off x="1955650" y="1461071"/>
            <a:ext cx="6499327" cy="3075585"/>
          </a:xfrm>
        </p:spPr>
        <p:style>
          <a:lnRef idx="2">
            <a:schemeClr val="dk1"/>
          </a:lnRef>
          <a:fillRef idx="1">
            <a:schemeClr val="lt1"/>
          </a:fillRef>
          <a:effectRef idx="0">
            <a:schemeClr val="dk1"/>
          </a:effectRef>
          <a:fontRef idx="minor">
            <a:schemeClr val="dk1"/>
          </a:fontRef>
        </p:style>
        <p:txBody>
          <a:bodyPr lIns="183600" tIns="183600" rIns="183600" bIns="183600" anchor="ctr" anchorCtr="0">
            <a:spAutoFit/>
          </a:bodyPr>
          <a:lstStyle/>
          <a:p>
            <a:pPr marL="432"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171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Piston Compressors</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45588"/>
            <a:ext cx="8271042" cy="2190788"/>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What does a piston compressor do?</a:t>
            </a:r>
          </a:p>
          <a:p>
            <a:pPr marL="342900" indent="-342900">
              <a:spcBef>
                <a:spcPts val="600"/>
              </a:spcBef>
            </a:pPr>
            <a:r>
              <a:rPr lang="en-US" dirty="0">
                <a:latin typeface="Arial" panose="020B0604020202020204" pitchFamily="34" charset="0"/>
                <a:cs typeface="Arial" panose="020B0604020202020204" pitchFamily="34" charset="0"/>
              </a:rPr>
              <a:t>Radial-type piston compressors</a:t>
            </a:r>
          </a:p>
          <a:p>
            <a:pPr marL="342900" indent="-342900">
              <a:spcBef>
                <a:spcPts val="600"/>
              </a:spcBef>
            </a:pPr>
            <a:r>
              <a:rPr lang="en-US" dirty="0">
                <a:latin typeface="Arial" panose="020B0604020202020204" pitchFamily="34" charset="0"/>
                <a:cs typeface="Arial" panose="020B0604020202020204" pitchFamily="34" charset="0"/>
              </a:rPr>
              <a:t>Coaxial swash-plate compressors</a:t>
            </a:r>
          </a:p>
          <a:p>
            <a:pPr marL="342900" indent="-342900">
              <a:spcBef>
                <a:spcPts val="600"/>
              </a:spcBef>
            </a:pPr>
            <a:r>
              <a:rPr lang="en-US" dirty="0">
                <a:latin typeface="Arial" panose="020B0604020202020204" pitchFamily="34" charset="0"/>
                <a:cs typeface="Arial" panose="020B0604020202020204" pitchFamily="34" charset="0"/>
              </a:rPr>
              <a:t>Coaxial wobble-plate compressors</a:t>
            </a:r>
          </a:p>
          <a:p>
            <a:pPr marL="342900" indent="-342900">
              <a:spcBef>
                <a:spcPts val="600"/>
              </a:spcBef>
            </a:pPr>
            <a:r>
              <a:rPr lang="en-US" dirty="0">
                <a:latin typeface="Arial" panose="020B0604020202020204" pitchFamily="34" charset="0"/>
                <a:cs typeface="Arial" panose="020B0604020202020204" pitchFamily="34" charset="0"/>
              </a:rPr>
              <a:t>Variable displacement wobble-plate compressors</a:t>
            </a:r>
          </a:p>
        </p:txBody>
      </p:sp>
    </p:spTree>
    <p:extLst>
      <p:ext uri="{BB962C8B-B14F-4D97-AF65-F5344CB8AC3E}">
        <p14:creationId xmlns:p14="http://schemas.microsoft.com/office/powerpoint/2010/main" val="23929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4.1</a:t>
            </a:r>
          </a:p>
        </p:txBody>
      </p:sp>
      <p:pic>
        <p:nvPicPr>
          <p:cNvPr id="7" name="Picture Placeholder 6" descr="The suction and discharge strokes of a piston compressor are shown separately.&#10;Long description is available in notes, press F6.">
            <a:extLst>
              <a:ext uri="{FF2B5EF4-FFF2-40B4-BE49-F238E27FC236}">
                <a16:creationId xmlns:a16="http://schemas.microsoft.com/office/drawing/2014/main" id="{54D1B296-80C3-4E53-9974-F3F1A219DD42}"/>
              </a:ext>
            </a:extLst>
          </p:cNvPr>
          <p:cNvPicPr>
            <a:picLocks noGrp="1" noChangeAspect="1"/>
          </p:cNvPicPr>
          <p:nvPr>
            <p:ph type="pic" sz="quarter" idx="15"/>
          </p:nvPr>
        </p:nvPicPr>
        <p:blipFill>
          <a:blip r:embed="rId3"/>
          <a:stretch>
            <a:fillRect/>
          </a:stretch>
        </p:blipFill>
        <p:spPr>
          <a:xfrm>
            <a:off x="2823315" y="1192001"/>
            <a:ext cx="3589586" cy="3038554"/>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4406918"/>
            <a:ext cx="8270495" cy="1883011"/>
          </a:xfrm>
        </p:spPr>
        <p:txBody>
          <a:bodyPr wrap="square" lIns="0" tIns="18000" rIns="0" bIns="18000" anchor="ctr" anchorCtr="0">
            <a:spAutoFit/>
          </a:bodyPr>
          <a:lstStyle/>
          <a:p>
            <a:pPr marL="0" indent="0">
              <a:spcBef>
                <a:spcPts val="600"/>
              </a:spcBef>
              <a:buNone/>
            </a:pPr>
            <a:r>
              <a:rPr lang="en-US" sz="2400" dirty="0"/>
              <a:t>In a piston compressor, when moving downward, the piston creates a drop in pressure inside the cylinder. Refrigerant then flows into the cylinder. When the piston moves upward on discharge stroke, the pressure forces the refrigerant out the discharge valve.</a:t>
            </a:r>
            <a:endParaRPr lang="en-IN" sz="2400" dirty="0"/>
          </a:p>
        </p:txBody>
      </p:sp>
    </p:spTree>
    <p:extLst>
      <p:ext uri="{BB962C8B-B14F-4D97-AF65-F5344CB8AC3E}">
        <p14:creationId xmlns:p14="http://schemas.microsoft.com/office/powerpoint/2010/main" val="535501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4.3</a:t>
            </a:r>
          </a:p>
        </p:txBody>
      </p:sp>
      <p:pic>
        <p:nvPicPr>
          <p:cNvPr id="6" name="Picture Placeholder 5" descr="Four figures leading one after another shows double pistons of a swash plate compressor as it moves through a pumping cycle. &#10;Long description is available in notes, press F6.">
            <a:extLst>
              <a:ext uri="{FF2B5EF4-FFF2-40B4-BE49-F238E27FC236}">
                <a16:creationId xmlns:a16="http://schemas.microsoft.com/office/drawing/2014/main" id="{22C90022-3320-4D33-8957-D678BB6499B3}"/>
              </a:ext>
            </a:extLst>
          </p:cNvPr>
          <p:cNvPicPr>
            <a:picLocks noGrp="1" noChangeAspect="1"/>
          </p:cNvPicPr>
          <p:nvPr>
            <p:ph type="pic" sz="quarter" idx="15"/>
          </p:nvPr>
        </p:nvPicPr>
        <p:blipFill>
          <a:blip r:embed="rId3"/>
          <a:stretch>
            <a:fillRect/>
          </a:stretch>
        </p:blipFill>
        <p:spPr>
          <a:xfrm>
            <a:off x="2350171" y="1453449"/>
            <a:ext cx="4514850" cy="346710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169462"/>
            <a:ext cx="8270495" cy="775015"/>
          </a:xfrm>
        </p:spPr>
        <p:txBody>
          <a:bodyPr wrap="square" lIns="0" tIns="18000" rIns="0" bIns="18000" anchor="ctr" anchorCtr="0">
            <a:spAutoFit/>
          </a:bodyPr>
          <a:lstStyle/>
          <a:p>
            <a:pPr marL="0" indent="0">
              <a:spcBef>
                <a:spcPts val="600"/>
              </a:spcBef>
              <a:buNone/>
            </a:pPr>
            <a:r>
              <a:rPr lang="en-US" sz="2400" dirty="0"/>
              <a:t>One of the double pistons of a swash-plate compressor as it move through a pumping cycle.</a:t>
            </a:r>
            <a:endParaRPr lang="en-IN" sz="2400" dirty="0"/>
          </a:p>
        </p:txBody>
      </p:sp>
    </p:spTree>
    <p:extLst>
      <p:ext uri="{BB962C8B-B14F-4D97-AF65-F5344CB8AC3E}">
        <p14:creationId xmlns:p14="http://schemas.microsoft.com/office/powerpoint/2010/main" val="220819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Swash Plate Compressor</a:t>
            </a:r>
            <a:br>
              <a:rPr lang="en-US" sz="2800" dirty="0"/>
            </a:br>
            <a:r>
              <a:rPr lang="en-US" sz="1200" dirty="0"/>
              <a:t>(The animation will automatically start in a few seconds)</a:t>
            </a:r>
          </a:p>
        </p:txBody>
      </p:sp>
      <p:pic>
        <p:nvPicPr>
          <p:cNvPr id="6" name="swash_plate_comp">
            <a:hlinkClick r:id="" action="ppaction://media"/>
            <a:extLst>
              <a:ext uri="{FF2B5EF4-FFF2-40B4-BE49-F238E27FC236}">
                <a16:creationId xmlns:a16="http://schemas.microsoft.com/office/drawing/2014/main" id="{ABD5AF2E-9260-4601-8851-56AE23C6C9F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13523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4.4</a:t>
            </a:r>
          </a:p>
        </p:txBody>
      </p:sp>
      <p:pic>
        <p:nvPicPr>
          <p:cNvPr id="7" name="Picture Placeholder 6" descr="Four figures leading one after another represent two of the pistons of a wobble plate compressor as it moves through a pumping cycle. The compressor has two strokes, a suction stroke and a discharge stroke.&#10;">
            <a:extLst>
              <a:ext uri="{FF2B5EF4-FFF2-40B4-BE49-F238E27FC236}">
                <a16:creationId xmlns:a16="http://schemas.microsoft.com/office/drawing/2014/main" id="{0B362E73-C758-4969-88E2-46198C588072}"/>
              </a:ext>
            </a:extLst>
          </p:cNvPr>
          <p:cNvPicPr>
            <a:picLocks noGrp="1" noChangeAspect="1"/>
          </p:cNvPicPr>
          <p:nvPr>
            <p:ph type="pic" sz="quarter" idx="15"/>
          </p:nvPr>
        </p:nvPicPr>
        <p:blipFill>
          <a:blip r:embed="rId2"/>
          <a:stretch>
            <a:fillRect/>
          </a:stretch>
        </p:blipFill>
        <p:spPr>
          <a:xfrm>
            <a:off x="2398286" y="1465248"/>
            <a:ext cx="4419600" cy="3400425"/>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201546"/>
            <a:ext cx="8270495" cy="775015"/>
          </a:xfrm>
        </p:spPr>
        <p:txBody>
          <a:bodyPr wrap="square" lIns="0" tIns="18000" rIns="0" bIns="18000" anchor="ctr" anchorCtr="0">
            <a:spAutoFit/>
          </a:bodyPr>
          <a:lstStyle/>
          <a:p>
            <a:pPr marL="0" indent="0">
              <a:spcBef>
                <a:spcPts val="600"/>
              </a:spcBef>
              <a:buNone/>
            </a:pPr>
            <a:r>
              <a:rPr lang="en-US" sz="2400" dirty="0"/>
              <a:t>Two of the pistons of a wobble-plate compressor as they move through a pumping cycle.</a:t>
            </a:r>
            <a:endParaRPr lang="en-IN" sz="2400" dirty="0"/>
          </a:p>
        </p:txBody>
      </p:sp>
    </p:spTree>
    <p:extLst>
      <p:ext uri="{BB962C8B-B14F-4D97-AF65-F5344CB8AC3E}">
        <p14:creationId xmlns:p14="http://schemas.microsoft.com/office/powerpoint/2010/main" val="3084317548"/>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1620</TotalTime>
  <Words>2173</Words>
  <Application>Microsoft Office PowerPoint</Application>
  <PresentationFormat>On-screen Show (4:3)</PresentationFormat>
  <Paragraphs>166</Paragraphs>
  <Slides>43</Slides>
  <Notes>9</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Arial</vt:lpstr>
      <vt:lpstr>Calibri</vt:lpstr>
      <vt:lpstr>Tahoma</vt:lpstr>
      <vt:lpstr>Times New Roman</vt:lpstr>
      <vt:lpstr>Verdana</vt:lpstr>
      <vt:lpstr>USHE_slide options</vt:lpstr>
      <vt:lpstr>USHE</vt:lpstr>
      <vt:lpstr>Automotive Heating and Air Conditioning</vt:lpstr>
      <vt:lpstr>Learning Objectives</vt:lpstr>
      <vt:lpstr>Types of A/C Compressors (1 of 2)</vt:lpstr>
      <vt:lpstr>Types of A/C Compressors (2 of 2)</vt:lpstr>
      <vt:lpstr>Piston Compressors</vt:lpstr>
      <vt:lpstr>Figure 4.1</vt:lpstr>
      <vt:lpstr>Figure 4.3</vt:lpstr>
      <vt:lpstr>Animation:  Swash Plate Compressor (The animation will automatically start in a few seconds)</vt:lpstr>
      <vt:lpstr>Figure 4.4</vt:lpstr>
      <vt:lpstr>Figure 4.5</vt:lpstr>
      <vt:lpstr>Animation:  Wobble Plate Compressor (The animation will automatically start in a few seconds)</vt:lpstr>
      <vt:lpstr>Vane Compressors</vt:lpstr>
      <vt:lpstr>Figure 4.7</vt:lpstr>
      <vt:lpstr>Animation:  Vane Compressor (The animation will automatically start in a few seconds)</vt:lpstr>
      <vt:lpstr>Scroll Compressors</vt:lpstr>
      <vt:lpstr>Figure 4.8</vt:lpstr>
      <vt:lpstr>Animation:  Scroll Compressor (The animation will automatically start in a few seconds)</vt:lpstr>
      <vt:lpstr>Animation:  Scroll Compressor (The animation will automatically start in a few seconds)</vt:lpstr>
      <vt:lpstr>Compressor Clutches</vt:lpstr>
      <vt:lpstr>Figure 4.9</vt:lpstr>
      <vt:lpstr>Animation:  Compressor Clutch Application (The animation will automatically start in a few seconds)</vt:lpstr>
      <vt:lpstr>Damper Drives</vt:lpstr>
      <vt:lpstr>Figure 4.11</vt:lpstr>
      <vt:lpstr>Compressor Lubrication</vt:lpstr>
      <vt:lpstr>Filters and Mufflers</vt:lpstr>
      <vt:lpstr>Compressor Valves and Switches (1 of 3)</vt:lpstr>
      <vt:lpstr>Compressor Valves and Switches (2 of 3)</vt:lpstr>
      <vt:lpstr>Figure 4.16</vt:lpstr>
      <vt:lpstr>Figure 4.17</vt:lpstr>
      <vt:lpstr>Compressor Valves and Switches (3 of 3)</vt:lpstr>
      <vt:lpstr>A/C Compressor Diagnosis (1 of 2)</vt:lpstr>
      <vt:lpstr>A/C Compressor Diagnosis (2 of 2)</vt:lpstr>
      <vt:lpstr>Drive Belt Service</vt:lpstr>
      <vt:lpstr>Figure 4.25</vt:lpstr>
      <vt:lpstr>Figure 4.26</vt:lpstr>
      <vt:lpstr>Animation:  Remove and Replace Drive Belt (The animation will automatically start in a few seconds)</vt:lpstr>
      <vt:lpstr>Replacement Compressors</vt:lpstr>
      <vt:lpstr>Figure 4.30a</vt:lpstr>
      <vt:lpstr>Figure 4.30b</vt:lpstr>
      <vt:lpstr>Figure 4.30c</vt:lpstr>
      <vt:lpstr>Summary</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Heating and Air Conditioning, Ninth Edition, Chapter 4</dc:title>
  <dc:subject>Business</dc:subject>
  <dc:creator>James D. Halderman</dc:creator>
  <cp:keywords>Automotive</cp:keywords>
  <dc:description>Additional information may be found in the Notes Pane of each slide by pressing F6.</dc:description>
  <cp:lastModifiedBy>Glen Plants</cp:lastModifiedBy>
  <cp:revision>85</cp:revision>
  <dcterms:created xsi:type="dcterms:W3CDTF">2021-12-16T20:49:55Z</dcterms:created>
  <dcterms:modified xsi:type="dcterms:W3CDTF">2022-04-25T14:19:19Z</dcterms:modified>
</cp:coreProperties>
</file>