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78" r:id="rId2"/>
  </p:sldMasterIdLst>
  <p:notesMasterIdLst>
    <p:notesMasterId r:id="rId42"/>
  </p:notesMasterIdLst>
  <p:sldIdLst>
    <p:sldId id="402" r:id="rId3"/>
    <p:sldId id="361" r:id="rId4"/>
    <p:sldId id="451" r:id="rId5"/>
    <p:sldId id="362" r:id="rId6"/>
    <p:sldId id="457" r:id="rId7"/>
    <p:sldId id="453" r:id="rId8"/>
    <p:sldId id="452" r:id="rId9"/>
    <p:sldId id="426" r:id="rId10"/>
    <p:sldId id="427" r:id="rId11"/>
    <p:sldId id="428" r:id="rId12"/>
    <p:sldId id="365" r:id="rId13"/>
    <p:sldId id="429" r:id="rId14"/>
    <p:sldId id="430" r:id="rId15"/>
    <p:sldId id="363" r:id="rId16"/>
    <p:sldId id="431" r:id="rId17"/>
    <p:sldId id="432" r:id="rId18"/>
    <p:sldId id="458" r:id="rId19"/>
    <p:sldId id="438" r:id="rId20"/>
    <p:sldId id="454" r:id="rId21"/>
    <p:sldId id="436" r:id="rId22"/>
    <p:sldId id="455" r:id="rId23"/>
    <p:sldId id="459" r:id="rId24"/>
    <p:sldId id="456" r:id="rId25"/>
    <p:sldId id="433" r:id="rId26"/>
    <p:sldId id="434" r:id="rId27"/>
    <p:sldId id="435" r:id="rId28"/>
    <p:sldId id="440" r:id="rId29"/>
    <p:sldId id="437" r:id="rId30"/>
    <p:sldId id="442" r:id="rId31"/>
    <p:sldId id="443" r:id="rId32"/>
    <p:sldId id="444" r:id="rId33"/>
    <p:sldId id="445" r:id="rId34"/>
    <p:sldId id="460" r:id="rId35"/>
    <p:sldId id="446" r:id="rId36"/>
    <p:sldId id="447" r:id="rId37"/>
    <p:sldId id="448" r:id="rId38"/>
    <p:sldId id="449" r:id="rId39"/>
    <p:sldId id="463" r:id="rId40"/>
    <p:sldId id="450"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903" userDrawn="1">
          <p15:clr>
            <a:srgbClr val="A4A3A4"/>
          </p15:clr>
        </p15:guide>
        <p15:guide id="3" orient="horz" pos="482" userDrawn="1">
          <p15:clr>
            <a:srgbClr val="A4A3A4"/>
          </p15:clr>
        </p15:guide>
        <p15:guide id="4" pos="272" userDrawn="1">
          <p15:clr>
            <a:srgbClr val="A4A3A4"/>
          </p15:clr>
        </p15:guide>
        <p15:guide id="5" orient="horz" pos="913" userDrawn="1">
          <p15:clr>
            <a:srgbClr val="A4A3A4"/>
          </p15:clr>
        </p15:guide>
        <p15:guide id="6" pos="54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60" autoAdjust="0"/>
    <p:restoredTop sz="88398" autoAdjust="0"/>
  </p:normalViewPr>
  <p:slideViewPr>
    <p:cSldViewPr snapToGrid="0" snapToObjects="1">
      <p:cViewPr varScale="1">
        <p:scale>
          <a:sx n="101" d="100"/>
          <a:sy n="101" d="100"/>
        </p:scale>
        <p:origin x="1644" y="144"/>
      </p:cViewPr>
      <p:guideLst>
        <p:guide orient="horz" pos="2183"/>
        <p:guide pos="2903"/>
        <p:guide orient="horz" pos="482"/>
        <p:guide pos="272"/>
        <p:guide orient="horz" pos="913"/>
        <p:guide pos="5488"/>
      </p:guideLst>
    </p:cSldViewPr>
  </p:slideViewPr>
  <p:outlineViewPr>
    <p:cViewPr>
      <p:scale>
        <a:sx n="33" d="100"/>
        <a:sy n="33" d="100"/>
      </p:scale>
      <p:origin x="0" y="-1644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114394-4E01-9547-BC4D-5146CC5A7298}" type="datetimeFigureOut">
              <a:rPr lang="en-US" smtClean="0"/>
              <a:t>4/25/2022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D05B1-E14E-554D-A191-4513604FB385}" type="slidenum">
              <a:rPr lang="en-US" smtClean="0"/>
              <a:t>‹#›</a:t>
            </a:fld>
            <a:endParaRPr lang="en-US" dirty="0"/>
          </a:p>
        </p:txBody>
      </p:sp>
    </p:spTree>
    <p:extLst>
      <p:ext uri="{BB962C8B-B14F-4D97-AF65-F5344CB8AC3E}">
        <p14:creationId xmlns:p14="http://schemas.microsoft.com/office/powerpoint/2010/main" val="1562254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3) NVDA Reader (free versions available)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0340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latin typeface="Arial" panose="020B0604020202020204" pitchFamily="34" charset="0"/>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The system shows an evaporator is linked to an accumulator through the suction line. The suction line further connects the accumulator to a compressor and a clutch. The compressor is linked to the condenser through the discharge line. The condensate from the condenser passes through the office tube, and the office tube finally leads to the evaporator. A dashed line links the office tube to the compressor and clutch. The heat and refrigerant flow above the office tube, near the condenser, is labeled "high flow," and below the office tube, near the evaporator, is labeled "low side."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26</a:t>
            </a:fld>
            <a:endParaRPr lang="en-US" dirty="0"/>
          </a:p>
        </p:txBody>
      </p:sp>
    </p:spTree>
    <p:extLst>
      <p:ext uri="{BB962C8B-B14F-4D97-AF65-F5344CB8AC3E}">
        <p14:creationId xmlns:p14="http://schemas.microsoft.com/office/powerpoint/2010/main" val="604079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28</a:t>
            </a:fld>
            <a:endParaRPr lang="en-US" dirty="0"/>
          </a:p>
        </p:txBody>
      </p:sp>
    </p:spTree>
    <p:extLst>
      <p:ext uri="{BB962C8B-B14F-4D97-AF65-F5344CB8AC3E}">
        <p14:creationId xmlns:p14="http://schemas.microsoft.com/office/powerpoint/2010/main" val="2857887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latin typeface="Arial" panose="020B0604020202020204" pitchFamily="34" charset="0"/>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The system consists of an evaporator and a condenser linked to a receiver drier through a liquid line. This liquid line further connects the receiver drier to the T X V, which is further attached to the evaporator. The evaporator is linked to the compressor through the suction line, and the compressor is linked to the condenser through the discharge line. The condenser is filled with condensing vapor and some liquid, and the liquid line is filled with liquid.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30</a:t>
            </a:fld>
            <a:endParaRPr lang="en-US" dirty="0"/>
          </a:p>
        </p:txBody>
      </p:sp>
    </p:spTree>
    <p:extLst>
      <p:ext uri="{BB962C8B-B14F-4D97-AF65-F5344CB8AC3E}">
        <p14:creationId xmlns:p14="http://schemas.microsoft.com/office/powerpoint/2010/main" val="2650523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latin typeface="Arial" panose="020B0604020202020204" pitchFamily="34" charset="0"/>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The system consists of an evaporator and a condenser linked to a receiver drier through a liquid line. This liquid line further connects the receiver drier to the T X V, which is further attached to the evaporator. The evaporator is linked to the compressor through the suction line. The compressor is linked to the condenser through the discharge line. The condenser is partially filled with the liquid.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31</a:t>
            </a:fld>
            <a:endParaRPr lang="en-US" dirty="0"/>
          </a:p>
        </p:txBody>
      </p:sp>
    </p:spTree>
    <p:extLst>
      <p:ext uri="{BB962C8B-B14F-4D97-AF65-F5344CB8AC3E}">
        <p14:creationId xmlns:p14="http://schemas.microsoft.com/office/powerpoint/2010/main" val="293917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latin typeface="Arial" panose="020B0604020202020204" pitchFamily="34" charset="0"/>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The system consists of an evaporator and a condenser linked to a receiver drier through a liquid line. This liquid line further connects the receiver drier to the T X V, which is further attached to the evaporator. The evaporator is linked to the compressor through the suction line. The compressor is linked to the condenser through the discharge line. There is some vapor in the liquid line.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32</a:t>
            </a:fld>
            <a:endParaRPr lang="en-US" dirty="0"/>
          </a:p>
        </p:txBody>
      </p:sp>
    </p:spTree>
    <p:extLst>
      <p:ext uri="{BB962C8B-B14F-4D97-AF65-F5344CB8AC3E}">
        <p14:creationId xmlns:p14="http://schemas.microsoft.com/office/powerpoint/2010/main" val="691409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D05B1-E14E-554D-A191-4513604FB385}" type="slidenum">
              <a:rPr lang="en-US" smtClean="0"/>
              <a:t>34</a:t>
            </a:fld>
            <a:endParaRPr lang="en-US" dirty="0"/>
          </a:p>
        </p:txBody>
      </p:sp>
    </p:spTree>
    <p:extLst>
      <p:ext uri="{BB962C8B-B14F-4D97-AF65-F5344CB8AC3E}">
        <p14:creationId xmlns:p14="http://schemas.microsoft.com/office/powerpoint/2010/main" val="853738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38</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09710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91552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Long Description:</a:t>
            </a:r>
          </a:p>
          <a:p>
            <a:r>
              <a:rPr lang="en-US" dirty="0">
                <a:latin typeface="Arial" panose="020B0604020202020204" pitchFamily="34" charset="0"/>
                <a:cs typeface="Arial" panose="020B0604020202020204" pitchFamily="34" charset="0"/>
              </a:rPr>
              <a:t>Fresh air enters through a fresh or recirculation door, moves to the cabin air filter, and then to a blower motor. It further leads to the A C drain hose through an A C evaporation, passes through a temperature blend door to a heat exchanger or heater core, and finally comes out through three mode doors.</a:t>
            </a:r>
          </a:p>
        </p:txBody>
      </p:sp>
      <p:sp>
        <p:nvSpPr>
          <p:cNvPr id="4" name="Slide Number Placeholder 3"/>
          <p:cNvSpPr>
            <a:spLocks noGrp="1"/>
          </p:cNvSpPr>
          <p:nvPr>
            <p:ph type="sldNum" sz="quarter" idx="5"/>
          </p:nvPr>
        </p:nvSpPr>
        <p:spPr/>
        <p:txBody>
          <a:bodyPr/>
          <a:lstStyle/>
          <a:p>
            <a:fld id="{623D05B1-E14E-554D-A191-4513604FB385}" type="slidenum">
              <a:rPr lang="en-US" smtClean="0"/>
              <a:t>6</a:t>
            </a:fld>
            <a:endParaRPr lang="en-US" dirty="0"/>
          </a:p>
        </p:txBody>
      </p:sp>
    </p:spTree>
    <p:extLst>
      <p:ext uri="{BB962C8B-B14F-4D97-AF65-F5344CB8AC3E}">
        <p14:creationId xmlns:p14="http://schemas.microsoft.com/office/powerpoint/2010/main" val="2727212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D05B1-E14E-554D-A191-4513604FB385}" type="slidenum">
              <a:rPr lang="en-US" smtClean="0"/>
              <a:t>9</a:t>
            </a:fld>
            <a:endParaRPr lang="en-US" dirty="0"/>
          </a:p>
        </p:txBody>
      </p:sp>
    </p:spTree>
    <p:extLst>
      <p:ext uri="{BB962C8B-B14F-4D97-AF65-F5344CB8AC3E}">
        <p14:creationId xmlns:p14="http://schemas.microsoft.com/office/powerpoint/2010/main" val="1208514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latin typeface="Arial" panose="020B0604020202020204" pitchFamily="34" charset="0"/>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The parts of the compressor from top right to bottom right are as follows: "Wobble plate, Connecting rod, Piston, Suction or Discharge connections, Low pressure vapor, Charge ports, Intake or discharge valves, Cylinder head, High pressure vapor, Cam rotor, and Clutch assembly" in an anticlockwise direction.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12</a:t>
            </a:fld>
            <a:endParaRPr lang="en-US" dirty="0"/>
          </a:p>
        </p:txBody>
      </p:sp>
    </p:spTree>
    <p:extLst>
      <p:ext uri="{BB962C8B-B14F-4D97-AF65-F5344CB8AC3E}">
        <p14:creationId xmlns:p14="http://schemas.microsoft.com/office/powerpoint/2010/main" val="183818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latin typeface="Arial" panose="020B0604020202020204" pitchFamily="34" charset="0"/>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An evaporator absorbs the heat from outside and it flows from the evaporator to a compressor and then to a condenser. The condenser releases the heat outside and leads the condensate to a receiver drier. The drier is connected to an expansion device, which finally leads to the evaporator.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15</a:t>
            </a:fld>
            <a:endParaRPr lang="en-US" dirty="0"/>
          </a:p>
        </p:txBody>
      </p:sp>
    </p:spTree>
    <p:extLst>
      <p:ext uri="{BB962C8B-B14F-4D97-AF65-F5344CB8AC3E}">
        <p14:creationId xmlns:p14="http://schemas.microsoft.com/office/powerpoint/2010/main" val="50380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Long Description:</a:t>
            </a:r>
          </a:p>
          <a:p>
            <a:r>
              <a:rPr lang="en-US" dirty="0">
                <a:latin typeface="Arial" panose="020B0604020202020204" pitchFamily="34" charset="0"/>
                <a:cs typeface="Arial" panose="020B0604020202020204" pitchFamily="34" charset="0"/>
              </a:rPr>
              <a:t>The office tube connects a condenser with an evaporator to obtain cold air of 40 degrees from 70 degrees cabin air through the evaporator. The condenser transfers 90 degrees R A M air into 120 degrees hot air. The condenser is linked to a compressor through a discharge line. It leads to an accumulator through a suction line and a pressure cycling switch. The accumulator is then linked with the evaporator.</a:t>
            </a:r>
          </a:p>
        </p:txBody>
      </p:sp>
      <p:sp>
        <p:nvSpPr>
          <p:cNvPr id="4" name="Slide Number Placeholder 3"/>
          <p:cNvSpPr>
            <a:spLocks noGrp="1"/>
          </p:cNvSpPr>
          <p:nvPr>
            <p:ph type="sldNum" sz="quarter" idx="5"/>
          </p:nvPr>
        </p:nvSpPr>
        <p:spPr/>
        <p:txBody>
          <a:bodyPr/>
          <a:lstStyle/>
          <a:p>
            <a:fld id="{623D05B1-E14E-554D-A191-4513604FB385}" type="slidenum">
              <a:rPr lang="en-US" smtClean="0"/>
              <a:t>19</a:t>
            </a:fld>
            <a:endParaRPr lang="en-US" dirty="0"/>
          </a:p>
        </p:txBody>
      </p:sp>
    </p:spTree>
    <p:extLst>
      <p:ext uri="{BB962C8B-B14F-4D97-AF65-F5344CB8AC3E}">
        <p14:creationId xmlns:p14="http://schemas.microsoft.com/office/powerpoint/2010/main" val="4167612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Long Description:</a:t>
            </a:r>
          </a:p>
          <a:p>
            <a:r>
              <a:rPr lang="en-US" dirty="0">
                <a:latin typeface="Arial" panose="020B0604020202020204" pitchFamily="34" charset="0"/>
                <a:cs typeface="Arial" panose="020B0604020202020204" pitchFamily="34" charset="0"/>
              </a:rPr>
              <a:t>The receiver drier connects a condenser with an evaporator through an expansion valve between drier and evaporator to obtain cold air of 40 degrees from 70 degrees cabin air through the evaporator. The condenser transfers 90 degrees R A M air into hot air. The condenser is linked with a compressor through a discharge line. It leads to the evaporator by a suction line. The compressor is also linked to the evaporator with a thermostat, parallelly. The hot and cold points are labeled on the thermostat.</a:t>
            </a:r>
          </a:p>
        </p:txBody>
      </p:sp>
      <p:sp>
        <p:nvSpPr>
          <p:cNvPr id="4" name="Slide Number Placeholder 3"/>
          <p:cNvSpPr>
            <a:spLocks noGrp="1"/>
          </p:cNvSpPr>
          <p:nvPr>
            <p:ph type="sldNum" sz="quarter" idx="5"/>
          </p:nvPr>
        </p:nvSpPr>
        <p:spPr/>
        <p:txBody>
          <a:bodyPr/>
          <a:lstStyle/>
          <a:p>
            <a:fld id="{623D05B1-E14E-554D-A191-4513604FB385}" type="slidenum">
              <a:rPr lang="en-US" smtClean="0"/>
              <a:t>21</a:t>
            </a:fld>
            <a:endParaRPr lang="en-US" dirty="0"/>
          </a:p>
        </p:txBody>
      </p:sp>
    </p:spTree>
    <p:extLst>
      <p:ext uri="{BB962C8B-B14F-4D97-AF65-F5344CB8AC3E}">
        <p14:creationId xmlns:p14="http://schemas.microsoft.com/office/powerpoint/2010/main" val="3371885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latin typeface="Arial" panose="020B0604020202020204" pitchFamily="34" charset="0"/>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At the top, two valves are labeled "Inlet from evaporator and outlet to compressor." A U-shaped tube running all over from the valves is labeled "Vapor return tube." At the top-right end of the tube, "hole" is labeled. A bag inside, near the bottom end of the tube, is labeled "Desiccant bag." At the bottom, a filter is labeled "Oil return orifice filter." </a:t>
            </a:r>
            <a:endParaRPr lang="en-US" noProof="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23D05B1-E14E-554D-A191-4513604FB385}" type="slidenum">
              <a:rPr lang="en-US" smtClean="0"/>
              <a:t>23</a:t>
            </a:fld>
            <a:endParaRPr lang="en-US" dirty="0"/>
          </a:p>
        </p:txBody>
      </p:sp>
    </p:spTree>
    <p:extLst>
      <p:ext uri="{BB962C8B-B14F-4D97-AF65-F5344CB8AC3E}">
        <p14:creationId xmlns:p14="http://schemas.microsoft.com/office/powerpoint/2010/main" val="41350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latin typeface="Arial" panose="020B0604020202020204" pitchFamily="34" charset="0"/>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The system shows an evaporator is linked to a compressor and a clutch through the suction line. The compressor is linked to a condenser through the discharge line. The condensate from the condenser passes through the receiver drier connected to the condenser. The receiver drier is further connected to T X V valve and it finally leads to the evaporator. A dashed line links T X V to the compressor and clutch. The heat and refrigerant flow above T X V, near the condenser, is labeled "high flow," and below T X V, near the evaporator, is labeled "low side."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3D05B1-E14E-554D-A191-4513604FB385}" type="slidenum">
              <a:rPr lang="en-US" smtClean="0"/>
              <a:t>25</a:t>
            </a:fld>
            <a:endParaRPr lang="en-US" dirty="0"/>
          </a:p>
        </p:txBody>
      </p:sp>
    </p:spTree>
    <p:extLst>
      <p:ext uri="{BB962C8B-B14F-4D97-AF65-F5344CB8AC3E}">
        <p14:creationId xmlns:p14="http://schemas.microsoft.com/office/powerpoint/2010/main" val="625079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lvl1pPr>
              <a:defRPr sz="2400" baseline="0">
                <a:latin typeface="+mn-lt"/>
              </a:defRPr>
            </a:lvl1pPr>
            <a:lvl2pPr>
              <a:defRPr sz="2400" baseline="0">
                <a:latin typeface="+mn-lt"/>
              </a:defRPr>
            </a:lvl2pPr>
            <a:lvl3pPr>
              <a:defRPr sz="2400"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435877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9BE0F514-17F2-4F80-AEC5-F1793A21C549}"/>
              </a:ext>
            </a:extLst>
          </p:cNvPr>
          <p:cNvSpPr>
            <a:spLocks noGrp="1"/>
          </p:cNvSpPr>
          <p:nvPr>
            <p:ph type="pic" sz="quarter" idx="15"/>
          </p:nvPr>
        </p:nvSpPr>
        <p:spPr>
          <a:xfrm>
            <a:off x="457200" y="5392738"/>
            <a:ext cx="8229600" cy="1023937"/>
          </a:xfrm>
        </p:spPr>
        <p:txBody>
          <a:bodyPr/>
          <a:lstStyle/>
          <a:p>
            <a:endParaRPr lang="en-IN" dirty="0"/>
          </a:p>
        </p:txBody>
      </p:sp>
    </p:spTree>
    <p:extLst>
      <p:ext uri="{BB962C8B-B14F-4D97-AF65-F5344CB8AC3E}">
        <p14:creationId xmlns:p14="http://schemas.microsoft.com/office/powerpoint/2010/main" val="1748973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2400" b="0" i="0" u="none" strike="noStrike" cap="none" baseline="0">
                <a:solidFill>
                  <a:schemeClr val="dk1"/>
                </a:solidFill>
                <a:latin typeface="Arial" panose="020B0604020202020204" pitchFamily="34" charset="0"/>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3330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 figure">
    <p:spTree>
      <p:nvGrpSpPr>
        <p:cNvPr id="1" name="Shape 30"/>
        <p:cNvGrpSpPr/>
        <p:nvPr/>
      </p:nvGrpSpPr>
      <p:grpSpPr>
        <a:xfrm>
          <a:off x="0" y="0"/>
          <a:ext cx="0" cy="0"/>
          <a:chOff x="0" y="0"/>
          <a:chExt cx="0" cy="0"/>
        </a:xfrm>
      </p:grpSpPr>
      <p:sp>
        <p:nvSpPr>
          <p:cNvPr id="2" name="Title 1"/>
          <p:cNvSpPr>
            <a:spLocks noGrp="1"/>
          </p:cNvSpPr>
          <p:nvPr>
            <p:ph type="title"/>
          </p:nvPr>
        </p:nvSpPr>
        <p:spPr>
          <a:xfrm>
            <a:off x="425449" y="124580"/>
            <a:ext cx="8296275" cy="590349"/>
          </a:xfrm>
        </p:spPr>
        <p:txBody>
          <a:bodyPr tIns="18000" bIns="18000" anchor="ctr" anchorCtr="0">
            <a:spAutoFit/>
          </a:bodyPr>
          <a:lstStyle>
            <a:lvl1pPr>
              <a:defRPr sz="3600">
                <a:latin typeface="+mj-lt"/>
              </a:defRPr>
            </a:lvl1pPr>
          </a:lstStyle>
          <a:p>
            <a:r>
              <a:rPr lang="en-US" dirty="0"/>
              <a:t>Click to edit Master title style</a:t>
            </a:r>
            <a:endParaRPr lang="en-IN" dirty="0"/>
          </a:p>
        </p:txBody>
      </p:sp>
      <p:sp>
        <p:nvSpPr>
          <p:cNvPr id="5" name="Content Placeholder 4"/>
          <p:cNvSpPr>
            <a:spLocks noGrp="1"/>
          </p:cNvSpPr>
          <p:nvPr>
            <p:ph sz="quarter" idx="10"/>
          </p:nvPr>
        </p:nvSpPr>
        <p:spPr>
          <a:xfrm>
            <a:off x="425450" y="1044575"/>
            <a:ext cx="4146550" cy="336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Picture Placeholder 6"/>
          <p:cNvSpPr>
            <a:spLocks noGrp="1"/>
          </p:cNvSpPr>
          <p:nvPr>
            <p:ph type="pic" sz="quarter" idx="11"/>
          </p:nvPr>
        </p:nvSpPr>
        <p:spPr>
          <a:xfrm>
            <a:off x="5076825" y="1044575"/>
            <a:ext cx="3644900" cy="3365500"/>
          </a:xfrm>
        </p:spPr>
        <p:txBody>
          <a:bodyPr/>
          <a:lstStyle/>
          <a:p>
            <a:endParaRPr lang="en-IN" dirty="0"/>
          </a:p>
        </p:txBody>
      </p:sp>
    </p:spTree>
    <p:extLst>
      <p:ext uri="{BB962C8B-B14F-4D97-AF65-F5344CB8AC3E}">
        <p14:creationId xmlns:p14="http://schemas.microsoft.com/office/powerpoint/2010/main" val="1751152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39" name="Content Placeholder"/>
          <p:cNvSpPr txBox="1">
            <a:spLocks noGrp="1"/>
          </p:cNvSpPr>
          <p:nvPr>
            <p:ph type="body" idx="1"/>
          </p:nvPr>
        </p:nvSpPr>
        <p:spPr>
          <a:xfrm>
            <a:off x="457200" y="1507544"/>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2146852"/>
            <a:ext cx="4397375" cy="3979311"/>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146852"/>
            <a:ext cx="3657600" cy="945598"/>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286501"/>
            <a:ext cx="1093304" cy="3429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347647977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hapter Opener 1">
    <p:spTree>
      <p:nvGrpSpPr>
        <p:cNvPr id="1" name="Shape 37"/>
        <p:cNvGrpSpPr/>
        <p:nvPr/>
      </p:nvGrpSpPr>
      <p:grpSpPr>
        <a:xfrm>
          <a:off x="0" y="0"/>
          <a:ext cx="0" cy="0"/>
          <a:chOff x="0" y="0"/>
          <a:chExt cx="0" cy="0"/>
        </a:xfrm>
      </p:grpSpPr>
      <p:sp>
        <p:nvSpPr>
          <p:cNvPr id="2" name="Title 1"/>
          <p:cNvSpPr>
            <a:spLocks noGrp="1"/>
          </p:cNvSpPr>
          <p:nvPr>
            <p:ph type="title"/>
          </p:nvPr>
        </p:nvSpPr>
        <p:spPr>
          <a:xfrm>
            <a:off x="435684" y="124580"/>
            <a:ext cx="8284454" cy="590349"/>
          </a:xfrm>
        </p:spPr>
        <p:txBody>
          <a:bodyPr lIns="0" tIns="18000" rIns="0" bIns="18000" anchor="ctr" anchorCtr="0">
            <a:spAutoFit/>
          </a:bodyPr>
          <a:lstStyle>
            <a:lvl1pPr>
              <a:defRPr sz="3600">
                <a:latin typeface="+mj-lt"/>
              </a:defRPr>
            </a:lvl1pPr>
          </a:lstStyle>
          <a:p>
            <a:r>
              <a:rPr lang="en-US" dirty="0"/>
              <a:t>Click to edit Master title style</a:t>
            </a:r>
            <a:endParaRPr lang="en-IN" dirty="0"/>
          </a:p>
        </p:txBody>
      </p:sp>
      <p:sp>
        <p:nvSpPr>
          <p:cNvPr id="4" name="Content Placeholder 3"/>
          <p:cNvSpPr>
            <a:spLocks noGrp="1"/>
          </p:cNvSpPr>
          <p:nvPr>
            <p:ph sz="quarter" idx="10"/>
          </p:nvPr>
        </p:nvSpPr>
        <p:spPr>
          <a:xfrm>
            <a:off x="430213" y="1044575"/>
            <a:ext cx="8289925" cy="354013"/>
          </a:xfrm>
        </p:spPr>
        <p:txBody>
          <a:bodyPr/>
          <a:lstStyle>
            <a:lvl1pPr>
              <a:defRPr sz="2000">
                <a:solidFill>
                  <a:srgbClr val="007FA3"/>
                </a:solidFill>
              </a:defRPr>
            </a:lvl1pPr>
            <a:lvl2pPr>
              <a:defRPr sz="2000">
                <a:solidFill>
                  <a:srgbClr val="007FA3"/>
                </a:solidFill>
              </a:defRPr>
            </a:lvl2pPr>
            <a:lvl3pPr>
              <a:defRPr sz="2000">
                <a:solidFill>
                  <a:srgbClr val="007FA3"/>
                </a:solidFill>
              </a:defRPr>
            </a:lvl3pPr>
            <a:lvl4pPr>
              <a:defRPr sz="2000">
                <a:solidFill>
                  <a:srgbClr val="007FA3"/>
                </a:solidFill>
              </a:defRPr>
            </a:lvl4pPr>
            <a:lvl5pPr>
              <a:defRPr sz="2000">
                <a:solidFill>
                  <a:srgbClr val="007FA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Picture Placeholder 5"/>
          <p:cNvSpPr>
            <a:spLocks noGrp="1"/>
          </p:cNvSpPr>
          <p:nvPr>
            <p:ph type="pic" sz="quarter" idx="11"/>
          </p:nvPr>
        </p:nvSpPr>
        <p:spPr>
          <a:xfrm>
            <a:off x="430213" y="1743075"/>
            <a:ext cx="3937000" cy="4011613"/>
          </a:xfrm>
        </p:spPr>
        <p:txBody>
          <a:bodyPr/>
          <a:lstStyle/>
          <a:p>
            <a:endParaRPr lang="en-IN" dirty="0"/>
          </a:p>
        </p:txBody>
      </p:sp>
      <p:sp>
        <p:nvSpPr>
          <p:cNvPr id="8" name="Content Placeholder 7"/>
          <p:cNvSpPr>
            <a:spLocks noGrp="1"/>
          </p:cNvSpPr>
          <p:nvPr>
            <p:ph sz="quarter" idx="12"/>
          </p:nvPr>
        </p:nvSpPr>
        <p:spPr>
          <a:xfrm>
            <a:off x="4567238" y="1990725"/>
            <a:ext cx="4152900" cy="923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13"/>
          </p:nvPr>
        </p:nvSpPr>
        <p:spPr>
          <a:xfrm>
            <a:off x="4567238" y="3441700"/>
            <a:ext cx="4152900" cy="9588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Picture Placeholder 12"/>
          <p:cNvSpPr>
            <a:spLocks noGrp="1"/>
          </p:cNvSpPr>
          <p:nvPr>
            <p:ph type="pic" sz="quarter" idx="14"/>
          </p:nvPr>
        </p:nvSpPr>
        <p:spPr>
          <a:xfrm>
            <a:off x="430213" y="6308725"/>
            <a:ext cx="2281237" cy="549275"/>
          </a:xfrm>
        </p:spPr>
        <p:txBody>
          <a:bodyPr/>
          <a:lstStyle/>
          <a:p>
            <a:endParaRPr lang="en-IN" dirty="0"/>
          </a:p>
        </p:txBody>
      </p:sp>
      <p:sp>
        <p:nvSpPr>
          <p:cNvPr id="15" name="Content Placeholder 14"/>
          <p:cNvSpPr>
            <a:spLocks noGrp="1"/>
          </p:cNvSpPr>
          <p:nvPr>
            <p:ph sz="quarter" idx="15"/>
          </p:nvPr>
        </p:nvSpPr>
        <p:spPr>
          <a:xfrm>
            <a:off x="3216537" y="6470650"/>
            <a:ext cx="5503602" cy="263525"/>
          </a:xfrm>
        </p:spPr>
        <p:txBody>
          <a:bodyPr/>
          <a:lstStyle>
            <a:lvl1pPr>
              <a:defRPr sz="1200">
                <a:latin typeface="Verdana" panose="020B0604030504040204" pitchFamily="34" charset="0"/>
                <a:ea typeface="Verdana" panose="020B0604030504040204" pitchFamily="34" charset="0"/>
              </a:defRPr>
            </a:lvl1pPr>
            <a:lvl2pPr>
              <a:defRPr sz="1200">
                <a:latin typeface="Verdana" panose="020B0604030504040204" pitchFamily="34" charset="0"/>
                <a:ea typeface="Verdana" panose="020B0604030504040204" pitchFamily="34" charset="0"/>
              </a:defRPr>
            </a:lvl2pPr>
            <a:lvl3pPr>
              <a:defRPr sz="12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2448503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15" name="Logo" descr="Pearson Logo"/>
          <p:cNvPicPr preferRelativeResize="0"/>
          <p:nvPr userDrawn="1"/>
        </p:nvPicPr>
        <p:blipFill rotWithShape="1">
          <a:blip r:embed="rId6">
            <a:alphaModFix/>
          </a:blip>
          <a:srcRect/>
          <a:stretch/>
        </p:blipFill>
        <p:spPr>
          <a:xfrm>
            <a:off x="443972" y="6429708"/>
            <a:ext cx="917999" cy="289143"/>
          </a:xfrm>
          <a:prstGeom prst="rect">
            <a:avLst/>
          </a:prstGeom>
          <a:noFill/>
          <a:ln>
            <a:noFill/>
          </a:ln>
        </p:spPr>
      </p:pic>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2018, 2015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757744497"/>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8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564815979"/>
      </p:ext>
    </p:extLst>
  </p:cSld>
  <p:clrMap bg1="lt1" tx1="dk1" bg2="dk2" tx2="lt2" accent1="accent1" accent2="accent2" accent3="accent3" accent4="accent4" accent5="accent5" accent6="accent6" hlink="hlink" folHlink="folHlink"/>
  <p:sldLayoutIdLst>
    <p:sldLayoutId id="2147483679" r:id="rId1"/>
    <p:sldLayoutId id="214748368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jameshalderman.com/a7_anim_lib_page/"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jameshalderman.com/a7_vid_lib_pag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673"/>
            <a:ext cx="8229600" cy="1144347"/>
          </a:xfrm>
        </p:spPr>
        <p:txBody>
          <a:bodyPr wrap="square" tIns="18000" bIns="18000" anchor="ctr" anchorCtr="0">
            <a:spAutoFit/>
          </a:bodyPr>
          <a:lstStyle/>
          <a:p>
            <a:r>
              <a:rPr lang="en-US" dirty="0"/>
              <a:t>Automotive Heating and Air Conditioning</a:t>
            </a:r>
          </a:p>
        </p:txBody>
      </p:sp>
      <p:sp>
        <p:nvSpPr>
          <p:cNvPr id="3" name="Content Placeholder 2"/>
          <p:cNvSpPr>
            <a:spLocks noGrp="1"/>
          </p:cNvSpPr>
          <p:nvPr>
            <p:ph sz="quarter" idx="10"/>
          </p:nvPr>
        </p:nvSpPr>
        <p:spPr>
          <a:xfrm>
            <a:off x="490915" y="1524000"/>
            <a:ext cx="2328485" cy="344128"/>
          </a:xfrm>
        </p:spPr>
        <p:txBody>
          <a:bodyPr wrap="square" lIns="0" tIns="18000" rIns="0" bIns="18000" anchor="ctr" anchorCtr="0">
            <a:spAutoFit/>
          </a:bodyPr>
          <a:lstStyle/>
          <a:p>
            <a:pPr marL="0" indent="0">
              <a:spcBef>
                <a:spcPts val="600"/>
              </a:spcBef>
              <a:buNone/>
            </a:pPr>
            <a:r>
              <a:rPr lang="en-US" dirty="0"/>
              <a:t>Ninth Edition</a:t>
            </a:r>
          </a:p>
        </p:txBody>
      </p:sp>
      <p:pic>
        <p:nvPicPr>
          <p:cNvPr id="12" name="Picture Placeholder 11" descr="Front Cover: Automotive Heating and Air Conditioning Ninth Edition by James D.&#10;Halderman">
            <a:extLst>
              <a:ext uri="{FF2B5EF4-FFF2-40B4-BE49-F238E27FC236}">
                <a16:creationId xmlns:a16="http://schemas.microsoft.com/office/drawing/2014/main" id="{30018957-08D5-4219-A372-A9D538A0603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535838" y="1981200"/>
            <a:ext cx="3426562" cy="4378757"/>
          </a:xfrm>
          <a:prstGeom prst="rect">
            <a:avLst/>
          </a:prstGeom>
        </p:spPr>
      </p:pic>
      <p:sp>
        <p:nvSpPr>
          <p:cNvPr id="5" name="Content Placeholder 4"/>
          <p:cNvSpPr>
            <a:spLocks noGrp="1"/>
          </p:cNvSpPr>
          <p:nvPr>
            <p:ph sz="quarter" idx="12"/>
          </p:nvPr>
        </p:nvSpPr>
        <p:spPr>
          <a:xfrm>
            <a:off x="4572000" y="2092840"/>
            <a:ext cx="1990188" cy="498016"/>
          </a:xfrm>
        </p:spPr>
        <p:txBody>
          <a:bodyPr wrap="square" lIns="0" tIns="18000" rIns="0" bIns="18000" anchor="ctr" anchorCtr="0">
            <a:spAutoFit/>
          </a:bodyPr>
          <a:lstStyle/>
          <a:p>
            <a:pPr marL="0" indent="0">
              <a:spcBef>
                <a:spcPts val="600"/>
              </a:spcBef>
              <a:buNone/>
            </a:pPr>
            <a:r>
              <a:rPr lang="en-US" sz="3000" dirty="0">
                <a:solidFill>
                  <a:schemeClr val="tx1"/>
                </a:solidFill>
              </a:rPr>
              <a:t>Chapter 3</a:t>
            </a:r>
            <a:endParaRPr lang="en-US" sz="3000" dirty="0"/>
          </a:p>
        </p:txBody>
      </p:sp>
      <p:sp>
        <p:nvSpPr>
          <p:cNvPr id="6" name="Content Placeholder 5"/>
          <p:cNvSpPr>
            <a:spLocks noGrp="1"/>
          </p:cNvSpPr>
          <p:nvPr>
            <p:ph sz="quarter" idx="13"/>
          </p:nvPr>
        </p:nvSpPr>
        <p:spPr>
          <a:xfrm>
            <a:off x="4572000" y="3211144"/>
            <a:ext cx="3526364" cy="374906"/>
          </a:xfrm>
        </p:spPr>
        <p:txBody>
          <a:bodyPr wrap="square" lIns="0" tIns="18000" rIns="0" bIns="18000" anchor="ctr" anchorCtr="0">
            <a:spAutoFit/>
          </a:bodyPr>
          <a:lstStyle/>
          <a:p>
            <a:pPr marL="0" indent="0">
              <a:spcBef>
                <a:spcPts val="600"/>
              </a:spcBef>
              <a:buNone/>
            </a:pPr>
            <a:r>
              <a:rPr lang="en-US" sz="2200" dirty="0"/>
              <a:t>The Refrigeration Cycle</a:t>
            </a:r>
          </a:p>
        </p:txBody>
      </p:sp>
      <p:pic>
        <p:nvPicPr>
          <p:cNvPr id="9" name="Picture Placeholder 8" descr="Pearson Logo"/>
          <p:cNvPicPr>
            <a:picLocks noGrp="1" noChangeAspect="1"/>
          </p:cNvPicPr>
          <p:nvPr>
            <p:ph type="pic" sz="quarter" idx="14"/>
          </p:nvPr>
        </p:nvPicPr>
        <p:blipFill>
          <a:blip r:embed="rId4">
            <a:extLst>
              <a:ext uri="{28A0092B-C50C-407E-A947-70E740481C1C}">
                <a14:useLocalDpi xmlns:a14="http://schemas.microsoft.com/office/drawing/2010/main" val="0"/>
              </a:ext>
            </a:extLst>
          </a:blip>
          <a:stretch>
            <a:fillRect/>
          </a:stretch>
        </p:blipFill>
        <p:spPr>
          <a:xfrm>
            <a:off x="430213" y="6465758"/>
            <a:ext cx="914400" cy="276225"/>
          </a:xfrm>
        </p:spPr>
      </p:pic>
      <p:sp>
        <p:nvSpPr>
          <p:cNvPr id="8" name="Content Placeholder 7"/>
          <p:cNvSpPr>
            <a:spLocks noGrp="1"/>
          </p:cNvSpPr>
          <p:nvPr>
            <p:ph sz="quarter" idx="15"/>
          </p:nvPr>
        </p:nvSpPr>
        <p:spPr>
          <a:xfrm>
            <a:off x="2758698" y="6470133"/>
            <a:ext cx="5961441" cy="221018"/>
          </a:xfrm>
        </p:spPr>
        <p:txBody>
          <a:bodyPr wrap="square" lIns="0" tIns="18000" rIns="0" bIns="18000" anchor="ctr" anchorCtr="0">
            <a:spAutoFit/>
          </a:bodyPr>
          <a:lstStyle/>
          <a:p>
            <a:pPr marL="101600" indent="0" algn="r">
              <a:buNone/>
            </a:pPr>
            <a:r>
              <a:rPr lang="en-US" altLang="en-US" dirty="0">
                <a:latin typeface="Verdana"/>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3907287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57200" y="313856"/>
            <a:ext cx="8255000" cy="590349"/>
          </a:xfrm>
        </p:spPr>
        <p:txBody>
          <a:bodyPr wrap="square" lIns="0" tIns="18000" rIns="0" bIns="18000" anchor="ctr" anchorCtr="0">
            <a:spAutoFit/>
          </a:bodyPr>
          <a:lstStyle/>
          <a:p>
            <a:r>
              <a:rPr lang="en-US" dirty="0"/>
              <a:t>How the A/C System Works </a:t>
            </a:r>
            <a:r>
              <a:rPr lang="en-US" sz="2800" dirty="0"/>
              <a:t>(4 of 6)</a:t>
            </a:r>
            <a:endParaRPr lang="en-US"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47260"/>
            <a:ext cx="8271042" cy="1513679"/>
          </a:xfrm>
        </p:spPr>
        <p:txBody>
          <a:bodyPr wrap="square" lIns="0" tIns="18000" rIns="0" bIns="18000" anchor="ctr" anchorCtr="0">
            <a:spAutoFit/>
          </a:bodyPr>
          <a:lstStyle/>
          <a:p>
            <a:pPr marL="342000" indent="-342000">
              <a:spcBef>
                <a:spcPts val="600"/>
              </a:spcBef>
            </a:pPr>
            <a:r>
              <a:rPr lang="en-US" dirty="0">
                <a:latin typeface="Arial" panose="020B0604020202020204" pitchFamily="34" charset="0"/>
                <a:cs typeface="Arial" panose="020B0604020202020204" pitchFamily="34" charset="0"/>
              </a:rPr>
              <a:t>Air is blown through the evaporator by the blower motor. The air is cooled as heat is removed from the air and transferred to the refrigerant in the evaporator, then directed inside the passenger compartment through vents.</a:t>
            </a:r>
          </a:p>
        </p:txBody>
      </p:sp>
    </p:spTree>
    <p:extLst>
      <p:ext uri="{BB962C8B-B14F-4D97-AF65-F5344CB8AC3E}">
        <p14:creationId xmlns:p14="http://schemas.microsoft.com/office/powerpoint/2010/main" val="74310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3.2</a:t>
            </a:r>
          </a:p>
        </p:txBody>
      </p:sp>
      <p:pic>
        <p:nvPicPr>
          <p:cNvPr id="6" name="Picture Placeholder 5" descr="An evaporator core shows warm air enters into it and cool air comes out of it. &#10;">
            <a:extLst>
              <a:ext uri="{FF2B5EF4-FFF2-40B4-BE49-F238E27FC236}">
                <a16:creationId xmlns:a16="http://schemas.microsoft.com/office/drawing/2014/main" id="{126173C9-2EF9-4856-ACC4-1D8725277D0D}"/>
              </a:ext>
            </a:extLst>
          </p:cNvPr>
          <p:cNvPicPr>
            <a:picLocks noGrp="1" noChangeAspect="1"/>
          </p:cNvPicPr>
          <p:nvPr>
            <p:ph type="pic" sz="quarter" idx="15"/>
          </p:nvPr>
        </p:nvPicPr>
        <p:blipFill>
          <a:blip r:embed="rId2"/>
          <a:stretch>
            <a:fillRect/>
          </a:stretch>
        </p:blipFill>
        <p:spPr>
          <a:xfrm>
            <a:off x="2831428" y="1363069"/>
            <a:ext cx="3547872" cy="3590544"/>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394050"/>
            <a:ext cx="8270495" cy="775015"/>
          </a:xfrm>
        </p:spPr>
        <p:txBody>
          <a:bodyPr wrap="square" lIns="0" tIns="18000" rIns="0" bIns="18000" anchor="ctr" anchorCtr="0">
            <a:spAutoFit/>
          </a:bodyPr>
          <a:lstStyle/>
          <a:p>
            <a:pPr marL="0" indent="0">
              <a:spcBef>
                <a:spcPts val="600"/>
              </a:spcBef>
              <a:buNone/>
            </a:pPr>
            <a:r>
              <a:rPr lang="en-US" sz="2400" dirty="0"/>
              <a:t>The evaporator removes heat from the air that enters a vehicle by transferring it to the vaporizing refrigerant.</a:t>
            </a:r>
            <a:endParaRPr lang="en-IN" sz="2400" dirty="0"/>
          </a:p>
        </p:txBody>
      </p:sp>
    </p:spTree>
    <p:extLst>
      <p:ext uri="{BB962C8B-B14F-4D97-AF65-F5344CB8AC3E}">
        <p14:creationId xmlns:p14="http://schemas.microsoft.com/office/powerpoint/2010/main" val="535501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3.3</a:t>
            </a:r>
          </a:p>
        </p:txBody>
      </p:sp>
      <p:pic>
        <p:nvPicPr>
          <p:cNvPr id="7" name="Picture Placeholder 6" descr="The parts of a compressor unit are labeled.&#10;Long description is available in notes, press F6.">
            <a:extLst>
              <a:ext uri="{FF2B5EF4-FFF2-40B4-BE49-F238E27FC236}">
                <a16:creationId xmlns:a16="http://schemas.microsoft.com/office/drawing/2014/main" id="{D0C1D761-4DE1-4543-BBE1-9A4A405B96C5}"/>
              </a:ext>
            </a:extLst>
          </p:cNvPr>
          <p:cNvPicPr>
            <a:picLocks noGrp="1" noChangeAspect="1"/>
          </p:cNvPicPr>
          <p:nvPr>
            <p:ph type="pic" sz="quarter" idx="15"/>
          </p:nvPr>
        </p:nvPicPr>
        <p:blipFill>
          <a:blip r:embed="rId3"/>
          <a:stretch>
            <a:fillRect/>
          </a:stretch>
        </p:blipFill>
        <p:spPr>
          <a:xfrm>
            <a:off x="2350166" y="1454950"/>
            <a:ext cx="4535424" cy="3724656"/>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394050"/>
            <a:ext cx="8270495" cy="775015"/>
          </a:xfrm>
        </p:spPr>
        <p:txBody>
          <a:bodyPr wrap="square" lIns="0" tIns="18000" rIns="0" bIns="18000" anchor="ctr" anchorCtr="0">
            <a:spAutoFit/>
          </a:bodyPr>
          <a:lstStyle/>
          <a:p>
            <a:pPr marL="0" indent="0">
              <a:spcBef>
                <a:spcPts val="600"/>
              </a:spcBef>
              <a:buNone/>
            </a:pPr>
            <a:r>
              <a:rPr lang="en-US" sz="2400" dirty="0"/>
              <a:t>The compressor provides the mechanical force needed to pressurize the refrigerant.</a:t>
            </a:r>
            <a:endParaRPr lang="en-IN" sz="2400" dirty="0"/>
          </a:p>
        </p:txBody>
      </p:sp>
    </p:spTree>
    <p:extLst>
      <p:ext uri="{BB962C8B-B14F-4D97-AF65-F5344CB8AC3E}">
        <p14:creationId xmlns:p14="http://schemas.microsoft.com/office/powerpoint/2010/main" val="3593985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3.4</a:t>
            </a:r>
          </a:p>
        </p:txBody>
      </p:sp>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113132"/>
            <a:ext cx="8270495" cy="1144347"/>
          </a:xfrm>
        </p:spPr>
        <p:txBody>
          <a:bodyPr wrap="square" lIns="0" tIns="18000" rIns="0" bIns="18000" anchor="ctr" anchorCtr="0">
            <a:spAutoFit/>
          </a:bodyPr>
          <a:lstStyle/>
          <a:p>
            <a:pPr marL="0" indent="0">
              <a:spcBef>
                <a:spcPts val="600"/>
              </a:spcBef>
              <a:buNone/>
            </a:pPr>
            <a:r>
              <a:rPr lang="en-US" sz="2400" dirty="0"/>
              <a:t>The condenser changes the refrigerant vapor into a liquid by transferring heat from the refrigerant to the air stream that flows between the condenser fins.</a:t>
            </a:r>
            <a:endParaRPr lang="en-IN" sz="2400" dirty="0"/>
          </a:p>
        </p:txBody>
      </p:sp>
      <p:pic>
        <p:nvPicPr>
          <p:cNvPr id="7" name="Picture Placeholder 16" descr="A condenser unit shows high pressure vapor flows between the condenser fins, which convert high pressure vapor into high pressure liquid and release the heat outside.">
            <a:extLst>
              <a:ext uri="{FF2B5EF4-FFF2-40B4-BE49-F238E27FC236}">
                <a16:creationId xmlns:a16="http://schemas.microsoft.com/office/drawing/2014/main" id="{B63D6805-E3C6-4108-9247-F5C19896319A}"/>
              </a:ext>
            </a:extLst>
          </p:cNvPr>
          <p:cNvPicPr>
            <a:picLocks noGrp="1" noChangeAspect="1"/>
          </p:cNvPicPr>
          <p:nvPr>
            <p:ph type="pic" sz="quarter" idx="15"/>
          </p:nvPr>
        </p:nvPicPr>
        <p:blipFill>
          <a:blip r:embed="rId2"/>
          <a:stretch>
            <a:fillRect/>
          </a:stretch>
        </p:blipFill>
        <p:spPr>
          <a:xfrm>
            <a:off x="1770833" y="1301547"/>
            <a:ext cx="5688555" cy="3549053"/>
          </a:xfrm>
        </p:spPr>
      </p:pic>
    </p:spTree>
    <p:extLst>
      <p:ext uri="{BB962C8B-B14F-4D97-AF65-F5344CB8AC3E}">
        <p14:creationId xmlns:p14="http://schemas.microsoft.com/office/powerpoint/2010/main" val="3405741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E3AF9-AE89-5A44-8216-4D9AB76DF073}"/>
              </a:ext>
            </a:extLst>
          </p:cNvPr>
          <p:cNvSpPr>
            <a:spLocks noGrp="1"/>
          </p:cNvSpPr>
          <p:nvPr>
            <p:ph type="title"/>
          </p:nvPr>
        </p:nvSpPr>
        <p:spPr>
          <a:xfrm>
            <a:off x="457200" y="298358"/>
            <a:ext cx="8229600" cy="590349"/>
          </a:xfrm>
        </p:spPr>
        <p:txBody>
          <a:bodyPr lIns="0" tIns="18000" rIns="0" bIns="18000" anchor="ctr">
            <a:spAutoFit/>
          </a:bodyPr>
          <a:lstStyle/>
          <a:p>
            <a:r>
              <a:rPr lang="en-US" dirty="0"/>
              <a:t>How the A/C System Works </a:t>
            </a:r>
            <a:r>
              <a:rPr lang="en-US" sz="2800" dirty="0"/>
              <a:t>(5 of 6)</a:t>
            </a:r>
            <a:endParaRPr lang="en-US" dirty="0"/>
          </a:p>
        </p:txBody>
      </p:sp>
      <p:sp>
        <p:nvSpPr>
          <p:cNvPr id="3" name="Content Placeholder 2">
            <a:extLst>
              <a:ext uri="{FF2B5EF4-FFF2-40B4-BE49-F238E27FC236}">
                <a16:creationId xmlns:a16="http://schemas.microsoft.com/office/drawing/2014/main" id="{23CB1EEE-2306-7B4F-9F11-FE9107879683}"/>
              </a:ext>
            </a:extLst>
          </p:cNvPr>
          <p:cNvSpPr>
            <a:spLocks noGrp="1"/>
          </p:cNvSpPr>
          <p:nvPr>
            <p:ph sz="quarter" idx="13"/>
          </p:nvPr>
        </p:nvSpPr>
        <p:spPr>
          <a:xfrm>
            <a:off x="441702" y="1137236"/>
            <a:ext cx="8270498" cy="3706587"/>
          </a:xfrm>
        </p:spPr>
        <p:txBody>
          <a:bodyPr wrap="square" lIns="0" tIns="18000" rIns="0" bIns="18000" anchor="ctr">
            <a:spAutoFit/>
          </a:bodyPr>
          <a:lstStyle/>
          <a:p>
            <a:pPr marL="342900" indent="-342900"/>
            <a:r>
              <a:rPr lang="en-US" dirty="0">
                <a:latin typeface="Arial" panose="020B0604020202020204" pitchFamily="34" charset="0"/>
                <a:cs typeface="Arial" panose="020B0604020202020204" pitchFamily="34" charset="0"/>
              </a:rPr>
              <a:t>Low side—it has low pressure and temperature. </a:t>
            </a:r>
          </a:p>
          <a:p>
            <a:pPr marL="829818" lvl="1" indent="-342900"/>
            <a:r>
              <a:rPr lang="en-US" dirty="0">
                <a:latin typeface="Arial" panose="020B0604020202020204" pitchFamily="34" charset="0"/>
                <a:cs typeface="Arial" panose="020B0604020202020204" pitchFamily="34" charset="0"/>
              </a:rPr>
              <a:t>The low side begins at the expansion device and ends at the compressor. The refrigerant boils or evaporates in the low side.</a:t>
            </a:r>
          </a:p>
          <a:p>
            <a:pPr marL="342900" indent="-342900"/>
            <a:r>
              <a:rPr lang="en-US" dirty="0">
                <a:latin typeface="Arial" panose="020B0604020202020204" pitchFamily="34" charset="0"/>
                <a:cs typeface="Arial" panose="020B0604020202020204" pitchFamily="34" charset="0"/>
              </a:rPr>
              <a:t>High side—it has higher pressures and temperatures.</a:t>
            </a:r>
          </a:p>
          <a:p>
            <a:pPr marL="829818" lvl="1" indent="-342900"/>
            <a:r>
              <a:rPr lang="en-US" dirty="0">
                <a:latin typeface="Arial" panose="020B0604020202020204" pitchFamily="34" charset="0"/>
                <a:cs typeface="Arial" panose="020B0604020202020204" pitchFamily="34" charset="0"/>
              </a:rPr>
              <a:t>The high side begins at the compressor and ends at the expansion device. The refrigerant condenses in the high side. The high side line is often called the liquid line.</a:t>
            </a:r>
          </a:p>
        </p:txBody>
      </p:sp>
    </p:spTree>
    <p:extLst>
      <p:ext uri="{BB962C8B-B14F-4D97-AF65-F5344CB8AC3E}">
        <p14:creationId xmlns:p14="http://schemas.microsoft.com/office/powerpoint/2010/main" val="2277088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3.5</a:t>
            </a:r>
          </a:p>
        </p:txBody>
      </p:sp>
      <p:pic>
        <p:nvPicPr>
          <p:cNvPr id="7" name="Picture Placeholder 6" descr="A refrigerant unit shows heat flow.&#10;Long description is available in notes, press F6.">
            <a:extLst>
              <a:ext uri="{FF2B5EF4-FFF2-40B4-BE49-F238E27FC236}">
                <a16:creationId xmlns:a16="http://schemas.microsoft.com/office/drawing/2014/main" id="{FC7AA788-D475-4A5B-A09F-A73115F5439B}"/>
              </a:ext>
            </a:extLst>
          </p:cNvPr>
          <p:cNvPicPr>
            <a:picLocks noGrp="1" noChangeAspect="1"/>
          </p:cNvPicPr>
          <p:nvPr>
            <p:ph type="pic" sz="quarter" idx="15"/>
          </p:nvPr>
        </p:nvPicPr>
        <p:blipFill>
          <a:blip r:embed="rId3"/>
          <a:stretch>
            <a:fillRect/>
          </a:stretch>
        </p:blipFill>
        <p:spPr>
          <a:xfrm>
            <a:off x="1917026" y="1456704"/>
            <a:ext cx="5388864" cy="2993136"/>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153420"/>
            <a:ext cx="8270495" cy="775015"/>
          </a:xfrm>
        </p:spPr>
        <p:txBody>
          <a:bodyPr wrap="square" lIns="0" tIns="18000" rIns="0" bIns="18000" anchor="ctr" anchorCtr="0">
            <a:spAutoFit/>
          </a:bodyPr>
          <a:lstStyle/>
          <a:p>
            <a:pPr marL="0" indent="0">
              <a:spcBef>
                <a:spcPts val="600"/>
              </a:spcBef>
              <a:buNone/>
            </a:pPr>
            <a:r>
              <a:rPr lang="en-US" sz="2400" dirty="0"/>
              <a:t>Refrigerant changes state to a vapor as it absorbs heat in the low side and into a liquid as it loses heat in the high side.</a:t>
            </a:r>
            <a:endParaRPr lang="en-IN" sz="2400" dirty="0"/>
          </a:p>
        </p:txBody>
      </p:sp>
    </p:spTree>
    <p:extLst>
      <p:ext uri="{BB962C8B-B14F-4D97-AF65-F5344CB8AC3E}">
        <p14:creationId xmlns:p14="http://schemas.microsoft.com/office/powerpoint/2010/main" val="559053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E3AF9-AE89-5A44-8216-4D9AB76DF073}"/>
              </a:ext>
            </a:extLst>
          </p:cNvPr>
          <p:cNvSpPr>
            <a:spLocks noGrp="1"/>
          </p:cNvSpPr>
          <p:nvPr>
            <p:ph type="title"/>
          </p:nvPr>
        </p:nvSpPr>
        <p:spPr>
          <a:xfrm>
            <a:off x="457200" y="298358"/>
            <a:ext cx="8229600" cy="590349"/>
          </a:xfrm>
        </p:spPr>
        <p:txBody>
          <a:bodyPr lIns="0" tIns="18000" rIns="0" bIns="18000" anchor="ctr">
            <a:spAutoFit/>
          </a:bodyPr>
          <a:lstStyle/>
          <a:p>
            <a:r>
              <a:rPr lang="en-US" dirty="0"/>
              <a:t>How the A/C System Works </a:t>
            </a:r>
            <a:r>
              <a:rPr lang="en-US" sz="2800" dirty="0"/>
              <a:t>(6 of 6)</a:t>
            </a:r>
            <a:endParaRPr lang="en-US" dirty="0"/>
          </a:p>
        </p:txBody>
      </p:sp>
      <p:sp>
        <p:nvSpPr>
          <p:cNvPr id="3" name="Content Placeholder 2">
            <a:extLst>
              <a:ext uri="{FF2B5EF4-FFF2-40B4-BE49-F238E27FC236}">
                <a16:creationId xmlns:a16="http://schemas.microsoft.com/office/drawing/2014/main" id="{23CB1EEE-2306-7B4F-9F11-FE9107879683}"/>
              </a:ext>
            </a:extLst>
          </p:cNvPr>
          <p:cNvSpPr>
            <a:spLocks noGrp="1"/>
          </p:cNvSpPr>
          <p:nvPr>
            <p:ph sz="quarter" idx="13"/>
          </p:nvPr>
        </p:nvSpPr>
        <p:spPr>
          <a:xfrm>
            <a:off x="441702" y="1149000"/>
            <a:ext cx="8270498" cy="2560119"/>
          </a:xfrm>
        </p:spPr>
        <p:txBody>
          <a:bodyPr wrap="square" lIns="0" tIns="18000" rIns="0" bIns="18000" anchor="ctr">
            <a:spAutoFit/>
          </a:bodyPr>
          <a:lstStyle/>
          <a:p>
            <a:pPr marL="342000" indent="-342000">
              <a:spcBef>
                <a:spcPts val="600"/>
              </a:spcBef>
            </a:pPr>
            <a:r>
              <a:rPr lang="en-US" dirty="0">
                <a:latin typeface="Arial" panose="020B0604020202020204" pitchFamily="34" charset="0"/>
                <a:cs typeface="Arial" panose="020B0604020202020204" pitchFamily="34" charset="0"/>
              </a:rPr>
              <a:t>In an operating system, the low and high sides can be identified by</a:t>
            </a:r>
          </a:p>
          <a:p>
            <a:pPr lvl="1" indent="-342000"/>
            <a:r>
              <a:rPr lang="en-US" dirty="0">
                <a:latin typeface="Arial" panose="020B0604020202020204" pitchFamily="34" charset="0"/>
                <a:cs typeface="Arial" panose="020B0604020202020204" pitchFamily="34" charset="0"/>
              </a:rPr>
              <a:t>Pressure</a:t>
            </a:r>
          </a:p>
          <a:p>
            <a:pPr lvl="1" indent="-342000"/>
            <a:r>
              <a:rPr lang="en-US" dirty="0">
                <a:latin typeface="Arial" panose="020B0604020202020204" pitchFamily="34" charset="0"/>
                <a:cs typeface="Arial" panose="020B0604020202020204" pitchFamily="34" charset="0"/>
              </a:rPr>
              <a:t>Sight</a:t>
            </a:r>
          </a:p>
          <a:p>
            <a:pPr lvl="1" indent="-342000"/>
            <a:r>
              <a:rPr lang="en-US" dirty="0">
                <a:latin typeface="Arial" panose="020B0604020202020204" pitchFamily="34" charset="0"/>
                <a:cs typeface="Arial" panose="020B0604020202020204" pitchFamily="34" charset="0"/>
              </a:rPr>
              <a:t>Temperature</a:t>
            </a:r>
          </a:p>
          <a:p>
            <a:pPr lvl="1" indent="-342000"/>
            <a:r>
              <a:rPr lang="en-US" dirty="0">
                <a:latin typeface="Arial" panose="020B0604020202020204" pitchFamily="34" charset="0"/>
                <a:cs typeface="Arial" panose="020B0604020202020204" pitchFamily="34" charset="0"/>
              </a:rPr>
              <a:t>Tubing size</a:t>
            </a:r>
          </a:p>
        </p:txBody>
      </p:sp>
    </p:spTree>
    <p:extLst>
      <p:ext uri="{BB962C8B-B14F-4D97-AF65-F5344CB8AC3E}">
        <p14:creationId xmlns:p14="http://schemas.microsoft.com/office/powerpoint/2010/main" val="186393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A/C System Operation</a:t>
            </a:r>
            <a:br>
              <a:rPr lang="en-US" sz="2800" dirty="0"/>
            </a:br>
            <a:r>
              <a:rPr lang="en-US" sz="1200" dirty="0"/>
              <a:t>(The animation will automatically start in a few seconds)</a:t>
            </a:r>
          </a:p>
        </p:txBody>
      </p:sp>
      <p:pic>
        <p:nvPicPr>
          <p:cNvPr id="5" name="ac_sys_op">
            <a:hlinkClick r:id="" action="ppaction://media"/>
            <a:extLst>
              <a:ext uri="{FF2B5EF4-FFF2-40B4-BE49-F238E27FC236}">
                <a16:creationId xmlns:a16="http://schemas.microsoft.com/office/drawing/2014/main" id="{9E697DEF-7CBF-42A9-A63B-AFF0BB8F3C8F}"/>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98288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E3AF9-AE89-5A44-8216-4D9AB76DF073}"/>
              </a:ext>
            </a:extLst>
          </p:cNvPr>
          <p:cNvSpPr>
            <a:spLocks noGrp="1"/>
          </p:cNvSpPr>
          <p:nvPr>
            <p:ph type="title"/>
          </p:nvPr>
        </p:nvSpPr>
        <p:spPr>
          <a:xfrm>
            <a:off x="457200" y="298358"/>
            <a:ext cx="8229600" cy="590349"/>
          </a:xfrm>
        </p:spPr>
        <p:txBody>
          <a:bodyPr lIns="0" tIns="18000" rIns="0" bIns="18000" anchor="ctr">
            <a:spAutoFit/>
          </a:bodyPr>
          <a:lstStyle/>
          <a:p>
            <a:r>
              <a:rPr lang="en-US" dirty="0"/>
              <a:t>Orifice Tube Systems</a:t>
            </a:r>
          </a:p>
        </p:txBody>
      </p:sp>
      <p:sp>
        <p:nvSpPr>
          <p:cNvPr id="3" name="Content Placeholder 2">
            <a:extLst>
              <a:ext uri="{FF2B5EF4-FFF2-40B4-BE49-F238E27FC236}">
                <a16:creationId xmlns:a16="http://schemas.microsoft.com/office/drawing/2014/main" id="{23CB1EEE-2306-7B4F-9F11-FE9107879683}"/>
              </a:ext>
            </a:extLst>
          </p:cNvPr>
          <p:cNvSpPr>
            <a:spLocks noGrp="1"/>
          </p:cNvSpPr>
          <p:nvPr>
            <p:ph sz="quarter" idx="13"/>
          </p:nvPr>
        </p:nvSpPr>
        <p:spPr>
          <a:xfrm>
            <a:off x="441702" y="1112203"/>
            <a:ext cx="8270498" cy="1959955"/>
          </a:xfrm>
        </p:spPr>
        <p:txBody>
          <a:bodyPr wrap="square" lIns="0" tIns="18000" rIns="0" bIns="18000" anchor="ctr">
            <a:spAutoFit/>
          </a:bodyPr>
          <a:lstStyle/>
          <a:p>
            <a:pPr marL="342000" indent="-342000">
              <a:spcBef>
                <a:spcPts val="600"/>
              </a:spcBef>
            </a:pPr>
            <a:r>
              <a:rPr lang="en-US" dirty="0">
                <a:latin typeface="Arial" panose="020B0604020202020204" pitchFamily="34" charset="0"/>
                <a:cs typeface="Arial" panose="020B0604020202020204" pitchFamily="34" charset="0"/>
              </a:rPr>
              <a:t>An orifice tube is a restriction in the liquid line that forces the refrigerant to expand as it passes through the small opening (orifice). </a:t>
            </a:r>
          </a:p>
          <a:p>
            <a:pPr marL="342000" indent="-342000">
              <a:spcBef>
                <a:spcPts val="600"/>
              </a:spcBef>
            </a:pPr>
            <a:r>
              <a:rPr lang="en-US" dirty="0">
                <a:latin typeface="Arial" panose="020B0604020202020204" pitchFamily="34" charset="0"/>
                <a:cs typeface="Arial" panose="020B0604020202020204" pitchFamily="34" charset="0"/>
              </a:rPr>
              <a:t>When the refrigerant expands, the temperature of the refrigerant drops and starts to evaporate in the evaporator.</a:t>
            </a:r>
          </a:p>
        </p:txBody>
      </p:sp>
    </p:spTree>
    <p:extLst>
      <p:ext uri="{BB962C8B-B14F-4D97-AF65-F5344CB8AC3E}">
        <p14:creationId xmlns:p14="http://schemas.microsoft.com/office/powerpoint/2010/main" val="3721281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C195-E040-40A2-87A2-696E65CD745D}"/>
              </a:ext>
            </a:extLst>
          </p:cNvPr>
          <p:cNvSpPr>
            <a:spLocks noGrp="1"/>
          </p:cNvSpPr>
          <p:nvPr>
            <p:ph type="title"/>
          </p:nvPr>
        </p:nvSpPr>
        <p:spPr>
          <a:xfrm>
            <a:off x="457200" y="244859"/>
            <a:ext cx="8229600" cy="685377"/>
          </a:xfrm>
        </p:spPr>
        <p:txBody>
          <a:bodyPr lIns="0" tIns="18000" rIns="0" bIns="18000" anchor="ctr">
            <a:spAutoFit/>
          </a:bodyPr>
          <a:lstStyle/>
          <a:p>
            <a:r>
              <a:rPr lang="en-US" dirty="0"/>
              <a:t>Figure 3.6</a:t>
            </a:r>
          </a:p>
        </p:txBody>
      </p:sp>
      <p:sp>
        <p:nvSpPr>
          <p:cNvPr id="3" name="Content Placeholder 2">
            <a:extLst>
              <a:ext uri="{FF2B5EF4-FFF2-40B4-BE49-F238E27FC236}">
                <a16:creationId xmlns:a16="http://schemas.microsoft.com/office/drawing/2014/main" id="{C4A03023-B8E7-4E8F-BC16-4A5654E2DD7B}"/>
              </a:ext>
            </a:extLst>
          </p:cNvPr>
          <p:cNvSpPr>
            <a:spLocks noGrp="1"/>
          </p:cNvSpPr>
          <p:nvPr>
            <p:ph sz="quarter" idx="13"/>
          </p:nvPr>
        </p:nvSpPr>
        <p:spPr>
          <a:xfrm>
            <a:off x="493713" y="5602126"/>
            <a:ext cx="8229600" cy="814549"/>
          </a:xfrm>
        </p:spPr>
        <p:txBody>
          <a:bodyPr lIns="0" tIns="18000" rIns="0" bIns="18000" anchor="ctr">
            <a:spAutoFit/>
          </a:bodyPr>
          <a:lstStyle/>
          <a:p>
            <a:pPr marL="0" indent="0">
              <a:buNone/>
            </a:pPr>
            <a:r>
              <a:rPr lang="en-US" sz="2400" dirty="0"/>
              <a:t>Orifice tube systems in this figure use a pressure switch located at the accumulator to control the compressor clutch.</a:t>
            </a:r>
          </a:p>
        </p:txBody>
      </p:sp>
      <p:pic>
        <p:nvPicPr>
          <p:cNvPr id="6" name="Picture Placeholder 5" descr="An office tube system in a refrigerant unit is shown.&#10;Long description is available in notes, Press F6">
            <a:extLst>
              <a:ext uri="{FF2B5EF4-FFF2-40B4-BE49-F238E27FC236}">
                <a16:creationId xmlns:a16="http://schemas.microsoft.com/office/drawing/2014/main" id="{2757AC3D-657F-4E08-9B7D-819BE430C5E2}"/>
              </a:ext>
            </a:extLst>
          </p:cNvPr>
          <p:cNvPicPr>
            <a:picLocks noGrp="1" noChangeAspect="1"/>
          </p:cNvPicPr>
          <p:nvPr>
            <p:ph type="pic" sz="quarter" idx="15"/>
          </p:nvPr>
        </p:nvPicPr>
        <p:blipFill>
          <a:blip r:embed="rId3"/>
          <a:stretch>
            <a:fillRect/>
          </a:stretch>
        </p:blipFill>
        <p:spPr>
          <a:xfrm>
            <a:off x="1824283" y="1137502"/>
            <a:ext cx="5568460" cy="4275781"/>
          </a:xfrm>
        </p:spPr>
      </p:pic>
    </p:spTree>
    <p:extLst>
      <p:ext uri="{BB962C8B-B14F-4D97-AF65-F5344CB8AC3E}">
        <p14:creationId xmlns:p14="http://schemas.microsoft.com/office/powerpoint/2010/main" val="2728811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57200" y="313855"/>
            <a:ext cx="8229600" cy="590349"/>
          </a:xfrm>
        </p:spPr>
        <p:txBody>
          <a:bodyPr lIns="0" tIns="18000" rIns="0" bIns="18000" anchor="ctr" anchorCtr="0">
            <a:spAutoFit/>
          </a:bodyPr>
          <a:lstStyle/>
          <a:p>
            <a:r>
              <a:rPr lang="en-US" dirty="0"/>
              <a:t>Learning Objectives </a:t>
            </a:r>
            <a:r>
              <a:rPr lang="en-US" sz="2800" dirty="0"/>
              <a:t>(1 of 2)</a:t>
            </a:r>
            <a:endParaRPr lang="en-US"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73242" y="1122028"/>
            <a:ext cx="8232775" cy="3952808"/>
          </a:xfrm>
        </p:spPr>
        <p:txBody>
          <a:bodyPr lIns="0" tIns="18000" rIns="0" bIns="18000" anchor="ctr" anchorCtr="0">
            <a:spAutoFit/>
          </a:bodyPr>
          <a:lstStyle/>
          <a:p>
            <a:pPr marL="720000" indent="-720000">
              <a:buNone/>
            </a:pPr>
            <a:r>
              <a:rPr lang="en-US" b="1" dirty="0">
                <a:solidFill>
                  <a:schemeClr val="tx2"/>
                </a:solidFill>
              </a:rPr>
              <a:t>3.1	</a:t>
            </a:r>
            <a:r>
              <a:rPr lang="en-US" dirty="0">
                <a:cs typeface="Arial" panose="020B0604020202020204" pitchFamily="34" charset="0"/>
              </a:rPr>
              <a:t>Prepare for the </a:t>
            </a:r>
            <a:r>
              <a:rPr lang="en-US" spc="-300" dirty="0">
                <a:cs typeface="Arial" panose="020B0604020202020204" pitchFamily="34" charset="0"/>
              </a:rPr>
              <a:t>A S </a:t>
            </a:r>
            <a:r>
              <a:rPr lang="en-US" dirty="0">
                <a:cs typeface="Arial" panose="020B0604020202020204" pitchFamily="34" charset="0"/>
              </a:rPr>
              <a:t>E Heating and Air Conditioning (A7) certification test content area </a:t>
            </a:r>
            <a:r>
              <a:rPr lang="en-US" altLang="ja-JP" dirty="0">
                <a:cs typeface="Arial" panose="020B0604020202020204" pitchFamily="34" charset="0"/>
              </a:rPr>
              <a:t>“</a:t>
            </a:r>
            <a:r>
              <a:rPr lang="en-US" dirty="0">
                <a:cs typeface="Arial" panose="020B0604020202020204" pitchFamily="34" charset="0"/>
              </a:rPr>
              <a:t>A</a:t>
            </a:r>
            <a:r>
              <a:rPr lang="en-US" altLang="ja-JP" dirty="0">
                <a:cs typeface="Arial" panose="020B0604020202020204" pitchFamily="34" charset="0"/>
              </a:rPr>
              <a:t>”</a:t>
            </a:r>
            <a:r>
              <a:rPr lang="en-US" dirty="0">
                <a:cs typeface="Arial" panose="020B0604020202020204" pitchFamily="34" charset="0"/>
              </a:rPr>
              <a:t> (A/C System Service, Diagnosis and Repair).</a:t>
            </a:r>
          </a:p>
          <a:p>
            <a:pPr marL="720000" indent="-720000">
              <a:buNone/>
            </a:pPr>
            <a:r>
              <a:rPr lang="en-US" b="1" dirty="0">
                <a:solidFill>
                  <a:schemeClr val="tx2"/>
                </a:solidFill>
              </a:rPr>
              <a:t>3.2	</a:t>
            </a:r>
            <a:r>
              <a:rPr lang="en-US" dirty="0"/>
              <a:t>Define the terms superheat and sub cooling.</a:t>
            </a:r>
          </a:p>
          <a:p>
            <a:pPr marL="720000" indent="-720000">
              <a:buNone/>
            </a:pPr>
            <a:r>
              <a:rPr lang="en-US" b="1" dirty="0">
                <a:solidFill>
                  <a:schemeClr val="tx2"/>
                </a:solidFill>
              </a:rPr>
              <a:t>3.3	</a:t>
            </a:r>
            <a:r>
              <a:rPr lang="en-US" dirty="0"/>
              <a:t>Discuss pressure-temperature relationship.</a:t>
            </a:r>
          </a:p>
          <a:p>
            <a:pPr marL="720000" indent="-720000">
              <a:buNone/>
            </a:pPr>
            <a:r>
              <a:rPr lang="en-US" b="1" dirty="0">
                <a:solidFill>
                  <a:schemeClr val="tx2"/>
                </a:solidFill>
              </a:rPr>
              <a:t>3.4	</a:t>
            </a:r>
            <a:r>
              <a:rPr lang="en-US" dirty="0"/>
              <a:t>Explain heating and cooling load.</a:t>
            </a:r>
          </a:p>
          <a:p>
            <a:pPr marL="720000" indent="-720000">
              <a:buNone/>
            </a:pPr>
            <a:r>
              <a:rPr lang="en-US" b="1" dirty="0">
                <a:solidFill>
                  <a:schemeClr val="tx2"/>
                </a:solidFill>
              </a:rPr>
              <a:t>3.5	</a:t>
            </a:r>
            <a:r>
              <a:rPr lang="en-US" dirty="0"/>
              <a:t>Explain flooded versus starved evaporator.</a:t>
            </a:r>
          </a:p>
          <a:p>
            <a:pPr marL="720000" indent="-720000">
              <a:buNone/>
            </a:pPr>
            <a:r>
              <a:rPr lang="en-US" b="1" dirty="0">
                <a:solidFill>
                  <a:schemeClr val="tx2"/>
                </a:solidFill>
              </a:rPr>
              <a:t>3.6	</a:t>
            </a:r>
            <a:r>
              <a:rPr lang="en-US" dirty="0"/>
              <a:t>Describe saturated liquid/vapor.</a:t>
            </a:r>
          </a:p>
        </p:txBody>
      </p:sp>
    </p:spTree>
    <p:extLst>
      <p:ext uri="{BB962C8B-B14F-4D97-AF65-F5344CB8AC3E}">
        <p14:creationId xmlns:p14="http://schemas.microsoft.com/office/powerpoint/2010/main" val="4121444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E3AF9-AE89-5A44-8216-4D9AB76DF073}"/>
              </a:ext>
            </a:extLst>
          </p:cNvPr>
          <p:cNvSpPr>
            <a:spLocks noGrp="1"/>
          </p:cNvSpPr>
          <p:nvPr>
            <p:ph type="title"/>
          </p:nvPr>
        </p:nvSpPr>
        <p:spPr>
          <a:xfrm>
            <a:off x="457200" y="298358"/>
            <a:ext cx="8229600" cy="590349"/>
          </a:xfrm>
        </p:spPr>
        <p:txBody>
          <a:bodyPr lIns="0" tIns="18000" rIns="0" bIns="18000" anchor="ctr">
            <a:spAutoFit/>
          </a:bodyPr>
          <a:lstStyle/>
          <a:p>
            <a:r>
              <a:rPr lang="en-US" dirty="0"/>
              <a:t>Thermal Expansion Valve</a:t>
            </a:r>
          </a:p>
        </p:txBody>
      </p:sp>
      <p:sp>
        <p:nvSpPr>
          <p:cNvPr id="3" name="Content Placeholder 2">
            <a:extLst>
              <a:ext uri="{FF2B5EF4-FFF2-40B4-BE49-F238E27FC236}">
                <a16:creationId xmlns:a16="http://schemas.microsoft.com/office/drawing/2014/main" id="{23CB1EEE-2306-7B4F-9F11-FE9107879683}"/>
              </a:ext>
            </a:extLst>
          </p:cNvPr>
          <p:cNvSpPr>
            <a:spLocks noGrp="1"/>
          </p:cNvSpPr>
          <p:nvPr>
            <p:ph sz="quarter" idx="13"/>
          </p:nvPr>
        </p:nvSpPr>
        <p:spPr>
          <a:xfrm>
            <a:off x="441702" y="1143921"/>
            <a:ext cx="8270498" cy="2698619"/>
          </a:xfrm>
        </p:spPr>
        <p:txBody>
          <a:bodyPr wrap="square" lIns="0" tIns="18000" rIns="0" bIns="18000" anchor="ctr">
            <a:spAutoFit/>
          </a:bodyPr>
          <a:lstStyle/>
          <a:p>
            <a:pPr marL="342900" indent="-342900">
              <a:spcBef>
                <a:spcPts val="600"/>
              </a:spcBef>
            </a:pPr>
            <a:r>
              <a:rPr lang="en-US" dirty="0">
                <a:latin typeface="Arial" panose="020B0604020202020204" pitchFamily="34" charset="0"/>
                <a:cs typeface="Arial" panose="020B0604020202020204" pitchFamily="34" charset="0"/>
              </a:rPr>
              <a:t>A thermal expansion valve (</a:t>
            </a:r>
            <a:r>
              <a:rPr lang="en-US" spc="-300" dirty="0">
                <a:latin typeface="Arial" panose="020B0604020202020204" pitchFamily="34" charset="0"/>
                <a:cs typeface="Arial" panose="020B0604020202020204" pitchFamily="34" charset="0"/>
              </a:rPr>
              <a:t>T X </a:t>
            </a:r>
            <a:r>
              <a:rPr lang="en-US" dirty="0">
                <a:latin typeface="Arial" panose="020B0604020202020204" pitchFamily="34" charset="0"/>
                <a:cs typeface="Arial" panose="020B0604020202020204" pitchFamily="34" charset="0"/>
              </a:rPr>
              <a:t>V) is a variable valve that changes the size of the valve opening in response to the cooling load of the evaporator. </a:t>
            </a:r>
          </a:p>
          <a:p>
            <a:pPr marL="342900" indent="-342900">
              <a:spcBef>
                <a:spcPts val="600"/>
              </a:spcBef>
            </a:pPr>
            <a:r>
              <a:rPr lang="en-US" dirty="0">
                <a:latin typeface="Arial" panose="020B0604020202020204" pitchFamily="34" charset="0"/>
                <a:cs typeface="Arial" panose="020B0604020202020204" pitchFamily="34" charset="0"/>
              </a:rPr>
              <a:t>A </a:t>
            </a:r>
            <a:r>
              <a:rPr lang="en-US" spc="-300" dirty="0">
                <a:latin typeface="Arial" panose="020B0604020202020204" pitchFamily="34" charset="0"/>
                <a:cs typeface="Arial" panose="020B0604020202020204" pitchFamily="34" charset="0"/>
              </a:rPr>
              <a:t>T X </a:t>
            </a:r>
            <a:r>
              <a:rPr lang="en-US" dirty="0">
                <a:latin typeface="Arial" panose="020B0604020202020204" pitchFamily="34" charset="0"/>
                <a:cs typeface="Arial" panose="020B0604020202020204" pitchFamily="34" charset="0"/>
              </a:rPr>
              <a:t>V is controlled by evaporator temperature and pressure so that it opens to flow as much refrigerant as possible when a lot of cooling is needed and all of the refrigerant must boil in the evaporator.</a:t>
            </a:r>
          </a:p>
        </p:txBody>
      </p:sp>
    </p:spTree>
    <p:extLst>
      <p:ext uri="{BB962C8B-B14F-4D97-AF65-F5344CB8AC3E}">
        <p14:creationId xmlns:p14="http://schemas.microsoft.com/office/powerpoint/2010/main" val="1890441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C195-E040-40A2-87A2-696E65CD745D}"/>
              </a:ext>
            </a:extLst>
          </p:cNvPr>
          <p:cNvSpPr>
            <a:spLocks noGrp="1"/>
          </p:cNvSpPr>
          <p:nvPr>
            <p:ph type="title"/>
          </p:nvPr>
        </p:nvSpPr>
        <p:spPr>
          <a:xfrm>
            <a:off x="457200" y="292373"/>
            <a:ext cx="8229600" cy="590349"/>
          </a:xfrm>
        </p:spPr>
        <p:txBody>
          <a:bodyPr lIns="0" tIns="18000" rIns="0" bIns="18000" anchor="ctr">
            <a:spAutoFit/>
          </a:bodyPr>
          <a:lstStyle/>
          <a:p>
            <a:r>
              <a:rPr lang="en-US" dirty="0"/>
              <a:t>Figure 3.7</a:t>
            </a:r>
          </a:p>
        </p:txBody>
      </p:sp>
      <p:sp>
        <p:nvSpPr>
          <p:cNvPr id="3" name="Content Placeholder 2">
            <a:extLst>
              <a:ext uri="{FF2B5EF4-FFF2-40B4-BE49-F238E27FC236}">
                <a16:creationId xmlns:a16="http://schemas.microsoft.com/office/drawing/2014/main" id="{C4A03023-B8E7-4E8F-BC16-4A5654E2DD7B}"/>
              </a:ext>
            </a:extLst>
          </p:cNvPr>
          <p:cNvSpPr>
            <a:spLocks noGrp="1"/>
          </p:cNvSpPr>
          <p:nvPr>
            <p:ph sz="quarter" idx="13"/>
          </p:nvPr>
        </p:nvSpPr>
        <p:spPr>
          <a:xfrm>
            <a:off x="445587" y="5290888"/>
            <a:ext cx="8229600" cy="1052014"/>
          </a:xfrm>
        </p:spPr>
        <p:txBody>
          <a:bodyPr lIns="0" tIns="18000" rIns="0" bIns="18000" anchor="ctr">
            <a:spAutoFit/>
          </a:bodyPr>
          <a:lstStyle/>
          <a:p>
            <a:pPr marL="0" indent="0">
              <a:buNone/>
            </a:pPr>
            <a:r>
              <a:rPr lang="en-US" sz="2200" dirty="0"/>
              <a:t>A thermal expansion valve (TXV) system uses a receiver–drier and the compressor clutch on this older system uses thermostat located at the evaporator to control compressor operation.</a:t>
            </a:r>
          </a:p>
        </p:txBody>
      </p:sp>
      <p:pic>
        <p:nvPicPr>
          <p:cNvPr id="7" name="Picture Placeholder 5" descr="A thermal expansion valve system in a refrigerant unit is shown.&#10;Long description is available in notes, Press F6 ">
            <a:extLst>
              <a:ext uri="{FF2B5EF4-FFF2-40B4-BE49-F238E27FC236}">
                <a16:creationId xmlns:a16="http://schemas.microsoft.com/office/drawing/2014/main" id="{4D5FA202-D1B6-49C5-9E05-CCA92F60DA3E}"/>
              </a:ext>
            </a:extLst>
          </p:cNvPr>
          <p:cNvPicPr>
            <a:picLocks noGrp="1" noChangeAspect="1"/>
          </p:cNvPicPr>
          <p:nvPr>
            <p:ph type="pic" sz="quarter" idx="15"/>
          </p:nvPr>
        </p:nvPicPr>
        <p:blipFill>
          <a:blip r:embed="rId3"/>
          <a:stretch>
            <a:fillRect/>
          </a:stretch>
        </p:blipFill>
        <p:spPr>
          <a:xfrm>
            <a:off x="2020135" y="1073290"/>
            <a:ext cx="5176754" cy="4077330"/>
          </a:xfrm>
        </p:spPr>
      </p:pic>
    </p:spTree>
    <p:extLst>
      <p:ext uri="{BB962C8B-B14F-4D97-AF65-F5344CB8AC3E}">
        <p14:creationId xmlns:p14="http://schemas.microsoft.com/office/powerpoint/2010/main" val="3426117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TXV Operation</a:t>
            </a:r>
            <a:br>
              <a:rPr lang="en-US" sz="2800" dirty="0"/>
            </a:br>
            <a:r>
              <a:rPr lang="en-US" sz="1200" dirty="0"/>
              <a:t>(The animation will automatically start in a few seconds)</a:t>
            </a:r>
          </a:p>
        </p:txBody>
      </p:sp>
      <p:pic>
        <p:nvPicPr>
          <p:cNvPr id="5" name="txv_op">
            <a:hlinkClick r:id="" action="ppaction://media"/>
            <a:extLst>
              <a:ext uri="{FF2B5EF4-FFF2-40B4-BE49-F238E27FC236}">
                <a16:creationId xmlns:a16="http://schemas.microsoft.com/office/drawing/2014/main" id="{2DEB9246-0EAD-4750-8F08-61298B04F143}"/>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63466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C195-E040-40A2-87A2-696E65CD745D}"/>
              </a:ext>
            </a:extLst>
          </p:cNvPr>
          <p:cNvSpPr>
            <a:spLocks noGrp="1"/>
          </p:cNvSpPr>
          <p:nvPr>
            <p:ph type="title"/>
          </p:nvPr>
        </p:nvSpPr>
        <p:spPr>
          <a:xfrm>
            <a:off x="457200" y="292373"/>
            <a:ext cx="8229600" cy="590349"/>
          </a:xfrm>
        </p:spPr>
        <p:txBody>
          <a:bodyPr lIns="0" tIns="18000" rIns="0" bIns="18000" anchor="ctr">
            <a:spAutoFit/>
          </a:bodyPr>
          <a:lstStyle/>
          <a:p>
            <a:r>
              <a:rPr lang="en-US" dirty="0"/>
              <a:t>Figure 3.8</a:t>
            </a:r>
          </a:p>
        </p:txBody>
      </p:sp>
      <p:sp>
        <p:nvSpPr>
          <p:cNvPr id="3" name="Content Placeholder 2">
            <a:extLst>
              <a:ext uri="{FF2B5EF4-FFF2-40B4-BE49-F238E27FC236}">
                <a16:creationId xmlns:a16="http://schemas.microsoft.com/office/drawing/2014/main" id="{C4A03023-B8E7-4E8F-BC16-4A5654E2DD7B}"/>
              </a:ext>
            </a:extLst>
          </p:cNvPr>
          <p:cNvSpPr>
            <a:spLocks noGrp="1"/>
          </p:cNvSpPr>
          <p:nvPr>
            <p:ph sz="quarter" idx="13"/>
          </p:nvPr>
        </p:nvSpPr>
        <p:spPr>
          <a:xfrm>
            <a:off x="445587" y="5244721"/>
            <a:ext cx="8229600" cy="1144347"/>
          </a:xfrm>
        </p:spPr>
        <p:txBody>
          <a:bodyPr lIns="0" tIns="18000" rIns="0" bIns="18000" anchor="ctr">
            <a:spAutoFit/>
          </a:bodyPr>
          <a:lstStyle/>
          <a:p>
            <a:pPr marL="0" indent="0">
              <a:spcBef>
                <a:spcPts val="600"/>
              </a:spcBef>
              <a:buNone/>
            </a:pPr>
            <a:r>
              <a:rPr lang="en-US" sz="2400" dirty="0"/>
              <a:t>Expansion-valve systems store excess refrigerant in a receiver–drier, which is located in the high-side liquid section of the system.</a:t>
            </a:r>
            <a:endParaRPr lang="en-IN" sz="2400" dirty="0"/>
          </a:p>
        </p:txBody>
      </p:sp>
      <p:pic>
        <p:nvPicPr>
          <p:cNvPr id="8" name="Picture Placeholder 6" descr="A receiver drier with its parts is shown.&#10;Long description is available in notes, Press F6">
            <a:extLst>
              <a:ext uri="{FF2B5EF4-FFF2-40B4-BE49-F238E27FC236}">
                <a16:creationId xmlns:a16="http://schemas.microsoft.com/office/drawing/2014/main" id="{DE5F8643-4316-44F4-8C8E-1D432BB31250}"/>
              </a:ext>
            </a:extLst>
          </p:cNvPr>
          <p:cNvPicPr>
            <a:picLocks noGrp="1" noChangeAspect="1"/>
          </p:cNvPicPr>
          <p:nvPr>
            <p:ph type="pic" sz="quarter" idx="15"/>
          </p:nvPr>
        </p:nvPicPr>
        <p:blipFill>
          <a:blip r:embed="rId3"/>
          <a:stretch>
            <a:fillRect/>
          </a:stretch>
        </p:blipFill>
        <p:spPr>
          <a:xfrm>
            <a:off x="3068485" y="1035933"/>
            <a:ext cx="3091246" cy="4061047"/>
          </a:xfrm>
        </p:spPr>
      </p:pic>
    </p:spTree>
    <p:extLst>
      <p:ext uri="{BB962C8B-B14F-4D97-AF65-F5344CB8AC3E}">
        <p14:creationId xmlns:p14="http://schemas.microsoft.com/office/powerpoint/2010/main" val="2182031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E3AF9-AE89-5A44-8216-4D9AB76DF073}"/>
              </a:ext>
            </a:extLst>
          </p:cNvPr>
          <p:cNvSpPr>
            <a:spLocks noGrp="1"/>
          </p:cNvSpPr>
          <p:nvPr>
            <p:ph type="title"/>
          </p:nvPr>
        </p:nvSpPr>
        <p:spPr>
          <a:xfrm>
            <a:off x="457200" y="298358"/>
            <a:ext cx="8229600" cy="590349"/>
          </a:xfrm>
        </p:spPr>
        <p:txBody>
          <a:bodyPr lIns="0" tIns="18000" rIns="0" bIns="18000" anchor="ctr">
            <a:spAutoFit/>
          </a:bodyPr>
          <a:lstStyle/>
          <a:p>
            <a:r>
              <a:rPr lang="en-US" dirty="0"/>
              <a:t>Evaporators</a:t>
            </a:r>
          </a:p>
        </p:txBody>
      </p:sp>
      <p:sp>
        <p:nvSpPr>
          <p:cNvPr id="3" name="Content Placeholder 2">
            <a:extLst>
              <a:ext uri="{FF2B5EF4-FFF2-40B4-BE49-F238E27FC236}">
                <a16:creationId xmlns:a16="http://schemas.microsoft.com/office/drawing/2014/main" id="{23CB1EEE-2306-7B4F-9F11-FE9107879683}"/>
              </a:ext>
            </a:extLst>
          </p:cNvPr>
          <p:cNvSpPr>
            <a:spLocks noGrp="1"/>
          </p:cNvSpPr>
          <p:nvPr>
            <p:ph sz="quarter" idx="13"/>
          </p:nvPr>
        </p:nvSpPr>
        <p:spPr>
          <a:xfrm>
            <a:off x="441702" y="1107983"/>
            <a:ext cx="8270498" cy="4406779"/>
          </a:xfrm>
        </p:spPr>
        <p:txBody>
          <a:bodyPr wrap="square" lIns="0" tIns="18000" rIns="0" bIns="18000" anchor="ctr">
            <a:spAutoFit/>
          </a:bodyPr>
          <a:lstStyle/>
          <a:p>
            <a:pPr marL="342000" indent="-342000">
              <a:spcBef>
                <a:spcPts val="600"/>
              </a:spcBef>
            </a:pPr>
            <a:r>
              <a:rPr lang="en-US" dirty="0">
                <a:latin typeface="Arial" panose="020B0604020202020204" pitchFamily="34" charset="0"/>
                <a:cs typeface="Arial" panose="020B0604020202020204" pitchFamily="34" charset="0"/>
              </a:rPr>
              <a:t>The evaporator is the heat exchanger and absorbs heat from the passenger compartment.</a:t>
            </a:r>
          </a:p>
          <a:p>
            <a:pPr marL="342000" indent="-342000">
              <a:spcBef>
                <a:spcPts val="600"/>
              </a:spcBef>
            </a:pPr>
            <a:r>
              <a:rPr lang="en-US" dirty="0">
                <a:latin typeface="Arial" panose="020B0604020202020204" pitchFamily="34" charset="0"/>
                <a:cs typeface="Arial" panose="020B0604020202020204" pitchFamily="34" charset="0"/>
              </a:rPr>
              <a:t>Like most heat exchangers, a well-designed evaporator has a large amount of surface area in contact with the refrigerant and the air from the passenger compartment.</a:t>
            </a:r>
          </a:p>
          <a:p>
            <a:pPr marL="342000" indent="-342000">
              <a:spcBef>
                <a:spcPts val="600"/>
              </a:spcBef>
            </a:pPr>
            <a:r>
              <a:rPr lang="en-US" dirty="0">
                <a:latin typeface="Arial" panose="020B0604020202020204" pitchFamily="34" charset="0"/>
                <a:cs typeface="Arial" panose="020B0604020202020204" pitchFamily="34" charset="0"/>
              </a:rPr>
              <a:t>The cold temperature in the evaporator is produced by boiling the refrigerant.</a:t>
            </a:r>
          </a:p>
          <a:p>
            <a:pPr marL="342000" indent="-342000">
              <a:spcBef>
                <a:spcPts val="600"/>
              </a:spcBef>
            </a:pPr>
            <a:r>
              <a:rPr lang="en-US" dirty="0">
                <a:latin typeface="Arial" panose="020B0604020202020204" pitchFamily="34" charset="0"/>
                <a:cs typeface="Arial" panose="020B0604020202020204" pitchFamily="34" charset="0"/>
              </a:rPr>
              <a:t>Abnormal temperatures and pressures indicate that something is wrong, such as the evaporator might have too much or too little refrigerant.</a:t>
            </a:r>
          </a:p>
          <a:p>
            <a:pPr lvl="1" indent="-342000"/>
            <a:r>
              <a:rPr lang="en-US" dirty="0">
                <a:latin typeface="Arial" panose="020B0604020202020204" pitchFamily="34" charset="0"/>
                <a:cs typeface="Arial" panose="020B0604020202020204" pitchFamily="34" charset="0"/>
              </a:rPr>
              <a:t>Starved evaporator; flooded evaporator</a:t>
            </a:r>
          </a:p>
        </p:txBody>
      </p:sp>
    </p:spTree>
    <p:extLst>
      <p:ext uri="{BB962C8B-B14F-4D97-AF65-F5344CB8AC3E}">
        <p14:creationId xmlns:p14="http://schemas.microsoft.com/office/powerpoint/2010/main" val="3934542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3.10a</a:t>
            </a:r>
          </a:p>
        </p:txBody>
      </p:sp>
      <p:pic>
        <p:nvPicPr>
          <p:cNvPr id="6" name="Picture Placeholder 5" descr="A thermal expansion valve system is shown.&#10;Long description is available in notes, press F6.">
            <a:extLst>
              <a:ext uri="{FF2B5EF4-FFF2-40B4-BE49-F238E27FC236}">
                <a16:creationId xmlns:a16="http://schemas.microsoft.com/office/drawing/2014/main" id="{3FE18844-B24E-4CD4-A6D5-0B2EF03CC238}"/>
              </a:ext>
            </a:extLst>
          </p:cNvPr>
          <p:cNvPicPr>
            <a:picLocks noGrp="1" noChangeAspect="1"/>
          </p:cNvPicPr>
          <p:nvPr>
            <p:ph type="pic" sz="quarter" idx="15"/>
          </p:nvPr>
        </p:nvPicPr>
        <p:blipFill>
          <a:blip r:embed="rId3"/>
          <a:stretch>
            <a:fillRect/>
          </a:stretch>
        </p:blipFill>
        <p:spPr>
          <a:xfrm>
            <a:off x="3007890" y="1460225"/>
            <a:ext cx="3206496" cy="3322320"/>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338086"/>
            <a:ext cx="8270495" cy="405683"/>
          </a:xfrm>
        </p:spPr>
        <p:txBody>
          <a:bodyPr wrap="square" lIns="0" tIns="18000" rIns="0" bIns="18000" anchor="ctr" anchorCtr="0">
            <a:spAutoFit/>
          </a:bodyPr>
          <a:lstStyle/>
          <a:p>
            <a:pPr marL="0" indent="0">
              <a:spcBef>
                <a:spcPts val="600"/>
              </a:spcBef>
              <a:buNone/>
            </a:pPr>
            <a:r>
              <a:rPr lang="en-US" sz="2400" dirty="0"/>
              <a:t>A tube-and-fin evaporator. </a:t>
            </a:r>
            <a:endParaRPr lang="en-IN" sz="2400" dirty="0"/>
          </a:p>
        </p:txBody>
      </p:sp>
    </p:spTree>
    <p:extLst>
      <p:ext uri="{BB962C8B-B14F-4D97-AF65-F5344CB8AC3E}">
        <p14:creationId xmlns:p14="http://schemas.microsoft.com/office/powerpoint/2010/main" val="1376938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3.10b</a:t>
            </a:r>
          </a:p>
        </p:txBody>
      </p:sp>
      <p:pic>
        <p:nvPicPr>
          <p:cNvPr id="7" name="Picture Placeholder 6" descr="An office tube system is shown.&#10;Long description is available in notes, press F6.">
            <a:extLst>
              <a:ext uri="{FF2B5EF4-FFF2-40B4-BE49-F238E27FC236}">
                <a16:creationId xmlns:a16="http://schemas.microsoft.com/office/drawing/2014/main" id="{FA7390B9-FF9B-4EC2-B4BE-6B081ED29B5A}"/>
              </a:ext>
            </a:extLst>
          </p:cNvPr>
          <p:cNvPicPr>
            <a:picLocks noGrp="1" noChangeAspect="1"/>
          </p:cNvPicPr>
          <p:nvPr>
            <p:ph type="pic" sz="quarter" idx="15"/>
          </p:nvPr>
        </p:nvPicPr>
        <p:blipFill>
          <a:blip r:embed="rId3"/>
          <a:stretch>
            <a:fillRect/>
          </a:stretch>
        </p:blipFill>
        <p:spPr>
          <a:xfrm>
            <a:off x="2495026" y="1452077"/>
            <a:ext cx="4224528" cy="3258922"/>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089252"/>
            <a:ext cx="8270495" cy="775015"/>
          </a:xfrm>
        </p:spPr>
        <p:txBody>
          <a:bodyPr wrap="square" lIns="0" tIns="18000" rIns="0" bIns="18000" anchor="ctr" anchorCtr="0">
            <a:spAutoFit/>
          </a:bodyPr>
          <a:lstStyle/>
          <a:p>
            <a:pPr marL="0" indent="0">
              <a:spcBef>
                <a:spcPts val="600"/>
              </a:spcBef>
              <a:buNone/>
            </a:pPr>
            <a:r>
              <a:rPr lang="en-US" sz="2400" dirty="0"/>
              <a:t>A plate evaporator. Each type has a large contact area for heat to leave the air and enter the refrigerant.</a:t>
            </a:r>
            <a:endParaRPr lang="en-IN" sz="2400" dirty="0"/>
          </a:p>
        </p:txBody>
      </p:sp>
    </p:spTree>
    <p:extLst>
      <p:ext uri="{BB962C8B-B14F-4D97-AF65-F5344CB8AC3E}">
        <p14:creationId xmlns:p14="http://schemas.microsoft.com/office/powerpoint/2010/main" val="2225942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E3AF9-AE89-5A44-8216-4D9AB76DF073}"/>
              </a:ext>
            </a:extLst>
          </p:cNvPr>
          <p:cNvSpPr>
            <a:spLocks noGrp="1"/>
          </p:cNvSpPr>
          <p:nvPr>
            <p:ph type="title"/>
          </p:nvPr>
        </p:nvSpPr>
        <p:spPr>
          <a:xfrm>
            <a:off x="457200" y="298358"/>
            <a:ext cx="8229600" cy="590349"/>
          </a:xfrm>
        </p:spPr>
        <p:txBody>
          <a:bodyPr lIns="0" tIns="18000" rIns="0" bIns="18000" anchor="ctr">
            <a:spAutoFit/>
          </a:bodyPr>
          <a:lstStyle/>
          <a:p>
            <a:r>
              <a:rPr lang="en-US" dirty="0"/>
              <a:t>Condensers</a:t>
            </a:r>
          </a:p>
        </p:txBody>
      </p:sp>
      <p:sp>
        <p:nvSpPr>
          <p:cNvPr id="3" name="Content Placeholder 2">
            <a:extLst>
              <a:ext uri="{FF2B5EF4-FFF2-40B4-BE49-F238E27FC236}">
                <a16:creationId xmlns:a16="http://schemas.microsoft.com/office/drawing/2014/main" id="{23CB1EEE-2306-7B4F-9F11-FE9107879683}"/>
              </a:ext>
            </a:extLst>
          </p:cNvPr>
          <p:cNvSpPr>
            <a:spLocks noGrp="1"/>
          </p:cNvSpPr>
          <p:nvPr>
            <p:ph sz="quarter" idx="13"/>
          </p:nvPr>
        </p:nvSpPr>
        <p:spPr>
          <a:xfrm>
            <a:off x="441702" y="1120041"/>
            <a:ext cx="8270498" cy="2329287"/>
          </a:xfrm>
        </p:spPr>
        <p:txBody>
          <a:bodyPr wrap="square" lIns="0" tIns="18000" rIns="0" bIns="18000" anchor="ctr">
            <a:spAutoFit/>
          </a:bodyPr>
          <a:lstStyle/>
          <a:p>
            <a:pPr marL="342900" indent="-342900"/>
            <a:r>
              <a:rPr lang="en-US" dirty="0">
                <a:latin typeface="Arial" panose="020B0604020202020204" pitchFamily="34" charset="0"/>
                <a:cs typeface="Arial" panose="020B0604020202020204" pitchFamily="34" charset="0"/>
              </a:rPr>
              <a:t>The condenser, like the evaporator, is a heat exchanger. Low-pressure refrigerant vapor is compressed by the compressor into a high-temperature, high-pressure vapor.</a:t>
            </a:r>
          </a:p>
          <a:p>
            <a:pPr marL="829818" lvl="1" indent="-342900"/>
            <a:r>
              <a:rPr lang="en-US" dirty="0">
                <a:latin typeface="Arial" panose="020B0604020202020204" pitchFamily="34" charset="0"/>
                <a:cs typeface="Arial" panose="020B0604020202020204" pitchFamily="34" charset="0"/>
              </a:rPr>
              <a:t>This vapor then passes into the condenser where air passing over the condenser cools the refrigerant and causes it to condense into a high-temperature liquid.</a:t>
            </a:r>
          </a:p>
        </p:txBody>
      </p:sp>
    </p:spTree>
    <p:extLst>
      <p:ext uri="{BB962C8B-B14F-4D97-AF65-F5344CB8AC3E}">
        <p14:creationId xmlns:p14="http://schemas.microsoft.com/office/powerpoint/2010/main" val="920833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3.13</a:t>
            </a:r>
          </a:p>
        </p:txBody>
      </p:sp>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454493"/>
            <a:ext cx="8270495" cy="814549"/>
          </a:xfrm>
        </p:spPr>
        <p:txBody>
          <a:bodyPr wrap="square" lIns="0" tIns="18000" rIns="0" bIns="18000" anchor="ctr" anchorCtr="0">
            <a:spAutoFit/>
          </a:bodyPr>
          <a:lstStyle/>
          <a:p>
            <a:pPr marL="0" indent="0">
              <a:spcBef>
                <a:spcPts val="600"/>
              </a:spcBef>
              <a:buNone/>
            </a:pPr>
            <a:r>
              <a:rPr lang="en-US" sz="2400" dirty="0"/>
              <a:t>A condenser is a heat exchanger that transfers heat from the refrigerant to the air flowing through it.</a:t>
            </a:r>
            <a:endParaRPr lang="en-IN" sz="2400" dirty="0"/>
          </a:p>
        </p:txBody>
      </p:sp>
      <p:pic>
        <p:nvPicPr>
          <p:cNvPr id="7" name="Picture Placeholder 5" descr="A rectangular condenser along with a cylindrical shaped integral receiver drier, I R D.&#10;">
            <a:extLst>
              <a:ext uri="{FF2B5EF4-FFF2-40B4-BE49-F238E27FC236}">
                <a16:creationId xmlns:a16="http://schemas.microsoft.com/office/drawing/2014/main" id="{AD210B1A-3AB7-4206-AAC1-49AB177857C0}"/>
              </a:ext>
            </a:extLst>
          </p:cNvPr>
          <p:cNvPicPr>
            <a:picLocks noGrp="1" noChangeAspect="1"/>
          </p:cNvPicPr>
          <p:nvPr>
            <p:ph type="pic" sz="quarter" idx="15"/>
          </p:nvPr>
        </p:nvPicPr>
        <p:blipFill>
          <a:blip r:embed="rId3"/>
          <a:stretch>
            <a:fillRect/>
          </a:stretch>
        </p:blipFill>
        <p:spPr>
          <a:xfrm>
            <a:off x="2579442" y="1109563"/>
            <a:ext cx="4079437" cy="4176567"/>
          </a:xfrm>
          <a:prstGeom prst="rect">
            <a:avLst/>
          </a:prstGeom>
        </p:spPr>
      </p:pic>
    </p:spTree>
    <p:extLst>
      <p:ext uri="{BB962C8B-B14F-4D97-AF65-F5344CB8AC3E}">
        <p14:creationId xmlns:p14="http://schemas.microsoft.com/office/powerpoint/2010/main" val="398391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E3AF9-AE89-5A44-8216-4D9AB76DF073}"/>
              </a:ext>
            </a:extLst>
          </p:cNvPr>
          <p:cNvSpPr>
            <a:spLocks noGrp="1"/>
          </p:cNvSpPr>
          <p:nvPr>
            <p:ph type="title"/>
          </p:nvPr>
        </p:nvSpPr>
        <p:spPr>
          <a:xfrm>
            <a:off x="457200" y="298358"/>
            <a:ext cx="8229600" cy="590349"/>
          </a:xfrm>
        </p:spPr>
        <p:txBody>
          <a:bodyPr lIns="0" tIns="18000" rIns="0" bIns="18000" anchor="ctr">
            <a:spAutoFit/>
          </a:bodyPr>
          <a:lstStyle/>
          <a:p>
            <a:r>
              <a:rPr lang="en-US" dirty="0"/>
              <a:t>Refrigerant Charge Level</a:t>
            </a:r>
          </a:p>
        </p:txBody>
      </p:sp>
      <p:sp>
        <p:nvSpPr>
          <p:cNvPr id="3" name="Content Placeholder 2">
            <a:extLst>
              <a:ext uri="{FF2B5EF4-FFF2-40B4-BE49-F238E27FC236}">
                <a16:creationId xmlns:a16="http://schemas.microsoft.com/office/drawing/2014/main" id="{23CB1EEE-2306-7B4F-9F11-FE9107879683}"/>
              </a:ext>
            </a:extLst>
          </p:cNvPr>
          <p:cNvSpPr>
            <a:spLocks noGrp="1"/>
          </p:cNvSpPr>
          <p:nvPr>
            <p:ph sz="quarter" idx="13"/>
          </p:nvPr>
        </p:nvSpPr>
        <p:spPr>
          <a:xfrm>
            <a:off x="441702" y="1116187"/>
            <a:ext cx="8270498" cy="4037447"/>
          </a:xfrm>
        </p:spPr>
        <p:txBody>
          <a:bodyPr wrap="square" lIns="0" tIns="18000" rIns="0" bIns="18000" anchor="ctr">
            <a:spAutoFit/>
          </a:bodyPr>
          <a:lstStyle/>
          <a:p>
            <a:pPr indent="-342000">
              <a:spcBef>
                <a:spcPts val="600"/>
              </a:spcBef>
            </a:pPr>
            <a:r>
              <a:rPr lang="en-US" dirty="0">
                <a:latin typeface="Arial" panose="020B0604020202020204" pitchFamily="34" charset="0"/>
                <a:cs typeface="Arial" panose="020B0604020202020204" pitchFamily="34" charset="0"/>
              </a:rPr>
              <a:t>While operating, the following occurs:</a:t>
            </a:r>
          </a:p>
          <a:p>
            <a:pPr lvl="1" indent="-342000"/>
            <a:r>
              <a:rPr lang="en-US" dirty="0">
                <a:latin typeface="Arial" panose="020B0604020202020204" pitchFamily="34" charset="0"/>
                <a:cs typeface="Arial" panose="020B0604020202020204" pitchFamily="34" charset="0"/>
              </a:rPr>
              <a:t>The evaporator contains a refrigerant mist in the first two-thirds to three-fourths of its volume, with vapor in the remaining portion.</a:t>
            </a:r>
          </a:p>
          <a:p>
            <a:pPr lvl="1" indent="-342000"/>
            <a:r>
              <a:rPr lang="en-US" dirty="0">
                <a:latin typeface="Arial" panose="020B0604020202020204" pitchFamily="34" charset="0"/>
                <a:cs typeface="Arial" panose="020B0604020202020204" pitchFamily="34" charset="0"/>
              </a:rPr>
              <a:t>The condenser contains a condensing vapor in the upper portion, with liquid in the bottom passages.</a:t>
            </a:r>
          </a:p>
          <a:p>
            <a:pPr lvl="1" indent="-342000"/>
            <a:r>
              <a:rPr lang="en-US" dirty="0">
                <a:latin typeface="Arial" panose="020B0604020202020204" pitchFamily="34" charset="0"/>
                <a:cs typeface="Arial" panose="020B0604020202020204" pitchFamily="34" charset="0"/>
              </a:rPr>
              <a:t>The line connecting the condenser to the expansion device is filled with liquid.</a:t>
            </a:r>
          </a:p>
          <a:p>
            <a:pPr lvl="1" indent="-342000"/>
            <a:r>
              <a:rPr lang="en-US" dirty="0">
                <a:latin typeface="Arial" panose="020B0604020202020204" pitchFamily="34" charset="0"/>
                <a:cs typeface="Arial" panose="020B0604020202020204" pitchFamily="34" charset="0"/>
              </a:rPr>
              <a:t>The accumulator is about half full of liquid so that liquid refrigerant does not enter the compressor.</a:t>
            </a:r>
          </a:p>
        </p:txBody>
      </p:sp>
    </p:spTree>
    <p:extLst>
      <p:ext uri="{BB962C8B-B14F-4D97-AF65-F5344CB8AC3E}">
        <p14:creationId xmlns:p14="http://schemas.microsoft.com/office/powerpoint/2010/main" val="3478471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57200" y="289398"/>
            <a:ext cx="8229600" cy="639263"/>
          </a:xfrm>
        </p:spPr>
        <p:txBody>
          <a:bodyPr lIns="0" tIns="18000" rIns="0" bIns="18000" anchor="ctr" anchorCtr="0">
            <a:spAutoFit/>
          </a:bodyPr>
          <a:lstStyle/>
          <a:p>
            <a:r>
              <a:rPr lang="en-US" dirty="0"/>
              <a:t>Learning Objectives </a:t>
            </a:r>
            <a:r>
              <a:rPr lang="en-US" sz="2800" dirty="0"/>
              <a:t>(2 of 2)</a:t>
            </a:r>
            <a:endParaRPr lang="en-US"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73242" y="1114118"/>
            <a:ext cx="8232775" cy="3391116"/>
          </a:xfrm>
        </p:spPr>
        <p:txBody>
          <a:bodyPr lIns="0" tIns="18000" rIns="0" bIns="18000" anchor="ctr" anchorCtr="0">
            <a:spAutoFit/>
          </a:bodyPr>
          <a:lstStyle/>
          <a:p>
            <a:pPr marL="720000" indent="-720000">
              <a:buNone/>
            </a:pPr>
            <a:r>
              <a:rPr lang="en-US" b="1" dirty="0">
                <a:solidFill>
                  <a:schemeClr val="tx2"/>
                </a:solidFill>
              </a:rPr>
              <a:t>3.7	</a:t>
            </a:r>
            <a:r>
              <a:rPr lang="en-US" dirty="0">
                <a:cs typeface="Arial" panose="020B0604020202020204" pitchFamily="34" charset="0"/>
              </a:rPr>
              <a:t>Explain how the A/C system works.</a:t>
            </a:r>
          </a:p>
          <a:p>
            <a:pPr marL="720000" indent="-720000">
              <a:buNone/>
            </a:pPr>
            <a:r>
              <a:rPr lang="en-US" b="1" dirty="0">
                <a:solidFill>
                  <a:schemeClr val="tx2"/>
                </a:solidFill>
              </a:rPr>
              <a:t>3.8	</a:t>
            </a:r>
            <a:r>
              <a:rPr lang="en-US" dirty="0">
                <a:cs typeface="Arial" panose="020B0604020202020204" pitchFamily="34" charset="0"/>
              </a:rPr>
              <a:t>Identify the low and high side of an A/C system.</a:t>
            </a:r>
          </a:p>
          <a:p>
            <a:pPr marL="720000" indent="-720000">
              <a:buNone/>
            </a:pPr>
            <a:r>
              <a:rPr lang="en-US" b="1" dirty="0">
                <a:solidFill>
                  <a:schemeClr val="tx2"/>
                </a:solidFill>
              </a:rPr>
              <a:t>3.9	</a:t>
            </a:r>
            <a:r>
              <a:rPr lang="en-US" dirty="0">
                <a:cs typeface="Arial" panose="020B0604020202020204" pitchFamily="34" charset="0"/>
              </a:rPr>
              <a:t>Explain the purpose and function of evaporators in an A/C system.</a:t>
            </a:r>
          </a:p>
          <a:p>
            <a:pPr marL="720000" indent="-720000">
              <a:buNone/>
            </a:pPr>
            <a:r>
              <a:rPr lang="en-US" b="1" dirty="0">
                <a:solidFill>
                  <a:schemeClr val="tx2"/>
                </a:solidFill>
              </a:rPr>
              <a:t>3.10	</a:t>
            </a:r>
            <a:r>
              <a:rPr lang="en-US" dirty="0">
                <a:cs typeface="Arial" panose="020B0604020202020204" pitchFamily="34" charset="0"/>
              </a:rPr>
              <a:t>Explain the purpose and function of thermal expansion valves and orifice tube systems.</a:t>
            </a:r>
          </a:p>
          <a:p>
            <a:pPr marL="720000" indent="-720000">
              <a:buNone/>
            </a:pPr>
            <a:r>
              <a:rPr lang="en-US" b="1" dirty="0">
                <a:solidFill>
                  <a:schemeClr val="tx2"/>
                </a:solidFill>
              </a:rPr>
              <a:t>3.11	</a:t>
            </a:r>
            <a:r>
              <a:rPr lang="en-US" dirty="0">
                <a:cs typeface="Arial" panose="020B0604020202020204" pitchFamily="34" charset="0"/>
              </a:rPr>
              <a:t>Explain the purpose and function of condensers.</a:t>
            </a:r>
          </a:p>
        </p:txBody>
      </p:sp>
    </p:spTree>
    <p:extLst>
      <p:ext uri="{BB962C8B-B14F-4D97-AF65-F5344CB8AC3E}">
        <p14:creationId xmlns:p14="http://schemas.microsoft.com/office/powerpoint/2010/main" val="2207211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3.15a</a:t>
            </a:r>
          </a:p>
        </p:txBody>
      </p:sp>
      <p:pic>
        <p:nvPicPr>
          <p:cNvPr id="7" name="Picture Placeholder 6" descr="A properly charged condenser system.&#10;Long description is available in notes, press F6.">
            <a:extLst>
              <a:ext uri="{FF2B5EF4-FFF2-40B4-BE49-F238E27FC236}">
                <a16:creationId xmlns:a16="http://schemas.microsoft.com/office/drawing/2014/main" id="{3FB178D3-9B8B-41DF-A340-098AC07BAD50}"/>
              </a:ext>
            </a:extLst>
          </p:cNvPr>
          <p:cNvPicPr>
            <a:picLocks noGrp="1" noChangeAspect="1"/>
          </p:cNvPicPr>
          <p:nvPr>
            <p:ph type="pic" sz="quarter" idx="15"/>
          </p:nvPr>
        </p:nvPicPr>
        <p:blipFill>
          <a:blip r:embed="rId3"/>
          <a:stretch>
            <a:fillRect/>
          </a:stretch>
        </p:blipFill>
        <p:spPr>
          <a:xfrm>
            <a:off x="2462459" y="1460595"/>
            <a:ext cx="4303776" cy="3139440"/>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4768046"/>
            <a:ext cx="8270495" cy="1513679"/>
          </a:xfrm>
        </p:spPr>
        <p:txBody>
          <a:bodyPr wrap="square" lIns="0" tIns="18000" rIns="0" bIns="18000" anchor="ctr" anchorCtr="0">
            <a:spAutoFit/>
          </a:bodyPr>
          <a:lstStyle/>
          <a:p>
            <a:pPr marL="0" indent="0">
              <a:buNone/>
            </a:pPr>
            <a:r>
              <a:rPr lang="en-US" sz="2400" dirty="0"/>
              <a:t>A properly charged system has the condenser filled with condensing vapor and some liquid, a liquid line filled with liquid, a receiver–drier about half full of liquid, and an evaporator with vaporizing liquid.</a:t>
            </a:r>
          </a:p>
        </p:txBody>
      </p:sp>
    </p:spTree>
    <p:extLst>
      <p:ext uri="{BB962C8B-B14F-4D97-AF65-F5344CB8AC3E}">
        <p14:creationId xmlns:p14="http://schemas.microsoft.com/office/powerpoint/2010/main" val="1117717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3.15b</a:t>
            </a:r>
          </a:p>
        </p:txBody>
      </p:sp>
      <p:pic>
        <p:nvPicPr>
          <p:cNvPr id="6" name="Picture Placeholder 5" descr="An over charged condenser system.&#10;Long description is available in notes, press F6.">
            <a:extLst>
              <a:ext uri="{FF2B5EF4-FFF2-40B4-BE49-F238E27FC236}">
                <a16:creationId xmlns:a16="http://schemas.microsoft.com/office/drawing/2014/main" id="{35111CD6-3D85-4CFA-8598-FAE712872355}"/>
              </a:ext>
            </a:extLst>
          </p:cNvPr>
          <p:cNvPicPr>
            <a:picLocks noGrp="1" noChangeAspect="1"/>
          </p:cNvPicPr>
          <p:nvPr>
            <p:ph type="pic" sz="quarter" idx="15"/>
          </p:nvPr>
        </p:nvPicPr>
        <p:blipFill>
          <a:blip r:embed="rId3"/>
          <a:stretch>
            <a:fillRect/>
          </a:stretch>
        </p:blipFill>
        <p:spPr>
          <a:xfrm>
            <a:off x="2414331" y="1464048"/>
            <a:ext cx="4401312" cy="3206496"/>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121336"/>
            <a:ext cx="8270495" cy="775015"/>
          </a:xfrm>
        </p:spPr>
        <p:txBody>
          <a:bodyPr wrap="square" lIns="0" tIns="18000" rIns="0" bIns="18000" anchor="ctr" anchorCtr="0">
            <a:spAutoFit/>
          </a:bodyPr>
          <a:lstStyle/>
          <a:p>
            <a:pPr marL="0" indent="0">
              <a:buNone/>
            </a:pPr>
            <a:r>
              <a:rPr lang="en-US" sz="2400" dirty="0"/>
              <a:t>An overcharge with too much liquid causes liquid to partially fill the condenser.</a:t>
            </a:r>
          </a:p>
        </p:txBody>
      </p:sp>
    </p:spTree>
    <p:extLst>
      <p:ext uri="{BB962C8B-B14F-4D97-AF65-F5344CB8AC3E}">
        <p14:creationId xmlns:p14="http://schemas.microsoft.com/office/powerpoint/2010/main" val="3597149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3.15c</a:t>
            </a:r>
          </a:p>
        </p:txBody>
      </p:sp>
      <p:pic>
        <p:nvPicPr>
          <p:cNvPr id="7" name="Picture Placeholder 6" descr="An undercharged condenser system.&#10;Long description is available in notes, press F6.">
            <a:extLst>
              <a:ext uri="{FF2B5EF4-FFF2-40B4-BE49-F238E27FC236}">
                <a16:creationId xmlns:a16="http://schemas.microsoft.com/office/drawing/2014/main" id="{E7F0CC20-FF8E-4515-98BA-310E9DB3E53A}"/>
              </a:ext>
            </a:extLst>
          </p:cNvPr>
          <p:cNvPicPr>
            <a:picLocks noGrp="1" noChangeAspect="1"/>
          </p:cNvPicPr>
          <p:nvPr>
            <p:ph type="pic" sz="quarter" idx="15"/>
          </p:nvPr>
        </p:nvPicPr>
        <p:blipFill>
          <a:blip r:embed="rId3"/>
          <a:stretch>
            <a:fillRect/>
          </a:stretch>
        </p:blipFill>
        <p:spPr>
          <a:xfrm>
            <a:off x="2430374" y="1456411"/>
            <a:ext cx="4376928" cy="3060192"/>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121336"/>
            <a:ext cx="8270495" cy="775015"/>
          </a:xfrm>
        </p:spPr>
        <p:txBody>
          <a:bodyPr wrap="square" lIns="0" tIns="18000" rIns="0" bIns="18000" anchor="ctr" anchorCtr="0">
            <a:spAutoFit/>
          </a:bodyPr>
          <a:lstStyle/>
          <a:p>
            <a:pPr marL="0" indent="0">
              <a:buNone/>
            </a:pPr>
            <a:r>
              <a:rPr lang="en-US" sz="2400" dirty="0"/>
              <a:t>An undercharge has vapor in the liquid line and a starved evaporator.</a:t>
            </a:r>
          </a:p>
        </p:txBody>
      </p:sp>
    </p:spTree>
    <p:extLst>
      <p:ext uri="{BB962C8B-B14F-4D97-AF65-F5344CB8AC3E}">
        <p14:creationId xmlns:p14="http://schemas.microsoft.com/office/powerpoint/2010/main" val="1643462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Refrigeration Cycle</a:t>
            </a:r>
            <a:br>
              <a:rPr lang="en-US" sz="2800" dirty="0"/>
            </a:br>
            <a:r>
              <a:rPr lang="en-US" sz="1200" dirty="0"/>
              <a:t>(The animation will automatically start in a few seconds)</a:t>
            </a:r>
          </a:p>
        </p:txBody>
      </p:sp>
      <p:pic>
        <p:nvPicPr>
          <p:cNvPr id="5" name="refrigeration_cycle">
            <a:hlinkClick r:id="" action="ppaction://media"/>
            <a:extLst>
              <a:ext uri="{FF2B5EF4-FFF2-40B4-BE49-F238E27FC236}">
                <a16:creationId xmlns:a16="http://schemas.microsoft.com/office/drawing/2014/main" id="{8A0DC04A-23C6-43D9-AAF1-34907789ECF8}"/>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62110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E3AF9-AE89-5A44-8216-4D9AB76DF073}"/>
              </a:ext>
            </a:extLst>
          </p:cNvPr>
          <p:cNvSpPr>
            <a:spLocks noGrp="1"/>
          </p:cNvSpPr>
          <p:nvPr>
            <p:ph type="title"/>
          </p:nvPr>
        </p:nvSpPr>
        <p:spPr>
          <a:xfrm>
            <a:off x="457200" y="298358"/>
            <a:ext cx="8229600" cy="590349"/>
          </a:xfrm>
        </p:spPr>
        <p:txBody>
          <a:bodyPr lIns="0" tIns="18000" rIns="0" bIns="18000" anchor="ctr">
            <a:spAutoFit/>
          </a:bodyPr>
          <a:lstStyle/>
          <a:p>
            <a:r>
              <a:rPr lang="en-US" dirty="0"/>
              <a:t>Evaporator Icing Controls</a:t>
            </a:r>
          </a:p>
        </p:txBody>
      </p:sp>
      <p:sp>
        <p:nvSpPr>
          <p:cNvPr id="3" name="Content Placeholder 2">
            <a:extLst>
              <a:ext uri="{FF2B5EF4-FFF2-40B4-BE49-F238E27FC236}">
                <a16:creationId xmlns:a16="http://schemas.microsoft.com/office/drawing/2014/main" id="{23CB1EEE-2306-7B4F-9F11-FE9107879683}"/>
              </a:ext>
            </a:extLst>
          </p:cNvPr>
          <p:cNvSpPr>
            <a:spLocks noGrp="1"/>
          </p:cNvSpPr>
          <p:nvPr>
            <p:ph sz="quarter" idx="13"/>
          </p:nvPr>
        </p:nvSpPr>
        <p:spPr>
          <a:xfrm>
            <a:off x="441702" y="1127007"/>
            <a:ext cx="8270498" cy="2090760"/>
          </a:xfrm>
        </p:spPr>
        <p:txBody>
          <a:bodyPr wrap="square" lIns="0" tIns="18000" rIns="0" bIns="18000" anchor="ctr">
            <a:spAutoFit/>
          </a:bodyPr>
          <a:lstStyle/>
          <a:p>
            <a:pPr marL="342900" indent="-342900"/>
            <a:r>
              <a:rPr lang="en-US" dirty="0">
                <a:latin typeface="Arial" panose="020B0604020202020204" pitchFamily="34" charset="0"/>
                <a:cs typeface="Arial" panose="020B0604020202020204" pitchFamily="34" charset="0"/>
              </a:rPr>
              <a:t>What is the purpose and function?</a:t>
            </a:r>
          </a:p>
          <a:p>
            <a:pPr marL="342900" indent="-342900"/>
            <a:r>
              <a:rPr lang="en-US" dirty="0">
                <a:latin typeface="Arial" panose="020B0604020202020204" pitchFamily="34" charset="0"/>
                <a:cs typeface="Arial" panose="020B0604020202020204" pitchFamily="34" charset="0"/>
              </a:rPr>
              <a:t>What is “superheat”?</a:t>
            </a:r>
          </a:p>
          <a:p>
            <a:pPr marL="342900" indent="-342900"/>
            <a:r>
              <a:rPr lang="en-US" dirty="0">
                <a:latin typeface="Arial" panose="020B0604020202020204" pitchFamily="34" charset="0"/>
                <a:cs typeface="Arial" panose="020B0604020202020204" pitchFamily="34" charset="0"/>
              </a:rPr>
              <a:t>Thermistor</a:t>
            </a:r>
          </a:p>
          <a:p>
            <a:pPr marL="342900" indent="-342900"/>
            <a:r>
              <a:rPr lang="en-US" dirty="0">
                <a:latin typeface="Arial" panose="020B0604020202020204" pitchFamily="34" charset="0"/>
                <a:cs typeface="Arial" panose="020B0604020202020204" pitchFamily="34" charset="0"/>
              </a:rPr>
              <a:t>Pressure switches</a:t>
            </a:r>
          </a:p>
        </p:txBody>
      </p:sp>
    </p:spTree>
    <p:extLst>
      <p:ext uri="{BB962C8B-B14F-4D97-AF65-F5344CB8AC3E}">
        <p14:creationId xmlns:p14="http://schemas.microsoft.com/office/powerpoint/2010/main" val="3660391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0766-89A1-624B-8B02-52150C7AFA87}"/>
              </a:ext>
            </a:extLst>
          </p:cNvPr>
          <p:cNvSpPr>
            <a:spLocks noGrp="1"/>
          </p:cNvSpPr>
          <p:nvPr>
            <p:ph type="title"/>
          </p:nvPr>
        </p:nvSpPr>
        <p:spPr>
          <a:xfrm>
            <a:off x="441702" y="307203"/>
            <a:ext cx="8270495" cy="590349"/>
          </a:xfrm>
        </p:spPr>
        <p:txBody>
          <a:bodyPr wrap="square" lIns="0" tIns="18000" rIns="0" bIns="18000" anchor="ctr" anchorCtr="0">
            <a:spAutoFit/>
          </a:bodyPr>
          <a:lstStyle/>
          <a:p>
            <a:r>
              <a:rPr lang="en-US" dirty="0"/>
              <a:t>Figure 3.17</a:t>
            </a:r>
          </a:p>
        </p:txBody>
      </p:sp>
      <p:pic>
        <p:nvPicPr>
          <p:cNvPr id="6" name="Picture Placeholder 5" descr="A three-wire pressure sensor shows a liquid line, a high side pressure sensor, and a low pressure vapor line.&#10;">
            <a:extLst>
              <a:ext uri="{FF2B5EF4-FFF2-40B4-BE49-F238E27FC236}">
                <a16:creationId xmlns:a16="http://schemas.microsoft.com/office/drawing/2014/main" id="{CD41BE24-870C-49D5-B89C-813DFAFF4B0D}"/>
              </a:ext>
            </a:extLst>
          </p:cNvPr>
          <p:cNvPicPr>
            <a:picLocks noGrp="1" noChangeAspect="1"/>
          </p:cNvPicPr>
          <p:nvPr>
            <p:ph type="pic" sz="quarter" idx="15"/>
          </p:nvPr>
        </p:nvPicPr>
        <p:blipFill>
          <a:blip r:embed="rId2"/>
          <a:stretch>
            <a:fillRect/>
          </a:stretch>
        </p:blipFill>
        <p:spPr>
          <a:xfrm>
            <a:off x="2221826" y="1439210"/>
            <a:ext cx="4767072" cy="3432048"/>
          </a:xfrm>
          <a:prstGeom prst="rect">
            <a:avLst/>
          </a:prstGeom>
        </p:spPr>
      </p:pic>
      <p:sp>
        <p:nvSpPr>
          <p:cNvPr id="11" name="Content Placeholder 10">
            <a:extLst>
              <a:ext uri="{FF2B5EF4-FFF2-40B4-BE49-F238E27FC236}">
                <a16:creationId xmlns:a16="http://schemas.microsoft.com/office/drawing/2014/main" id="{D42A5C4B-A003-4826-8351-5177005DA2B1}"/>
              </a:ext>
            </a:extLst>
          </p:cNvPr>
          <p:cNvSpPr>
            <a:spLocks noGrp="1"/>
          </p:cNvSpPr>
          <p:nvPr>
            <p:ph sz="quarter" idx="13"/>
          </p:nvPr>
        </p:nvSpPr>
        <p:spPr>
          <a:xfrm>
            <a:off x="441704" y="5177300"/>
            <a:ext cx="8270495" cy="1144347"/>
          </a:xfrm>
        </p:spPr>
        <p:txBody>
          <a:bodyPr wrap="square" lIns="0" tIns="18000" rIns="0" bIns="18000" anchor="ctr" anchorCtr="0">
            <a:spAutoFit/>
          </a:bodyPr>
          <a:lstStyle/>
          <a:p>
            <a:pPr marL="0" indent="0">
              <a:buNone/>
            </a:pPr>
            <a:r>
              <a:rPr lang="en-US" sz="2400" dirty="0"/>
              <a:t>A typical three-wire pressure sensor used on the high side (vapor) line. The three wires are the voltage supply (usually 5 volts), ground, and signal wire.</a:t>
            </a:r>
          </a:p>
        </p:txBody>
      </p:sp>
    </p:spTree>
    <p:extLst>
      <p:ext uri="{BB962C8B-B14F-4D97-AF65-F5344CB8AC3E}">
        <p14:creationId xmlns:p14="http://schemas.microsoft.com/office/powerpoint/2010/main" val="35798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E3AF9-AE89-5A44-8216-4D9AB76DF073}"/>
              </a:ext>
            </a:extLst>
          </p:cNvPr>
          <p:cNvSpPr>
            <a:spLocks noGrp="1"/>
          </p:cNvSpPr>
          <p:nvPr>
            <p:ph type="title"/>
          </p:nvPr>
        </p:nvSpPr>
        <p:spPr>
          <a:xfrm>
            <a:off x="457200" y="298358"/>
            <a:ext cx="8229600" cy="590349"/>
          </a:xfrm>
        </p:spPr>
        <p:txBody>
          <a:bodyPr lIns="0" tIns="18000" rIns="0" bIns="18000" anchor="ctr">
            <a:spAutoFit/>
          </a:bodyPr>
          <a:lstStyle/>
          <a:p>
            <a:r>
              <a:rPr lang="en-US" dirty="0"/>
              <a:t>Summary </a:t>
            </a:r>
            <a:r>
              <a:rPr lang="en-US" sz="2800" dirty="0"/>
              <a:t>(1 of 2)</a:t>
            </a:r>
            <a:endParaRPr lang="en-US" dirty="0"/>
          </a:p>
        </p:txBody>
      </p:sp>
      <p:sp>
        <p:nvSpPr>
          <p:cNvPr id="3" name="Content Placeholder 2">
            <a:extLst>
              <a:ext uri="{FF2B5EF4-FFF2-40B4-BE49-F238E27FC236}">
                <a16:creationId xmlns:a16="http://schemas.microsoft.com/office/drawing/2014/main" id="{23CB1EEE-2306-7B4F-9F11-FE9107879683}"/>
              </a:ext>
            </a:extLst>
          </p:cNvPr>
          <p:cNvSpPr>
            <a:spLocks noGrp="1"/>
          </p:cNvSpPr>
          <p:nvPr>
            <p:ph sz="quarter" idx="13"/>
          </p:nvPr>
        </p:nvSpPr>
        <p:spPr>
          <a:xfrm>
            <a:off x="441702" y="1130416"/>
            <a:ext cx="8270498" cy="4329835"/>
          </a:xfrm>
        </p:spPr>
        <p:txBody>
          <a:bodyPr wrap="square" lIns="0" tIns="18000" rIns="0" bIns="18000" anchor="ctr">
            <a:spAutoFit/>
          </a:bodyPr>
          <a:lstStyle/>
          <a:p>
            <a:pPr marL="457200" indent="-457200">
              <a:spcBef>
                <a:spcPts val="600"/>
              </a:spcBef>
              <a:buFont typeface="+mj-lt"/>
              <a:buAutoNum type="arabicPeriod"/>
            </a:pPr>
            <a:r>
              <a:rPr lang="en-US" dirty="0">
                <a:latin typeface="Arial" panose="020B0604020202020204" pitchFamily="34" charset="0"/>
                <a:cs typeface="Arial" panose="020B0604020202020204" pitchFamily="34" charset="0"/>
              </a:rPr>
              <a:t>Automotive A/C systems operate on the principle of moving heat from inside to outside of the vehicle.</a:t>
            </a:r>
          </a:p>
          <a:p>
            <a:pPr marL="457200" indent="-457200">
              <a:spcBef>
                <a:spcPts val="600"/>
              </a:spcBef>
              <a:buFont typeface="+mj-lt"/>
              <a:buAutoNum type="arabicPeriod"/>
            </a:pPr>
            <a:r>
              <a:rPr lang="en-US" dirty="0">
                <a:latin typeface="Arial" panose="020B0604020202020204" pitchFamily="34" charset="0"/>
                <a:cs typeface="Arial" panose="020B0604020202020204" pitchFamily="34" charset="0"/>
              </a:rPr>
              <a:t>All automotive air-conditioning systems are closed and sealed. A refrigerant is circulated through the system by a compressor that is usually powered by the engine through an accessory drive belt.</a:t>
            </a:r>
          </a:p>
          <a:p>
            <a:pPr marL="457200" indent="-457200">
              <a:spcBef>
                <a:spcPts val="600"/>
              </a:spcBef>
              <a:buFont typeface="+mj-lt"/>
              <a:buAutoNum type="arabicPeriod"/>
            </a:pPr>
            <a:r>
              <a:rPr lang="en-US" dirty="0">
                <a:latin typeface="Arial" panose="020B0604020202020204" pitchFamily="34" charset="0"/>
                <a:cs typeface="Arial" panose="020B0604020202020204" pitchFamily="34" charset="0"/>
              </a:rPr>
              <a:t>The liquid refrigerant evaporates in a small radiator-type unit called the evaporator.</a:t>
            </a:r>
          </a:p>
          <a:p>
            <a:pPr marL="457200" indent="-457200">
              <a:spcBef>
                <a:spcPts val="600"/>
              </a:spcBef>
              <a:buFont typeface="+mj-lt"/>
              <a:buAutoNum type="arabicPeriod"/>
            </a:pPr>
            <a:r>
              <a:rPr lang="en-US" dirty="0">
                <a:latin typeface="Arial" panose="020B0604020202020204" pitchFamily="34" charset="0"/>
                <a:cs typeface="Arial" panose="020B0604020202020204" pitchFamily="34" charset="0"/>
              </a:rPr>
              <a:t>After the refrigerant has evaporated into a low-pressure gas in the evaporator, the refrigerant flows into the engine-driven compressor.</a:t>
            </a:r>
          </a:p>
        </p:txBody>
      </p:sp>
    </p:spTree>
    <p:extLst>
      <p:ext uri="{BB962C8B-B14F-4D97-AF65-F5344CB8AC3E}">
        <p14:creationId xmlns:p14="http://schemas.microsoft.com/office/powerpoint/2010/main" val="3811909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E3AF9-AE89-5A44-8216-4D9AB76DF073}"/>
              </a:ext>
            </a:extLst>
          </p:cNvPr>
          <p:cNvSpPr>
            <a:spLocks noGrp="1"/>
          </p:cNvSpPr>
          <p:nvPr>
            <p:ph type="title"/>
          </p:nvPr>
        </p:nvSpPr>
        <p:spPr>
          <a:xfrm>
            <a:off x="457200" y="298358"/>
            <a:ext cx="8229600" cy="590349"/>
          </a:xfrm>
        </p:spPr>
        <p:txBody>
          <a:bodyPr lIns="0" tIns="18000" rIns="0" bIns="18000" anchor="ctr">
            <a:spAutoFit/>
          </a:bodyPr>
          <a:lstStyle/>
          <a:p>
            <a:r>
              <a:rPr lang="en-US" dirty="0"/>
              <a:t>Summary </a:t>
            </a:r>
            <a:r>
              <a:rPr lang="en-US" sz="2800" dirty="0"/>
              <a:t>(2 of 2)</a:t>
            </a:r>
            <a:endParaRPr lang="en-US" dirty="0"/>
          </a:p>
        </p:txBody>
      </p:sp>
      <p:sp>
        <p:nvSpPr>
          <p:cNvPr id="3" name="Content Placeholder 2">
            <a:extLst>
              <a:ext uri="{FF2B5EF4-FFF2-40B4-BE49-F238E27FC236}">
                <a16:creationId xmlns:a16="http://schemas.microsoft.com/office/drawing/2014/main" id="{23CB1EEE-2306-7B4F-9F11-FE9107879683}"/>
              </a:ext>
            </a:extLst>
          </p:cNvPr>
          <p:cNvSpPr>
            <a:spLocks noGrp="1"/>
          </p:cNvSpPr>
          <p:nvPr>
            <p:ph sz="quarter" idx="13"/>
          </p:nvPr>
        </p:nvSpPr>
        <p:spPr>
          <a:xfrm>
            <a:off x="441702" y="1117784"/>
            <a:ext cx="8270498" cy="4868444"/>
          </a:xfrm>
        </p:spPr>
        <p:txBody>
          <a:bodyPr wrap="square" lIns="0" tIns="18000" rIns="0" bIns="18000" anchor="ctr">
            <a:spAutoFit/>
          </a:bodyPr>
          <a:lstStyle/>
          <a:p>
            <a:pPr marL="457200" indent="-457200">
              <a:buFont typeface="+mj-lt"/>
              <a:buAutoNum type="arabicPeriod" startAt="5"/>
            </a:pPr>
            <a:r>
              <a:rPr lang="en-US" dirty="0">
                <a:cs typeface="Arial" panose="020B0604020202020204" pitchFamily="34" charset="0"/>
              </a:rPr>
              <a:t>From the compressor, high-pressure gas flows into the condenser located in front of the cooling system radiator.</a:t>
            </a:r>
          </a:p>
          <a:p>
            <a:pPr marL="457200" indent="-457200">
              <a:buFont typeface="+mj-lt"/>
              <a:buAutoNum type="arabicPeriod" startAt="5"/>
            </a:pPr>
            <a:r>
              <a:rPr lang="en-US" dirty="0"/>
              <a:t>The high-pressure gas condenses into a high-pressure, high-temperature liquid in the condenser.</a:t>
            </a:r>
            <a:endParaRPr lang="en-US" dirty="0">
              <a:cs typeface="Arial" panose="020B0604020202020204" pitchFamily="34" charset="0"/>
            </a:endParaRPr>
          </a:p>
          <a:p>
            <a:pPr marL="457200" indent="-457200">
              <a:buFont typeface="+mj-lt"/>
              <a:buAutoNum type="arabicPeriod" startAt="5"/>
            </a:pPr>
            <a:r>
              <a:rPr lang="en-US" dirty="0">
                <a:cs typeface="Arial" panose="020B0604020202020204" pitchFamily="34" charset="0"/>
              </a:rPr>
              <a:t>Automotive A/C systems are either orifice tube (</a:t>
            </a:r>
            <a:r>
              <a:rPr lang="en-US" spc="-300" dirty="0">
                <a:cs typeface="Arial" panose="020B0604020202020204" pitchFamily="34" charset="0"/>
              </a:rPr>
              <a:t>O </a:t>
            </a:r>
            <a:r>
              <a:rPr lang="en-US" dirty="0">
                <a:cs typeface="Arial" panose="020B0604020202020204" pitchFamily="34" charset="0"/>
              </a:rPr>
              <a:t>T) systems or thermal expansion valve (</a:t>
            </a:r>
            <a:r>
              <a:rPr lang="en-US" spc="-300" dirty="0">
                <a:cs typeface="Arial" panose="020B0604020202020204" pitchFamily="34" charset="0"/>
              </a:rPr>
              <a:t>T X </a:t>
            </a:r>
            <a:r>
              <a:rPr lang="en-US" dirty="0">
                <a:cs typeface="Arial" panose="020B0604020202020204" pitchFamily="34" charset="0"/>
              </a:rPr>
              <a:t>V) systems.</a:t>
            </a:r>
          </a:p>
          <a:p>
            <a:pPr marL="457200" indent="-457200">
              <a:buFont typeface="+mj-lt"/>
              <a:buAutoNum type="arabicPeriod" startAt="5"/>
            </a:pPr>
            <a:r>
              <a:rPr lang="en-US" dirty="0">
                <a:cs typeface="Arial" panose="020B0604020202020204" pitchFamily="34" charset="0"/>
              </a:rPr>
              <a:t>A receiver–drier is used with a </a:t>
            </a:r>
            <a:r>
              <a:rPr lang="en-US" spc="-300" dirty="0">
                <a:cs typeface="Arial" panose="020B0604020202020204" pitchFamily="34" charset="0"/>
              </a:rPr>
              <a:t>T X </a:t>
            </a:r>
            <a:r>
              <a:rPr lang="en-US" dirty="0">
                <a:cs typeface="Arial" panose="020B0604020202020204" pitchFamily="34" charset="0"/>
              </a:rPr>
              <a:t>V system and is located in the high pressure (liquid) side of the system.</a:t>
            </a:r>
          </a:p>
          <a:p>
            <a:pPr marL="457200" indent="-457200">
              <a:buFont typeface="+mj-lt"/>
              <a:buAutoNum type="arabicPeriod" startAt="5"/>
            </a:pPr>
            <a:r>
              <a:rPr lang="en-US" dirty="0">
                <a:cs typeface="Arial" panose="020B0604020202020204" pitchFamily="34" charset="0"/>
              </a:rPr>
              <a:t>An accumulator is used in orifice tube system and is located in the low side of the system between the evaporator and the compressor.</a:t>
            </a:r>
          </a:p>
        </p:txBody>
      </p:sp>
    </p:spTree>
    <p:extLst>
      <p:ext uri="{BB962C8B-B14F-4D97-AF65-F5344CB8AC3E}">
        <p14:creationId xmlns:p14="http://schemas.microsoft.com/office/powerpoint/2010/main" val="3618897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6FAE7-345A-4FE5-9B65-CDC87FE48B18}"/>
              </a:ext>
            </a:extLst>
          </p:cNvPr>
          <p:cNvSpPr>
            <a:spLocks noGrp="1"/>
          </p:cNvSpPr>
          <p:nvPr>
            <p:ph type="title"/>
          </p:nvPr>
        </p:nvSpPr>
        <p:spPr>
          <a:xfrm>
            <a:off x="457200" y="150913"/>
            <a:ext cx="8229600" cy="836571"/>
          </a:xfrm>
        </p:spPr>
        <p:txBody>
          <a:bodyPr lIns="0" tIns="18000" rIns="0" bIns="18000" anchor="ctr">
            <a:spAutoFit/>
          </a:bodyPr>
          <a:lstStyle/>
          <a:p>
            <a:r>
              <a:rPr lang="en-US" dirty="0"/>
              <a:t>Animation and Video Resources</a:t>
            </a:r>
            <a:br>
              <a:rPr lang="en-US" dirty="0"/>
            </a:br>
            <a:r>
              <a:rPr lang="en-US" sz="1600" dirty="0"/>
              <a:t>The below listed resources are hyperlinked to the James Halderman website</a:t>
            </a:r>
            <a:endParaRPr lang="en-IN" sz="1600" dirty="0"/>
          </a:p>
        </p:txBody>
      </p:sp>
      <p:sp>
        <p:nvSpPr>
          <p:cNvPr id="6" name="Content Placeholder 5">
            <a:extLst>
              <a:ext uri="{FF2B5EF4-FFF2-40B4-BE49-F238E27FC236}">
                <a16:creationId xmlns:a16="http://schemas.microsoft.com/office/drawing/2014/main" id="{4138F3F7-4197-4CA5-8C73-5FA3B80E4376}"/>
              </a:ext>
            </a:extLst>
          </p:cNvPr>
          <p:cNvSpPr>
            <a:spLocks noGrp="1"/>
          </p:cNvSpPr>
          <p:nvPr>
            <p:ph sz="quarter" idx="13"/>
          </p:nvPr>
        </p:nvSpPr>
        <p:spPr>
          <a:xfrm>
            <a:off x="454025" y="2438303"/>
            <a:ext cx="8232775" cy="1298235"/>
          </a:xfrm>
        </p:spPr>
        <p:txBody>
          <a:bodyPr lIns="0" tIns="18000" rIns="0" bIns="18000" anchor="ctr">
            <a:spAutoFit/>
          </a:bodyPr>
          <a:lstStyle/>
          <a:p>
            <a:pPr marL="0" indent="0">
              <a:spcBef>
                <a:spcPts val="600"/>
              </a:spcBef>
              <a:buNone/>
            </a:pPr>
            <a:r>
              <a:rPr lang="en-US" dirty="0">
                <a:latin typeface="Arial" panose="020B0604020202020204" pitchFamily="34" charset="0"/>
                <a:cs typeface="Arial" panose="020B0604020202020204" pitchFamily="34" charset="0"/>
                <a:hlinkClick r:id="rId3"/>
              </a:rPr>
              <a:t>(A7) Heating &amp; Air Conditioning Animations</a:t>
            </a:r>
            <a:endParaRPr lang="en-US" dirty="0">
              <a:latin typeface="Arial" panose="020B0604020202020204" pitchFamily="34" charset="0"/>
              <a:cs typeface="Arial" panose="020B0604020202020204" pitchFamily="34" charset="0"/>
            </a:endParaRPr>
          </a:p>
          <a:p>
            <a:pPr marL="0" indent="0">
              <a:spcBef>
                <a:spcPts val="600"/>
              </a:spcBef>
              <a:buNone/>
            </a:pPr>
            <a:endParaRPr lang="en-US" dirty="0">
              <a:latin typeface="Arial" panose="020B0604020202020204" pitchFamily="34" charset="0"/>
              <a:cs typeface="Arial" panose="020B0604020202020204" pitchFamily="34" charset="0"/>
            </a:endParaRPr>
          </a:p>
          <a:p>
            <a:pPr marL="0" indent="0">
              <a:spcBef>
                <a:spcPts val="600"/>
              </a:spcBef>
              <a:buNone/>
            </a:pPr>
            <a:r>
              <a:rPr lang="en-US" dirty="0">
                <a:latin typeface="Arial" panose="020B0604020202020204" pitchFamily="34" charset="0"/>
                <a:cs typeface="Arial" panose="020B0604020202020204" pitchFamily="34" charset="0"/>
                <a:hlinkClick r:id="rId4"/>
              </a:rPr>
              <a:t>(A7) Heating &amp; Air Conditioning Videos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47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38" y="323596"/>
            <a:ext cx="8258462" cy="590349"/>
          </a:xfrm>
        </p:spPr>
        <p:txBody>
          <a:bodyPr lIns="0" tIns="18000" rIns="0" bIns="18000"/>
          <a:lstStyle/>
          <a:p>
            <a:r>
              <a:rPr lang="en-US" dirty="0"/>
              <a:t>Copyright</a:t>
            </a:r>
            <a:endParaRPr lang="en-IN" dirty="0"/>
          </a:p>
        </p:txBody>
      </p:sp>
      <p:pic>
        <p:nvPicPr>
          <p:cNvPr id="5" name="Picture Placeholder 4" descr="Warning"/>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496688" y="2220299"/>
            <a:ext cx="1280160" cy="1432560"/>
          </a:xfrm>
        </p:spPr>
      </p:pic>
      <p:sp>
        <p:nvSpPr>
          <p:cNvPr id="3" name="Content Placeholder 2"/>
          <p:cNvSpPr>
            <a:spLocks noGrp="1"/>
          </p:cNvSpPr>
          <p:nvPr>
            <p:ph sz="quarter" idx="10"/>
          </p:nvPr>
        </p:nvSpPr>
        <p:spPr>
          <a:xfrm>
            <a:off x="1955650" y="1461071"/>
            <a:ext cx="6499327" cy="3075585"/>
          </a:xfrm>
        </p:spPr>
        <p:style>
          <a:lnRef idx="2">
            <a:schemeClr val="dk1"/>
          </a:lnRef>
          <a:fillRef idx="1">
            <a:schemeClr val="lt1"/>
          </a:fillRef>
          <a:effectRef idx="0">
            <a:schemeClr val="dk1"/>
          </a:effectRef>
          <a:fontRef idx="minor">
            <a:schemeClr val="dk1"/>
          </a:fontRef>
        </p:style>
        <p:txBody>
          <a:bodyPr lIns="183600" tIns="183600" rIns="183600" bIns="183600" anchor="ctr" anchorCtr="0">
            <a:spAutoFit/>
          </a:bodyPr>
          <a:lstStyle/>
          <a:p>
            <a:pPr marL="432" indent="0">
              <a:buNone/>
            </a:pPr>
            <a:r>
              <a:rPr lang="en-US" sz="1600" b="1" dirty="0">
                <a:latin typeface="Arial" panose="020B0604020202020204" pitchFamily="34" charset="0"/>
                <a:cs typeface="Arial" panose="020B0604020202020204" pitchFamily="34" charset="0"/>
              </a:rPr>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endParaRPr lang="en-IN"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8171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57200" y="313856"/>
            <a:ext cx="8255000" cy="590349"/>
          </a:xfrm>
        </p:spPr>
        <p:txBody>
          <a:bodyPr wrap="square" lIns="0" tIns="18000" rIns="0" bIns="18000" anchor="ctr" anchorCtr="0">
            <a:spAutoFit/>
          </a:bodyPr>
          <a:lstStyle/>
          <a:p>
            <a:r>
              <a:rPr lang="en-US" dirty="0"/>
              <a:t>The Refrigeration Cycle</a:t>
            </a:r>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083862"/>
            <a:ext cx="8271042" cy="2859666"/>
          </a:xfrm>
        </p:spPr>
        <p:txBody>
          <a:bodyPr wrap="square" lIns="0" tIns="18000" rIns="0" bIns="18000" anchor="ctr" anchorCtr="0">
            <a:spAutoFit/>
          </a:bodyPr>
          <a:lstStyle/>
          <a:p>
            <a:pPr marL="342000" indent="-342000">
              <a:spcBef>
                <a:spcPts val="600"/>
              </a:spcBef>
            </a:pPr>
            <a:r>
              <a:rPr lang="en-US" dirty="0">
                <a:latin typeface="Arial" panose="020B0604020202020204" pitchFamily="34" charset="0"/>
                <a:cs typeface="Arial" panose="020B0604020202020204" pitchFamily="34" charset="0"/>
              </a:rPr>
              <a:t>Heat travels from a higher temperature (higher energy level) to a lower temperature (lower energy level).</a:t>
            </a:r>
          </a:p>
          <a:p>
            <a:pPr marL="342000" indent="-342000">
              <a:spcBef>
                <a:spcPts val="600"/>
              </a:spcBef>
            </a:pPr>
            <a:r>
              <a:rPr lang="en-US" dirty="0">
                <a:latin typeface="Arial" panose="020B0604020202020204" pitchFamily="34" charset="0"/>
                <a:cs typeface="Arial" panose="020B0604020202020204" pitchFamily="34" charset="0"/>
              </a:rPr>
              <a:t>The flow of a refrigerant through the system is called the refrigeration cycle and is used to cool the interior of the vehicle.</a:t>
            </a:r>
          </a:p>
          <a:p>
            <a:pPr marL="342000" indent="-342000">
              <a:spcBef>
                <a:spcPts val="600"/>
              </a:spcBef>
            </a:pPr>
            <a:r>
              <a:rPr lang="en-US" dirty="0">
                <a:latin typeface="Arial" panose="020B0604020202020204" pitchFamily="34" charset="0"/>
                <a:cs typeface="Arial" panose="020B0604020202020204" pitchFamily="34" charset="0"/>
              </a:rPr>
              <a:t>The heating system transfers heat from the engine’s cooling system to the passenger compartment.</a:t>
            </a:r>
          </a:p>
        </p:txBody>
      </p:sp>
    </p:spTree>
    <p:extLst>
      <p:ext uri="{BB962C8B-B14F-4D97-AF65-F5344CB8AC3E}">
        <p14:creationId xmlns:p14="http://schemas.microsoft.com/office/powerpoint/2010/main" val="273760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Refrigeration Cycle</a:t>
            </a:r>
            <a:br>
              <a:rPr lang="en-US" sz="2800" dirty="0"/>
            </a:br>
            <a:r>
              <a:rPr lang="en-US" sz="1200" dirty="0"/>
              <a:t>(The animation will automatically start in a few seconds)</a:t>
            </a:r>
          </a:p>
        </p:txBody>
      </p:sp>
      <p:pic>
        <p:nvPicPr>
          <p:cNvPr id="5" name="refrigeration_cycle">
            <a:hlinkClick r:id="" action="ppaction://media"/>
            <a:extLst>
              <a:ext uri="{FF2B5EF4-FFF2-40B4-BE49-F238E27FC236}">
                <a16:creationId xmlns:a16="http://schemas.microsoft.com/office/drawing/2014/main" id="{CA43A5A9-09E4-4E57-833C-41F7C931AD51}"/>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0785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CF72-A8C5-42DD-980A-C68ACAB22315}"/>
              </a:ext>
            </a:extLst>
          </p:cNvPr>
          <p:cNvSpPr>
            <a:spLocks noGrp="1"/>
          </p:cNvSpPr>
          <p:nvPr>
            <p:ph type="title"/>
          </p:nvPr>
        </p:nvSpPr>
        <p:spPr>
          <a:xfrm>
            <a:off x="457200" y="279543"/>
            <a:ext cx="8229600" cy="639263"/>
          </a:xfrm>
        </p:spPr>
        <p:txBody>
          <a:bodyPr lIns="0" tIns="18000" rIns="0" bIns="18000" anchor="ctr">
            <a:spAutoFit/>
          </a:bodyPr>
          <a:lstStyle/>
          <a:p>
            <a:r>
              <a:rPr lang="en-US" dirty="0"/>
              <a:t>Figure 3.1</a:t>
            </a:r>
          </a:p>
        </p:txBody>
      </p:sp>
      <p:pic>
        <p:nvPicPr>
          <p:cNvPr id="5" name="Picture Placeholder 5" descr="A heating system mechanism for the passenger compartment of an automobile is shown.&#10;Long description is available in notes, Press F6">
            <a:extLst>
              <a:ext uri="{FF2B5EF4-FFF2-40B4-BE49-F238E27FC236}">
                <a16:creationId xmlns:a16="http://schemas.microsoft.com/office/drawing/2014/main" id="{6FDE108A-9588-4768-B6D7-E3AD555C4DDC}"/>
              </a:ext>
            </a:extLst>
          </p:cNvPr>
          <p:cNvPicPr>
            <a:picLocks noGrp="1" noChangeAspect="1"/>
          </p:cNvPicPr>
          <p:nvPr>
            <p:ph type="pic" sz="quarter" idx="13"/>
          </p:nvPr>
        </p:nvPicPr>
        <p:blipFill>
          <a:blip r:embed="rId3"/>
          <a:stretch>
            <a:fillRect/>
          </a:stretch>
        </p:blipFill>
        <p:spPr>
          <a:xfrm>
            <a:off x="1783719" y="1106612"/>
            <a:ext cx="5672815" cy="4259769"/>
          </a:xfrm>
        </p:spPr>
      </p:pic>
      <p:sp>
        <p:nvSpPr>
          <p:cNvPr id="4" name="Text Placeholder 3">
            <a:extLst>
              <a:ext uri="{FF2B5EF4-FFF2-40B4-BE49-F238E27FC236}">
                <a16:creationId xmlns:a16="http://schemas.microsoft.com/office/drawing/2014/main" id="{285A09C1-42C4-4A8F-A152-10A1457A0A15}"/>
              </a:ext>
            </a:extLst>
          </p:cNvPr>
          <p:cNvSpPr>
            <a:spLocks noGrp="1"/>
          </p:cNvSpPr>
          <p:nvPr>
            <p:ph type="body" idx="1"/>
          </p:nvPr>
        </p:nvSpPr>
        <p:spPr>
          <a:xfrm>
            <a:off x="457200" y="5599121"/>
            <a:ext cx="8229600" cy="775015"/>
          </a:xfrm>
        </p:spPr>
        <p:txBody>
          <a:bodyPr lIns="0" tIns="18000" rIns="0" bIns="18000" anchor="ctr">
            <a:spAutoFit/>
          </a:bodyPr>
          <a:lstStyle/>
          <a:p>
            <a:r>
              <a:rPr lang="en-US" dirty="0"/>
              <a:t>Air is circulated through the A/C and heating system and the vehicle to either add or remove heat.</a:t>
            </a:r>
          </a:p>
        </p:txBody>
      </p:sp>
    </p:spTree>
    <p:extLst>
      <p:ext uri="{BB962C8B-B14F-4D97-AF65-F5344CB8AC3E}">
        <p14:creationId xmlns:p14="http://schemas.microsoft.com/office/powerpoint/2010/main" val="2372916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57200" y="313856"/>
            <a:ext cx="8255000" cy="590349"/>
          </a:xfrm>
        </p:spPr>
        <p:txBody>
          <a:bodyPr wrap="square" lIns="0" tIns="18000" rIns="0" bIns="18000" anchor="ctr" anchorCtr="0">
            <a:spAutoFit/>
          </a:bodyPr>
          <a:lstStyle/>
          <a:p>
            <a:r>
              <a:rPr lang="en-US" dirty="0"/>
              <a:t>How the A/C System Works </a:t>
            </a:r>
            <a:r>
              <a:rPr lang="en-US" sz="2800" dirty="0"/>
              <a:t>(1 of 6)</a:t>
            </a:r>
            <a:endParaRPr lang="en-US"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059636"/>
            <a:ext cx="8271042" cy="3998975"/>
          </a:xfrm>
        </p:spPr>
        <p:txBody>
          <a:bodyPr wrap="square" lIns="0" tIns="18000" rIns="0" bIns="18000" anchor="ctr" anchorCtr="0">
            <a:spAutoFit/>
          </a:bodyPr>
          <a:lstStyle/>
          <a:p>
            <a:pPr marL="342000" indent="-342000">
              <a:spcBef>
                <a:spcPts val="600"/>
              </a:spcBef>
            </a:pPr>
            <a:r>
              <a:rPr lang="en-US" dirty="0">
                <a:latin typeface="Arial" panose="020B0604020202020204" pitchFamily="34" charset="0"/>
                <a:cs typeface="Arial" panose="020B0604020202020204" pitchFamily="34" charset="0"/>
              </a:rPr>
              <a:t>High-pressure liquid refrigerant flows through an expansion device, which controls the amount of refrigerant that is allowed to pass through.</a:t>
            </a:r>
          </a:p>
          <a:p>
            <a:pPr marL="342000" indent="-342000">
              <a:spcBef>
                <a:spcPts val="600"/>
              </a:spcBef>
            </a:pPr>
            <a:r>
              <a:rPr lang="en-US" dirty="0">
                <a:latin typeface="Arial" panose="020B0604020202020204" pitchFamily="34" charset="0"/>
                <a:cs typeface="Arial" panose="020B0604020202020204" pitchFamily="34" charset="0"/>
              </a:rPr>
              <a:t>When the high-pressure liquid passes through the expansion device, the pressure drops. This causes the liquid refrigerant to evaporate in a small radiator-type unit called the evaporator. </a:t>
            </a:r>
          </a:p>
          <a:p>
            <a:pPr lvl="1" indent="-342000"/>
            <a:r>
              <a:rPr lang="en-US" dirty="0">
                <a:latin typeface="Arial" panose="020B0604020202020204" pitchFamily="34" charset="0"/>
                <a:cs typeface="Arial" panose="020B0604020202020204" pitchFamily="34" charset="0"/>
              </a:rPr>
              <a:t>When the refrigerant evaporates, it absorbs heat when changing from a liquid to a gas. As the heat is absorbed by the refrigerant, the evaporator becomes cold.</a:t>
            </a:r>
          </a:p>
        </p:txBody>
      </p:sp>
    </p:spTree>
    <p:extLst>
      <p:ext uri="{BB962C8B-B14F-4D97-AF65-F5344CB8AC3E}">
        <p14:creationId xmlns:p14="http://schemas.microsoft.com/office/powerpoint/2010/main" val="3185904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57200" y="313856"/>
            <a:ext cx="8255000" cy="590349"/>
          </a:xfrm>
        </p:spPr>
        <p:txBody>
          <a:bodyPr wrap="square" lIns="0" tIns="18000" rIns="0" bIns="18000" anchor="ctr" anchorCtr="0">
            <a:spAutoFit/>
          </a:bodyPr>
          <a:lstStyle/>
          <a:p>
            <a:r>
              <a:rPr lang="en-US" dirty="0"/>
              <a:t>How the A/C System Works </a:t>
            </a:r>
            <a:r>
              <a:rPr lang="en-US" sz="2800" dirty="0"/>
              <a:t>(2 of 6)</a:t>
            </a:r>
            <a:endParaRPr lang="en-US"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34118"/>
            <a:ext cx="8271042" cy="2406231"/>
          </a:xfrm>
        </p:spPr>
        <p:txBody>
          <a:bodyPr wrap="square" lIns="0" tIns="18000" rIns="0" bIns="18000" anchor="ctr" anchorCtr="0">
            <a:spAutoFit/>
          </a:bodyPr>
          <a:lstStyle/>
          <a:p>
            <a:pPr marL="342900" indent="-342900">
              <a:spcBef>
                <a:spcPts val="600"/>
              </a:spcBef>
            </a:pPr>
            <a:r>
              <a:rPr lang="en-US" dirty="0">
                <a:latin typeface="Arial" panose="020B0604020202020204" pitchFamily="34" charset="0"/>
                <a:cs typeface="Arial" panose="020B0604020202020204" pitchFamily="34" charset="0"/>
              </a:rPr>
              <a:t>The refrigerant flows into the engine-driven compressor</a:t>
            </a:r>
          </a:p>
          <a:p>
            <a:pPr marL="829818" lvl="1" indent="-342900"/>
            <a:r>
              <a:rPr lang="en-US" dirty="0">
                <a:latin typeface="Arial" panose="020B0604020202020204" pitchFamily="34" charset="0"/>
                <a:cs typeface="Arial" panose="020B0604020202020204" pitchFamily="34" charset="0"/>
              </a:rPr>
              <a:t>The compressor compresses the low-pressure refrigerant gas into a high-temperature, high-pressure gas and forces it through the system.</a:t>
            </a:r>
          </a:p>
          <a:p>
            <a:pPr marL="342900" indent="-342900">
              <a:spcBef>
                <a:spcPts val="600"/>
              </a:spcBef>
            </a:pPr>
            <a:r>
              <a:rPr lang="en-US" dirty="0">
                <a:latin typeface="Arial" panose="020B0604020202020204" pitchFamily="34" charset="0"/>
                <a:cs typeface="Arial" panose="020B0604020202020204" pitchFamily="34" charset="0"/>
              </a:rPr>
              <a:t>This high-pressure gas flows into the condenser located in front of the cooling system radiator.</a:t>
            </a:r>
          </a:p>
        </p:txBody>
      </p:sp>
    </p:spTree>
    <p:extLst>
      <p:ext uri="{BB962C8B-B14F-4D97-AF65-F5344CB8AC3E}">
        <p14:creationId xmlns:p14="http://schemas.microsoft.com/office/powerpoint/2010/main" val="239295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21E4-4189-D44C-81C8-F092F6E94EAD}"/>
              </a:ext>
            </a:extLst>
          </p:cNvPr>
          <p:cNvSpPr>
            <a:spLocks noGrp="1"/>
          </p:cNvSpPr>
          <p:nvPr>
            <p:ph type="title"/>
          </p:nvPr>
        </p:nvSpPr>
        <p:spPr>
          <a:xfrm>
            <a:off x="457200" y="313856"/>
            <a:ext cx="8255000" cy="590349"/>
          </a:xfrm>
        </p:spPr>
        <p:txBody>
          <a:bodyPr wrap="square" lIns="0" tIns="18000" rIns="0" bIns="18000" anchor="ctr" anchorCtr="0">
            <a:spAutoFit/>
          </a:bodyPr>
          <a:lstStyle/>
          <a:p>
            <a:r>
              <a:rPr lang="en-US" dirty="0"/>
              <a:t>How the A/C System Works </a:t>
            </a:r>
            <a:r>
              <a:rPr lang="en-US" sz="2800" dirty="0"/>
              <a:t>(3 of 6)</a:t>
            </a:r>
            <a:endParaRPr lang="en-US" dirty="0"/>
          </a:p>
        </p:txBody>
      </p:sp>
      <p:sp>
        <p:nvSpPr>
          <p:cNvPr id="3" name="Content Placeholder 2">
            <a:extLst>
              <a:ext uri="{FF2B5EF4-FFF2-40B4-BE49-F238E27FC236}">
                <a16:creationId xmlns:a16="http://schemas.microsoft.com/office/drawing/2014/main" id="{4F8C154C-27DE-3243-AC32-73AA070F4E90}"/>
              </a:ext>
            </a:extLst>
          </p:cNvPr>
          <p:cNvSpPr>
            <a:spLocks noGrp="1"/>
          </p:cNvSpPr>
          <p:nvPr>
            <p:ph sz="quarter" idx="13"/>
          </p:nvPr>
        </p:nvSpPr>
        <p:spPr>
          <a:xfrm>
            <a:off x="441158" y="1140140"/>
            <a:ext cx="8271042" cy="3067951"/>
          </a:xfrm>
        </p:spPr>
        <p:txBody>
          <a:bodyPr wrap="square" lIns="0" tIns="18000" rIns="0" bIns="18000" anchor="ctr" anchorCtr="0">
            <a:spAutoFit/>
          </a:bodyPr>
          <a:lstStyle/>
          <a:p>
            <a:pPr marL="342000" indent="-342000">
              <a:spcBef>
                <a:spcPts val="600"/>
              </a:spcBef>
            </a:pPr>
            <a:r>
              <a:rPr lang="en-US" dirty="0">
                <a:latin typeface="Arial" panose="020B0604020202020204" pitchFamily="34" charset="0"/>
                <a:cs typeface="Arial" panose="020B0604020202020204" pitchFamily="34" charset="0"/>
              </a:rPr>
              <a:t>The high-pressure liquid then flows to the expansion device, which controls the amount of refrigerant that is allowed to pass through and meters the flow into the evaporator.</a:t>
            </a:r>
          </a:p>
          <a:p>
            <a:pPr lvl="1" indent="-342000"/>
            <a:r>
              <a:rPr lang="en-US" dirty="0">
                <a:latin typeface="Arial" panose="020B0604020202020204" pitchFamily="34" charset="0"/>
                <a:cs typeface="Arial" panose="020B0604020202020204" pitchFamily="34" charset="0"/>
              </a:rPr>
              <a:t>When the high pressure of the liquid passes through the expansion device, the pressure drops and causes the refrigerant to vaporize, starting the cycle all over again.</a:t>
            </a:r>
          </a:p>
        </p:txBody>
      </p:sp>
    </p:spTree>
    <p:extLst>
      <p:ext uri="{BB962C8B-B14F-4D97-AF65-F5344CB8AC3E}">
        <p14:creationId xmlns:p14="http://schemas.microsoft.com/office/powerpoint/2010/main" val="1176781758"/>
      </p:ext>
    </p:extLst>
  </p:cSld>
  <p:clrMapOvr>
    <a:masterClrMapping/>
  </p:clrMapOvr>
</p:sld>
</file>

<file path=ppt/theme/theme1.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1589</TotalTime>
  <Words>2751</Words>
  <Application>Microsoft Office PowerPoint</Application>
  <PresentationFormat>On-screen Show (4:3)</PresentationFormat>
  <Paragraphs>166</Paragraphs>
  <Slides>39</Slides>
  <Notes>17</Notes>
  <HiddenSlides>0</HiddenSlides>
  <MMClips>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Arial</vt:lpstr>
      <vt:lpstr>Calibri</vt:lpstr>
      <vt:lpstr>Tahoma</vt:lpstr>
      <vt:lpstr>Times New Roman</vt:lpstr>
      <vt:lpstr>Verdana</vt:lpstr>
      <vt:lpstr>USHE_slide options</vt:lpstr>
      <vt:lpstr>USHE</vt:lpstr>
      <vt:lpstr>Automotive Heating and Air Conditioning</vt:lpstr>
      <vt:lpstr>Learning Objectives (1 of 2)</vt:lpstr>
      <vt:lpstr>Learning Objectives (2 of 2)</vt:lpstr>
      <vt:lpstr>The Refrigeration Cycle</vt:lpstr>
      <vt:lpstr>Animation:  Refrigeration Cycle (The animation will automatically start in a few seconds)</vt:lpstr>
      <vt:lpstr>Figure 3.1</vt:lpstr>
      <vt:lpstr>How the A/C System Works (1 of 6)</vt:lpstr>
      <vt:lpstr>How the A/C System Works (2 of 6)</vt:lpstr>
      <vt:lpstr>How the A/C System Works (3 of 6)</vt:lpstr>
      <vt:lpstr>How the A/C System Works (4 of 6)</vt:lpstr>
      <vt:lpstr>Figure 3.2</vt:lpstr>
      <vt:lpstr>Figure 3.3</vt:lpstr>
      <vt:lpstr>Figure 3.4</vt:lpstr>
      <vt:lpstr>How the A/C System Works (5 of 6)</vt:lpstr>
      <vt:lpstr>Figure 3.5</vt:lpstr>
      <vt:lpstr>How the A/C System Works (6 of 6)</vt:lpstr>
      <vt:lpstr>Animation:  A/C System Operation (The animation will automatically start in a few seconds)</vt:lpstr>
      <vt:lpstr>Orifice Tube Systems</vt:lpstr>
      <vt:lpstr>Figure 3.6</vt:lpstr>
      <vt:lpstr>Thermal Expansion Valve</vt:lpstr>
      <vt:lpstr>Figure 3.7</vt:lpstr>
      <vt:lpstr>Animation:  TXV Operation (The animation will automatically start in a few seconds)</vt:lpstr>
      <vt:lpstr>Figure 3.8</vt:lpstr>
      <vt:lpstr>Evaporators</vt:lpstr>
      <vt:lpstr>Figure 3.10a</vt:lpstr>
      <vt:lpstr>Figure 3.10b</vt:lpstr>
      <vt:lpstr>Condensers</vt:lpstr>
      <vt:lpstr>Figure 3.13</vt:lpstr>
      <vt:lpstr>Refrigerant Charge Level</vt:lpstr>
      <vt:lpstr>Figure 3.15a</vt:lpstr>
      <vt:lpstr>Figure 3.15b</vt:lpstr>
      <vt:lpstr>Figure 3.15c</vt:lpstr>
      <vt:lpstr>Animation:  Refrigeration Cycle (The animation will automatically start in a few seconds)</vt:lpstr>
      <vt:lpstr>Evaporator Icing Controls</vt:lpstr>
      <vt:lpstr>Figure 3.17</vt:lpstr>
      <vt:lpstr>Summary (1 of 2)</vt:lpstr>
      <vt:lpstr>Summary (2 of 2)</vt:lpstr>
      <vt:lpstr>Animation and Video Resources The below listed resources are hyperlinked to the James Halderman website</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Heating and Air Conditioning, Ninth Edition, Chapter 3</dc:title>
  <dc:subject>Business</dc:subject>
  <dc:creator>James D. Halderman</dc:creator>
  <cp:keywords>Automotive</cp:keywords>
  <dc:description>Additional information may be found in the Notes Pane of each slide by pressing F6.</dc:description>
  <cp:lastModifiedBy>Glen Plants</cp:lastModifiedBy>
  <cp:revision>63</cp:revision>
  <dcterms:created xsi:type="dcterms:W3CDTF">2021-12-16T20:49:55Z</dcterms:created>
  <dcterms:modified xsi:type="dcterms:W3CDTF">2022-04-25T13:59:01Z</dcterms:modified>
</cp:coreProperties>
</file>