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 id="2147483678" r:id="rId2"/>
  </p:sldMasterIdLst>
  <p:notesMasterIdLst>
    <p:notesMasterId r:id="rId30"/>
  </p:notesMasterIdLst>
  <p:sldIdLst>
    <p:sldId id="402" r:id="rId3"/>
    <p:sldId id="361" r:id="rId4"/>
    <p:sldId id="561" r:id="rId5"/>
    <p:sldId id="362" r:id="rId6"/>
    <p:sldId id="536" r:id="rId7"/>
    <p:sldId id="537" r:id="rId8"/>
    <p:sldId id="562" r:id="rId9"/>
    <p:sldId id="563" r:id="rId10"/>
    <p:sldId id="564" r:id="rId11"/>
    <p:sldId id="565" r:id="rId12"/>
    <p:sldId id="566" r:id="rId13"/>
    <p:sldId id="365" r:id="rId14"/>
    <p:sldId id="567" r:id="rId15"/>
    <p:sldId id="568" r:id="rId16"/>
    <p:sldId id="569" r:id="rId17"/>
    <p:sldId id="538" r:id="rId18"/>
    <p:sldId id="570" r:id="rId19"/>
    <p:sldId id="539" r:id="rId20"/>
    <p:sldId id="542" r:id="rId21"/>
    <p:sldId id="571" r:id="rId22"/>
    <p:sldId id="572" r:id="rId23"/>
    <p:sldId id="573" r:id="rId24"/>
    <p:sldId id="574" r:id="rId25"/>
    <p:sldId id="575" r:id="rId26"/>
    <p:sldId id="576" r:id="rId27"/>
    <p:sldId id="577" r:id="rId28"/>
    <p:sldId id="430"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903" userDrawn="1">
          <p15:clr>
            <a:srgbClr val="A4A3A4"/>
          </p15:clr>
        </p15:guide>
        <p15:guide id="3" orient="horz" pos="482" userDrawn="1">
          <p15:clr>
            <a:srgbClr val="A4A3A4"/>
          </p15:clr>
        </p15:guide>
        <p15:guide id="4" pos="272" userDrawn="1">
          <p15:clr>
            <a:srgbClr val="A4A3A4"/>
          </p15:clr>
        </p15:guide>
        <p15:guide id="5" orient="horz" pos="913" userDrawn="1">
          <p15:clr>
            <a:srgbClr val="A4A3A4"/>
          </p15:clr>
        </p15:guide>
        <p15:guide id="6" pos="54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0"/>
    <p:restoredTop sz="88398" autoAdjust="0"/>
  </p:normalViewPr>
  <p:slideViewPr>
    <p:cSldViewPr snapToGrid="0" snapToObjects="1">
      <p:cViewPr varScale="1">
        <p:scale>
          <a:sx n="114" d="100"/>
          <a:sy n="114" d="100"/>
        </p:scale>
        <p:origin x="1254" y="114"/>
      </p:cViewPr>
      <p:guideLst>
        <p:guide orient="horz" pos="2183"/>
        <p:guide pos="2903"/>
        <p:guide orient="horz" pos="482"/>
        <p:guide pos="272"/>
        <p:guide orient="horz" pos="913"/>
        <p:guide pos="54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114394-4E01-9547-BC4D-5146CC5A7298}" type="datetimeFigureOut">
              <a:rPr lang="en-US" smtClean="0"/>
              <a:t>4/25/2022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D05B1-E14E-554D-A191-4513604FB385}" type="slidenum">
              <a:rPr lang="en-US" smtClean="0"/>
              <a:t>‹#›</a:t>
            </a:fld>
            <a:endParaRPr lang="en-US"/>
          </a:p>
        </p:txBody>
      </p:sp>
    </p:spTree>
    <p:extLst>
      <p:ext uri="{BB962C8B-B14F-4D97-AF65-F5344CB8AC3E}">
        <p14:creationId xmlns:p14="http://schemas.microsoft.com/office/powerpoint/2010/main" val="1562254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latin typeface="Arial" panose="020B0604020202020204" pitchFamily="34" charset="0"/>
                <a:cs typeface="Arial" panose="020B0604020202020204" pitchFamily="34" charset="0"/>
              </a:rPr>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latin typeface="Arial" panose="020B0604020202020204" pitchFamily="34" charset="0"/>
                <a:cs typeface="Arial" panose="020B0604020202020204" pitchFamily="34" charset="0"/>
              </a:rPr>
              <a:t>1) Math 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latin typeface="Arial" panose="020B0604020202020204" pitchFamily="34" charset="0"/>
                <a:cs typeface="Arial" panose="020B0604020202020204" pitchFamily="34" charset="0"/>
              </a:rPr>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US" noProof="0" dirty="0">
                <a:latin typeface="Arial" panose="020B0604020202020204" pitchFamily="34" charset="0"/>
                <a:cs typeface="Arial" panose="020B0604020202020204" pitchFamily="34" charset="0"/>
              </a:rPr>
              <a:t>3) NVDA Reader (free versions available)</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50340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23D05B1-E14E-554D-A191-4513604FB385}" type="slidenum">
              <a:rPr lang="en-US" smtClean="0"/>
              <a:t>12</a:t>
            </a:fld>
            <a:endParaRPr lang="en-US"/>
          </a:p>
        </p:txBody>
      </p:sp>
    </p:spTree>
    <p:extLst>
      <p:ext uri="{BB962C8B-B14F-4D97-AF65-F5344CB8AC3E}">
        <p14:creationId xmlns:p14="http://schemas.microsoft.com/office/powerpoint/2010/main" val="4046069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23D05B1-E14E-554D-A191-4513604FB385}" type="slidenum">
              <a:rPr lang="en-US" smtClean="0"/>
              <a:t>13</a:t>
            </a:fld>
            <a:endParaRPr lang="en-US"/>
          </a:p>
        </p:txBody>
      </p:sp>
    </p:spTree>
    <p:extLst>
      <p:ext uri="{BB962C8B-B14F-4D97-AF65-F5344CB8AC3E}">
        <p14:creationId xmlns:p14="http://schemas.microsoft.com/office/powerpoint/2010/main" val="373612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23D05B1-E14E-554D-A191-4513604FB385}" type="slidenum">
              <a:rPr lang="en-US" smtClean="0"/>
              <a:t>14</a:t>
            </a:fld>
            <a:endParaRPr lang="en-US"/>
          </a:p>
        </p:txBody>
      </p:sp>
    </p:spTree>
    <p:extLst>
      <p:ext uri="{BB962C8B-B14F-4D97-AF65-F5344CB8AC3E}">
        <p14:creationId xmlns:p14="http://schemas.microsoft.com/office/powerpoint/2010/main" val="191745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14407" eaLnBrk="0" hangingPunct="0">
              <a:defRPr sz="1400">
                <a:solidFill>
                  <a:schemeClr val="tx1"/>
                </a:solidFill>
                <a:latin typeface="Arial" charset="0"/>
                <a:ea typeface="ＭＳ Ｐゴシック" charset="0"/>
                <a:cs typeface="ＭＳ Ｐゴシック" charset="0"/>
              </a:defRPr>
            </a:lvl1pPr>
            <a:lvl2pPr marL="37476544" indent="-37024831" defTabSz="914407" eaLnBrk="0" hangingPunct="0">
              <a:defRPr sz="1400">
                <a:solidFill>
                  <a:schemeClr val="tx1"/>
                </a:solidFill>
                <a:latin typeface="Arial" charset="0"/>
                <a:ea typeface="ＭＳ Ｐゴシック" charset="0"/>
              </a:defRPr>
            </a:lvl2pPr>
            <a:lvl3pPr eaLnBrk="0" hangingPunct="0">
              <a:defRPr sz="1400">
                <a:solidFill>
                  <a:schemeClr val="tx1"/>
                </a:solidFill>
                <a:latin typeface="Arial" charset="0"/>
                <a:ea typeface="ＭＳ Ｐゴシック" charset="0"/>
              </a:defRPr>
            </a:lvl3pPr>
            <a:lvl4pPr eaLnBrk="0" hangingPunct="0">
              <a:defRPr sz="1400">
                <a:solidFill>
                  <a:schemeClr val="tx1"/>
                </a:solidFill>
                <a:latin typeface="Arial" charset="0"/>
                <a:ea typeface="ＭＳ Ｐゴシック" charset="0"/>
              </a:defRPr>
            </a:lvl4pPr>
            <a:lvl5pPr eaLnBrk="0" hangingPunct="0">
              <a:defRPr sz="1400">
                <a:solidFill>
                  <a:schemeClr val="tx1"/>
                </a:solidFill>
                <a:latin typeface="Arial" charset="0"/>
                <a:ea typeface="ＭＳ Ｐゴシック" charset="0"/>
              </a:defRPr>
            </a:lvl5pPr>
            <a:lvl6pPr marL="451714" eaLnBrk="0" fontAlgn="base" hangingPunct="0">
              <a:spcBef>
                <a:spcPct val="0"/>
              </a:spcBef>
              <a:spcAft>
                <a:spcPct val="0"/>
              </a:spcAft>
              <a:defRPr sz="1400">
                <a:solidFill>
                  <a:schemeClr val="tx1"/>
                </a:solidFill>
                <a:latin typeface="Arial" charset="0"/>
                <a:ea typeface="ＭＳ Ｐゴシック" charset="0"/>
              </a:defRPr>
            </a:lvl6pPr>
            <a:lvl7pPr marL="903427" eaLnBrk="0" fontAlgn="base" hangingPunct="0">
              <a:spcBef>
                <a:spcPct val="0"/>
              </a:spcBef>
              <a:spcAft>
                <a:spcPct val="0"/>
              </a:spcAft>
              <a:defRPr sz="1400">
                <a:solidFill>
                  <a:schemeClr val="tx1"/>
                </a:solidFill>
                <a:latin typeface="Arial" charset="0"/>
                <a:ea typeface="ＭＳ Ｐゴシック" charset="0"/>
              </a:defRPr>
            </a:lvl7pPr>
            <a:lvl8pPr marL="1355141" eaLnBrk="0" fontAlgn="base" hangingPunct="0">
              <a:spcBef>
                <a:spcPct val="0"/>
              </a:spcBef>
              <a:spcAft>
                <a:spcPct val="0"/>
              </a:spcAft>
              <a:defRPr sz="1400">
                <a:solidFill>
                  <a:schemeClr val="tx1"/>
                </a:solidFill>
                <a:latin typeface="Arial" charset="0"/>
                <a:ea typeface="ＭＳ Ｐゴシック" charset="0"/>
              </a:defRPr>
            </a:lvl8pPr>
            <a:lvl9pPr marL="1806854"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B8E1A403-CBBD-D041-AC2D-2E11A0551267}" type="slidenum">
              <a:rPr lang="en-US" sz="1200">
                <a:latin typeface="Tahoma" charset="0"/>
              </a:rPr>
              <a:pPr eaLnBrk="1" hangingPunct="1"/>
              <a:t>26</a:t>
            </a:fld>
            <a:endParaRPr lang="en-US" sz="1200" dirty="0">
              <a:latin typeface="Tahoma" charset="0"/>
            </a:endParaRPr>
          </a:p>
        </p:txBody>
      </p:sp>
      <p:sp>
        <p:nvSpPr>
          <p:cNvPr id="22531"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p:txBody>
          <a:bodyPr/>
          <a:lstStyle/>
          <a:p>
            <a:pPr>
              <a:defRPr/>
            </a:pPr>
            <a:endParaRPr lang="en-US" dirty="0">
              <a:cs typeface="+mn-cs"/>
            </a:endParaRPr>
          </a:p>
        </p:txBody>
      </p:sp>
    </p:spTree>
    <p:extLst>
      <p:ext uri="{BB962C8B-B14F-4D97-AF65-F5344CB8AC3E}">
        <p14:creationId xmlns:p14="http://schemas.microsoft.com/office/powerpoint/2010/main" val="300971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591552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7200" y="1441450"/>
            <a:ext cx="8232775" cy="4709968"/>
          </a:xfrm>
        </p:spPr>
        <p:txBody>
          <a:bodyPr/>
          <a:lstStyle>
            <a:lvl1pPr>
              <a:defRPr sz="2400" baseline="0">
                <a:latin typeface="+mn-lt"/>
              </a:defRPr>
            </a:lvl1pPr>
            <a:lvl2pPr>
              <a:defRPr sz="2400" baseline="0">
                <a:latin typeface="+mn-lt"/>
              </a:defRPr>
            </a:lvl2pPr>
            <a:lvl3pPr>
              <a:defRPr sz="2400" baseline="0">
                <a:latin typeface="+mn-lt"/>
              </a:defRPr>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243587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p>
            <a:pPr lvl="0"/>
            <a:r>
              <a:rPr lang="en-US" dirty="0"/>
              <a:t>Edit Master text styles</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p>
            <a:pPr lvl="0"/>
            <a:r>
              <a:rPr lang="en-US" dirty="0"/>
              <a:t>Edit Master text styles</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
        <p:nvSpPr>
          <p:cNvPr id="3" name="Picture Placeholder 2">
            <a:extLst>
              <a:ext uri="{FF2B5EF4-FFF2-40B4-BE49-F238E27FC236}">
                <a16:creationId xmlns:a16="http://schemas.microsoft.com/office/drawing/2014/main" id="{9BE0F514-17F2-4F80-AEC5-F1793A21C549}"/>
              </a:ext>
            </a:extLst>
          </p:cNvPr>
          <p:cNvSpPr>
            <a:spLocks noGrp="1"/>
          </p:cNvSpPr>
          <p:nvPr>
            <p:ph type="pic" sz="quarter" idx="15"/>
          </p:nvPr>
        </p:nvSpPr>
        <p:spPr>
          <a:xfrm>
            <a:off x="457200" y="5392738"/>
            <a:ext cx="8229600" cy="1023937"/>
          </a:xfrm>
        </p:spPr>
        <p:txBody>
          <a:bodyPr/>
          <a:lstStyle/>
          <a:p>
            <a:endParaRPr lang="en-IN"/>
          </a:p>
        </p:txBody>
      </p:sp>
      <p:sp>
        <p:nvSpPr>
          <p:cNvPr id="5" name="Content Placeholder 4">
            <a:extLst>
              <a:ext uri="{FF2B5EF4-FFF2-40B4-BE49-F238E27FC236}">
                <a16:creationId xmlns:a16="http://schemas.microsoft.com/office/drawing/2014/main" id="{7C1579F3-8390-4682-B9BF-B7188E3CDE8F}"/>
              </a:ext>
            </a:extLst>
          </p:cNvPr>
          <p:cNvSpPr>
            <a:spLocks noGrp="1"/>
          </p:cNvSpPr>
          <p:nvPr>
            <p:ph sz="quarter" idx="16"/>
          </p:nvPr>
        </p:nvSpPr>
        <p:spPr>
          <a:xfrm>
            <a:off x="457200" y="5800725"/>
            <a:ext cx="8229600" cy="94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74897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Figure + Caption">
    <p:spTree>
      <p:nvGrpSpPr>
        <p:cNvPr id="1" name="Shape 53"/>
        <p:cNvGrpSpPr/>
        <p:nvPr/>
      </p:nvGrpSpPr>
      <p:grpSpPr>
        <a:xfrm>
          <a:off x="0" y="0"/>
          <a:ext cx="0" cy="0"/>
          <a:chOff x="0" y="0"/>
          <a:chExt cx="0" cy="0"/>
        </a:xfrm>
      </p:grpSpPr>
      <p:sp>
        <p:nvSpPr>
          <p:cNvPr id="54" name="Tile Placeholder"/>
          <p:cNvSpPr txBox="1">
            <a:spLocks noGrp="1"/>
          </p:cNvSpPr>
          <p:nvPr>
            <p:ph type="title" hasCustomPrompt="1"/>
          </p:nvPr>
        </p:nvSpPr>
        <p:spPr>
          <a:xfrm>
            <a:off x="457200" y="228600"/>
            <a:ext cx="8229600" cy="106679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figure number and title</a:t>
            </a:r>
            <a:endParaRPr dirty="0"/>
          </a:p>
        </p:txBody>
      </p:sp>
      <p:sp>
        <p:nvSpPr>
          <p:cNvPr id="3" name="Picture Placeholder 2">
            <a:extLst>
              <a:ext uri="{FF2B5EF4-FFF2-40B4-BE49-F238E27FC236}">
                <a16:creationId xmlns:a16="http://schemas.microsoft.com/office/drawing/2014/main" id="{AD3CB993-AC2C-41C5-BFB7-F2499EC1A14C}"/>
              </a:ext>
            </a:extLst>
          </p:cNvPr>
          <p:cNvSpPr>
            <a:spLocks noGrp="1"/>
          </p:cNvSpPr>
          <p:nvPr>
            <p:ph type="pic" sz="quarter" idx="13"/>
          </p:nvPr>
        </p:nvSpPr>
        <p:spPr>
          <a:xfrm>
            <a:off x="457200" y="1512888"/>
            <a:ext cx="8232775" cy="3417887"/>
          </a:xfrm>
        </p:spPr>
        <p:txBody>
          <a:bodyPr/>
          <a:lstStyle/>
          <a:p>
            <a:endParaRPr lang="en-US" dirty="0"/>
          </a:p>
        </p:txBody>
      </p:sp>
      <p:sp>
        <p:nvSpPr>
          <p:cNvPr id="55" name="Content Placeholder"/>
          <p:cNvSpPr txBox="1">
            <a:spLocks noGrp="1"/>
          </p:cNvSpPr>
          <p:nvPr>
            <p:ph type="body" idx="1" hasCustomPrompt="1"/>
          </p:nvPr>
        </p:nvSpPr>
        <p:spPr>
          <a:xfrm>
            <a:off x="457200" y="5050971"/>
            <a:ext cx="8229600" cy="1018367"/>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2400" b="0" i="0" u="none" strike="noStrike" cap="none" baseline="0">
                <a:solidFill>
                  <a:schemeClr val="dk1"/>
                </a:solidFill>
                <a:latin typeface="Arial" panose="020B0604020202020204" pitchFamily="34" charset="0"/>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r>
              <a:rPr lang="en-US" dirty="0"/>
              <a:t>Click to add caption</a:t>
            </a:r>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23333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 figure">
    <p:spTree>
      <p:nvGrpSpPr>
        <p:cNvPr id="1" name="Shape 30"/>
        <p:cNvGrpSpPr/>
        <p:nvPr/>
      </p:nvGrpSpPr>
      <p:grpSpPr>
        <a:xfrm>
          <a:off x="0" y="0"/>
          <a:ext cx="0" cy="0"/>
          <a:chOff x="0" y="0"/>
          <a:chExt cx="0" cy="0"/>
        </a:xfrm>
      </p:grpSpPr>
      <p:sp>
        <p:nvSpPr>
          <p:cNvPr id="2" name="Title 1"/>
          <p:cNvSpPr>
            <a:spLocks noGrp="1"/>
          </p:cNvSpPr>
          <p:nvPr>
            <p:ph type="title"/>
          </p:nvPr>
        </p:nvSpPr>
        <p:spPr>
          <a:xfrm>
            <a:off x="425449" y="124580"/>
            <a:ext cx="8296275" cy="590349"/>
          </a:xfrm>
        </p:spPr>
        <p:txBody>
          <a:bodyPr tIns="18000" bIns="18000" anchor="ctr" anchorCtr="0">
            <a:spAutoFit/>
          </a:bodyPr>
          <a:lstStyle>
            <a:lvl1pPr>
              <a:defRPr sz="3600">
                <a:latin typeface="+mj-lt"/>
              </a:defRPr>
            </a:lvl1pPr>
          </a:lstStyle>
          <a:p>
            <a:r>
              <a:rPr lang="en-US" dirty="0"/>
              <a:t>Click to edit Master title style</a:t>
            </a:r>
            <a:endParaRPr lang="en-IN" dirty="0"/>
          </a:p>
        </p:txBody>
      </p:sp>
      <p:sp>
        <p:nvSpPr>
          <p:cNvPr id="5" name="Content Placeholder 4"/>
          <p:cNvSpPr>
            <a:spLocks noGrp="1"/>
          </p:cNvSpPr>
          <p:nvPr>
            <p:ph sz="quarter" idx="10"/>
          </p:nvPr>
        </p:nvSpPr>
        <p:spPr>
          <a:xfrm>
            <a:off x="425450" y="1044575"/>
            <a:ext cx="4146550" cy="3365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Picture Placeholder 6"/>
          <p:cNvSpPr>
            <a:spLocks noGrp="1"/>
          </p:cNvSpPr>
          <p:nvPr>
            <p:ph type="pic" sz="quarter" idx="11"/>
          </p:nvPr>
        </p:nvSpPr>
        <p:spPr>
          <a:xfrm>
            <a:off x="5076825" y="1044575"/>
            <a:ext cx="3644900" cy="3365500"/>
          </a:xfrm>
        </p:spPr>
        <p:txBody>
          <a:bodyPr/>
          <a:lstStyle/>
          <a:p>
            <a:endParaRPr lang="en-IN"/>
          </a:p>
        </p:txBody>
      </p:sp>
    </p:spTree>
    <p:extLst>
      <p:ext uri="{BB962C8B-B14F-4D97-AF65-F5344CB8AC3E}">
        <p14:creationId xmlns:p14="http://schemas.microsoft.com/office/powerpoint/2010/main" val="350506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Opener-add copyright">
    <p:spTree>
      <p:nvGrpSpPr>
        <p:cNvPr id="1" name="Shape 37"/>
        <p:cNvGrpSpPr/>
        <p:nvPr/>
      </p:nvGrpSpPr>
      <p:grpSpPr>
        <a:xfrm>
          <a:off x="0" y="0"/>
          <a:ext cx="0" cy="0"/>
          <a:chOff x="0" y="0"/>
          <a:chExt cx="0" cy="0"/>
        </a:xfrm>
      </p:grpSpPr>
      <p:sp>
        <p:nvSpPr>
          <p:cNvPr id="38" name="Title Placeholder"/>
          <p:cNvSpPr txBox="1">
            <a:spLocks noGrp="1"/>
          </p:cNvSpPr>
          <p:nvPr>
            <p:ph type="title" hasCustomPrompt="1"/>
          </p:nvPr>
        </p:nvSpPr>
        <p:spPr>
          <a:xfrm>
            <a:off x="457200" y="215371"/>
            <a:ext cx="8229600" cy="1215864"/>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dirty="0"/>
              <a:t>Click to add text</a:t>
            </a:r>
            <a:endParaRPr dirty="0"/>
          </a:p>
        </p:txBody>
      </p:sp>
      <p:sp>
        <p:nvSpPr>
          <p:cNvPr id="39" name="Content Placeholder"/>
          <p:cNvSpPr txBox="1">
            <a:spLocks noGrp="1"/>
          </p:cNvSpPr>
          <p:nvPr>
            <p:ph type="body" idx="1"/>
          </p:nvPr>
        </p:nvSpPr>
        <p:spPr>
          <a:xfrm>
            <a:off x="457200" y="1507544"/>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 name="Content Placeholder 3">
            <a:extLst>
              <a:ext uri="{FF2B5EF4-FFF2-40B4-BE49-F238E27FC236}">
                <a16:creationId xmlns:a16="http://schemas.microsoft.com/office/drawing/2014/main" id="{6EE677B9-EC76-47FA-B8D6-49D033518C61}"/>
              </a:ext>
            </a:extLst>
          </p:cNvPr>
          <p:cNvSpPr>
            <a:spLocks noGrp="1"/>
          </p:cNvSpPr>
          <p:nvPr>
            <p:ph sz="quarter" idx="13" hasCustomPrompt="1"/>
          </p:nvPr>
        </p:nvSpPr>
        <p:spPr>
          <a:xfrm>
            <a:off x="457200" y="2146852"/>
            <a:ext cx="4397375" cy="3979311"/>
          </a:xfrm>
        </p:spPr>
        <p:txBody>
          <a:bodyPr/>
          <a:lstStyle>
            <a:lvl1pPr marL="101600" indent="0">
              <a:buNone/>
              <a:defRPr/>
            </a:lvl1pPr>
          </a:lstStyle>
          <a:p>
            <a:pPr lvl="0"/>
            <a:r>
              <a:rPr lang="en-US" dirty="0"/>
              <a:t>Image of front cover</a:t>
            </a:r>
          </a:p>
        </p:txBody>
      </p:sp>
      <p:sp>
        <p:nvSpPr>
          <p:cNvPr id="6" name="Content Placeholder 5">
            <a:extLst>
              <a:ext uri="{FF2B5EF4-FFF2-40B4-BE49-F238E27FC236}">
                <a16:creationId xmlns:a16="http://schemas.microsoft.com/office/drawing/2014/main" id="{F4ED3915-2147-4382-A599-2376CC8854D1}"/>
              </a:ext>
            </a:extLst>
          </p:cNvPr>
          <p:cNvSpPr>
            <a:spLocks noGrp="1"/>
          </p:cNvSpPr>
          <p:nvPr>
            <p:ph sz="quarter" idx="14" hasCustomPrompt="1"/>
          </p:nvPr>
        </p:nvSpPr>
        <p:spPr>
          <a:xfrm>
            <a:off x="5029200" y="2146852"/>
            <a:ext cx="3657600" cy="945598"/>
          </a:xfrm>
        </p:spPr>
        <p:txBody>
          <a:bodyPr anchor="b"/>
          <a:lstStyle>
            <a:lvl1pPr marL="101600" indent="0">
              <a:buNone/>
              <a:defRPr sz="3000"/>
            </a:lvl1pPr>
            <a:lvl2pPr marL="558800" indent="0">
              <a:buNone/>
              <a:defRPr/>
            </a:lvl2pPr>
          </a:lstStyle>
          <a:p>
            <a:pPr lvl="0"/>
            <a:r>
              <a:rPr lang="en-US" dirty="0"/>
              <a:t>Chapter #</a:t>
            </a:r>
          </a:p>
        </p:txBody>
      </p:sp>
      <p:sp>
        <p:nvSpPr>
          <p:cNvPr id="8" name="Content Placeholder 7">
            <a:extLst>
              <a:ext uri="{FF2B5EF4-FFF2-40B4-BE49-F238E27FC236}">
                <a16:creationId xmlns:a16="http://schemas.microsoft.com/office/drawing/2014/main" id="{3B38FD8D-0DB0-4A1A-A3F1-E26B606AC837}"/>
              </a:ext>
            </a:extLst>
          </p:cNvPr>
          <p:cNvSpPr>
            <a:spLocks noGrp="1"/>
          </p:cNvSpPr>
          <p:nvPr>
            <p:ph sz="quarter" idx="15" hasCustomPrompt="1"/>
          </p:nvPr>
        </p:nvSpPr>
        <p:spPr>
          <a:xfrm>
            <a:off x="5029200" y="3252788"/>
            <a:ext cx="3657600" cy="2873375"/>
          </a:xfrm>
        </p:spPr>
        <p:txBody>
          <a:bodyPr/>
          <a:lstStyle>
            <a:lvl1pPr marL="101600" indent="0">
              <a:buNone/>
              <a:defRPr sz="2200"/>
            </a:lvl1pPr>
          </a:lstStyle>
          <a:p>
            <a:pPr lvl="0"/>
            <a:r>
              <a:rPr lang="en-US" dirty="0"/>
              <a:t>Chapter name</a:t>
            </a:r>
          </a:p>
        </p:txBody>
      </p:sp>
      <p:sp>
        <p:nvSpPr>
          <p:cNvPr id="12" name="Shape 13">
            <a:extLst>
              <a:ext uri="{FF2B5EF4-FFF2-40B4-BE49-F238E27FC236}">
                <a16:creationId xmlns:a16="http://schemas.microsoft.com/office/drawing/2014/main" id="{C5328E6C-2B17-49B8-8712-6C0E107A1D99}"/>
              </a:ext>
            </a:extLst>
          </p:cNvPr>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3" name="Shape 14">
            <a:extLst>
              <a:ext uri="{FF2B5EF4-FFF2-40B4-BE49-F238E27FC236}">
                <a16:creationId xmlns:a16="http://schemas.microsoft.com/office/drawing/2014/main" id="{CE0B5B1C-8858-43DC-BD75-C546F4738779}"/>
              </a:ext>
            </a:extLst>
          </p:cNvPr>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
        <p:nvSpPr>
          <p:cNvPr id="9" name="Picture Placeholder 8">
            <a:extLst>
              <a:ext uri="{FF2B5EF4-FFF2-40B4-BE49-F238E27FC236}">
                <a16:creationId xmlns:a16="http://schemas.microsoft.com/office/drawing/2014/main" id="{51B8939D-A957-42F9-A1B5-556D29D235AB}"/>
              </a:ext>
            </a:extLst>
          </p:cNvPr>
          <p:cNvSpPr>
            <a:spLocks noGrp="1"/>
          </p:cNvSpPr>
          <p:nvPr>
            <p:ph type="pic" sz="quarter" idx="16" hasCustomPrompt="1"/>
          </p:nvPr>
        </p:nvSpPr>
        <p:spPr>
          <a:xfrm>
            <a:off x="457200" y="6286501"/>
            <a:ext cx="1093304" cy="342900"/>
          </a:xfrm>
        </p:spPr>
        <p:txBody>
          <a:bodyPr anchor="ctr"/>
          <a:lstStyle>
            <a:lvl1pPr>
              <a:buNone/>
              <a:defRPr sz="1200">
                <a:latin typeface="Verdana" panose="020B0604030504040204" pitchFamily="34" charset="0"/>
                <a:ea typeface="Verdana" panose="020B0604030504040204" pitchFamily="34" charset="0"/>
              </a:defRPr>
            </a:lvl1pPr>
          </a:lstStyle>
          <a:p>
            <a:r>
              <a:rPr lang="en-US" dirty="0"/>
              <a:t>Logo</a:t>
            </a:r>
          </a:p>
        </p:txBody>
      </p:sp>
      <p:sp>
        <p:nvSpPr>
          <p:cNvPr id="18" name="Content Placeholder 17">
            <a:extLst>
              <a:ext uri="{FF2B5EF4-FFF2-40B4-BE49-F238E27FC236}">
                <a16:creationId xmlns:a16="http://schemas.microsoft.com/office/drawing/2014/main" id="{0CF87F15-2C58-4DFC-BACB-0E2C6507BCDE}"/>
              </a:ext>
            </a:extLst>
          </p:cNvPr>
          <p:cNvSpPr>
            <a:spLocks noGrp="1"/>
          </p:cNvSpPr>
          <p:nvPr>
            <p:ph sz="quarter" idx="17" hasCustomPrompt="1"/>
          </p:nvPr>
        </p:nvSpPr>
        <p:spPr>
          <a:xfrm>
            <a:off x="2097088" y="6400800"/>
            <a:ext cx="6589712" cy="228600"/>
          </a:xfrm>
        </p:spPr>
        <p:txBody>
          <a:bodyPr anchor="ctr"/>
          <a:lstStyle>
            <a:lvl1pPr algn="r">
              <a:buNone/>
              <a:defRPr sz="1200">
                <a:latin typeface="Verdana" panose="020B0604030504040204" pitchFamily="34" charset="0"/>
                <a:ea typeface="Verdana" panose="020B0604030504040204" pitchFamily="34" charset="0"/>
              </a:defRPr>
            </a:lvl1pPr>
          </a:lstStyle>
          <a:p>
            <a:pPr lvl="0"/>
            <a:r>
              <a:rPr lang="en-US" dirty="0"/>
              <a:t>Copyright Information</a:t>
            </a:r>
          </a:p>
        </p:txBody>
      </p:sp>
    </p:spTree>
    <p:extLst>
      <p:ext uri="{BB962C8B-B14F-4D97-AF65-F5344CB8AC3E}">
        <p14:creationId xmlns:p14="http://schemas.microsoft.com/office/powerpoint/2010/main" val="3476479772"/>
      </p:ext>
    </p:extLst>
  </p:cSld>
  <p:clrMapOvr>
    <a:masterClrMapping/>
  </p:clrMapOvr>
  <p:extLst>
    <p:ext uri="{DCECCB84-F9BA-43D5-87BE-67443E8EF086}">
      <p15:sldGuideLst xmlns:p15="http://schemas.microsoft.com/office/powerpoint/2012/main">
        <p15:guide id="1" orient="horz" pos="4176">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hapter Opener 1">
    <p:spTree>
      <p:nvGrpSpPr>
        <p:cNvPr id="1" name="Shape 37"/>
        <p:cNvGrpSpPr/>
        <p:nvPr/>
      </p:nvGrpSpPr>
      <p:grpSpPr>
        <a:xfrm>
          <a:off x="0" y="0"/>
          <a:ext cx="0" cy="0"/>
          <a:chOff x="0" y="0"/>
          <a:chExt cx="0" cy="0"/>
        </a:xfrm>
      </p:grpSpPr>
      <p:sp>
        <p:nvSpPr>
          <p:cNvPr id="2" name="Title 1"/>
          <p:cNvSpPr>
            <a:spLocks noGrp="1"/>
          </p:cNvSpPr>
          <p:nvPr>
            <p:ph type="title"/>
          </p:nvPr>
        </p:nvSpPr>
        <p:spPr>
          <a:xfrm>
            <a:off x="435684" y="124580"/>
            <a:ext cx="8284454" cy="590349"/>
          </a:xfrm>
        </p:spPr>
        <p:txBody>
          <a:bodyPr lIns="0" tIns="18000" rIns="0" bIns="18000" anchor="ctr" anchorCtr="0">
            <a:spAutoFit/>
          </a:bodyPr>
          <a:lstStyle>
            <a:lvl1pPr>
              <a:defRPr sz="3600">
                <a:latin typeface="+mj-lt"/>
              </a:defRPr>
            </a:lvl1pPr>
          </a:lstStyle>
          <a:p>
            <a:r>
              <a:rPr lang="en-US" dirty="0"/>
              <a:t>Click to edit Master title style</a:t>
            </a:r>
            <a:endParaRPr lang="en-IN" dirty="0"/>
          </a:p>
        </p:txBody>
      </p:sp>
      <p:sp>
        <p:nvSpPr>
          <p:cNvPr id="4" name="Content Placeholder 3"/>
          <p:cNvSpPr>
            <a:spLocks noGrp="1"/>
          </p:cNvSpPr>
          <p:nvPr>
            <p:ph sz="quarter" idx="10"/>
          </p:nvPr>
        </p:nvSpPr>
        <p:spPr>
          <a:xfrm>
            <a:off x="430213" y="1044575"/>
            <a:ext cx="8289925" cy="354013"/>
          </a:xfrm>
        </p:spPr>
        <p:txBody>
          <a:bodyPr/>
          <a:lstStyle>
            <a:lvl1pPr>
              <a:defRPr sz="2000">
                <a:solidFill>
                  <a:srgbClr val="007FA3"/>
                </a:solidFill>
              </a:defRPr>
            </a:lvl1pPr>
            <a:lvl2pPr>
              <a:defRPr sz="2000">
                <a:solidFill>
                  <a:srgbClr val="007FA3"/>
                </a:solidFill>
              </a:defRPr>
            </a:lvl2pPr>
            <a:lvl3pPr>
              <a:defRPr sz="2000">
                <a:solidFill>
                  <a:srgbClr val="007FA3"/>
                </a:solidFill>
              </a:defRPr>
            </a:lvl3pPr>
            <a:lvl4pPr>
              <a:defRPr sz="2000">
                <a:solidFill>
                  <a:srgbClr val="007FA3"/>
                </a:solidFill>
              </a:defRPr>
            </a:lvl4pPr>
            <a:lvl5pPr>
              <a:defRPr sz="2000">
                <a:solidFill>
                  <a:srgbClr val="007FA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6" name="Picture Placeholder 5"/>
          <p:cNvSpPr>
            <a:spLocks noGrp="1"/>
          </p:cNvSpPr>
          <p:nvPr>
            <p:ph type="pic" sz="quarter" idx="11"/>
          </p:nvPr>
        </p:nvSpPr>
        <p:spPr>
          <a:xfrm>
            <a:off x="430213" y="1743075"/>
            <a:ext cx="3937000" cy="4011613"/>
          </a:xfrm>
        </p:spPr>
        <p:txBody>
          <a:bodyPr/>
          <a:lstStyle/>
          <a:p>
            <a:endParaRPr lang="en-IN" dirty="0"/>
          </a:p>
        </p:txBody>
      </p:sp>
      <p:sp>
        <p:nvSpPr>
          <p:cNvPr id="8" name="Content Placeholder 7"/>
          <p:cNvSpPr>
            <a:spLocks noGrp="1"/>
          </p:cNvSpPr>
          <p:nvPr>
            <p:ph sz="quarter" idx="12"/>
          </p:nvPr>
        </p:nvSpPr>
        <p:spPr>
          <a:xfrm>
            <a:off x="4567238" y="1990725"/>
            <a:ext cx="4152900" cy="923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1" name="Content Placeholder 10"/>
          <p:cNvSpPr>
            <a:spLocks noGrp="1"/>
          </p:cNvSpPr>
          <p:nvPr>
            <p:ph sz="quarter" idx="13"/>
          </p:nvPr>
        </p:nvSpPr>
        <p:spPr>
          <a:xfrm>
            <a:off x="4567238" y="3441700"/>
            <a:ext cx="4152900" cy="9588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3" name="Picture Placeholder 12"/>
          <p:cNvSpPr>
            <a:spLocks noGrp="1"/>
          </p:cNvSpPr>
          <p:nvPr>
            <p:ph type="pic" sz="quarter" idx="14"/>
          </p:nvPr>
        </p:nvSpPr>
        <p:spPr>
          <a:xfrm>
            <a:off x="430213" y="6308725"/>
            <a:ext cx="2281237" cy="549275"/>
          </a:xfrm>
        </p:spPr>
        <p:txBody>
          <a:bodyPr/>
          <a:lstStyle/>
          <a:p>
            <a:endParaRPr lang="en-IN"/>
          </a:p>
        </p:txBody>
      </p:sp>
      <p:sp>
        <p:nvSpPr>
          <p:cNvPr id="15" name="Content Placeholder 14"/>
          <p:cNvSpPr>
            <a:spLocks noGrp="1"/>
          </p:cNvSpPr>
          <p:nvPr>
            <p:ph sz="quarter" idx="15"/>
          </p:nvPr>
        </p:nvSpPr>
        <p:spPr>
          <a:xfrm>
            <a:off x="3216537" y="6470650"/>
            <a:ext cx="5503602" cy="263525"/>
          </a:xfrm>
        </p:spPr>
        <p:txBody>
          <a:bodyPr/>
          <a:lstStyle>
            <a:lvl1pPr>
              <a:defRPr sz="1200">
                <a:latin typeface="Verdana" panose="020B0604030504040204" pitchFamily="34" charset="0"/>
                <a:ea typeface="Verdana" panose="020B0604030504040204" pitchFamily="34" charset="0"/>
              </a:defRPr>
            </a:lvl1pPr>
            <a:lvl2pPr>
              <a:defRPr sz="1200">
                <a:latin typeface="Verdana" panose="020B0604030504040204" pitchFamily="34" charset="0"/>
                <a:ea typeface="Verdana" panose="020B0604030504040204" pitchFamily="34" charset="0"/>
              </a:defRPr>
            </a:lvl2pPr>
            <a:lvl3pPr>
              <a:defRPr sz="1200">
                <a:latin typeface="Verdana" panose="020B0604030504040204" pitchFamily="34" charset="0"/>
                <a:ea typeface="Verdana" panose="020B0604030504040204" pitchFamily="34" charset="0"/>
              </a:defRPr>
            </a:lvl3pPr>
            <a:lvl4pPr>
              <a:defRPr sz="1200">
                <a:latin typeface="Verdana" panose="020B0604030504040204" pitchFamily="34" charset="0"/>
                <a:ea typeface="Verdana" panose="020B0604030504040204" pitchFamily="34" charset="0"/>
              </a:defRPr>
            </a:lvl4pPr>
            <a:lvl5pPr>
              <a:defRPr sz="1200">
                <a:latin typeface="Verdana" panose="020B0604030504040204" pitchFamily="34" charset="0"/>
                <a:ea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42448503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Content Placeholder"/>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pic>
        <p:nvPicPr>
          <p:cNvPr id="15" name="Logo" descr="Pearson Logo"/>
          <p:cNvPicPr preferRelativeResize="0"/>
          <p:nvPr userDrawn="1"/>
        </p:nvPicPr>
        <p:blipFill rotWithShape="1">
          <a:blip r:embed="rId6">
            <a:alphaModFix/>
          </a:blip>
          <a:srcRect/>
          <a:stretch/>
        </p:blipFill>
        <p:spPr>
          <a:xfrm>
            <a:off x="443972" y="6429708"/>
            <a:ext cx="917999" cy="289143"/>
          </a:xfrm>
          <a:prstGeom prst="rect">
            <a:avLst/>
          </a:prstGeom>
          <a:noFill/>
          <a:ln>
            <a:noFill/>
          </a:ln>
        </p:spPr>
      </p:pic>
      <p:sp>
        <p:nvSpPr>
          <p:cNvPr id="16" name="Copyright"/>
          <p:cNvSpPr txBox="1"/>
          <p:nvPr/>
        </p:nvSpPr>
        <p:spPr>
          <a:xfrm>
            <a:off x="1600200" y="6429344"/>
            <a:ext cx="7162799" cy="200054"/>
          </a:xfrm>
          <a:prstGeom prst="rect">
            <a:avLst/>
          </a:prstGeom>
          <a:noFill/>
          <a:ln>
            <a:noFill/>
          </a:ln>
        </p:spPr>
        <p:txBody>
          <a:bodyPr lIns="91425" tIns="45700" rIns="91425" bIns="45700" anchor="ctr" anchorCtr="0">
            <a:no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a:ea typeface="Verdana" panose="020B0604030504040204" pitchFamily="34" charset="0"/>
                <a:cs typeface="Verdana" panose="020B0604030504040204" pitchFamily="34" charset="0"/>
              </a:rPr>
              <a:t>Copyright © 2021, 2018, 2015 Pearson Education, Inc. All Rights Reserved</a:t>
            </a:r>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a:solidFill>
                <a:schemeClr val="lt1"/>
              </a:solidFill>
              <a:latin typeface="Arial"/>
              <a:ea typeface="Arial"/>
              <a:cs typeface="Arial"/>
              <a:sym typeface="Arial"/>
            </a:endParaRPr>
          </a:p>
        </p:txBody>
      </p:sp>
    </p:spTree>
    <p:extLst>
      <p:ext uri="{BB962C8B-B14F-4D97-AF65-F5344CB8AC3E}">
        <p14:creationId xmlns:p14="http://schemas.microsoft.com/office/powerpoint/2010/main" val="3757744497"/>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8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r>
              <a:rPr lang="en-US" sz="3600" dirty="0">
                <a:latin typeface="+mj-lt"/>
              </a:rPr>
              <a:t>Click to add title</a:t>
            </a:r>
            <a:endParaRPr dirty="0"/>
          </a:p>
        </p:txBody>
      </p:sp>
      <p:sp>
        <p:nvSpPr>
          <p:cNvPr id="11" name="Shape 11"/>
          <p:cNvSpPr txBox="1">
            <a:spLocks noGrp="1"/>
          </p:cNvSpPr>
          <p:nvPr>
            <p:ph type="body" idx="1"/>
          </p:nvPr>
        </p:nvSpPr>
        <p:spPr>
          <a:xfrm>
            <a:off x="457200" y="1600200"/>
            <a:ext cx="8229600" cy="4428411"/>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tx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pPr>
              <a:defRPr/>
            </a:pPr>
            <a:endParaRPr lang="en-US" dirty="0">
              <a:solidFill>
                <a:schemeClr val="tx1"/>
              </a:solidFill>
            </a:endParaRPr>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lvl1pPr>
              <a:defRPr>
                <a:solidFill>
                  <a:schemeClr val="tx1"/>
                </a:solidFill>
              </a:defRPr>
            </a:lvl1pPr>
          </a:lstStyle>
          <a:p>
            <a:pPr algn="r">
              <a:buSzPct val="25000"/>
              <a:defRPr/>
            </a:pPr>
            <a:fld id="{00000000-1234-1234-1234-123412341234}" type="slidenum">
              <a:rPr lang="en-US" sz="900" smtClean="0"/>
              <a:pPr algn="r">
                <a:buSzPct val="25000"/>
                <a:defRPr/>
              </a:pPr>
              <a:t>‹#›</a:t>
            </a:fld>
            <a:endParaRPr lang="en-US" sz="900" dirty="0"/>
          </a:p>
        </p:txBody>
      </p:sp>
    </p:spTree>
    <p:extLst>
      <p:ext uri="{BB962C8B-B14F-4D97-AF65-F5344CB8AC3E}">
        <p14:creationId xmlns:p14="http://schemas.microsoft.com/office/powerpoint/2010/main" val="564815979"/>
      </p:ext>
    </p:extLst>
  </p:cSld>
  <p:clrMap bg1="lt1" tx1="dk1" bg2="dk2" tx2="lt2" accent1="accent1" accent2="accent2" accent3="accent3" accent4="accent4" accent5="accent5" accent6="accent6" hlink="hlink" folHlink="folHlink"/>
  <p:sldLayoutIdLst>
    <p:sldLayoutId id="2147483679" r:id="rId1"/>
    <p:sldLayoutId id="214748368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6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58" y="314757"/>
            <a:ext cx="8271042" cy="1144347"/>
          </a:xfrm>
        </p:spPr>
        <p:txBody>
          <a:bodyPr wrap="square" tIns="18000" bIns="18000" anchor="ctr" anchorCtr="0">
            <a:spAutoFit/>
          </a:bodyPr>
          <a:lstStyle/>
          <a:p>
            <a:r>
              <a:rPr lang="en-US" dirty="0"/>
              <a:t>Automotive Heating and Air Conditioning</a:t>
            </a:r>
          </a:p>
        </p:txBody>
      </p:sp>
      <p:sp>
        <p:nvSpPr>
          <p:cNvPr id="3" name="Content Placeholder 2"/>
          <p:cNvSpPr>
            <a:spLocks noGrp="1"/>
          </p:cNvSpPr>
          <p:nvPr>
            <p:ph sz="quarter" idx="10"/>
          </p:nvPr>
        </p:nvSpPr>
        <p:spPr>
          <a:xfrm>
            <a:off x="442789" y="1556084"/>
            <a:ext cx="2328485" cy="344128"/>
          </a:xfrm>
        </p:spPr>
        <p:txBody>
          <a:bodyPr wrap="square" lIns="0" tIns="18000" rIns="0" bIns="18000" anchor="ctr" anchorCtr="0">
            <a:spAutoFit/>
          </a:bodyPr>
          <a:lstStyle/>
          <a:p>
            <a:pPr marL="0" indent="0">
              <a:spcBef>
                <a:spcPts val="600"/>
              </a:spcBef>
              <a:buNone/>
            </a:pPr>
            <a:r>
              <a:rPr lang="en-US" dirty="0"/>
              <a:t>Ninth Edition</a:t>
            </a:r>
          </a:p>
        </p:txBody>
      </p:sp>
      <p:pic>
        <p:nvPicPr>
          <p:cNvPr id="12" name="Picture Placeholder 11" descr="Front Cover: Automotive Heating and Air Conditioning Ninth Edition by James D.&#10;Halderman">
            <a:extLst>
              <a:ext uri="{FF2B5EF4-FFF2-40B4-BE49-F238E27FC236}">
                <a16:creationId xmlns:a16="http://schemas.microsoft.com/office/drawing/2014/main" id="{30018957-08D5-4219-A372-A9D538A06036}"/>
              </a:ext>
            </a:extLst>
          </p:cNvPr>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5838" y="1981200"/>
            <a:ext cx="3426562" cy="4378757"/>
          </a:xfrm>
          <a:prstGeom prst="rect">
            <a:avLst/>
          </a:prstGeom>
        </p:spPr>
      </p:pic>
      <p:sp>
        <p:nvSpPr>
          <p:cNvPr id="5" name="Content Placeholder 4"/>
          <p:cNvSpPr>
            <a:spLocks noGrp="1"/>
          </p:cNvSpPr>
          <p:nvPr>
            <p:ph sz="quarter" idx="12"/>
          </p:nvPr>
        </p:nvSpPr>
        <p:spPr>
          <a:xfrm>
            <a:off x="4620126" y="2140966"/>
            <a:ext cx="1990188" cy="498016"/>
          </a:xfrm>
        </p:spPr>
        <p:txBody>
          <a:bodyPr wrap="square" lIns="0" tIns="18000" rIns="0" bIns="18000" anchor="ctr" anchorCtr="0">
            <a:spAutoFit/>
          </a:bodyPr>
          <a:lstStyle/>
          <a:p>
            <a:pPr marL="0" indent="0">
              <a:spcBef>
                <a:spcPts val="600"/>
              </a:spcBef>
              <a:buNone/>
            </a:pPr>
            <a:r>
              <a:rPr lang="en-US" sz="3000" dirty="0">
                <a:solidFill>
                  <a:schemeClr val="tx1"/>
                </a:solidFill>
              </a:rPr>
              <a:t>Chapter 17</a:t>
            </a:r>
            <a:endParaRPr lang="en-US" sz="3000" dirty="0"/>
          </a:p>
        </p:txBody>
      </p:sp>
      <p:sp>
        <p:nvSpPr>
          <p:cNvPr id="6" name="Content Placeholder 5"/>
          <p:cNvSpPr>
            <a:spLocks noGrp="1"/>
          </p:cNvSpPr>
          <p:nvPr>
            <p:ph sz="quarter" idx="13"/>
          </p:nvPr>
        </p:nvSpPr>
        <p:spPr>
          <a:xfrm>
            <a:off x="4620125" y="3048020"/>
            <a:ext cx="3818021" cy="412397"/>
          </a:xfrm>
        </p:spPr>
        <p:txBody>
          <a:bodyPr wrap="square" lIns="0" tIns="18000" rIns="0" bIns="18000" anchor="ctr" anchorCtr="0">
            <a:spAutoFit/>
          </a:bodyPr>
          <a:lstStyle/>
          <a:p>
            <a:pPr marL="0" indent="0">
              <a:buNone/>
            </a:pPr>
            <a:r>
              <a:rPr lang="en-US" sz="2200" spc="-300" dirty="0"/>
              <a:t>E P </a:t>
            </a:r>
            <a:r>
              <a:rPr lang="en-US" sz="2200" dirty="0"/>
              <a:t>A Section 609 Certification</a:t>
            </a:r>
          </a:p>
        </p:txBody>
      </p:sp>
      <p:pic>
        <p:nvPicPr>
          <p:cNvPr id="9" name="Picture Placeholder 8" descr="Pearson Logo"/>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430213" y="6465758"/>
            <a:ext cx="914400" cy="276225"/>
          </a:xfrm>
        </p:spPr>
      </p:pic>
      <p:sp>
        <p:nvSpPr>
          <p:cNvPr id="8" name="Content Placeholder 7"/>
          <p:cNvSpPr>
            <a:spLocks noGrp="1"/>
          </p:cNvSpPr>
          <p:nvPr>
            <p:ph sz="quarter" idx="15"/>
          </p:nvPr>
        </p:nvSpPr>
        <p:spPr>
          <a:xfrm>
            <a:off x="2758698" y="6470133"/>
            <a:ext cx="5961441" cy="221018"/>
          </a:xfrm>
        </p:spPr>
        <p:txBody>
          <a:bodyPr wrap="square" lIns="0" tIns="18000" rIns="0" bIns="18000" anchor="ctr" anchorCtr="0">
            <a:spAutoFit/>
          </a:bodyPr>
          <a:lstStyle/>
          <a:p>
            <a:pPr marL="101600" indent="0" algn="r">
              <a:buNone/>
            </a:pPr>
            <a:r>
              <a:rPr lang="en-US" altLang="en-US" dirty="0">
                <a:latin typeface="Verdana"/>
                <a:cs typeface="Verdana" panose="020B0604030504040204" pitchFamily="34" charset="0"/>
              </a:rPr>
              <a:t>Copyright © 2021, 2018, 2015 Pearson Education, Inc. All Rights Reserved</a:t>
            </a:r>
          </a:p>
        </p:txBody>
      </p:sp>
    </p:spTree>
    <p:extLst>
      <p:ext uri="{BB962C8B-B14F-4D97-AF65-F5344CB8AC3E}">
        <p14:creationId xmlns:p14="http://schemas.microsoft.com/office/powerpoint/2010/main" val="3907287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Section 609 Service Practices </a:t>
            </a:r>
            <a:r>
              <a:rPr lang="en-US" sz="2800" dirty="0"/>
              <a:t>(1 of 3)</a:t>
            </a:r>
            <a:endParaRPr lang="en-US" sz="12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221807"/>
            <a:ext cx="8271042" cy="3514227"/>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Those who become certified will be expected to uphold the following service practices:</a:t>
            </a:r>
          </a:p>
          <a:p>
            <a:pPr marL="829818" lvl="1" indent="-342900"/>
            <a:r>
              <a:rPr lang="en-US" dirty="0">
                <a:latin typeface="Arial" panose="020B0604020202020204" pitchFamily="34" charset="0"/>
                <a:cs typeface="Arial" panose="020B0604020202020204" pitchFamily="34" charset="0"/>
              </a:rPr>
              <a:t>Fixing leaks as opposed to just topping off the unit with more refrigerant. Adding the right amount of refrigerant and being aware that too much could damage the system.</a:t>
            </a:r>
          </a:p>
          <a:p>
            <a:pPr marL="829818" lvl="1" indent="-342900"/>
            <a:r>
              <a:rPr lang="en-US" dirty="0">
                <a:latin typeface="Arial" panose="020B0604020202020204" pitchFamily="34" charset="0"/>
                <a:cs typeface="Arial" panose="020B0604020202020204" pitchFamily="34" charset="0"/>
              </a:rPr>
              <a:t>No mixing of refrigerants because a specific type is used in A/C units and it is not interchangeable with other refrigerant types.</a:t>
            </a:r>
          </a:p>
        </p:txBody>
      </p:sp>
    </p:spTree>
    <p:extLst>
      <p:ext uri="{BB962C8B-B14F-4D97-AF65-F5344CB8AC3E}">
        <p14:creationId xmlns:p14="http://schemas.microsoft.com/office/powerpoint/2010/main" val="2009865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Section 609 Service Practices </a:t>
            </a:r>
            <a:r>
              <a:rPr lang="en-US" sz="2800" dirty="0"/>
              <a:t>(2 of 3)</a:t>
            </a:r>
            <a:endParaRPr lang="en-US" sz="12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6679"/>
            <a:ext cx="8271042" cy="3375727"/>
          </a:xfrm>
        </p:spPr>
        <p:txBody>
          <a:bodyPr wrap="square" lIns="0" tIns="18000" rIns="0" bIns="18000" anchor="ctr" anchorCtr="0">
            <a:spAutoFit/>
          </a:bodyPr>
          <a:lstStyle/>
          <a:p>
            <a:pPr marL="829818" lvl="1" indent="-342900"/>
            <a:r>
              <a:rPr lang="en-US" dirty="0">
                <a:latin typeface="Arial" panose="020B0604020202020204" pitchFamily="34" charset="0"/>
                <a:cs typeface="Arial" panose="020B0604020202020204" pitchFamily="34" charset="0"/>
              </a:rPr>
              <a:t>Technicians should be aware of the packaging of refrigerant in order to prevent contamination.</a:t>
            </a:r>
          </a:p>
          <a:p>
            <a:pPr marL="829818" lvl="1" indent="-342900"/>
            <a:r>
              <a:rPr lang="en-US" dirty="0">
                <a:latin typeface="Arial" panose="020B0604020202020204" pitchFamily="34" charset="0"/>
                <a:cs typeface="Arial" panose="020B0604020202020204" pitchFamily="34" charset="0"/>
              </a:rPr>
              <a:t>Safety equipment should always be utilized, and the work area should always be adequately ventilated.</a:t>
            </a:r>
          </a:p>
          <a:p>
            <a:pPr marL="342900" indent="-342900">
              <a:spcBef>
                <a:spcPts val="600"/>
              </a:spcBef>
            </a:pPr>
            <a:r>
              <a:rPr lang="en-US" dirty="0">
                <a:latin typeface="Arial" panose="020B0604020202020204" pitchFamily="34" charset="0"/>
                <a:cs typeface="Arial" panose="020B0604020202020204" pitchFamily="34" charset="0"/>
              </a:rPr>
              <a:t>Refrigerant Tanks</a:t>
            </a:r>
          </a:p>
          <a:p>
            <a:pPr marL="342900" indent="-342900">
              <a:spcBef>
                <a:spcPts val="600"/>
              </a:spcBef>
            </a:pPr>
            <a:r>
              <a:rPr lang="en-US" dirty="0">
                <a:latin typeface="Arial" panose="020B0604020202020204" pitchFamily="34" charset="0"/>
                <a:cs typeface="Arial" panose="020B0604020202020204" pitchFamily="34" charset="0"/>
              </a:rPr>
              <a:t>Identify Refrigerants</a:t>
            </a:r>
          </a:p>
          <a:p>
            <a:pPr marL="342900" indent="-342900">
              <a:spcBef>
                <a:spcPts val="600"/>
              </a:spcBef>
            </a:pPr>
            <a:r>
              <a:rPr lang="en-US" dirty="0">
                <a:latin typeface="Arial" panose="020B0604020202020204" pitchFamily="34" charset="0"/>
                <a:cs typeface="Arial" panose="020B0604020202020204" pitchFamily="34" charset="0"/>
              </a:rPr>
              <a:t>Vehicle Label</a:t>
            </a:r>
          </a:p>
          <a:p>
            <a:pPr marL="342900" indent="-342900">
              <a:spcBef>
                <a:spcPts val="600"/>
              </a:spcBef>
            </a:pPr>
            <a:r>
              <a:rPr lang="en-US" dirty="0">
                <a:latin typeface="Arial" panose="020B0604020202020204" pitchFamily="34" charset="0"/>
                <a:cs typeface="Arial" panose="020B0604020202020204" pitchFamily="34" charset="0"/>
              </a:rPr>
              <a:t>Fittings</a:t>
            </a:r>
          </a:p>
        </p:txBody>
      </p:sp>
    </p:spTree>
    <p:extLst>
      <p:ext uri="{BB962C8B-B14F-4D97-AF65-F5344CB8AC3E}">
        <p14:creationId xmlns:p14="http://schemas.microsoft.com/office/powerpoint/2010/main" val="1298035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0766-89A1-624B-8B02-52150C7AFA87}"/>
              </a:ext>
            </a:extLst>
          </p:cNvPr>
          <p:cNvSpPr>
            <a:spLocks noGrp="1"/>
          </p:cNvSpPr>
          <p:nvPr>
            <p:ph type="title"/>
          </p:nvPr>
        </p:nvSpPr>
        <p:spPr>
          <a:xfrm>
            <a:off x="441702" y="307203"/>
            <a:ext cx="8270495" cy="590349"/>
          </a:xfrm>
        </p:spPr>
        <p:txBody>
          <a:bodyPr wrap="square" lIns="0" tIns="18000" rIns="0" bIns="18000" anchor="ctr" anchorCtr="0">
            <a:spAutoFit/>
          </a:bodyPr>
          <a:lstStyle/>
          <a:p>
            <a:r>
              <a:rPr lang="en-US" dirty="0"/>
              <a:t>Figure 17.1</a:t>
            </a:r>
          </a:p>
        </p:txBody>
      </p:sp>
      <p:pic>
        <p:nvPicPr>
          <p:cNvPr id="7" name="Picture Placeholder 6" descr="An underhood decal shows R 1234 y f refrigerant of 0.460 kilograms used on a system.&#10;">
            <a:extLst>
              <a:ext uri="{FF2B5EF4-FFF2-40B4-BE49-F238E27FC236}">
                <a16:creationId xmlns:a16="http://schemas.microsoft.com/office/drawing/2014/main" id="{75B45FC5-7A72-4106-84B7-B80F6620E9D4}"/>
              </a:ext>
            </a:extLst>
          </p:cNvPr>
          <p:cNvPicPr>
            <a:picLocks noGrp="1" noChangeAspect="1"/>
          </p:cNvPicPr>
          <p:nvPr>
            <p:ph type="pic" sz="quarter" idx="15"/>
          </p:nvPr>
        </p:nvPicPr>
        <p:blipFill>
          <a:blip r:embed="rId3"/>
          <a:stretch>
            <a:fillRect/>
          </a:stretch>
        </p:blipFill>
        <p:spPr>
          <a:xfrm>
            <a:off x="2494545" y="1465669"/>
            <a:ext cx="4229100" cy="3181350"/>
          </a:xfrm>
          <a:prstGeom prst="rect">
            <a:avLst/>
          </a:prstGeom>
        </p:spPr>
      </p:pic>
      <p:sp>
        <p:nvSpPr>
          <p:cNvPr id="11" name="Content Placeholder 10">
            <a:extLst>
              <a:ext uri="{FF2B5EF4-FFF2-40B4-BE49-F238E27FC236}">
                <a16:creationId xmlns:a16="http://schemas.microsoft.com/office/drawing/2014/main" id="{D42A5C4B-A003-4826-8351-5177005DA2B1}"/>
              </a:ext>
            </a:extLst>
          </p:cNvPr>
          <p:cNvSpPr>
            <a:spLocks noGrp="1"/>
          </p:cNvSpPr>
          <p:nvPr>
            <p:ph sz="quarter" idx="13"/>
          </p:nvPr>
        </p:nvSpPr>
        <p:spPr>
          <a:xfrm>
            <a:off x="441704" y="5217587"/>
            <a:ext cx="8270495" cy="775015"/>
          </a:xfrm>
        </p:spPr>
        <p:txBody>
          <a:bodyPr wrap="square" lIns="0" tIns="18000" rIns="0" bIns="18000" anchor="ctr" anchorCtr="0">
            <a:spAutoFit/>
          </a:bodyPr>
          <a:lstStyle/>
          <a:p>
            <a:pPr marL="0" indent="0">
              <a:buNone/>
            </a:pPr>
            <a:r>
              <a:rPr lang="en-US" sz="2400" dirty="0"/>
              <a:t>The underhood decal indicates what refrigerant is used and the amount used to fill the system.</a:t>
            </a:r>
          </a:p>
        </p:txBody>
      </p:sp>
    </p:spTree>
    <p:extLst>
      <p:ext uri="{BB962C8B-B14F-4D97-AF65-F5344CB8AC3E}">
        <p14:creationId xmlns:p14="http://schemas.microsoft.com/office/powerpoint/2010/main" val="535501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0766-89A1-624B-8B02-52150C7AFA87}"/>
              </a:ext>
            </a:extLst>
          </p:cNvPr>
          <p:cNvSpPr>
            <a:spLocks noGrp="1"/>
          </p:cNvSpPr>
          <p:nvPr>
            <p:ph type="title"/>
          </p:nvPr>
        </p:nvSpPr>
        <p:spPr>
          <a:xfrm>
            <a:off x="441702" y="307203"/>
            <a:ext cx="8270495" cy="590349"/>
          </a:xfrm>
        </p:spPr>
        <p:txBody>
          <a:bodyPr wrap="square" lIns="0" tIns="18000" rIns="0" bIns="18000" anchor="ctr" anchorCtr="0">
            <a:spAutoFit/>
          </a:bodyPr>
          <a:lstStyle/>
          <a:p>
            <a:r>
              <a:rPr lang="en-US" dirty="0"/>
              <a:t>Figure 17.2a</a:t>
            </a:r>
          </a:p>
        </p:txBody>
      </p:sp>
      <p:pic>
        <p:nvPicPr>
          <p:cNvPr id="6" name="Picture Placeholder 5" descr="A low side connection to an R 1234 y f.&#10;">
            <a:extLst>
              <a:ext uri="{FF2B5EF4-FFF2-40B4-BE49-F238E27FC236}">
                <a16:creationId xmlns:a16="http://schemas.microsoft.com/office/drawing/2014/main" id="{6B6D73E6-E35D-466E-9BEC-384FBDDF2F3C}"/>
              </a:ext>
            </a:extLst>
          </p:cNvPr>
          <p:cNvPicPr>
            <a:picLocks noGrp="1" noChangeAspect="1"/>
          </p:cNvPicPr>
          <p:nvPr>
            <p:ph type="pic" sz="quarter" idx="15"/>
          </p:nvPr>
        </p:nvPicPr>
        <p:blipFill>
          <a:blip r:embed="rId3"/>
          <a:stretch>
            <a:fillRect/>
          </a:stretch>
        </p:blipFill>
        <p:spPr>
          <a:xfrm>
            <a:off x="2253904" y="1445106"/>
            <a:ext cx="4724400" cy="3543300"/>
          </a:xfrm>
          <a:prstGeom prst="rect">
            <a:avLst/>
          </a:prstGeom>
        </p:spPr>
      </p:pic>
      <p:sp>
        <p:nvSpPr>
          <p:cNvPr id="11" name="Content Placeholder 10">
            <a:extLst>
              <a:ext uri="{FF2B5EF4-FFF2-40B4-BE49-F238E27FC236}">
                <a16:creationId xmlns:a16="http://schemas.microsoft.com/office/drawing/2014/main" id="{D42A5C4B-A003-4826-8351-5177005DA2B1}"/>
              </a:ext>
            </a:extLst>
          </p:cNvPr>
          <p:cNvSpPr>
            <a:spLocks noGrp="1"/>
          </p:cNvSpPr>
          <p:nvPr>
            <p:ph sz="quarter" idx="13"/>
          </p:nvPr>
        </p:nvSpPr>
        <p:spPr>
          <a:xfrm>
            <a:off x="441704" y="5418295"/>
            <a:ext cx="8270495" cy="405683"/>
          </a:xfrm>
        </p:spPr>
        <p:txBody>
          <a:bodyPr wrap="square" lIns="0" tIns="18000" rIns="0" bIns="18000" anchor="ctr" anchorCtr="0">
            <a:spAutoFit/>
          </a:bodyPr>
          <a:lstStyle/>
          <a:p>
            <a:pPr marL="0" indent="0">
              <a:buNone/>
            </a:pPr>
            <a:r>
              <a:rPr lang="en-US" sz="2400" dirty="0"/>
              <a:t>The low-side connection.</a:t>
            </a:r>
          </a:p>
        </p:txBody>
      </p:sp>
    </p:spTree>
    <p:extLst>
      <p:ext uri="{BB962C8B-B14F-4D97-AF65-F5344CB8AC3E}">
        <p14:creationId xmlns:p14="http://schemas.microsoft.com/office/powerpoint/2010/main" val="234779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00766-89A1-624B-8B02-52150C7AFA87}"/>
              </a:ext>
            </a:extLst>
          </p:cNvPr>
          <p:cNvSpPr>
            <a:spLocks noGrp="1"/>
          </p:cNvSpPr>
          <p:nvPr>
            <p:ph type="title"/>
          </p:nvPr>
        </p:nvSpPr>
        <p:spPr>
          <a:xfrm>
            <a:off x="441702" y="307203"/>
            <a:ext cx="8270495" cy="590349"/>
          </a:xfrm>
        </p:spPr>
        <p:txBody>
          <a:bodyPr wrap="square" lIns="0" tIns="18000" rIns="0" bIns="18000" anchor="ctr" anchorCtr="0">
            <a:spAutoFit/>
          </a:bodyPr>
          <a:lstStyle/>
          <a:p>
            <a:r>
              <a:rPr lang="en-US" dirty="0"/>
              <a:t>Figure 17.2b</a:t>
            </a:r>
          </a:p>
        </p:txBody>
      </p:sp>
      <p:pic>
        <p:nvPicPr>
          <p:cNvPr id="7" name="Picture Placeholder 6" descr="A high side connection to an R 1234 y f.&#10;">
            <a:extLst>
              <a:ext uri="{FF2B5EF4-FFF2-40B4-BE49-F238E27FC236}">
                <a16:creationId xmlns:a16="http://schemas.microsoft.com/office/drawing/2014/main" id="{F29F04B6-A903-49C3-86CA-DF8E063C9C01}"/>
              </a:ext>
            </a:extLst>
          </p:cNvPr>
          <p:cNvPicPr>
            <a:picLocks noGrp="1" noChangeAspect="1"/>
          </p:cNvPicPr>
          <p:nvPr>
            <p:ph type="pic" sz="quarter" idx="15"/>
          </p:nvPr>
        </p:nvPicPr>
        <p:blipFill>
          <a:blip r:embed="rId3"/>
          <a:stretch>
            <a:fillRect/>
          </a:stretch>
        </p:blipFill>
        <p:spPr>
          <a:xfrm>
            <a:off x="2253905" y="1460734"/>
            <a:ext cx="4724400" cy="3543300"/>
          </a:xfrm>
          <a:prstGeom prst="rect">
            <a:avLst/>
          </a:prstGeom>
        </p:spPr>
      </p:pic>
      <p:sp>
        <p:nvSpPr>
          <p:cNvPr id="11" name="Content Placeholder 10">
            <a:extLst>
              <a:ext uri="{FF2B5EF4-FFF2-40B4-BE49-F238E27FC236}">
                <a16:creationId xmlns:a16="http://schemas.microsoft.com/office/drawing/2014/main" id="{D42A5C4B-A003-4826-8351-5177005DA2B1}"/>
              </a:ext>
            </a:extLst>
          </p:cNvPr>
          <p:cNvSpPr>
            <a:spLocks noGrp="1"/>
          </p:cNvSpPr>
          <p:nvPr>
            <p:ph sz="quarter" idx="13"/>
          </p:nvPr>
        </p:nvSpPr>
        <p:spPr>
          <a:xfrm>
            <a:off x="441704" y="5418295"/>
            <a:ext cx="8270495" cy="405683"/>
          </a:xfrm>
        </p:spPr>
        <p:txBody>
          <a:bodyPr wrap="square" lIns="0" tIns="18000" rIns="0" bIns="18000" anchor="ctr" anchorCtr="0">
            <a:spAutoFit/>
          </a:bodyPr>
          <a:lstStyle/>
          <a:p>
            <a:pPr marL="0" indent="0">
              <a:buNone/>
            </a:pPr>
            <a:r>
              <a:rPr lang="en-US" sz="2400" dirty="0"/>
              <a:t>The high-side connection.</a:t>
            </a:r>
          </a:p>
        </p:txBody>
      </p:sp>
    </p:spTree>
    <p:extLst>
      <p:ext uri="{BB962C8B-B14F-4D97-AF65-F5344CB8AC3E}">
        <p14:creationId xmlns:p14="http://schemas.microsoft.com/office/powerpoint/2010/main" val="1775509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Section 609 Service Practices </a:t>
            </a:r>
            <a:r>
              <a:rPr lang="en-US" sz="2800" dirty="0"/>
              <a:t>(3 of 3)</a:t>
            </a:r>
            <a:endParaRPr lang="en-US" sz="12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3902"/>
            <a:ext cx="8271042" cy="3529616"/>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Refrigerant Recovery</a:t>
            </a:r>
          </a:p>
          <a:p>
            <a:pPr marL="829818" lvl="1" indent="-342900"/>
            <a:r>
              <a:rPr lang="en-US" dirty="0">
                <a:latin typeface="Arial" panose="020B0604020202020204" pitchFamily="34" charset="0"/>
                <a:cs typeface="Arial" panose="020B0604020202020204" pitchFamily="34" charset="0"/>
              </a:rPr>
              <a:t>Engine pre-heat procedure</a:t>
            </a:r>
          </a:p>
          <a:p>
            <a:pPr marL="829818" lvl="1" indent="-342900"/>
            <a:r>
              <a:rPr lang="en-US" dirty="0">
                <a:latin typeface="Arial" panose="020B0604020202020204" pitchFamily="34" charset="0"/>
                <a:cs typeface="Arial" panose="020B0604020202020204" pitchFamily="34" charset="0"/>
              </a:rPr>
              <a:t>Recovery procedure</a:t>
            </a:r>
          </a:p>
          <a:p>
            <a:pPr marL="342900" indent="-342900">
              <a:spcBef>
                <a:spcPts val="600"/>
              </a:spcBef>
            </a:pPr>
            <a:r>
              <a:rPr lang="en-US" dirty="0">
                <a:latin typeface="Arial" panose="020B0604020202020204" pitchFamily="34" charset="0"/>
                <a:cs typeface="Arial" panose="020B0604020202020204" pitchFamily="34" charset="0"/>
              </a:rPr>
              <a:t>A/C System Evacuation</a:t>
            </a:r>
          </a:p>
          <a:p>
            <a:pPr marL="342900" indent="-342900">
              <a:spcBef>
                <a:spcPts val="600"/>
              </a:spcBef>
            </a:pPr>
            <a:r>
              <a:rPr lang="en-US" dirty="0">
                <a:latin typeface="Arial" panose="020B0604020202020204" pitchFamily="34" charset="0"/>
                <a:cs typeface="Arial" panose="020B0604020202020204" pitchFamily="34" charset="0"/>
              </a:rPr>
              <a:t>Leaks Must Be Repaired</a:t>
            </a:r>
          </a:p>
          <a:p>
            <a:pPr marL="342900" indent="-342900">
              <a:spcBef>
                <a:spcPts val="600"/>
              </a:spcBef>
            </a:pPr>
            <a:r>
              <a:rPr lang="en-US" dirty="0">
                <a:latin typeface="Arial" panose="020B0604020202020204" pitchFamily="34" charset="0"/>
                <a:cs typeface="Arial" panose="020B0604020202020204" pitchFamily="34" charset="0"/>
              </a:rPr>
              <a:t>Leak Check Procedure Using an RRR Machine</a:t>
            </a:r>
          </a:p>
          <a:p>
            <a:pPr marL="342900" indent="-342900">
              <a:spcBef>
                <a:spcPts val="600"/>
              </a:spcBef>
            </a:pPr>
            <a:r>
              <a:rPr lang="en-US" dirty="0">
                <a:latin typeface="Arial" panose="020B0604020202020204" pitchFamily="34" charset="0"/>
                <a:cs typeface="Arial" panose="020B0604020202020204" pitchFamily="34" charset="0"/>
              </a:rPr>
              <a:t>Check Oil Removed</a:t>
            </a:r>
          </a:p>
          <a:p>
            <a:pPr marL="342900" indent="-342900">
              <a:spcBef>
                <a:spcPts val="600"/>
              </a:spcBef>
            </a:pPr>
            <a:r>
              <a:rPr lang="en-US" dirty="0">
                <a:latin typeface="Arial" panose="020B0604020202020204" pitchFamily="34" charset="0"/>
                <a:cs typeface="Arial" panose="020B0604020202020204" pitchFamily="34" charset="0"/>
              </a:rPr>
              <a:t>Safety Precautions</a:t>
            </a:r>
          </a:p>
        </p:txBody>
      </p:sp>
    </p:spTree>
    <p:extLst>
      <p:ext uri="{BB962C8B-B14F-4D97-AF65-F5344CB8AC3E}">
        <p14:creationId xmlns:p14="http://schemas.microsoft.com/office/powerpoint/2010/main" val="988595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Charging </a:t>
            </a:r>
            <a:r>
              <a:rPr lang="en-US" sz="2800" dirty="0"/>
              <a:t>(1 of 2)</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072556"/>
            <a:ext cx="8271042" cy="4229807"/>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Proper charge needed</a:t>
            </a:r>
          </a:p>
          <a:p>
            <a:pPr marL="829818" lvl="1" indent="-342900"/>
            <a:r>
              <a:rPr lang="en-US" dirty="0">
                <a:latin typeface="Arial" panose="020B0604020202020204" pitchFamily="34" charset="0"/>
                <a:cs typeface="Arial" panose="020B0604020202020204" pitchFamily="34" charset="0"/>
              </a:rPr>
              <a:t>Undercharge causes poor cooling, poor lubricant circulation, and compressor overheating.</a:t>
            </a:r>
          </a:p>
          <a:p>
            <a:pPr marL="829818" lvl="1" indent="-342900"/>
            <a:r>
              <a:rPr lang="en-US" dirty="0">
                <a:latin typeface="Arial" panose="020B0604020202020204" pitchFamily="34" charset="0"/>
                <a:cs typeface="Arial" panose="020B0604020202020204" pitchFamily="34" charset="0"/>
              </a:rPr>
              <a:t>Overcharge causes high operating pressures and temperatures, poor performance, possible component damage, and system shutdown.</a:t>
            </a:r>
          </a:p>
          <a:p>
            <a:pPr marL="342900" indent="-342900">
              <a:spcBef>
                <a:spcPts val="600"/>
              </a:spcBef>
            </a:pPr>
            <a:r>
              <a:rPr lang="en-US" dirty="0">
                <a:latin typeface="Arial" panose="020B0604020202020204" pitchFamily="34" charset="0"/>
                <a:cs typeface="Arial" panose="020B0604020202020204" pitchFamily="34" charset="0"/>
              </a:rPr>
              <a:t>Leak detection</a:t>
            </a:r>
          </a:p>
          <a:p>
            <a:pPr marL="829818" lvl="1" indent="-342900"/>
            <a:r>
              <a:rPr lang="en-US" spc="-300" dirty="0">
                <a:latin typeface="Arial" panose="020B0604020202020204" pitchFamily="34" charset="0"/>
                <a:cs typeface="Arial" panose="020B0604020202020204" pitchFamily="34" charset="0"/>
              </a:rPr>
              <a:t>S A </a:t>
            </a:r>
            <a:r>
              <a:rPr lang="en-US" dirty="0">
                <a:latin typeface="Arial" panose="020B0604020202020204" pitchFamily="34" charset="0"/>
                <a:cs typeface="Arial" panose="020B0604020202020204" pitchFamily="34" charset="0"/>
              </a:rPr>
              <a:t>E J2791 detectors have the capability of identifying leakage rates as low as 0.15 ounces per year</a:t>
            </a:r>
          </a:p>
          <a:p>
            <a:pPr marL="829818" lvl="1" indent="-342900"/>
            <a:r>
              <a:rPr lang="en-US" dirty="0">
                <a:latin typeface="Arial" panose="020B0604020202020204" pitchFamily="34" charset="0"/>
                <a:cs typeface="Arial" panose="020B0604020202020204" pitchFamily="34" charset="0"/>
              </a:rPr>
              <a:t>Using dye to detect leaks</a:t>
            </a:r>
          </a:p>
        </p:txBody>
      </p:sp>
    </p:spTree>
    <p:extLst>
      <p:ext uri="{BB962C8B-B14F-4D97-AF65-F5344CB8AC3E}">
        <p14:creationId xmlns:p14="http://schemas.microsoft.com/office/powerpoint/2010/main" val="3532827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Charging </a:t>
            </a:r>
            <a:r>
              <a:rPr lang="en-US" sz="2800" dirty="0"/>
              <a:t>(2 of 2)</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3768"/>
            <a:ext cx="8271042" cy="2483175"/>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Recordkeeping</a:t>
            </a:r>
          </a:p>
          <a:p>
            <a:pPr marL="829818" lvl="1" indent="-342900"/>
            <a:r>
              <a:rPr lang="en-US" dirty="0">
                <a:latin typeface="Arial" panose="020B0604020202020204" pitchFamily="34" charset="0"/>
                <a:cs typeface="Arial" panose="020B0604020202020204" pitchFamily="34" charset="0"/>
              </a:rPr>
              <a:t>An automotive service business that provides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service must keep detailed records, including the exact facilities where recovered refrigerant is sent.</a:t>
            </a:r>
          </a:p>
          <a:p>
            <a:pPr marL="342900" indent="-342900">
              <a:spcBef>
                <a:spcPts val="600"/>
              </a:spcBef>
            </a:pPr>
            <a:r>
              <a:rPr lang="en-US" spc="-300" dirty="0">
                <a:latin typeface="Arial" panose="020B0604020202020204" pitchFamily="34" charset="0"/>
                <a:cs typeface="Arial" panose="020B0604020202020204" pitchFamily="34" charset="0"/>
              </a:rPr>
              <a:t>R R </a:t>
            </a:r>
            <a:r>
              <a:rPr lang="en-US" dirty="0" err="1">
                <a:latin typeface="Arial" panose="020B0604020202020204" pitchFamily="34" charset="0"/>
                <a:cs typeface="Arial" panose="020B0604020202020204" pitchFamily="34" charset="0"/>
              </a:rPr>
              <a:t>R</a:t>
            </a:r>
            <a:r>
              <a:rPr lang="en-US" dirty="0">
                <a:latin typeface="Arial" panose="020B0604020202020204" pitchFamily="34" charset="0"/>
                <a:cs typeface="Arial" panose="020B0604020202020204" pitchFamily="34" charset="0"/>
              </a:rPr>
              <a:t> Machine Maintenance</a:t>
            </a:r>
          </a:p>
          <a:p>
            <a:pPr marL="342900" indent="-342900">
              <a:spcBef>
                <a:spcPts val="600"/>
              </a:spcBef>
            </a:pPr>
            <a:r>
              <a:rPr lang="en-US" dirty="0">
                <a:latin typeface="Arial" panose="020B0604020202020204" pitchFamily="34" charset="0"/>
                <a:cs typeface="Arial" panose="020B0604020202020204" pitchFamily="34" charset="0"/>
              </a:rPr>
              <a:t>Disposal of Refrigerants</a:t>
            </a:r>
          </a:p>
        </p:txBody>
      </p:sp>
    </p:spTree>
    <p:extLst>
      <p:ext uri="{BB962C8B-B14F-4D97-AF65-F5344CB8AC3E}">
        <p14:creationId xmlns:p14="http://schemas.microsoft.com/office/powerpoint/2010/main" val="1759011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Benefits of a Section 609 Certification</a:t>
            </a:r>
            <a:endParaRPr lang="en-US" sz="28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53059"/>
            <a:ext cx="8271042" cy="3298783"/>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Adds value to an auto technician’s skillset.</a:t>
            </a:r>
          </a:p>
          <a:p>
            <a:pPr marL="342900" indent="-342900">
              <a:spcBef>
                <a:spcPts val="600"/>
              </a:spcBef>
            </a:pPr>
            <a:r>
              <a:rPr lang="en-US" dirty="0">
                <a:latin typeface="Arial" panose="020B0604020202020204" pitchFamily="34" charset="0"/>
                <a:cs typeface="Arial" panose="020B0604020202020204" pitchFamily="34" charset="0"/>
              </a:rPr>
              <a:t>Auto repair shops are required to show valid proof of auto technicians who hold a Section 609 certification. </a:t>
            </a:r>
          </a:p>
          <a:p>
            <a:pPr marL="829818" lvl="1" indent="-342900"/>
            <a:r>
              <a:rPr lang="en-US" dirty="0">
                <a:latin typeface="Arial" panose="020B0604020202020204" pitchFamily="34" charset="0"/>
                <a:cs typeface="Arial" panose="020B0604020202020204" pitchFamily="34" charset="0"/>
              </a:rPr>
              <a:t>Some auto repair shops even make it mandatory for their auto technicians to be Section 609 certified.</a:t>
            </a:r>
          </a:p>
          <a:p>
            <a:pPr marL="342900" indent="-342900">
              <a:spcBef>
                <a:spcPts val="600"/>
              </a:spcBef>
            </a:pPr>
            <a:r>
              <a:rPr lang="en-US" dirty="0">
                <a:latin typeface="Arial" panose="020B0604020202020204" pitchFamily="34" charset="0"/>
                <a:cs typeface="Arial" panose="020B0604020202020204" pitchFamily="34" charset="0"/>
              </a:rPr>
              <a:t>Another benefit is the safety factor. </a:t>
            </a:r>
          </a:p>
          <a:p>
            <a:pPr marL="829818" lvl="1" indent="-342900"/>
            <a:r>
              <a:rPr lang="en-US" dirty="0">
                <a:latin typeface="Arial" panose="020B0604020202020204" pitchFamily="34" charset="0"/>
                <a:cs typeface="Arial" panose="020B0604020202020204" pitchFamily="34" charset="0"/>
              </a:rPr>
              <a:t>Any mishandling of refrigerant could prove to be a tremendous health hazard.</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505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Sample Questions </a:t>
            </a:r>
            <a:r>
              <a:rPr lang="en-US" sz="2800" dirty="0"/>
              <a:t>(1 of 4)</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7382"/>
            <a:ext cx="8271042" cy="2560119"/>
          </a:xfrm>
        </p:spPr>
        <p:txBody>
          <a:bodyPr wrap="square" lIns="0" tIns="18000" rIns="0" bIns="18000" anchor="ctr" anchorCtr="0">
            <a:spAutoFit/>
          </a:bodyPr>
          <a:lstStyle/>
          <a:p>
            <a:pPr marL="0" indent="0">
              <a:spcBef>
                <a:spcPts val="600"/>
              </a:spcBef>
              <a:buNone/>
            </a:pPr>
            <a:r>
              <a:rPr lang="en-US" dirty="0">
                <a:latin typeface="Arial" panose="020B0604020202020204" pitchFamily="34" charset="0"/>
                <a:cs typeface="Arial" panose="020B0604020202020204" pitchFamily="34" charset="0"/>
              </a:rPr>
              <a:t>Which of these is the color code for R-134a disposable refrigerant cylinders?</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Brown</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Grey</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Light blue</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White</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336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71042" cy="590349"/>
          </a:xfrm>
        </p:spPr>
        <p:txBody>
          <a:bodyPr wrap="square" lIns="0" tIns="18000" rIns="0" bIns="18000" anchor="ctr" anchorCtr="0">
            <a:spAutoFit/>
          </a:bodyPr>
          <a:lstStyle/>
          <a:p>
            <a:r>
              <a:rPr lang="en-US" dirty="0"/>
              <a:t>Learning Objectives </a:t>
            </a:r>
            <a:r>
              <a:rPr lang="en-US" sz="2800" dirty="0"/>
              <a:t>(1 of 2)</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8385"/>
            <a:ext cx="8271042" cy="2560119"/>
          </a:xfrm>
        </p:spPr>
        <p:txBody>
          <a:bodyPr wrap="square" lIns="0" tIns="18000" rIns="0" bIns="18000" anchor="ctr" anchorCtr="0">
            <a:spAutoFit/>
          </a:bodyPr>
          <a:lstStyle/>
          <a:p>
            <a:pPr marL="720000" indent="-720000">
              <a:spcBef>
                <a:spcPts val="600"/>
              </a:spcBef>
              <a:buNone/>
            </a:pPr>
            <a:r>
              <a:rPr lang="en-US" b="1" dirty="0">
                <a:solidFill>
                  <a:srgbClr val="007FA3"/>
                </a:solidFill>
                <a:latin typeface="Arial" panose="020B0604020202020204" pitchFamily="34" charset="0"/>
                <a:cs typeface="Arial" panose="020B0604020202020204" pitchFamily="34" charset="0"/>
              </a:rPr>
              <a:t>17.1	</a:t>
            </a:r>
            <a:r>
              <a:rPr lang="en-US" dirty="0">
                <a:latin typeface="Arial" panose="020B0604020202020204" pitchFamily="34" charset="0"/>
                <a:cs typeface="Arial" panose="020B0604020202020204" pitchFamily="34" charset="0"/>
              </a:rPr>
              <a:t>Service mobile air-conditioning systems.</a:t>
            </a:r>
          </a:p>
          <a:p>
            <a:pPr marL="720000" indent="-720000">
              <a:spcBef>
                <a:spcPts val="600"/>
              </a:spcBef>
              <a:buNone/>
            </a:pPr>
            <a:r>
              <a:rPr lang="en-US" b="1" dirty="0">
                <a:solidFill>
                  <a:srgbClr val="007FA3"/>
                </a:solidFill>
                <a:latin typeface="Arial" panose="020B0604020202020204" pitchFamily="34" charset="0"/>
                <a:cs typeface="Arial" panose="020B0604020202020204" pitchFamily="34" charset="0"/>
              </a:rPr>
              <a:t>17.2	</a:t>
            </a:r>
            <a:r>
              <a:rPr lang="en-US" dirty="0">
                <a:latin typeface="Arial" panose="020B0604020202020204" pitchFamily="34" charset="0"/>
                <a:cs typeface="Arial" panose="020B0604020202020204" pitchFamily="34" charset="0"/>
              </a:rPr>
              <a:t>Explain service procedures for mobile air-conditioning systems.</a:t>
            </a:r>
          </a:p>
          <a:p>
            <a:pPr marL="720000" indent="-720000">
              <a:spcBef>
                <a:spcPts val="600"/>
              </a:spcBef>
              <a:buNone/>
            </a:pPr>
            <a:r>
              <a:rPr lang="en-US" b="1" dirty="0">
                <a:solidFill>
                  <a:srgbClr val="007FA3"/>
                </a:solidFill>
                <a:latin typeface="Arial" panose="020B0604020202020204" pitchFamily="34" charset="0"/>
                <a:cs typeface="Arial" panose="020B0604020202020204" pitchFamily="34" charset="0"/>
              </a:rPr>
              <a:t>17.3</a:t>
            </a:r>
            <a:r>
              <a:rPr lang="en-US" b="1" dirty="0">
                <a:solidFill>
                  <a:srgbClr val="005A7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Perform refrigerant recovery and recycling procedures.</a:t>
            </a:r>
          </a:p>
          <a:p>
            <a:pPr marL="720000" indent="-720000">
              <a:spcBef>
                <a:spcPts val="600"/>
              </a:spcBef>
              <a:buNone/>
            </a:pPr>
            <a:r>
              <a:rPr lang="en-US" b="1" dirty="0">
                <a:solidFill>
                  <a:srgbClr val="007FA3"/>
                </a:solidFill>
                <a:latin typeface="Arial" panose="020B0604020202020204" pitchFamily="34" charset="0"/>
                <a:cs typeface="Arial" panose="020B0604020202020204" pitchFamily="34" charset="0"/>
              </a:rPr>
              <a:t>17.4</a:t>
            </a:r>
            <a:r>
              <a:rPr lang="en-US" b="1" dirty="0">
                <a:solidFill>
                  <a:srgbClr val="005A7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Practice best service practices for mobile A/C systems.</a:t>
            </a:r>
          </a:p>
          <a:p>
            <a:pPr marL="720000" indent="-720000">
              <a:spcBef>
                <a:spcPts val="600"/>
              </a:spcBef>
              <a:buNone/>
            </a:pPr>
            <a:r>
              <a:rPr lang="en-US" b="1" dirty="0">
                <a:solidFill>
                  <a:srgbClr val="007FA3"/>
                </a:solidFill>
                <a:latin typeface="Arial" panose="020B0604020202020204" pitchFamily="34" charset="0"/>
                <a:cs typeface="Arial" panose="020B0604020202020204" pitchFamily="34" charset="0"/>
              </a:rPr>
              <a:t>17.5</a:t>
            </a:r>
            <a:r>
              <a:rPr lang="en-US" b="1" dirty="0">
                <a:solidFill>
                  <a:srgbClr val="005A70"/>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Practice avoiding refrigerant contamination.</a:t>
            </a:r>
          </a:p>
        </p:txBody>
      </p:sp>
    </p:spTree>
    <p:extLst>
      <p:ext uri="{BB962C8B-B14F-4D97-AF65-F5344CB8AC3E}">
        <p14:creationId xmlns:p14="http://schemas.microsoft.com/office/powerpoint/2010/main" val="412144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Sample Questions </a:t>
            </a:r>
            <a:r>
              <a:rPr lang="en-US" sz="2800" dirty="0"/>
              <a:t>(2 of 4)</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61262"/>
            <a:ext cx="8271042" cy="2929451"/>
          </a:xfrm>
        </p:spPr>
        <p:txBody>
          <a:bodyPr wrap="square" lIns="0" tIns="18000" rIns="0" bIns="18000" anchor="ctr" anchorCtr="0">
            <a:spAutoFit/>
          </a:bodyPr>
          <a:lstStyle/>
          <a:p>
            <a:pPr marL="0" indent="0">
              <a:spcBef>
                <a:spcPts val="600"/>
              </a:spcBef>
              <a:buNone/>
            </a:pPr>
            <a:r>
              <a:rPr lang="en-US" dirty="0">
                <a:latin typeface="Arial" panose="020B0604020202020204" pitchFamily="34" charset="0"/>
                <a:cs typeface="Arial" panose="020B0604020202020204" pitchFamily="34" charset="0"/>
              </a:rPr>
              <a:t>According to the Clean Air Act, all records related to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(mobile vehicle air-conditioning) system servicing must be retained for________.</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1 year</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2 years </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3 years</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4 years</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6676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Sample Questions </a:t>
            </a:r>
            <a:r>
              <a:rPr lang="en-US" sz="2800" dirty="0"/>
              <a:t>(3 of 4)</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7382"/>
            <a:ext cx="8271042" cy="2560119"/>
          </a:xfrm>
        </p:spPr>
        <p:txBody>
          <a:bodyPr wrap="square" lIns="0" tIns="18000" rIns="0" bIns="18000" anchor="ctr" anchorCtr="0">
            <a:spAutoFit/>
          </a:bodyPr>
          <a:lstStyle/>
          <a:p>
            <a:pPr marL="0" indent="0">
              <a:spcBef>
                <a:spcPts val="600"/>
              </a:spcBef>
              <a:buNone/>
            </a:pPr>
            <a:r>
              <a:rPr lang="en-US" dirty="0">
                <a:latin typeface="Arial" panose="020B0604020202020204" pitchFamily="34" charset="0"/>
                <a:cs typeface="Arial" panose="020B0604020202020204" pitchFamily="34" charset="0"/>
              </a:rPr>
              <a:t>Which refrigerant is rated as mildly flammable and can ignite under certain circumstances?</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R-134a</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R-1234</a:t>
            </a:r>
            <a:r>
              <a:rPr lang="en-US" spc="-300" dirty="0">
                <a:latin typeface="Arial" panose="020B0604020202020204" pitchFamily="34" charset="0"/>
                <a:cs typeface="Arial" panose="020B0604020202020204" pitchFamily="34" charset="0"/>
              </a:rPr>
              <a:t>y </a:t>
            </a:r>
            <a:r>
              <a:rPr lang="en-US" dirty="0">
                <a:latin typeface="Arial" panose="020B0604020202020204" pitchFamily="34" charset="0"/>
                <a:cs typeface="Arial" panose="020B0604020202020204" pitchFamily="34" charset="0"/>
              </a:rPr>
              <a:t>f</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R-12</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R-152a</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40081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Sample Questions </a:t>
            </a:r>
            <a:r>
              <a:rPr lang="en-US" sz="2800" dirty="0"/>
              <a:t>(4 of 4)</a:t>
            </a:r>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29544"/>
            <a:ext cx="8271042" cy="2190788"/>
          </a:xfrm>
        </p:spPr>
        <p:txBody>
          <a:bodyPr wrap="square" lIns="0" tIns="18000" rIns="0" bIns="18000" anchor="ctr" anchorCtr="0">
            <a:spAutoFit/>
          </a:bodyPr>
          <a:lstStyle/>
          <a:p>
            <a:pPr marL="0" indent="0">
              <a:spcBef>
                <a:spcPts val="600"/>
              </a:spcBef>
              <a:buNone/>
            </a:pPr>
            <a:r>
              <a:rPr lang="en-US" dirty="0">
                <a:latin typeface="Arial" panose="020B0604020202020204" pitchFamily="34" charset="0"/>
                <a:cs typeface="Arial" panose="020B0604020202020204" pitchFamily="34" charset="0"/>
              </a:rPr>
              <a:t>R-12 production ended in the United States in what year?</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a.</a:t>
            </a:r>
            <a:r>
              <a:rPr lang="en-US" dirty="0">
                <a:latin typeface="Arial" panose="020B0604020202020204" pitchFamily="34" charset="0"/>
                <a:cs typeface="Arial" panose="020B0604020202020204" pitchFamily="34" charset="0"/>
              </a:rPr>
              <a:t> 1992</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b.</a:t>
            </a:r>
            <a:r>
              <a:rPr lang="en-US" dirty="0">
                <a:latin typeface="Arial" panose="020B0604020202020204" pitchFamily="34" charset="0"/>
                <a:cs typeface="Arial" panose="020B0604020202020204" pitchFamily="34" charset="0"/>
              </a:rPr>
              <a:t> 2000</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c.</a:t>
            </a:r>
            <a:r>
              <a:rPr lang="en-US" dirty="0">
                <a:latin typeface="Arial" panose="020B0604020202020204" pitchFamily="34" charset="0"/>
                <a:cs typeface="Arial" panose="020B0604020202020204" pitchFamily="34" charset="0"/>
              </a:rPr>
              <a:t> 1990</a:t>
            </a:r>
          </a:p>
          <a:p>
            <a:pPr marL="0" indent="0">
              <a:spcBef>
                <a:spcPts val="600"/>
              </a:spcBef>
              <a:buNone/>
            </a:pPr>
            <a:r>
              <a:rPr lang="en-US" dirty="0">
                <a:solidFill>
                  <a:schemeClr val="tx2"/>
                </a:solidFill>
                <a:latin typeface="Arial" panose="020B0604020202020204" pitchFamily="34" charset="0"/>
                <a:cs typeface="Arial" panose="020B0604020202020204" pitchFamily="34" charset="0"/>
              </a:rPr>
              <a:t>d.</a:t>
            </a:r>
            <a:r>
              <a:rPr lang="en-US" dirty="0">
                <a:latin typeface="Arial" panose="020B0604020202020204" pitchFamily="34" charset="0"/>
                <a:cs typeface="Arial" panose="020B0604020202020204" pitchFamily="34" charset="0"/>
              </a:rPr>
              <a:t> 1995</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3068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Summary </a:t>
            </a:r>
            <a:r>
              <a:rPr lang="en-US" sz="2800" dirty="0"/>
              <a:t>(1 of 3)</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25182"/>
            <a:ext cx="8271042" cy="4252890"/>
          </a:xfrm>
        </p:spPr>
        <p:txBody>
          <a:bodyPr wrap="square" lIns="0" tIns="18000" rIns="0" bIns="18000" anchor="ctr" anchorCtr="0">
            <a:spAutoFit/>
          </a:bodyPr>
          <a:lstStyle/>
          <a:p>
            <a:pPr marL="457200" indent="-457200">
              <a:spcBef>
                <a:spcPts val="600"/>
              </a:spcBef>
              <a:buFont typeface="+mj-lt"/>
              <a:buAutoNum type="arabicPeriod"/>
            </a:pPr>
            <a:r>
              <a:rPr lang="en-US" dirty="0">
                <a:latin typeface="Arial" panose="020B0604020202020204" pitchFamily="34" charset="0"/>
                <a:cs typeface="Arial" panose="020B0604020202020204" pitchFamily="34" charset="0"/>
              </a:rPr>
              <a:t>Any person who repairs or services a motor vehicle air-conditioning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system for consideration (payment or bartering) must be properly trained and certified under Section 609 of the Clean Air Act by an </a:t>
            </a:r>
            <a:r>
              <a:rPr lang="en-US" spc="-300" dirty="0">
                <a:latin typeface="Arial" panose="020B0604020202020204" pitchFamily="34" charset="0"/>
                <a:cs typeface="Arial" panose="020B0604020202020204" pitchFamily="34" charset="0"/>
              </a:rPr>
              <a:t>E P </a:t>
            </a:r>
            <a:r>
              <a:rPr lang="en-US" dirty="0">
                <a:latin typeface="Arial" panose="020B0604020202020204" pitchFamily="34" charset="0"/>
                <a:cs typeface="Arial" panose="020B0604020202020204" pitchFamily="34" charset="0"/>
              </a:rPr>
              <a:t>A approved program.</a:t>
            </a:r>
          </a:p>
          <a:p>
            <a:pPr marL="457200" indent="-457200">
              <a:spcBef>
                <a:spcPts val="600"/>
              </a:spcBef>
              <a:buFont typeface="+mj-lt"/>
              <a:buAutoNum type="arabicPeriod"/>
            </a:pPr>
            <a:r>
              <a:rPr lang="en-US" dirty="0">
                <a:latin typeface="Arial" panose="020B0604020202020204" pitchFamily="34" charset="0"/>
                <a:cs typeface="Arial" panose="020B0604020202020204" pitchFamily="34" charset="0"/>
              </a:rPr>
              <a:t>A Section 609 training program is designed with the goal of covering all the essentials involved with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repair. These essentials include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refrigerant recovery, and recycling, as well as charging equipment.</a:t>
            </a:r>
          </a:p>
          <a:p>
            <a:pPr marL="457200" indent="-457200">
              <a:spcBef>
                <a:spcPts val="600"/>
              </a:spcBef>
              <a:buFont typeface="+mj-lt"/>
              <a:buAutoNum type="arabicPeriod"/>
            </a:pPr>
            <a:r>
              <a:rPr lang="en-US" dirty="0">
                <a:latin typeface="Arial" panose="020B0604020202020204" pitchFamily="34" charset="0"/>
                <a:cs typeface="Arial" panose="020B0604020202020204" pitchFamily="34" charset="0"/>
              </a:rPr>
              <a:t>Study materials are issued, and at-home study is recommended before taking the exam.</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9356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Summary </a:t>
            </a:r>
            <a:r>
              <a:rPr lang="en-US" sz="2800" dirty="0"/>
              <a:t>(2 of 3)</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0629"/>
            <a:ext cx="8271042" cy="3375727"/>
          </a:xfrm>
        </p:spPr>
        <p:txBody>
          <a:bodyPr wrap="square" lIns="0" tIns="18000" rIns="0" bIns="18000" anchor="ctr" anchorCtr="0">
            <a:spAutoFit/>
          </a:bodyPr>
          <a:lstStyle/>
          <a:p>
            <a:pPr marL="457200" indent="-457200">
              <a:buFont typeface="+mj-lt"/>
              <a:buAutoNum type="arabicPeriod" startAt="4"/>
            </a:pPr>
            <a:r>
              <a:rPr lang="en-US" dirty="0">
                <a:latin typeface="Arial" panose="020B0604020202020204" pitchFamily="34" charset="0"/>
                <a:cs typeface="Arial" panose="020B0604020202020204" pitchFamily="34" charset="0"/>
              </a:rPr>
              <a:t>This exam is usually an open book test and generally a passing score of 84% is required.</a:t>
            </a:r>
          </a:p>
          <a:p>
            <a:pPr marL="457200" indent="-457200">
              <a:buFont typeface="+mj-lt"/>
              <a:buAutoNum type="arabicPeriod" startAt="4"/>
            </a:pPr>
            <a:r>
              <a:rPr lang="en-US" dirty="0">
                <a:latin typeface="Arial" panose="020B0604020202020204" pitchFamily="34" charset="0"/>
                <a:cs typeface="Arial" panose="020B0604020202020204" pitchFamily="34" charset="0"/>
              </a:rPr>
              <a:t>Tools and equipment used by auto technicians have passed standards set by Intertek </a:t>
            </a:r>
            <a:r>
              <a:rPr lang="en-US" spc="-300" dirty="0">
                <a:latin typeface="Arial" panose="020B0604020202020204" pitchFamily="34" charset="0"/>
                <a:cs typeface="Arial" panose="020B0604020202020204" pitchFamily="34" charset="0"/>
              </a:rPr>
              <a:t>E X I </a:t>
            </a:r>
            <a:r>
              <a:rPr lang="en-US" dirty="0">
                <a:latin typeface="Arial" panose="020B0604020202020204" pitchFamily="34" charset="0"/>
                <a:cs typeface="Arial" panose="020B0604020202020204" pitchFamily="34" charset="0"/>
              </a:rPr>
              <a:t>T and Underwriters Laboratory (</a:t>
            </a:r>
            <a:r>
              <a:rPr lang="en-US" spc="-300" dirty="0">
                <a:latin typeface="Arial" panose="020B0604020202020204" pitchFamily="34" charset="0"/>
                <a:cs typeface="Arial" panose="020B0604020202020204" pitchFamily="34" charset="0"/>
              </a:rPr>
              <a:t>U </a:t>
            </a:r>
            <a:r>
              <a:rPr lang="en-US" dirty="0">
                <a:latin typeface="Arial" panose="020B0604020202020204" pitchFamily="34" charset="0"/>
                <a:cs typeface="Arial" panose="020B0604020202020204" pitchFamily="34" charset="0"/>
              </a:rPr>
              <a:t>L).</a:t>
            </a:r>
          </a:p>
          <a:p>
            <a:pPr marL="457200" indent="-457200">
              <a:buFont typeface="+mj-lt"/>
              <a:buAutoNum type="arabicPeriod" startAt="4"/>
            </a:pPr>
            <a:r>
              <a:rPr lang="en-US" dirty="0">
                <a:latin typeface="Arial" panose="020B0604020202020204" pitchFamily="34" charset="0"/>
                <a:cs typeface="Arial" panose="020B0604020202020204" pitchFamily="34" charset="0"/>
              </a:rPr>
              <a:t>The law requires that the service fittings (ports) on the vehicle and connectors be unique for each refrigerant used.</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7074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Summary </a:t>
            </a:r>
            <a:r>
              <a:rPr lang="en-US" sz="2800" dirty="0"/>
              <a:t>(3 of 3)</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8709"/>
            <a:ext cx="8271042" cy="1959955"/>
          </a:xfrm>
        </p:spPr>
        <p:txBody>
          <a:bodyPr wrap="square" lIns="0" tIns="18000" rIns="0" bIns="18000" anchor="ctr" anchorCtr="0">
            <a:spAutoFit/>
          </a:bodyPr>
          <a:lstStyle/>
          <a:p>
            <a:pPr marL="457200" indent="-457200">
              <a:spcBef>
                <a:spcPts val="600"/>
              </a:spcBef>
              <a:buFont typeface="+mj-lt"/>
              <a:buAutoNum type="arabicPeriod" startAt="7"/>
            </a:pPr>
            <a:r>
              <a:rPr lang="en-US" dirty="0">
                <a:latin typeface="Arial" panose="020B0604020202020204" pitchFamily="34" charset="0"/>
                <a:cs typeface="Arial" panose="020B0604020202020204" pitchFamily="34" charset="0"/>
              </a:rPr>
              <a:t>Improved </a:t>
            </a:r>
            <a:r>
              <a:rPr lang="en-US" spc="-300" dirty="0">
                <a:latin typeface="Arial" panose="020B0604020202020204" pitchFamily="34" charset="0"/>
                <a:cs typeface="Arial" panose="020B0604020202020204" pitchFamily="34" charset="0"/>
              </a:rPr>
              <a:t>S A </a:t>
            </a:r>
            <a:r>
              <a:rPr lang="en-US" dirty="0">
                <a:latin typeface="Arial" panose="020B0604020202020204" pitchFamily="34" charset="0"/>
                <a:cs typeface="Arial" panose="020B0604020202020204" pitchFamily="34" charset="0"/>
              </a:rPr>
              <a:t>E J2791 detectors have the capability of identifying leakage rates as low as 0.15 ounces per year at a distance of 3/8 inch.</a:t>
            </a:r>
          </a:p>
          <a:p>
            <a:pPr marL="457200" indent="-457200">
              <a:spcBef>
                <a:spcPts val="600"/>
              </a:spcBef>
              <a:buFont typeface="+mj-lt"/>
              <a:buAutoNum type="arabicPeriod" startAt="7"/>
            </a:pPr>
            <a:r>
              <a:rPr lang="en-US" dirty="0">
                <a:latin typeface="Arial" panose="020B0604020202020204" pitchFamily="34" charset="0"/>
                <a:cs typeface="Arial" panose="020B0604020202020204" pitchFamily="34" charset="0"/>
              </a:rPr>
              <a:t>A Section 609 Certification adds value to an auto technician’s skillset.</a:t>
            </a:r>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506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056FAE7-345A-4FE5-9B65-CDC87FE48B18}"/>
              </a:ext>
            </a:extLst>
          </p:cNvPr>
          <p:cNvSpPr>
            <a:spLocks noGrp="1"/>
          </p:cNvSpPr>
          <p:nvPr>
            <p:ph type="title"/>
          </p:nvPr>
        </p:nvSpPr>
        <p:spPr>
          <a:xfrm>
            <a:off x="457200" y="150913"/>
            <a:ext cx="8229600" cy="836571"/>
          </a:xfrm>
        </p:spPr>
        <p:txBody>
          <a:bodyPr lIns="0" tIns="18000" rIns="0" bIns="18000" anchor="ctr">
            <a:spAutoFit/>
          </a:bodyPr>
          <a:lstStyle/>
          <a:p>
            <a:r>
              <a:rPr lang="en-US" dirty="0"/>
              <a:t>Animation and Video Resources</a:t>
            </a:r>
            <a:br>
              <a:rPr lang="en-US" dirty="0"/>
            </a:br>
            <a:r>
              <a:rPr lang="en-US" sz="1600" dirty="0"/>
              <a:t>The below listed resources are hyperlinked to the James Halderman website</a:t>
            </a:r>
            <a:endParaRPr lang="en-IN" sz="1600" dirty="0"/>
          </a:p>
        </p:txBody>
      </p:sp>
      <p:sp>
        <p:nvSpPr>
          <p:cNvPr id="6" name="Content Placeholder 5">
            <a:extLst>
              <a:ext uri="{FF2B5EF4-FFF2-40B4-BE49-F238E27FC236}">
                <a16:creationId xmlns:a16="http://schemas.microsoft.com/office/drawing/2014/main" id="{4138F3F7-4197-4CA5-8C73-5FA3B80E4376}"/>
              </a:ext>
            </a:extLst>
          </p:cNvPr>
          <p:cNvSpPr>
            <a:spLocks noGrp="1"/>
          </p:cNvSpPr>
          <p:nvPr>
            <p:ph sz="quarter" idx="13"/>
          </p:nvPr>
        </p:nvSpPr>
        <p:spPr>
          <a:xfrm>
            <a:off x="454025" y="2438303"/>
            <a:ext cx="8232775" cy="1298235"/>
          </a:xfrm>
        </p:spPr>
        <p:txBody>
          <a:bodyPr lIns="0" tIns="18000" rIns="0" bIns="18000" anchor="ctr">
            <a:spAutoFit/>
          </a:bodyPr>
          <a:lstStyle/>
          <a:p>
            <a:pPr marL="0" indent="0">
              <a:spcBef>
                <a:spcPts val="600"/>
              </a:spcBef>
              <a:buNone/>
            </a:pPr>
            <a:r>
              <a:rPr lang="en-US" dirty="0">
                <a:latin typeface="Arial" panose="020B0604020202020204" pitchFamily="34" charset="0"/>
                <a:cs typeface="Arial" panose="020B0604020202020204" pitchFamily="34" charset="0"/>
                <a:hlinkClick r:id="" action="ppaction://noaction"/>
              </a:rPr>
              <a:t>(A7) Heating &amp; Air Conditioning Animations</a:t>
            </a:r>
            <a:endParaRPr lang="en-US" dirty="0">
              <a:latin typeface="Arial" panose="020B0604020202020204" pitchFamily="34" charset="0"/>
              <a:cs typeface="Arial" panose="020B0604020202020204" pitchFamily="34" charset="0"/>
            </a:endParaRPr>
          </a:p>
          <a:p>
            <a:pPr marL="0" indent="0">
              <a:spcBef>
                <a:spcPts val="600"/>
              </a:spcBef>
              <a:buNone/>
            </a:pPr>
            <a:endParaRPr lang="en-US" dirty="0">
              <a:latin typeface="Arial" panose="020B0604020202020204" pitchFamily="34" charset="0"/>
              <a:cs typeface="Arial" panose="020B0604020202020204" pitchFamily="34" charset="0"/>
            </a:endParaRPr>
          </a:p>
          <a:p>
            <a:pPr marL="0" indent="0">
              <a:spcBef>
                <a:spcPts val="600"/>
              </a:spcBef>
              <a:buNone/>
            </a:pPr>
            <a:r>
              <a:rPr lang="en-US" dirty="0">
                <a:latin typeface="Arial" panose="020B0604020202020204" pitchFamily="34" charset="0"/>
                <a:cs typeface="Arial" panose="020B0604020202020204" pitchFamily="34" charset="0"/>
                <a:hlinkClick r:id="" action="ppaction://noaction"/>
              </a:rPr>
              <a:t>(A7) Heating &amp; Air Conditioning Videos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147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738" y="323596"/>
            <a:ext cx="8258462" cy="590349"/>
          </a:xfrm>
        </p:spPr>
        <p:txBody>
          <a:bodyPr lIns="0" tIns="18000" rIns="0" bIns="18000"/>
          <a:lstStyle/>
          <a:p>
            <a:r>
              <a:rPr lang="en-US" dirty="0"/>
              <a:t>Copyright</a:t>
            </a:r>
            <a:endParaRPr lang="en-IN" dirty="0"/>
          </a:p>
        </p:txBody>
      </p:sp>
      <p:pic>
        <p:nvPicPr>
          <p:cNvPr id="5" name="Picture Placeholder 4" descr="Warning"/>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496688" y="2220299"/>
            <a:ext cx="1280160" cy="1432560"/>
          </a:xfrm>
        </p:spPr>
      </p:pic>
      <p:sp>
        <p:nvSpPr>
          <p:cNvPr id="3" name="Content Placeholder 2"/>
          <p:cNvSpPr>
            <a:spLocks noGrp="1"/>
          </p:cNvSpPr>
          <p:nvPr>
            <p:ph sz="quarter" idx="10"/>
          </p:nvPr>
        </p:nvSpPr>
        <p:spPr>
          <a:xfrm>
            <a:off x="1955650" y="1461071"/>
            <a:ext cx="6499327" cy="3075585"/>
          </a:xfrm>
        </p:spPr>
        <p:style>
          <a:lnRef idx="2">
            <a:schemeClr val="dk1"/>
          </a:lnRef>
          <a:fillRef idx="1">
            <a:schemeClr val="lt1"/>
          </a:fillRef>
          <a:effectRef idx="0">
            <a:schemeClr val="dk1"/>
          </a:effectRef>
          <a:fontRef idx="minor">
            <a:schemeClr val="dk1"/>
          </a:fontRef>
        </p:style>
        <p:txBody>
          <a:bodyPr lIns="183600" tIns="183600" rIns="183600" bIns="183600" anchor="ctr" anchorCtr="0">
            <a:spAutoFit/>
          </a:bodyPr>
          <a:lstStyle/>
          <a:p>
            <a:pPr marL="432" indent="0">
              <a:buNone/>
            </a:pPr>
            <a:r>
              <a:rPr lang="en-US" sz="1600" b="1" dirty="0">
                <a:latin typeface="Arial" panose="020B0604020202020204" pitchFamily="34" charset="0"/>
                <a:cs typeface="Arial" panose="020B0604020202020204" pitchFamily="34" charset="0"/>
              </a:rPr>
              <a:t>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17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71042" cy="590349"/>
          </a:xfrm>
        </p:spPr>
        <p:txBody>
          <a:bodyPr wrap="square" lIns="0" tIns="18000" rIns="0" bIns="18000" anchor="ctr" anchorCtr="0">
            <a:spAutoFit/>
          </a:bodyPr>
          <a:lstStyle/>
          <a:p>
            <a:r>
              <a:rPr lang="en-US" dirty="0"/>
              <a:t>Learning Objectives </a:t>
            </a:r>
            <a:r>
              <a:rPr lang="en-US" sz="2800" dirty="0"/>
              <a:t>(2 of 2)</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38385"/>
            <a:ext cx="8271042" cy="2560119"/>
          </a:xfrm>
        </p:spPr>
        <p:txBody>
          <a:bodyPr wrap="square" lIns="0" tIns="18000" rIns="0" bIns="18000" anchor="ctr" anchorCtr="0">
            <a:spAutoFit/>
          </a:bodyPr>
          <a:lstStyle/>
          <a:p>
            <a:pPr marL="858838" indent="-858838">
              <a:spcBef>
                <a:spcPts val="600"/>
              </a:spcBef>
              <a:buNone/>
            </a:pPr>
            <a:r>
              <a:rPr lang="en-US" b="1" dirty="0">
                <a:solidFill>
                  <a:srgbClr val="007FA3"/>
                </a:solidFill>
                <a:latin typeface="Arial" panose="020B0604020202020204" pitchFamily="34" charset="0"/>
                <a:cs typeface="Arial" panose="020B0604020202020204" pitchFamily="34" charset="0"/>
              </a:rPr>
              <a:t>17.6	</a:t>
            </a:r>
            <a:r>
              <a:rPr lang="en-US" dirty="0">
                <a:latin typeface="Arial" panose="020B0604020202020204" pitchFamily="34" charset="0"/>
                <a:cs typeface="Arial" panose="020B0604020202020204" pitchFamily="34" charset="0"/>
              </a:rPr>
              <a:t>Identify tanks, labels, and fittings.</a:t>
            </a:r>
          </a:p>
          <a:p>
            <a:pPr marL="858838" indent="-858838">
              <a:spcBef>
                <a:spcPts val="600"/>
              </a:spcBef>
              <a:buNone/>
            </a:pPr>
            <a:r>
              <a:rPr lang="en-US" b="1" dirty="0">
                <a:solidFill>
                  <a:srgbClr val="007FA3"/>
                </a:solidFill>
                <a:latin typeface="Arial" panose="020B0604020202020204" pitchFamily="34" charset="0"/>
                <a:cs typeface="Arial" panose="020B0604020202020204" pitchFamily="34" charset="0"/>
              </a:rPr>
              <a:t>17.7	</a:t>
            </a:r>
            <a:r>
              <a:rPr lang="en-US" dirty="0">
                <a:latin typeface="Arial" panose="020B0604020202020204" pitchFamily="34" charset="0"/>
                <a:cs typeface="Arial" panose="020B0604020202020204" pitchFamily="34" charset="0"/>
              </a:rPr>
              <a:t>Identify R-1234yf.</a:t>
            </a:r>
          </a:p>
          <a:p>
            <a:pPr marL="858838" indent="-858838">
              <a:spcBef>
                <a:spcPts val="600"/>
              </a:spcBef>
              <a:buNone/>
            </a:pPr>
            <a:r>
              <a:rPr lang="en-US" b="1" dirty="0">
                <a:solidFill>
                  <a:srgbClr val="007FA3"/>
                </a:solidFill>
                <a:latin typeface="Arial" panose="020B0604020202020204" pitchFamily="34" charset="0"/>
                <a:cs typeface="Arial" panose="020B0604020202020204" pitchFamily="34" charset="0"/>
              </a:rPr>
              <a:t>17.8</a:t>
            </a:r>
            <a:r>
              <a:rPr lang="en-US" dirty="0">
                <a:latin typeface="Arial" panose="020B0604020202020204" pitchFamily="34" charset="0"/>
                <a:cs typeface="Arial" panose="020B0604020202020204" pitchFamily="34" charset="0"/>
              </a:rPr>
              <a:t> 	Perform leak detection.</a:t>
            </a:r>
          </a:p>
          <a:p>
            <a:pPr marL="858838" indent="-858838">
              <a:spcBef>
                <a:spcPts val="600"/>
              </a:spcBef>
              <a:buNone/>
            </a:pPr>
            <a:r>
              <a:rPr lang="en-US" b="1" dirty="0">
                <a:solidFill>
                  <a:srgbClr val="007FA3"/>
                </a:solidFill>
                <a:latin typeface="Arial" panose="020B0604020202020204" pitchFamily="34" charset="0"/>
                <a:cs typeface="Arial" panose="020B0604020202020204" pitchFamily="34" charset="0"/>
              </a:rPr>
              <a:t>17.9	</a:t>
            </a:r>
            <a:r>
              <a:rPr lang="en-US" dirty="0">
                <a:latin typeface="Arial" panose="020B0604020202020204" pitchFamily="34" charset="0"/>
                <a:cs typeface="Arial" panose="020B0604020202020204" pitchFamily="34" charset="0"/>
              </a:rPr>
              <a:t>Use recovery, recycling, and recharging equipment.</a:t>
            </a:r>
          </a:p>
          <a:p>
            <a:pPr marL="858838" indent="-858838">
              <a:spcBef>
                <a:spcPts val="600"/>
              </a:spcBef>
              <a:buNone/>
            </a:pPr>
            <a:r>
              <a:rPr lang="en-US" b="1" dirty="0">
                <a:solidFill>
                  <a:srgbClr val="007FA3"/>
                </a:solidFill>
                <a:latin typeface="Arial" panose="020B0604020202020204" pitchFamily="34" charset="0"/>
                <a:cs typeface="Arial" panose="020B0604020202020204" pitchFamily="34" charset="0"/>
              </a:rPr>
              <a:t>17.10</a:t>
            </a:r>
            <a:r>
              <a:rPr lang="en-US" dirty="0">
                <a:latin typeface="Arial" panose="020B0604020202020204" pitchFamily="34" charset="0"/>
                <a:cs typeface="Arial" panose="020B0604020202020204" pitchFamily="34" charset="0"/>
              </a:rPr>
              <a:t> Perform refrigerant recycling and service procedures for mobile air-conditioning technicians.</a:t>
            </a:r>
          </a:p>
        </p:txBody>
      </p:sp>
    </p:spTree>
    <p:extLst>
      <p:ext uri="{BB962C8B-B14F-4D97-AF65-F5344CB8AC3E}">
        <p14:creationId xmlns:p14="http://schemas.microsoft.com/office/powerpoint/2010/main" val="3543028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609 Certification Test</a:t>
            </a:r>
            <a:endParaRPr lang="en-US" sz="28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1590"/>
            <a:ext cx="8271042" cy="3514227"/>
          </a:xfrm>
        </p:spPr>
        <p:txBody>
          <a:bodyPr wrap="square" lIns="0" tIns="18000" rIns="0" bIns="18000" anchor="ctr" anchorCtr="0">
            <a:spAutoFit/>
          </a:bodyPr>
          <a:lstStyle/>
          <a:p>
            <a:pPr marL="342000" indent="-342000">
              <a:spcBef>
                <a:spcPts val="600"/>
              </a:spcBef>
            </a:pPr>
            <a:r>
              <a:rPr lang="en-US" dirty="0">
                <a:latin typeface="Arial" panose="020B0604020202020204" pitchFamily="34" charset="0"/>
                <a:cs typeface="Arial" panose="020B0604020202020204" pitchFamily="34" charset="0"/>
              </a:rPr>
              <a:t>Any person who repairs or services a motor vehicle air-conditioning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system for consideration (payment or bartering) must be properly trained and certified under Section 609 of the Clean Air Act by an </a:t>
            </a:r>
            <a:r>
              <a:rPr lang="en-US" spc="-300" dirty="0">
                <a:latin typeface="Arial" panose="020B0604020202020204" pitchFamily="34" charset="0"/>
                <a:cs typeface="Arial" panose="020B0604020202020204" pitchFamily="34" charset="0"/>
              </a:rPr>
              <a:t>E P </a:t>
            </a:r>
            <a:r>
              <a:rPr lang="en-US" dirty="0">
                <a:latin typeface="Arial" panose="020B0604020202020204" pitchFamily="34" charset="0"/>
                <a:cs typeface="Arial" panose="020B0604020202020204" pitchFamily="34" charset="0"/>
              </a:rPr>
              <a:t>A-approved program.</a:t>
            </a:r>
          </a:p>
          <a:p>
            <a:pPr marL="342000" indent="-342000">
              <a:spcBef>
                <a:spcPts val="600"/>
              </a:spcBef>
            </a:pPr>
            <a:r>
              <a:rPr lang="en-US" spc="-300" dirty="0">
                <a:latin typeface="Arial" panose="020B0604020202020204" pitchFamily="34" charset="0"/>
                <a:cs typeface="Arial" panose="020B0604020202020204" pitchFamily="34" charset="0"/>
              </a:rPr>
              <a:t>E P </a:t>
            </a:r>
            <a:r>
              <a:rPr lang="en-US" dirty="0">
                <a:latin typeface="Arial" panose="020B0604020202020204" pitchFamily="34" charset="0"/>
                <a:cs typeface="Arial" panose="020B0604020202020204" pitchFamily="34" charset="0"/>
              </a:rPr>
              <a:t>A-approved technician training and certification (</a:t>
            </a:r>
            <a:r>
              <a:rPr lang="en-US" spc="-300" dirty="0">
                <a:latin typeface="Arial" panose="020B0604020202020204" pitchFamily="34" charset="0"/>
                <a:cs typeface="Arial" panose="020B0604020202020204" pitchFamily="34" charset="0"/>
              </a:rPr>
              <a:t>T </a:t>
            </a:r>
            <a:r>
              <a:rPr lang="en-US" dirty="0">
                <a:latin typeface="Arial" panose="020B0604020202020204" pitchFamily="34" charset="0"/>
                <a:cs typeface="Arial" panose="020B0604020202020204" pitchFamily="34" charset="0"/>
              </a:rPr>
              <a:t>T&amp;C) programs provide education.</a:t>
            </a:r>
          </a:p>
          <a:p>
            <a:pPr marL="342000" indent="-342000">
              <a:spcBef>
                <a:spcPts val="600"/>
              </a:spcBef>
            </a:pPr>
            <a:r>
              <a:rPr lang="en-US" dirty="0">
                <a:latin typeface="Arial" panose="020B0604020202020204" pitchFamily="34" charset="0"/>
                <a:cs typeface="Arial" panose="020B0604020202020204" pitchFamily="34" charset="0"/>
              </a:rPr>
              <a:t>Technicians must be trained by an </a:t>
            </a:r>
            <a:r>
              <a:rPr lang="en-US" spc="-300" dirty="0">
                <a:latin typeface="Arial" panose="020B0604020202020204" pitchFamily="34" charset="0"/>
                <a:cs typeface="Arial" panose="020B0604020202020204" pitchFamily="34" charset="0"/>
              </a:rPr>
              <a:t>E P </a:t>
            </a:r>
            <a:r>
              <a:rPr lang="en-US" dirty="0">
                <a:latin typeface="Arial" panose="020B0604020202020204" pitchFamily="34" charset="0"/>
                <a:cs typeface="Arial" panose="020B0604020202020204" pitchFamily="34" charset="0"/>
              </a:rPr>
              <a:t>A-approved program and pass a test demonstrating their knowledge.</a:t>
            </a:r>
          </a:p>
        </p:txBody>
      </p:sp>
    </p:spTree>
    <p:extLst>
      <p:ext uri="{BB962C8B-B14F-4D97-AF65-F5344CB8AC3E}">
        <p14:creationId xmlns:p14="http://schemas.microsoft.com/office/powerpoint/2010/main" val="2737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609 Training Requirement</a:t>
            </a:r>
            <a:endParaRPr lang="en-US" sz="28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19160"/>
            <a:ext cx="8271042" cy="3591171"/>
          </a:xfrm>
        </p:spPr>
        <p:txBody>
          <a:bodyPr wrap="square" lIns="0" tIns="18000" rIns="0" bIns="18000" anchor="ctr" anchorCtr="0">
            <a:spAutoFit/>
          </a:bodyPr>
          <a:lstStyle/>
          <a:p>
            <a:pPr marL="342000" indent="-342000">
              <a:spcBef>
                <a:spcPts val="600"/>
              </a:spcBef>
            </a:pPr>
            <a:r>
              <a:rPr lang="en-US" dirty="0">
                <a:latin typeface="Arial" panose="020B0604020202020204" pitchFamily="34" charset="0"/>
                <a:cs typeface="Arial" panose="020B0604020202020204" pitchFamily="34" charset="0"/>
              </a:rPr>
              <a:t>A Section 609 training program is designed with the goal of covering all the essentials involved with mobile air-conditioning repair. </a:t>
            </a:r>
          </a:p>
          <a:p>
            <a:pPr marL="342000" indent="-342000">
              <a:spcBef>
                <a:spcPts val="600"/>
              </a:spcBef>
            </a:pPr>
            <a:r>
              <a:rPr lang="en-US" dirty="0">
                <a:latin typeface="Arial" panose="020B0604020202020204" pitchFamily="34" charset="0"/>
                <a:cs typeface="Arial" panose="020B0604020202020204" pitchFamily="34" charset="0"/>
              </a:rPr>
              <a:t>These essentials include refrigerant recovery, and recycling, as well as charging equipment. </a:t>
            </a:r>
          </a:p>
          <a:p>
            <a:pPr marL="342000" indent="-342000">
              <a:spcBef>
                <a:spcPts val="600"/>
              </a:spcBef>
            </a:pPr>
            <a:r>
              <a:rPr lang="en-US" dirty="0">
                <a:latin typeface="Arial" panose="020B0604020202020204" pitchFamily="34" charset="0"/>
                <a:cs typeface="Arial" panose="020B0604020202020204" pitchFamily="34" charset="0"/>
              </a:rPr>
              <a:t>The procedures involved with the Section 609 regulatory requirements are also covered.</a:t>
            </a:r>
          </a:p>
          <a:p>
            <a:pPr marL="342000" indent="-342000">
              <a:spcBef>
                <a:spcPts val="600"/>
              </a:spcBef>
            </a:pPr>
            <a:r>
              <a:rPr lang="en-US" dirty="0">
                <a:latin typeface="Arial" panose="020B0604020202020204" pitchFamily="34" charset="0"/>
                <a:cs typeface="Arial" panose="020B0604020202020204" pitchFamily="34" charset="0"/>
              </a:rPr>
              <a:t>Study materials are issued, and at-home study is recommended before taking the exam.</a:t>
            </a:r>
          </a:p>
        </p:txBody>
      </p:sp>
    </p:spTree>
    <p:extLst>
      <p:ext uri="{BB962C8B-B14F-4D97-AF65-F5344CB8AC3E}">
        <p14:creationId xmlns:p14="http://schemas.microsoft.com/office/powerpoint/2010/main" val="783986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Section 609 Certification Exam </a:t>
            </a:r>
            <a:r>
              <a:rPr lang="en-US" sz="2800" dirty="0"/>
              <a:t>(1 of 2)</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56914"/>
            <a:ext cx="8271042" cy="1590623"/>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An open book test is given, a score of 84% or higher is required.</a:t>
            </a:r>
          </a:p>
          <a:p>
            <a:pPr marL="342900" indent="-342900">
              <a:spcBef>
                <a:spcPts val="600"/>
              </a:spcBef>
            </a:pPr>
            <a:r>
              <a:rPr lang="en-US" dirty="0">
                <a:latin typeface="Arial" panose="020B0604020202020204" pitchFamily="34" charset="0"/>
                <a:cs typeface="Arial" panose="020B0604020202020204" pitchFamily="34" charset="0"/>
              </a:rPr>
              <a:t>If a closed book test is given, a passing score of 72% or higher is required.</a:t>
            </a:r>
          </a:p>
        </p:txBody>
      </p:sp>
    </p:spTree>
    <p:extLst>
      <p:ext uri="{BB962C8B-B14F-4D97-AF65-F5344CB8AC3E}">
        <p14:creationId xmlns:p14="http://schemas.microsoft.com/office/powerpoint/2010/main" val="3442179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Section 609 Certification Exam </a:t>
            </a:r>
            <a:r>
              <a:rPr lang="en-US" sz="2800" dirty="0"/>
              <a:t>(2 of 2)</a:t>
            </a:r>
            <a:endParaRPr lang="en-US" sz="20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215413"/>
            <a:ext cx="8271042" cy="3591171"/>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Passing this exam will provide auto technicians with the following privileges.</a:t>
            </a:r>
          </a:p>
          <a:p>
            <a:pPr marL="829818" lvl="1" indent="-342900"/>
            <a:r>
              <a:rPr lang="en-US" dirty="0">
                <a:latin typeface="Arial" panose="020B0604020202020204" pitchFamily="34" charset="0"/>
                <a:cs typeface="Arial" panose="020B0604020202020204" pitchFamily="34" charset="0"/>
              </a:rPr>
              <a:t>The right to provide automotive service to A/C systems on motor vehicles.</a:t>
            </a:r>
          </a:p>
          <a:p>
            <a:pPr marL="829818" lvl="1" indent="-342900"/>
            <a:r>
              <a:rPr lang="en-US" dirty="0">
                <a:latin typeface="Arial" panose="020B0604020202020204" pitchFamily="34" charset="0"/>
                <a:cs typeface="Arial" panose="020B0604020202020204" pitchFamily="34" charset="0"/>
              </a:rPr>
              <a:t>The ability to buy smaller-sized containers of regulated refrigerants.</a:t>
            </a:r>
          </a:p>
          <a:p>
            <a:pPr marL="829818" lvl="1" indent="-342900"/>
            <a:r>
              <a:rPr lang="en-US" dirty="0">
                <a:latin typeface="Arial" panose="020B0604020202020204" pitchFamily="34" charset="0"/>
                <a:cs typeface="Arial" panose="020B0604020202020204" pitchFamily="34" charset="0"/>
              </a:rPr>
              <a:t>Technicians will be able to provide repair or service to </a:t>
            </a:r>
            <a:r>
              <a:rPr lang="en-US" spc="-300" dirty="0">
                <a:latin typeface="Arial" panose="020B0604020202020204" pitchFamily="34" charset="0"/>
                <a:cs typeface="Arial" panose="020B0604020202020204" pitchFamily="34" charset="0"/>
              </a:rPr>
              <a:t>C F </a:t>
            </a:r>
            <a:r>
              <a:rPr lang="en-US" dirty="0">
                <a:latin typeface="Arial" panose="020B0604020202020204" pitchFamily="34" charset="0"/>
                <a:cs typeface="Arial" panose="020B0604020202020204" pitchFamily="34" charset="0"/>
              </a:rPr>
              <a:t>C-12, </a:t>
            </a:r>
            <a:r>
              <a:rPr lang="en-US" spc="-300" dirty="0">
                <a:latin typeface="Arial" panose="020B0604020202020204" pitchFamily="34" charset="0"/>
                <a:cs typeface="Arial" panose="020B0604020202020204" pitchFamily="34" charset="0"/>
              </a:rPr>
              <a:t>H F </a:t>
            </a:r>
            <a:r>
              <a:rPr lang="en-US" dirty="0">
                <a:latin typeface="Arial" panose="020B0604020202020204" pitchFamily="34" charset="0"/>
                <a:cs typeface="Arial" panose="020B0604020202020204" pitchFamily="34" charset="0"/>
              </a:rPr>
              <a:t>C-134a, R-744 (</a:t>
            </a:r>
            <a:r>
              <a:rPr lang="en-US" spc="-300" dirty="0">
                <a:latin typeface="Arial" panose="020B0604020202020204" pitchFamily="34" charset="0"/>
                <a:cs typeface="Arial" panose="020B0604020202020204" pitchFamily="34" charset="0"/>
              </a:rPr>
              <a:t>C O </a:t>
            </a:r>
            <a:r>
              <a:rPr lang="en-US" dirty="0">
                <a:latin typeface="Arial" panose="020B0604020202020204" pitchFamily="34" charset="0"/>
                <a:cs typeface="Arial" panose="020B0604020202020204" pitchFamily="34" charset="0"/>
              </a:rPr>
              <a:t>2), </a:t>
            </a:r>
            <a:r>
              <a:rPr lang="en-US" spc="-300" dirty="0">
                <a:latin typeface="Arial" panose="020B0604020202020204" pitchFamily="34" charset="0"/>
                <a:cs typeface="Arial" panose="020B0604020202020204" pitchFamily="34" charset="0"/>
              </a:rPr>
              <a:t>H F </a:t>
            </a:r>
            <a:r>
              <a:rPr lang="en-US" dirty="0">
                <a:latin typeface="Arial" panose="020B0604020202020204" pitchFamily="34" charset="0"/>
                <a:cs typeface="Arial" panose="020B0604020202020204" pitchFamily="34" charset="0"/>
              </a:rPr>
              <a:t>C-152a, or R-1234</a:t>
            </a:r>
            <a:r>
              <a:rPr lang="en-US" spc="-300" dirty="0">
                <a:latin typeface="Arial" panose="020B0604020202020204" pitchFamily="34" charset="0"/>
                <a:cs typeface="Arial" panose="020B0604020202020204" pitchFamily="34" charset="0"/>
              </a:rPr>
              <a:t>y </a:t>
            </a:r>
            <a:r>
              <a:rPr lang="en-US" dirty="0">
                <a:latin typeface="Arial" panose="020B0604020202020204" pitchFamily="34" charset="0"/>
                <a:cs typeface="Arial" panose="020B0604020202020204" pitchFamily="34" charset="0"/>
              </a:rPr>
              <a:t>f.</a:t>
            </a:r>
          </a:p>
        </p:txBody>
      </p:sp>
    </p:spTree>
    <p:extLst>
      <p:ext uri="{BB962C8B-B14F-4D97-AF65-F5344CB8AC3E}">
        <p14:creationId xmlns:p14="http://schemas.microsoft.com/office/powerpoint/2010/main" val="2362915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Certification Exam Topics </a:t>
            </a:r>
            <a:r>
              <a:rPr lang="en-US" sz="2800" dirty="0"/>
              <a:t>(1 of 2)</a:t>
            </a:r>
            <a:endParaRPr lang="en-US" sz="16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1591"/>
            <a:ext cx="8271042" cy="3514227"/>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Refrigerants and the Environment—R-12, ozone depletion and global warming, environmental impact of </a:t>
            </a:r>
            <a:r>
              <a:rPr lang="en-US" spc="-300" dirty="0">
                <a:latin typeface="Arial" panose="020B0604020202020204" pitchFamily="34" charset="0"/>
                <a:cs typeface="Arial" panose="020B0604020202020204" pitchFamily="34" charset="0"/>
              </a:rPr>
              <a:t>M V A </a:t>
            </a:r>
            <a:r>
              <a:rPr lang="en-US" dirty="0">
                <a:latin typeface="Arial" panose="020B0604020202020204" pitchFamily="34" charset="0"/>
                <a:cs typeface="Arial" panose="020B0604020202020204" pitchFamily="34" charset="0"/>
              </a:rPr>
              <a:t>C refrigerants.</a:t>
            </a:r>
          </a:p>
          <a:p>
            <a:pPr marL="342900" indent="-342900">
              <a:spcBef>
                <a:spcPts val="600"/>
              </a:spcBef>
            </a:pPr>
            <a:r>
              <a:rPr lang="en-US" spc="-300" dirty="0">
                <a:latin typeface="Arial" panose="020B0604020202020204" pitchFamily="34" charset="0"/>
                <a:cs typeface="Arial" panose="020B0604020202020204" pitchFamily="34" charset="0"/>
              </a:rPr>
              <a:t>E P </a:t>
            </a:r>
            <a:r>
              <a:rPr lang="en-US" dirty="0">
                <a:latin typeface="Arial" panose="020B0604020202020204" pitchFamily="34" charset="0"/>
                <a:cs typeface="Arial" panose="020B0604020202020204" pitchFamily="34" charset="0"/>
              </a:rPr>
              <a:t>A Regulations—Section 609, approved equipment, certification, recordkeeping, Section 608 overlap, venting of refrigerants.</a:t>
            </a:r>
          </a:p>
          <a:p>
            <a:pPr marL="342900" indent="-342900">
              <a:spcBef>
                <a:spcPts val="600"/>
              </a:spcBef>
            </a:pPr>
            <a:r>
              <a:rPr lang="en-US" dirty="0">
                <a:latin typeface="Arial" panose="020B0604020202020204" pitchFamily="34" charset="0"/>
                <a:cs typeface="Arial" panose="020B0604020202020204" pitchFamily="34" charset="0"/>
              </a:rPr>
              <a:t>Alternative Refrigerants—</a:t>
            </a:r>
            <a:r>
              <a:rPr lang="en-US" spc="-300" dirty="0">
                <a:latin typeface="Arial" panose="020B0604020202020204" pitchFamily="34" charset="0"/>
                <a:cs typeface="Arial" panose="020B0604020202020204" pitchFamily="34" charset="0"/>
              </a:rPr>
              <a:t>S N A </a:t>
            </a:r>
            <a:r>
              <a:rPr lang="en-US" dirty="0">
                <a:latin typeface="Arial" panose="020B0604020202020204" pitchFamily="34" charset="0"/>
                <a:cs typeface="Arial" panose="020B0604020202020204" pitchFamily="34" charset="0"/>
              </a:rPr>
              <a:t>P overview, retrofitting, refrigerant fittings, flammable refrigerants, next generation systems.</a:t>
            </a:r>
          </a:p>
        </p:txBody>
      </p:sp>
    </p:spTree>
    <p:extLst>
      <p:ext uri="{BB962C8B-B14F-4D97-AF65-F5344CB8AC3E}">
        <p14:creationId xmlns:p14="http://schemas.microsoft.com/office/powerpoint/2010/main" val="2272541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21E4-4189-D44C-81C8-F092F6E94EAD}"/>
              </a:ext>
            </a:extLst>
          </p:cNvPr>
          <p:cNvSpPr>
            <a:spLocks noGrp="1"/>
          </p:cNvSpPr>
          <p:nvPr>
            <p:ph type="title"/>
          </p:nvPr>
        </p:nvSpPr>
        <p:spPr>
          <a:xfrm>
            <a:off x="441158" y="313856"/>
            <a:ext cx="8255000" cy="590349"/>
          </a:xfrm>
        </p:spPr>
        <p:txBody>
          <a:bodyPr wrap="square" lIns="0" tIns="18000" rIns="0" bIns="18000" anchor="ctr" anchorCtr="0">
            <a:spAutoFit/>
          </a:bodyPr>
          <a:lstStyle/>
          <a:p>
            <a:r>
              <a:rPr lang="en-US" dirty="0"/>
              <a:t>Certification Exam Topics </a:t>
            </a:r>
            <a:r>
              <a:rPr lang="en-US" sz="2800" dirty="0"/>
              <a:t>(2 of 2)</a:t>
            </a:r>
            <a:endParaRPr lang="en-US" sz="1600" dirty="0"/>
          </a:p>
        </p:txBody>
      </p:sp>
      <p:sp>
        <p:nvSpPr>
          <p:cNvPr id="3" name="Content Placeholder 2">
            <a:extLst>
              <a:ext uri="{FF2B5EF4-FFF2-40B4-BE49-F238E27FC236}">
                <a16:creationId xmlns:a16="http://schemas.microsoft.com/office/drawing/2014/main" id="{4F8C154C-27DE-3243-AC32-73AA070F4E90}"/>
              </a:ext>
            </a:extLst>
          </p:cNvPr>
          <p:cNvSpPr>
            <a:spLocks noGrp="1"/>
          </p:cNvSpPr>
          <p:nvPr>
            <p:ph sz="quarter" idx="13"/>
          </p:nvPr>
        </p:nvSpPr>
        <p:spPr>
          <a:xfrm>
            <a:off x="441158" y="1147261"/>
            <a:ext cx="8271042" cy="1513679"/>
          </a:xfrm>
        </p:spPr>
        <p:txBody>
          <a:bodyPr wrap="square" lIns="0" tIns="18000" rIns="0" bIns="18000" anchor="ctr" anchorCtr="0">
            <a:spAutoFit/>
          </a:bodyPr>
          <a:lstStyle/>
          <a:p>
            <a:pPr marL="342900" indent="-342900">
              <a:spcBef>
                <a:spcPts val="600"/>
              </a:spcBef>
            </a:pPr>
            <a:r>
              <a:rPr lang="en-US" dirty="0">
                <a:latin typeface="Arial" panose="020B0604020202020204" pitchFamily="34" charset="0"/>
                <a:cs typeface="Arial" panose="020B0604020202020204" pitchFamily="34" charset="0"/>
              </a:rPr>
              <a:t>Refrigerant Management—Recovery/recycling/recharge (</a:t>
            </a:r>
            <a:r>
              <a:rPr lang="en-US" spc="-300" dirty="0">
                <a:latin typeface="Arial" panose="020B0604020202020204" pitchFamily="34" charset="0"/>
                <a:cs typeface="Arial" panose="020B0604020202020204" pitchFamily="34" charset="0"/>
              </a:rPr>
              <a:t>R R </a:t>
            </a:r>
            <a:r>
              <a:rPr lang="en-US" dirty="0">
                <a:latin typeface="Arial" panose="020B0604020202020204" pitchFamily="34" charset="0"/>
                <a:cs typeface="Arial" panose="020B0604020202020204" pitchFamily="34" charset="0"/>
              </a:rPr>
              <a:t>R) equipment, service hoses, R-1234</a:t>
            </a:r>
            <a:r>
              <a:rPr lang="en-US" spc="-300" dirty="0">
                <a:latin typeface="Arial" panose="020B0604020202020204" pitchFamily="34" charset="0"/>
                <a:cs typeface="Arial" panose="020B0604020202020204" pitchFamily="34" charset="0"/>
              </a:rPr>
              <a:t>y </a:t>
            </a:r>
            <a:r>
              <a:rPr lang="en-US" dirty="0">
                <a:latin typeface="Arial" panose="020B0604020202020204" pitchFamily="34" charset="0"/>
                <a:cs typeface="Arial" panose="020B0604020202020204" pitchFamily="34" charset="0"/>
              </a:rPr>
              <a:t>f and R-744 systems, refrigerant identification, leaks and leak detection.</a:t>
            </a:r>
          </a:p>
        </p:txBody>
      </p:sp>
    </p:spTree>
    <p:extLst>
      <p:ext uri="{BB962C8B-B14F-4D97-AF65-F5344CB8AC3E}">
        <p14:creationId xmlns:p14="http://schemas.microsoft.com/office/powerpoint/2010/main" val="261836504"/>
      </p:ext>
    </p:extLst>
  </p:cSld>
  <p:clrMapOvr>
    <a:masterClrMapping/>
  </p:clrMapOvr>
</p:sld>
</file>

<file path=ppt/theme/theme1.xml><?xml version="1.0" encoding="utf-8"?>
<a:theme xmlns:a="http://schemas.openxmlformats.org/drawingml/2006/main" name="USHE_slide options">
  <a:themeElements>
    <a:clrScheme name="Custom 40">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33399"/>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SH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2214</TotalTime>
  <Words>1461</Words>
  <Application>Microsoft Office PowerPoint</Application>
  <PresentationFormat>On-screen Show (4:3)</PresentationFormat>
  <Paragraphs>135</Paragraphs>
  <Slides>27</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Tahoma</vt:lpstr>
      <vt:lpstr>Times New Roman</vt:lpstr>
      <vt:lpstr>Verdana</vt:lpstr>
      <vt:lpstr>USHE_slide options</vt:lpstr>
      <vt:lpstr>USHE</vt:lpstr>
      <vt:lpstr>Automotive Heating and Air Conditioning</vt:lpstr>
      <vt:lpstr>Learning Objectives (1 of 2)</vt:lpstr>
      <vt:lpstr>Learning Objectives (2 of 2)</vt:lpstr>
      <vt:lpstr>609 Certification Test</vt:lpstr>
      <vt:lpstr>609 Training Requirement</vt:lpstr>
      <vt:lpstr>Section 609 Certification Exam (1 of 2)</vt:lpstr>
      <vt:lpstr>Section 609 Certification Exam (2 of 2)</vt:lpstr>
      <vt:lpstr>Certification Exam Topics (1 of 2)</vt:lpstr>
      <vt:lpstr>Certification Exam Topics (2 of 2)</vt:lpstr>
      <vt:lpstr>Section 609 Service Practices (1 of 3)</vt:lpstr>
      <vt:lpstr>Section 609 Service Practices (2 of 3)</vt:lpstr>
      <vt:lpstr>Figure 17.1</vt:lpstr>
      <vt:lpstr>Figure 17.2a</vt:lpstr>
      <vt:lpstr>Figure 17.2b</vt:lpstr>
      <vt:lpstr>Section 609 Service Practices (3 of 3)</vt:lpstr>
      <vt:lpstr>Charging (1 of 2)</vt:lpstr>
      <vt:lpstr>Charging (2 of 2)</vt:lpstr>
      <vt:lpstr>Benefits of a Section 609 Certification</vt:lpstr>
      <vt:lpstr>Sample Questions (1 of 4)</vt:lpstr>
      <vt:lpstr>Sample Questions (2 of 4)</vt:lpstr>
      <vt:lpstr>Sample Questions (3 of 4)</vt:lpstr>
      <vt:lpstr>Sample Questions (4 of 4)</vt:lpstr>
      <vt:lpstr>Summary (1 of 3)</vt:lpstr>
      <vt:lpstr>Summary (2 of 3)</vt:lpstr>
      <vt:lpstr>Summary (3 of 3)</vt:lpstr>
      <vt:lpstr>Animation and Video Resources The below listed resources are hyperlinked to the James Halderman website</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Automotive Heating and Air Conditioning, Ninth Edition, Chapter 17</dc:title>
  <dc:subject>Business</dc:subject>
  <dc:creator>James D. Halderman</dc:creator>
  <cp:keywords>Automotive</cp:keywords>
  <dc:description>Additional information may be found in the Notes Pane of each slide by pressing F6.</dc:description>
  <cp:lastModifiedBy>Glen Plants</cp:lastModifiedBy>
  <cp:revision>151</cp:revision>
  <dcterms:created xsi:type="dcterms:W3CDTF">2021-12-16T20:49:55Z</dcterms:created>
  <dcterms:modified xsi:type="dcterms:W3CDTF">2022-04-25T18:58:59Z</dcterms:modified>
</cp:coreProperties>
</file>