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 id="2147483678" r:id="rId2"/>
  </p:sldMasterIdLst>
  <p:notesMasterIdLst>
    <p:notesMasterId r:id="rId41"/>
  </p:notesMasterIdLst>
  <p:sldIdLst>
    <p:sldId id="402" r:id="rId3"/>
    <p:sldId id="361" r:id="rId4"/>
    <p:sldId id="479" r:id="rId5"/>
    <p:sldId id="362" r:id="rId6"/>
    <p:sldId id="536" r:id="rId7"/>
    <p:sldId id="365" r:id="rId8"/>
    <p:sldId id="537" r:id="rId9"/>
    <p:sldId id="538" r:id="rId10"/>
    <p:sldId id="539" r:id="rId11"/>
    <p:sldId id="559" r:id="rId12"/>
    <p:sldId id="541" r:id="rId13"/>
    <p:sldId id="542" r:id="rId14"/>
    <p:sldId id="543" r:id="rId15"/>
    <p:sldId id="560" r:id="rId16"/>
    <p:sldId id="544" r:id="rId17"/>
    <p:sldId id="545" r:id="rId18"/>
    <p:sldId id="546" r:id="rId19"/>
    <p:sldId id="567" r:id="rId20"/>
    <p:sldId id="566" r:id="rId21"/>
    <p:sldId id="569" r:id="rId22"/>
    <p:sldId id="570" r:id="rId23"/>
    <p:sldId id="568" r:id="rId24"/>
    <p:sldId id="547" r:id="rId25"/>
    <p:sldId id="548" r:id="rId26"/>
    <p:sldId id="561" r:id="rId27"/>
    <p:sldId id="549" r:id="rId28"/>
    <p:sldId id="550" r:id="rId29"/>
    <p:sldId id="562" r:id="rId30"/>
    <p:sldId id="551" r:id="rId31"/>
    <p:sldId id="552" r:id="rId32"/>
    <p:sldId id="553" r:id="rId33"/>
    <p:sldId id="554" r:id="rId34"/>
    <p:sldId id="555" r:id="rId35"/>
    <p:sldId id="556" r:id="rId36"/>
    <p:sldId id="557" r:id="rId37"/>
    <p:sldId id="558" r:id="rId38"/>
    <p:sldId id="571" r:id="rId39"/>
    <p:sldId id="430"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03" userDrawn="1">
          <p15:clr>
            <a:srgbClr val="A4A3A4"/>
          </p15:clr>
        </p15:guide>
        <p15:guide id="3" orient="horz" pos="482" userDrawn="1">
          <p15:clr>
            <a:srgbClr val="A4A3A4"/>
          </p15:clr>
        </p15:guide>
        <p15:guide id="4" pos="272" userDrawn="1">
          <p15:clr>
            <a:srgbClr val="A4A3A4"/>
          </p15:clr>
        </p15:guide>
        <p15:guide id="5" orient="horz" pos="913" userDrawn="1">
          <p15:clr>
            <a:srgbClr val="A4A3A4"/>
          </p15:clr>
        </p15:guide>
        <p15:guide id="6" pos="54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68" autoAdjust="0"/>
    <p:restoredTop sz="94269" autoAdjust="0"/>
  </p:normalViewPr>
  <p:slideViewPr>
    <p:cSldViewPr snapToGrid="0" snapToObjects="1">
      <p:cViewPr varScale="1">
        <p:scale>
          <a:sx n="108" d="100"/>
          <a:sy n="108" d="100"/>
        </p:scale>
        <p:origin x="1434" y="102"/>
      </p:cViewPr>
      <p:guideLst>
        <p:guide orient="horz" pos="2160"/>
        <p:guide pos="2903"/>
        <p:guide orient="horz" pos="482"/>
        <p:guide pos="272"/>
        <p:guide orient="horz" pos="913"/>
        <p:guide pos="5488"/>
      </p:guideLst>
    </p:cSldViewPr>
  </p:slideViewPr>
  <p:outlineViewPr>
    <p:cViewPr>
      <p:scale>
        <a:sx n="33" d="100"/>
        <a:sy n="33" d="100"/>
      </p:scale>
      <p:origin x="0" y="-1355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114394-4E01-9547-BC4D-5146CC5A7298}" type="datetimeFigureOut">
              <a:rPr lang="en-US" smtClean="0"/>
              <a:t>4/25/2022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3D05B1-E14E-554D-A191-4513604FB385}" type="slidenum">
              <a:rPr lang="en-US" smtClean="0"/>
              <a:t>‹#›</a:t>
            </a:fld>
            <a:endParaRPr lang="en-US" dirty="0"/>
          </a:p>
        </p:txBody>
      </p:sp>
    </p:spTree>
    <p:extLst>
      <p:ext uri="{BB962C8B-B14F-4D97-AF65-F5344CB8AC3E}">
        <p14:creationId xmlns:p14="http://schemas.microsoft.com/office/powerpoint/2010/main" val="1562254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latin typeface="Arial" panose="020B0604020202020204" pitchFamily="34" charset="0"/>
                <a:cs typeface="Arial" panose="020B0604020202020204" pitchFamily="34" charset="0"/>
              </a:rPr>
              <a:t>3) NVDA Reader (free versions available)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50340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91552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23D05B1-E14E-554D-A191-4513604FB385}" type="slidenum">
              <a:rPr lang="en-US" smtClean="0"/>
              <a:t>6</a:t>
            </a:fld>
            <a:endParaRPr lang="en-US" dirty="0"/>
          </a:p>
        </p:txBody>
      </p:sp>
    </p:spTree>
    <p:extLst>
      <p:ext uri="{BB962C8B-B14F-4D97-AF65-F5344CB8AC3E}">
        <p14:creationId xmlns:p14="http://schemas.microsoft.com/office/powerpoint/2010/main" val="4046069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23D05B1-E14E-554D-A191-4513604FB385}" type="slidenum">
              <a:rPr lang="en-US" smtClean="0"/>
              <a:t>11</a:t>
            </a:fld>
            <a:endParaRPr lang="en-US" dirty="0"/>
          </a:p>
        </p:txBody>
      </p:sp>
    </p:spTree>
    <p:extLst>
      <p:ext uri="{BB962C8B-B14F-4D97-AF65-F5344CB8AC3E}">
        <p14:creationId xmlns:p14="http://schemas.microsoft.com/office/powerpoint/2010/main" val="4172874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noProof="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major portions are Air distribution section, Plenum section, and Air inlet section. The air distribution section consists of a heater door, and four tubes to the floor, door, defrost, and panel registers, respectively. The heater door and defrost doors have a triangular cross-section. The plenum section consists of a temperature blend door, evaporator, and heater core. The evaporator has a rectangular cross-section. The temperature blend door appears like a triangular prism. The air inlet section consists of a recirc or fresh air door, and a blower motor. The recirc door also has a triangular cross-section, and fresh air enters to the recirc door from the heater door via the temperature blend door.</a:t>
            </a:r>
            <a:r>
              <a:rPr lang="en-US" sz="1200" dirty="0">
                <a:latin typeface="Arial" panose="020B0604020202020204" pitchFamily="34" charset="0"/>
                <a:cs typeface="Arial" panose="020B0604020202020204" pitchFamily="34" charset="0"/>
              </a:rPr>
              <a:t> </a:t>
            </a:r>
            <a:endParaRPr lang="en-US" sz="1200"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23D05B1-E14E-554D-A191-4513604FB385}" type="slidenum">
              <a:rPr lang="en-US" smtClean="0"/>
              <a:t>13</a:t>
            </a:fld>
            <a:endParaRPr lang="en-US" dirty="0"/>
          </a:p>
        </p:txBody>
      </p:sp>
    </p:spTree>
    <p:extLst>
      <p:ext uri="{BB962C8B-B14F-4D97-AF65-F5344CB8AC3E}">
        <p14:creationId xmlns:p14="http://schemas.microsoft.com/office/powerpoint/2010/main" val="2450075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23D05B1-E14E-554D-A191-4513604FB385}" type="slidenum">
              <a:rPr lang="en-US" smtClean="0"/>
              <a:t>16</a:t>
            </a:fld>
            <a:endParaRPr lang="en-US" dirty="0"/>
          </a:p>
        </p:txBody>
      </p:sp>
    </p:spTree>
    <p:extLst>
      <p:ext uri="{BB962C8B-B14F-4D97-AF65-F5344CB8AC3E}">
        <p14:creationId xmlns:p14="http://schemas.microsoft.com/office/powerpoint/2010/main" val="2034316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noProof="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inputs are the electronic control module and powertrain control module. The electronic control module consists of an A C sunload sensor, automatic temperature control sensor, A C ambient air temperature sensor, and vehicle operator. The powertrain control module consists of vehicle speed, engine coolant temperature, and other engine sensors. The output has the following parts: blower motor speed control with a blower motor, A C air temperature control and door actuator with a temperature control door, a door motor with a mode air door, a defroster door motor, an air inlet duct door vacuum motor with a heater and A C air inlet door, A C clutch with an A C compressor, and an A C compressor clutch control module. The A C compressor clutch control module, and powertrain control module are linked to an A C pressure cut off switch, which leads to an A C cycling switch and then to the electronic control module.</a:t>
            </a:r>
            <a:r>
              <a:rPr lang="en-US" sz="1200" dirty="0">
                <a:latin typeface="Arial" panose="020B0604020202020204" pitchFamily="34" charset="0"/>
                <a:cs typeface="Arial" panose="020B0604020202020204" pitchFamily="34" charset="0"/>
              </a:rPr>
              <a:t> </a:t>
            </a:r>
            <a:endParaRPr lang="en-US" sz="1200"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23D05B1-E14E-554D-A191-4513604FB385}" type="slidenum">
              <a:rPr lang="en-US" smtClean="0"/>
              <a:t>24</a:t>
            </a:fld>
            <a:endParaRPr lang="en-US" dirty="0"/>
          </a:p>
        </p:txBody>
      </p:sp>
    </p:spTree>
    <p:extLst>
      <p:ext uri="{BB962C8B-B14F-4D97-AF65-F5344CB8AC3E}">
        <p14:creationId xmlns:p14="http://schemas.microsoft.com/office/powerpoint/2010/main" val="2430606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23D05B1-E14E-554D-A191-4513604FB385}" type="slidenum">
              <a:rPr lang="en-US" smtClean="0"/>
              <a:t>27</a:t>
            </a:fld>
            <a:endParaRPr lang="en-US" dirty="0"/>
          </a:p>
        </p:txBody>
      </p:sp>
    </p:spTree>
    <p:extLst>
      <p:ext uri="{BB962C8B-B14F-4D97-AF65-F5344CB8AC3E}">
        <p14:creationId xmlns:p14="http://schemas.microsoft.com/office/powerpoint/2010/main" val="1896264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23D05B1-E14E-554D-A191-4513604FB385}" type="slidenum">
              <a:rPr lang="en-US" smtClean="0"/>
              <a:t>33</a:t>
            </a:fld>
            <a:endParaRPr lang="en-US" dirty="0"/>
          </a:p>
        </p:txBody>
      </p:sp>
    </p:spTree>
    <p:extLst>
      <p:ext uri="{BB962C8B-B14F-4D97-AF65-F5344CB8AC3E}">
        <p14:creationId xmlns:p14="http://schemas.microsoft.com/office/powerpoint/2010/main" val="4009502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37</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009710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lvl1pPr>
              <a:defRPr sz="2400" baseline="0">
                <a:latin typeface="+mn-lt"/>
              </a:defRPr>
            </a:lvl1pPr>
            <a:lvl2pPr>
              <a:defRPr sz="2400" baseline="0">
                <a:latin typeface="+mn-lt"/>
              </a:defRPr>
            </a:lvl2pPr>
            <a:lvl3pPr>
              <a:defRPr sz="2400" baseline="0">
                <a:latin typeface="+mn-lt"/>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435877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9BE0F514-17F2-4F80-AEC5-F1793A21C549}"/>
              </a:ext>
            </a:extLst>
          </p:cNvPr>
          <p:cNvSpPr>
            <a:spLocks noGrp="1"/>
          </p:cNvSpPr>
          <p:nvPr>
            <p:ph type="pic" sz="quarter" idx="15"/>
          </p:nvPr>
        </p:nvSpPr>
        <p:spPr>
          <a:xfrm>
            <a:off x="457200" y="5392738"/>
            <a:ext cx="8229600" cy="1023937"/>
          </a:xfrm>
        </p:spPr>
        <p:txBody>
          <a:bodyPr/>
          <a:lstStyle/>
          <a:p>
            <a:endParaRPr lang="en-IN" dirty="0"/>
          </a:p>
        </p:txBody>
      </p:sp>
      <p:sp>
        <p:nvSpPr>
          <p:cNvPr id="5" name="Content Placeholder 4">
            <a:extLst>
              <a:ext uri="{FF2B5EF4-FFF2-40B4-BE49-F238E27FC236}">
                <a16:creationId xmlns:a16="http://schemas.microsoft.com/office/drawing/2014/main" id="{7C1579F3-8390-4682-B9BF-B7188E3CDE8F}"/>
              </a:ext>
            </a:extLst>
          </p:cNvPr>
          <p:cNvSpPr>
            <a:spLocks noGrp="1"/>
          </p:cNvSpPr>
          <p:nvPr>
            <p:ph sz="quarter" idx="16"/>
          </p:nvPr>
        </p:nvSpPr>
        <p:spPr>
          <a:xfrm>
            <a:off x="457200" y="5800725"/>
            <a:ext cx="8229600" cy="9445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748973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2400" b="0" i="0" u="none" strike="noStrike" cap="none" baseline="0">
                <a:solidFill>
                  <a:schemeClr val="dk1"/>
                </a:solidFill>
                <a:latin typeface="Arial" panose="020B0604020202020204" pitchFamily="34" charset="0"/>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33330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t + figure">
    <p:spTree>
      <p:nvGrpSpPr>
        <p:cNvPr id="1" name="Shape 30"/>
        <p:cNvGrpSpPr/>
        <p:nvPr/>
      </p:nvGrpSpPr>
      <p:grpSpPr>
        <a:xfrm>
          <a:off x="0" y="0"/>
          <a:ext cx="0" cy="0"/>
          <a:chOff x="0" y="0"/>
          <a:chExt cx="0" cy="0"/>
        </a:xfrm>
      </p:grpSpPr>
      <p:sp>
        <p:nvSpPr>
          <p:cNvPr id="2" name="Title 1"/>
          <p:cNvSpPr>
            <a:spLocks noGrp="1"/>
          </p:cNvSpPr>
          <p:nvPr>
            <p:ph type="title"/>
          </p:nvPr>
        </p:nvSpPr>
        <p:spPr>
          <a:xfrm>
            <a:off x="425449" y="124580"/>
            <a:ext cx="8296275" cy="590349"/>
          </a:xfrm>
        </p:spPr>
        <p:txBody>
          <a:bodyPr tIns="18000" bIns="18000" anchor="ctr" anchorCtr="0">
            <a:spAutoFit/>
          </a:bodyPr>
          <a:lstStyle>
            <a:lvl1pPr>
              <a:defRPr sz="3600">
                <a:latin typeface="+mj-lt"/>
              </a:defRPr>
            </a:lvl1pPr>
          </a:lstStyle>
          <a:p>
            <a:r>
              <a:rPr lang="en-US" dirty="0"/>
              <a:t>Click to edit Master title style</a:t>
            </a:r>
            <a:endParaRPr lang="en-IN" dirty="0"/>
          </a:p>
        </p:txBody>
      </p:sp>
      <p:sp>
        <p:nvSpPr>
          <p:cNvPr id="5" name="Content Placeholder 4"/>
          <p:cNvSpPr>
            <a:spLocks noGrp="1"/>
          </p:cNvSpPr>
          <p:nvPr>
            <p:ph sz="quarter" idx="10"/>
          </p:nvPr>
        </p:nvSpPr>
        <p:spPr>
          <a:xfrm>
            <a:off x="425450" y="1044575"/>
            <a:ext cx="4146550" cy="336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Picture Placeholder 6"/>
          <p:cNvSpPr>
            <a:spLocks noGrp="1"/>
          </p:cNvSpPr>
          <p:nvPr>
            <p:ph type="pic" sz="quarter" idx="11"/>
          </p:nvPr>
        </p:nvSpPr>
        <p:spPr>
          <a:xfrm>
            <a:off x="5076825" y="1044575"/>
            <a:ext cx="3644900" cy="3365500"/>
          </a:xfrm>
        </p:spPr>
        <p:txBody>
          <a:bodyPr/>
          <a:lstStyle/>
          <a:p>
            <a:endParaRPr lang="en-IN" dirty="0"/>
          </a:p>
        </p:txBody>
      </p:sp>
    </p:spTree>
    <p:extLst>
      <p:ext uri="{BB962C8B-B14F-4D97-AF65-F5344CB8AC3E}">
        <p14:creationId xmlns:p14="http://schemas.microsoft.com/office/powerpoint/2010/main" val="3505060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hasCustomPrompt="1"/>
          </p:nvPr>
        </p:nvSpPr>
        <p:spPr>
          <a:xfrm>
            <a:off x="457200" y="215371"/>
            <a:ext cx="8229600" cy="1215864"/>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text</a:t>
            </a:r>
            <a:endParaRPr dirty="0"/>
          </a:p>
        </p:txBody>
      </p:sp>
      <p:sp>
        <p:nvSpPr>
          <p:cNvPr id="39" name="Content Placeholder"/>
          <p:cNvSpPr txBox="1">
            <a:spLocks noGrp="1"/>
          </p:cNvSpPr>
          <p:nvPr>
            <p:ph type="body" idx="1"/>
          </p:nvPr>
        </p:nvSpPr>
        <p:spPr>
          <a:xfrm>
            <a:off x="457200" y="1507544"/>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2146852"/>
            <a:ext cx="4397375" cy="3979311"/>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2146852"/>
            <a:ext cx="3657600" cy="945598"/>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286501"/>
            <a:ext cx="1093304" cy="3429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347647977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hapter Opener 1">
    <p:spTree>
      <p:nvGrpSpPr>
        <p:cNvPr id="1" name="Shape 37"/>
        <p:cNvGrpSpPr/>
        <p:nvPr/>
      </p:nvGrpSpPr>
      <p:grpSpPr>
        <a:xfrm>
          <a:off x="0" y="0"/>
          <a:ext cx="0" cy="0"/>
          <a:chOff x="0" y="0"/>
          <a:chExt cx="0" cy="0"/>
        </a:xfrm>
      </p:grpSpPr>
      <p:sp>
        <p:nvSpPr>
          <p:cNvPr id="2" name="Title 1"/>
          <p:cNvSpPr>
            <a:spLocks noGrp="1"/>
          </p:cNvSpPr>
          <p:nvPr>
            <p:ph type="title"/>
          </p:nvPr>
        </p:nvSpPr>
        <p:spPr>
          <a:xfrm>
            <a:off x="435684" y="124580"/>
            <a:ext cx="8284454" cy="590349"/>
          </a:xfrm>
        </p:spPr>
        <p:txBody>
          <a:bodyPr lIns="0" tIns="18000" rIns="0" bIns="18000" anchor="ctr" anchorCtr="0">
            <a:spAutoFit/>
          </a:bodyPr>
          <a:lstStyle>
            <a:lvl1pPr>
              <a:defRPr sz="3600">
                <a:latin typeface="+mj-lt"/>
              </a:defRPr>
            </a:lvl1pPr>
          </a:lstStyle>
          <a:p>
            <a:r>
              <a:rPr lang="en-US" dirty="0"/>
              <a:t>Click to edit Master title style</a:t>
            </a:r>
            <a:endParaRPr lang="en-IN" dirty="0"/>
          </a:p>
        </p:txBody>
      </p:sp>
      <p:sp>
        <p:nvSpPr>
          <p:cNvPr id="4" name="Content Placeholder 3"/>
          <p:cNvSpPr>
            <a:spLocks noGrp="1"/>
          </p:cNvSpPr>
          <p:nvPr>
            <p:ph sz="quarter" idx="10"/>
          </p:nvPr>
        </p:nvSpPr>
        <p:spPr>
          <a:xfrm>
            <a:off x="430213" y="1044575"/>
            <a:ext cx="8289925" cy="354013"/>
          </a:xfrm>
        </p:spPr>
        <p:txBody>
          <a:bodyPr/>
          <a:lstStyle>
            <a:lvl1pPr>
              <a:defRPr sz="2000">
                <a:solidFill>
                  <a:srgbClr val="007FA3"/>
                </a:solidFill>
              </a:defRPr>
            </a:lvl1pPr>
            <a:lvl2pPr>
              <a:defRPr sz="2000">
                <a:solidFill>
                  <a:srgbClr val="007FA3"/>
                </a:solidFill>
              </a:defRPr>
            </a:lvl2pPr>
            <a:lvl3pPr>
              <a:defRPr sz="2000">
                <a:solidFill>
                  <a:srgbClr val="007FA3"/>
                </a:solidFill>
              </a:defRPr>
            </a:lvl3pPr>
            <a:lvl4pPr>
              <a:defRPr sz="2000">
                <a:solidFill>
                  <a:srgbClr val="007FA3"/>
                </a:solidFill>
              </a:defRPr>
            </a:lvl4pPr>
            <a:lvl5pPr>
              <a:defRPr sz="2000">
                <a:solidFill>
                  <a:srgbClr val="007FA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Picture Placeholder 5"/>
          <p:cNvSpPr>
            <a:spLocks noGrp="1"/>
          </p:cNvSpPr>
          <p:nvPr>
            <p:ph type="pic" sz="quarter" idx="11"/>
          </p:nvPr>
        </p:nvSpPr>
        <p:spPr>
          <a:xfrm>
            <a:off x="430213" y="1743075"/>
            <a:ext cx="3937000" cy="4011613"/>
          </a:xfrm>
        </p:spPr>
        <p:txBody>
          <a:bodyPr/>
          <a:lstStyle/>
          <a:p>
            <a:endParaRPr lang="en-IN" dirty="0"/>
          </a:p>
        </p:txBody>
      </p:sp>
      <p:sp>
        <p:nvSpPr>
          <p:cNvPr id="8" name="Content Placeholder 7"/>
          <p:cNvSpPr>
            <a:spLocks noGrp="1"/>
          </p:cNvSpPr>
          <p:nvPr>
            <p:ph sz="quarter" idx="12"/>
          </p:nvPr>
        </p:nvSpPr>
        <p:spPr>
          <a:xfrm>
            <a:off x="4567238" y="1990725"/>
            <a:ext cx="4152900" cy="9239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13"/>
          </p:nvPr>
        </p:nvSpPr>
        <p:spPr>
          <a:xfrm>
            <a:off x="4567238" y="3441700"/>
            <a:ext cx="4152900" cy="9588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Picture Placeholder 12"/>
          <p:cNvSpPr>
            <a:spLocks noGrp="1"/>
          </p:cNvSpPr>
          <p:nvPr>
            <p:ph type="pic" sz="quarter" idx="14"/>
          </p:nvPr>
        </p:nvSpPr>
        <p:spPr>
          <a:xfrm>
            <a:off x="430213" y="6308725"/>
            <a:ext cx="2281237" cy="549275"/>
          </a:xfrm>
        </p:spPr>
        <p:txBody>
          <a:bodyPr/>
          <a:lstStyle/>
          <a:p>
            <a:endParaRPr lang="en-IN" dirty="0"/>
          </a:p>
        </p:txBody>
      </p:sp>
      <p:sp>
        <p:nvSpPr>
          <p:cNvPr id="15" name="Content Placeholder 14"/>
          <p:cNvSpPr>
            <a:spLocks noGrp="1"/>
          </p:cNvSpPr>
          <p:nvPr>
            <p:ph sz="quarter" idx="15"/>
          </p:nvPr>
        </p:nvSpPr>
        <p:spPr>
          <a:xfrm>
            <a:off x="3216537" y="6470650"/>
            <a:ext cx="5503602" cy="263525"/>
          </a:xfrm>
        </p:spPr>
        <p:txBody>
          <a:bodyPr/>
          <a:lstStyle>
            <a:lvl1pPr>
              <a:defRPr sz="1200">
                <a:latin typeface="Verdana" panose="020B0604030504040204" pitchFamily="34" charset="0"/>
                <a:ea typeface="Verdana" panose="020B0604030504040204" pitchFamily="34" charset="0"/>
              </a:defRPr>
            </a:lvl1pPr>
            <a:lvl2pPr>
              <a:defRPr sz="1200">
                <a:latin typeface="Verdana" panose="020B0604030504040204" pitchFamily="34" charset="0"/>
                <a:ea typeface="Verdana" panose="020B0604030504040204" pitchFamily="34" charset="0"/>
              </a:defRPr>
            </a:lvl2pPr>
            <a:lvl3pPr>
              <a:defRPr sz="12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2448503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15" name="Logo" descr="Pearson Logo"/>
          <p:cNvPicPr preferRelativeResize="0"/>
          <p:nvPr userDrawn="1"/>
        </p:nvPicPr>
        <p:blipFill rotWithShape="1">
          <a:blip r:embed="rId6">
            <a:alphaModFix/>
          </a:blip>
          <a:srcRect/>
          <a:stretch/>
        </p:blipFill>
        <p:spPr>
          <a:xfrm>
            <a:off x="443972" y="6429708"/>
            <a:ext cx="917999" cy="289143"/>
          </a:xfrm>
          <a:prstGeom prst="rect">
            <a:avLst/>
          </a:prstGeom>
          <a:noFill/>
          <a:ln>
            <a:noFill/>
          </a:ln>
        </p:spPr>
      </p:pic>
      <p:sp>
        <p:nvSpPr>
          <p:cNvPr id="16" name="Copyright"/>
          <p:cNvSpPr txBox="1"/>
          <p:nvPr/>
        </p:nvSpPr>
        <p:spPr>
          <a:xfrm>
            <a:off x="1600200" y="6429344"/>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2021, 2018, 2015 Pearson Education, Inc. All Rights Reserved</a:t>
            </a: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757744497"/>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8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564815979"/>
      </p:ext>
    </p:extLst>
  </p:cSld>
  <p:clrMap bg1="lt1" tx1="dk1" bg2="dk2" tx2="lt2" accent1="accent1" accent2="accent2" accent3="accent3" accent4="accent4" accent5="accent5" accent6="accent6" hlink="hlink" folHlink="folHlink"/>
  <p:sldLayoutIdLst>
    <p:sldLayoutId id="2147483679" r:id="rId1"/>
    <p:sldLayoutId id="214748368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wmf"/></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158" y="314757"/>
            <a:ext cx="8271042" cy="1144347"/>
          </a:xfrm>
        </p:spPr>
        <p:txBody>
          <a:bodyPr wrap="square" tIns="18000" bIns="18000" anchor="ctr" anchorCtr="0">
            <a:spAutoFit/>
          </a:bodyPr>
          <a:lstStyle/>
          <a:p>
            <a:r>
              <a:rPr lang="en-US" dirty="0"/>
              <a:t>Automotive Heating and Air Conditioning</a:t>
            </a:r>
          </a:p>
        </p:txBody>
      </p:sp>
      <p:sp>
        <p:nvSpPr>
          <p:cNvPr id="3" name="Content Placeholder 2"/>
          <p:cNvSpPr>
            <a:spLocks noGrp="1"/>
          </p:cNvSpPr>
          <p:nvPr>
            <p:ph sz="quarter" idx="10"/>
          </p:nvPr>
        </p:nvSpPr>
        <p:spPr>
          <a:xfrm>
            <a:off x="442789" y="1556084"/>
            <a:ext cx="2328485" cy="344128"/>
          </a:xfrm>
        </p:spPr>
        <p:txBody>
          <a:bodyPr wrap="square" lIns="0" tIns="18000" rIns="0" bIns="18000" anchor="ctr" anchorCtr="0">
            <a:spAutoFit/>
          </a:bodyPr>
          <a:lstStyle/>
          <a:p>
            <a:pPr marL="0" indent="0">
              <a:spcBef>
                <a:spcPts val="600"/>
              </a:spcBef>
              <a:buNone/>
            </a:pPr>
            <a:r>
              <a:rPr lang="en-US" dirty="0"/>
              <a:t>Ninth Edition</a:t>
            </a:r>
          </a:p>
        </p:txBody>
      </p:sp>
      <p:pic>
        <p:nvPicPr>
          <p:cNvPr id="12" name="Picture Placeholder 11" descr="Front Cover: Automotive Heating and Air Conditioning Ninth Edition by James D.&#10;Halderman">
            <a:extLst>
              <a:ext uri="{FF2B5EF4-FFF2-40B4-BE49-F238E27FC236}">
                <a16:creationId xmlns:a16="http://schemas.microsoft.com/office/drawing/2014/main" id="{30018957-08D5-4219-A372-A9D538A0603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535838" y="1981200"/>
            <a:ext cx="3426562" cy="4378757"/>
          </a:xfrm>
          <a:prstGeom prst="rect">
            <a:avLst/>
          </a:prstGeom>
        </p:spPr>
      </p:pic>
      <p:sp>
        <p:nvSpPr>
          <p:cNvPr id="5" name="Content Placeholder 4"/>
          <p:cNvSpPr>
            <a:spLocks noGrp="1"/>
          </p:cNvSpPr>
          <p:nvPr>
            <p:ph sz="quarter" idx="12"/>
          </p:nvPr>
        </p:nvSpPr>
        <p:spPr>
          <a:xfrm>
            <a:off x="4620126" y="2140966"/>
            <a:ext cx="1990188" cy="498016"/>
          </a:xfrm>
        </p:spPr>
        <p:txBody>
          <a:bodyPr wrap="square" lIns="0" tIns="18000" rIns="0" bIns="18000" anchor="ctr" anchorCtr="0">
            <a:spAutoFit/>
          </a:bodyPr>
          <a:lstStyle/>
          <a:p>
            <a:pPr marL="0" indent="0">
              <a:spcBef>
                <a:spcPts val="600"/>
              </a:spcBef>
              <a:buNone/>
            </a:pPr>
            <a:r>
              <a:rPr lang="en-US" sz="3000" dirty="0">
                <a:solidFill>
                  <a:schemeClr val="tx1"/>
                </a:solidFill>
              </a:rPr>
              <a:t>Chapter 12</a:t>
            </a:r>
            <a:endParaRPr lang="en-US" sz="3000" dirty="0"/>
          </a:p>
        </p:txBody>
      </p:sp>
      <p:sp>
        <p:nvSpPr>
          <p:cNvPr id="6" name="Content Placeholder 5"/>
          <p:cNvSpPr>
            <a:spLocks noGrp="1"/>
          </p:cNvSpPr>
          <p:nvPr>
            <p:ph sz="quarter" idx="13"/>
          </p:nvPr>
        </p:nvSpPr>
        <p:spPr>
          <a:xfrm>
            <a:off x="4620126" y="3186244"/>
            <a:ext cx="3641558" cy="713460"/>
          </a:xfrm>
        </p:spPr>
        <p:txBody>
          <a:bodyPr wrap="square" lIns="0" tIns="18000" rIns="0" bIns="18000" anchor="ctr" anchorCtr="0">
            <a:spAutoFit/>
          </a:bodyPr>
          <a:lstStyle/>
          <a:p>
            <a:pPr marL="0" indent="0">
              <a:buNone/>
            </a:pPr>
            <a:r>
              <a:rPr lang="en-US" sz="2200" dirty="0"/>
              <a:t>Automatic Temperature Control Systems</a:t>
            </a:r>
          </a:p>
        </p:txBody>
      </p:sp>
      <p:pic>
        <p:nvPicPr>
          <p:cNvPr id="9" name="Picture Placeholder 8" descr="Pearson Logo"/>
          <p:cNvPicPr>
            <a:picLocks noGrp="1" noChangeAspect="1"/>
          </p:cNvPicPr>
          <p:nvPr>
            <p:ph type="pic" sz="quarter" idx="14"/>
          </p:nvPr>
        </p:nvPicPr>
        <p:blipFill>
          <a:blip r:embed="rId4">
            <a:extLst>
              <a:ext uri="{28A0092B-C50C-407E-A947-70E740481C1C}">
                <a14:useLocalDpi xmlns:a14="http://schemas.microsoft.com/office/drawing/2010/main" val="0"/>
              </a:ext>
            </a:extLst>
          </a:blip>
          <a:stretch>
            <a:fillRect/>
          </a:stretch>
        </p:blipFill>
        <p:spPr>
          <a:xfrm>
            <a:off x="430213" y="6465758"/>
            <a:ext cx="914400" cy="276225"/>
          </a:xfrm>
        </p:spPr>
      </p:pic>
      <p:sp>
        <p:nvSpPr>
          <p:cNvPr id="8" name="Content Placeholder 7"/>
          <p:cNvSpPr>
            <a:spLocks noGrp="1"/>
          </p:cNvSpPr>
          <p:nvPr>
            <p:ph sz="quarter" idx="15"/>
          </p:nvPr>
        </p:nvSpPr>
        <p:spPr>
          <a:xfrm>
            <a:off x="2758698" y="6470133"/>
            <a:ext cx="5961441" cy="221018"/>
          </a:xfrm>
        </p:spPr>
        <p:txBody>
          <a:bodyPr wrap="square" lIns="0" tIns="18000" rIns="0" bIns="18000" anchor="ctr" anchorCtr="0">
            <a:spAutoFit/>
          </a:bodyPr>
          <a:lstStyle/>
          <a:p>
            <a:pPr marL="101600" indent="0" algn="r">
              <a:buNone/>
            </a:pPr>
            <a:r>
              <a:rPr lang="en-US" altLang="en-US" dirty="0">
                <a:latin typeface="Verdana"/>
                <a:cs typeface="Verdana" panose="020B0604030504040204" pitchFamily="34" charset="0"/>
              </a:rPr>
              <a:t>Copyright © 2021, 2018, 2015 Pearson Education, Inc. All Rights Reserved</a:t>
            </a:r>
          </a:p>
        </p:txBody>
      </p:sp>
    </p:spTree>
    <p:extLst>
      <p:ext uri="{BB962C8B-B14F-4D97-AF65-F5344CB8AC3E}">
        <p14:creationId xmlns:p14="http://schemas.microsoft.com/office/powerpoint/2010/main" val="3907287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D60B7-97A3-4AA6-A5B7-6C2741073819}"/>
              </a:ext>
            </a:extLst>
          </p:cNvPr>
          <p:cNvSpPr>
            <a:spLocks noGrp="1"/>
          </p:cNvSpPr>
          <p:nvPr>
            <p:ph type="title"/>
          </p:nvPr>
        </p:nvSpPr>
        <p:spPr>
          <a:xfrm>
            <a:off x="457200" y="302576"/>
            <a:ext cx="8229600" cy="590349"/>
          </a:xfrm>
        </p:spPr>
        <p:txBody>
          <a:bodyPr lIns="0" tIns="18000" rIns="0" bIns="18000" anchor="ctr">
            <a:spAutoFit/>
          </a:bodyPr>
          <a:lstStyle/>
          <a:p>
            <a:r>
              <a:rPr lang="en-US" dirty="0"/>
              <a:t>Sensors </a:t>
            </a:r>
            <a:r>
              <a:rPr lang="en-US" sz="2800" dirty="0"/>
              <a:t>(4 of 4)</a:t>
            </a:r>
            <a:endParaRPr lang="en-US" dirty="0"/>
          </a:p>
        </p:txBody>
      </p:sp>
      <p:sp>
        <p:nvSpPr>
          <p:cNvPr id="3" name="Content Placeholder 2">
            <a:extLst>
              <a:ext uri="{FF2B5EF4-FFF2-40B4-BE49-F238E27FC236}">
                <a16:creationId xmlns:a16="http://schemas.microsoft.com/office/drawing/2014/main" id="{46B640C7-C09E-459C-A2BB-4F71F5D73FF4}"/>
              </a:ext>
            </a:extLst>
          </p:cNvPr>
          <p:cNvSpPr>
            <a:spLocks noGrp="1"/>
          </p:cNvSpPr>
          <p:nvPr>
            <p:ph sz="quarter" idx="13"/>
          </p:nvPr>
        </p:nvSpPr>
        <p:spPr>
          <a:xfrm>
            <a:off x="457200" y="1119105"/>
            <a:ext cx="8229600" cy="1701085"/>
          </a:xfrm>
        </p:spPr>
        <p:txBody>
          <a:bodyPr lIns="0" tIns="18000" rIns="0" bIns="18000" anchor="ctr">
            <a:spAutoFit/>
          </a:bodyPr>
          <a:lstStyle/>
          <a:p>
            <a:pPr marL="342900" indent="-342900">
              <a:spcBef>
                <a:spcPts val="600"/>
              </a:spcBef>
            </a:pPr>
            <a:r>
              <a:rPr lang="en-US" sz="2400" dirty="0">
                <a:latin typeface="Arial" panose="020B0604020202020204" pitchFamily="34" charset="0"/>
                <a:cs typeface="Arial" panose="020B0604020202020204" pitchFamily="34" charset="0"/>
              </a:rPr>
              <a:t>A pressure transducer can be used in the low- and/or high-pressure refrigerant line.</a:t>
            </a:r>
          </a:p>
          <a:p>
            <a:pPr marL="829818" lvl="1" indent="-342900"/>
            <a:r>
              <a:rPr lang="en-US" sz="2400" dirty="0">
                <a:latin typeface="Arial" panose="020B0604020202020204" pitchFamily="34" charset="0"/>
                <a:cs typeface="Arial" panose="020B0604020202020204" pitchFamily="34" charset="0"/>
              </a:rPr>
              <a:t>Allows the </a:t>
            </a:r>
            <a:r>
              <a:rPr lang="en-US" sz="2400" spc="-300" dirty="0">
                <a:latin typeface="Arial" panose="020B0604020202020204" pitchFamily="34" charset="0"/>
                <a:cs typeface="Arial" panose="020B0604020202020204" pitchFamily="34" charset="0"/>
              </a:rPr>
              <a:t>E C </a:t>
            </a:r>
            <a:r>
              <a:rPr lang="en-US" sz="2400" dirty="0">
                <a:latin typeface="Arial" panose="020B0604020202020204" pitchFamily="34" charset="0"/>
                <a:cs typeface="Arial" panose="020B0604020202020204" pitchFamily="34" charset="0"/>
              </a:rPr>
              <a:t>M to monitor pressure</a:t>
            </a:r>
          </a:p>
          <a:p>
            <a:pPr marL="342900" indent="-342900">
              <a:spcBef>
                <a:spcPts val="600"/>
              </a:spcBef>
            </a:pPr>
            <a:r>
              <a:rPr lang="en-US" sz="2400" dirty="0">
                <a:latin typeface="Arial" panose="020B0604020202020204" pitchFamily="34" charset="0"/>
                <a:cs typeface="Arial" panose="020B0604020202020204" pitchFamily="34" charset="0"/>
              </a:rPr>
              <a:t>Some systems use an air quality sensor, which detects</a:t>
            </a:r>
            <a:endParaRPr lang="en-US" sz="2400" dirty="0"/>
          </a:p>
        </p:txBody>
      </p:sp>
      <p:sp>
        <p:nvSpPr>
          <p:cNvPr id="4" name="Content Placeholder 3">
            <a:extLst>
              <a:ext uri="{FF2B5EF4-FFF2-40B4-BE49-F238E27FC236}">
                <a16:creationId xmlns:a16="http://schemas.microsoft.com/office/drawing/2014/main" id="{138AB132-B58D-42C4-9531-B6F6DADDBF44}"/>
              </a:ext>
            </a:extLst>
          </p:cNvPr>
          <p:cNvSpPr>
            <a:spLocks noGrp="1"/>
          </p:cNvSpPr>
          <p:nvPr>
            <p:ph sz="quarter" idx="14"/>
          </p:nvPr>
        </p:nvSpPr>
        <p:spPr>
          <a:xfrm>
            <a:off x="845134" y="2917388"/>
            <a:ext cx="3920836" cy="405683"/>
          </a:xfrm>
        </p:spPr>
        <p:txBody>
          <a:bodyPr wrap="square" lIns="0" tIns="18000" rIns="0" bIns="18000" anchor="ctr">
            <a:spAutoFit/>
          </a:bodyPr>
          <a:lstStyle/>
          <a:p>
            <a:pPr marL="101600" indent="-101600">
              <a:buNone/>
            </a:pPr>
            <a:r>
              <a:rPr lang="en-US" sz="2400" dirty="0">
                <a:latin typeface="Arial" panose="020B0604020202020204" pitchFamily="34" charset="0"/>
                <a:cs typeface="Arial" panose="020B0604020202020204" pitchFamily="34" charset="0"/>
              </a:rPr>
              <a:t>hydrocarbons (</a:t>
            </a:r>
            <a:r>
              <a:rPr lang="en-US" sz="2400" spc="-300" dirty="0">
                <a:latin typeface="Arial" panose="020B0604020202020204" pitchFamily="34" charset="0"/>
                <a:cs typeface="Arial" panose="020B0604020202020204" pitchFamily="34" charset="0"/>
              </a:rPr>
              <a:t>H </a:t>
            </a:r>
            <a:r>
              <a:rPr lang="en-US" sz="2400" dirty="0">
                <a:latin typeface="Arial" panose="020B0604020202020204" pitchFamily="34" charset="0"/>
                <a:cs typeface="Arial" panose="020B0604020202020204" pitchFamily="34" charset="0"/>
              </a:rPr>
              <a:t>C) or ozone</a:t>
            </a:r>
            <a:endParaRPr lang="en-US" sz="2400" dirty="0"/>
          </a:p>
        </p:txBody>
      </p:sp>
      <p:graphicFrame>
        <p:nvGraphicFramePr>
          <p:cNvPr id="7" name="Object 6" descr="Open parenthesis O sub 3 close parenthesis">
            <a:extLst>
              <a:ext uri="{FF2B5EF4-FFF2-40B4-BE49-F238E27FC236}">
                <a16:creationId xmlns:a16="http://schemas.microsoft.com/office/drawing/2014/main" id="{7AB29EDE-FCCD-4FD3-BEB6-A8BE3778277C}"/>
              </a:ext>
            </a:extLst>
          </p:cNvPr>
          <p:cNvGraphicFramePr>
            <a:graphicFrameLocks noChangeAspect="1"/>
          </p:cNvGraphicFramePr>
          <p:nvPr>
            <p:extLst>
              <p:ext uri="{D42A27DB-BD31-4B8C-83A1-F6EECF244321}">
                <p14:modId xmlns:p14="http://schemas.microsoft.com/office/powerpoint/2010/main" val="3493487866"/>
              </p:ext>
            </p:extLst>
          </p:nvPr>
        </p:nvGraphicFramePr>
        <p:xfrm>
          <a:off x="4876800" y="2941638"/>
          <a:ext cx="714375" cy="458787"/>
        </p:xfrm>
        <a:graphic>
          <a:graphicData uri="http://schemas.openxmlformats.org/presentationml/2006/ole">
            <mc:AlternateContent xmlns:mc="http://schemas.openxmlformats.org/markup-compatibility/2006">
              <mc:Choice xmlns:v="urn:schemas-microsoft-com:vml" Requires="v">
                <p:oleObj spid="_x0000_s1032" name="Equation" r:id="rId3" imgW="393480" imgH="253800" progId="Equation.DSMT4">
                  <p:embed/>
                </p:oleObj>
              </mc:Choice>
              <mc:Fallback>
                <p:oleObj name="Equation" r:id="rId3" imgW="393480" imgH="253800" progId="Equation.DSMT4">
                  <p:embed/>
                  <p:pic>
                    <p:nvPicPr>
                      <p:cNvPr id="11" name="Object 10" descr="Delta x equals x subscript 2 minus x subscript 1 equals 20 m.">
                        <a:extLst>
                          <a:ext uri="{FF2B5EF4-FFF2-40B4-BE49-F238E27FC236}">
                            <a16:creationId xmlns:a16="http://schemas.microsoft.com/office/drawing/2014/main" id="{6B7F10F8-B15E-E940-BFFF-92088A73FCDB}"/>
                          </a:ext>
                        </a:extLst>
                      </p:cNvPr>
                      <p:cNvPicPr/>
                      <p:nvPr/>
                    </p:nvPicPr>
                    <p:blipFill>
                      <a:blip r:embed="rId4"/>
                      <a:stretch>
                        <a:fillRect/>
                      </a:stretch>
                    </p:blipFill>
                    <p:spPr>
                      <a:xfrm>
                        <a:off x="4876800" y="2941638"/>
                        <a:ext cx="714375" cy="458787"/>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72142C52-169D-4EDF-969F-2437796B34C9}"/>
              </a:ext>
            </a:extLst>
          </p:cNvPr>
          <p:cNvSpPr>
            <a:spLocks noGrp="1"/>
          </p:cNvSpPr>
          <p:nvPr>
            <p:ph sz="quarter" idx="16"/>
          </p:nvPr>
        </p:nvSpPr>
        <p:spPr>
          <a:xfrm>
            <a:off x="457200" y="3418103"/>
            <a:ext cx="8229600" cy="2329287"/>
          </a:xfrm>
        </p:spPr>
        <p:txBody>
          <a:bodyPr lIns="0" tIns="18000" rIns="0" bIns="18000" anchor="ctr">
            <a:spAutoFit/>
          </a:bodyPr>
          <a:lstStyle/>
          <a:p>
            <a:pPr marL="342900" indent="-342900">
              <a:spcBef>
                <a:spcPts val="600"/>
              </a:spcBef>
            </a:pPr>
            <a:r>
              <a:rPr lang="en-US" sz="2400" dirty="0">
                <a:latin typeface="Arial" panose="020B0604020202020204" pitchFamily="34" charset="0"/>
                <a:cs typeface="Arial" panose="020B0604020202020204" pitchFamily="34" charset="0"/>
              </a:rPr>
              <a:t>A few vehicles use a relative humidity (</a:t>
            </a:r>
            <a:r>
              <a:rPr lang="en-US" sz="2400" spc="-300" dirty="0">
                <a:latin typeface="Arial" panose="020B0604020202020204" pitchFamily="34" charset="0"/>
                <a:cs typeface="Arial" panose="020B0604020202020204" pitchFamily="34" charset="0"/>
              </a:rPr>
              <a:t>R </a:t>
            </a:r>
            <a:r>
              <a:rPr lang="en-US" sz="2400" dirty="0">
                <a:latin typeface="Arial" panose="020B0604020202020204" pitchFamily="34" charset="0"/>
                <a:cs typeface="Arial" panose="020B0604020202020204" pitchFamily="34" charset="0"/>
              </a:rPr>
              <a:t>H) sensor to determine the level of in-vehicle humidity.</a:t>
            </a:r>
          </a:p>
          <a:p>
            <a:pPr marL="342900" indent="-342900">
              <a:spcBef>
                <a:spcPts val="600"/>
              </a:spcBef>
            </a:pPr>
            <a:r>
              <a:rPr lang="en-US" sz="2400" dirty="0">
                <a:latin typeface="Arial" panose="020B0604020202020204" pitchFamily="34" charset="0"/>
                <a:cs typeface="Arial" panose="020B0604020202020204" pitchFamily="34" charset="0"/>
              </a:rPr>
              <a:t>A few vehicles that are equipped with a global positioning system (</a:t>
            </a:r>
            <a:r>
              <a:rPr lang="en-US" sz="2400" spc="-300" dirty="0">
                <a:latin typeface="Arial" panose="020B0604020202020204" pitchFamily="34" charset="0"/>
                <a:cs typeface="Arial" panose="020B0604020202020204" pitchFamily="34" charset="0"/>
              </a:rPr>
              <a:t>G P </a:t>
            </a:r>
            <a:r>
              <a:rPr lang="en-US" sz="2400" dirty="0">
                <a:latin typeface="Arial" panose="020B0604020202020204" pitchFamily="34" charset="0"/>
                <a:cs typeface="Arial" panose="020B0604020202020204" pitchFamily="34" charset="0"/>
              </a:rPr>
              <a:t>S) for navigation will have a sun position strategy that tracks the angle of the sunlight entering the vehicle.</a:t>
            </a:r>
          </a:p>
        </p:txBody>
      </p:sp>
    </p:spTree>
    <p:extLst>
      <p:ext uri="{BB962C8B-B14F-4D97-AF65-F5344CB8AC3E}">
        <p14:creationId xmlns:p14="http://schemas.microsoft.com/office/powerpoint/2010/main" val="732959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0766-89A1-624B-8B02-52150C7AFA87}"/>
              </a:ext>
            </a:extLst>
          </p:cNvPr>
          <p:cNvSpPr>
            <a:spLocks noGrp="1"/>
          </p:cNvSpPr>
          <p:nvPr>
            <p:ph type="title"/>
          </p:nvPr>
        </p:nvSpPr>
        <p:spPr>
          <a:xfrm>
            <a:off x="441702" y="307203"/>
            <a:ext cx="8270495" cy="590349"/>
          </a:xfrm>
        </p:spPr>
        <p:txBody>
          <a:bodyPr wrap="square" lIns="0" tIns="18000" rIns="0" bIns="18000" anchor="ctr" anchorCtr="0">
            <a:spAutoFit/>
          </a:bodyPr>
          <a:lstStyle/>
          <a:p>
            <a:r>
              <a:rPr lang="en-US" dirty="0"/>
              <a:t>Figure 12.2</a:t>
            </a:r>
          </a:p>
        </p:txBody>
      </p:sp>
      <p:pic>
        <p:nvPicPr>
          <p:cNvPr id="7" name="Picture Placeholder 6" descr="An outside air temperature sensor is mounted on a radiator core and an A C condenser exists in front of it. A circular tube arising from the core is also visible.&#10;">
            <a:extLst>
              <a:ext uri="{FF2B5EF4-FFF2-40B4-BE49-F238E27FC236}">
                <a16:creationId xmlns:a16="http://schemas.microsoft.com/office/drawing/2014/main" id="{E7EFA2DE-481D-4A3C-97E4-5A974BE40F62}"/>
              </a:ext>
            </a:extLst>
          </p:cNvPr>
          <p:cNvPicPr>
            <a:picLocks noGrp="1" noChangeAspect="1"/>
          </p:cNvPicPr>
          <p:nvPr>
            <p:ph type="pic" sz="quarter" idx="15"/>
          </p:nvPr>
        </p:nvPicPr>
        <p:blipFill>
          <a:blip r:embed="rId3"/>
          <a:stretch>
            <a:fillRect/>
          </a:stretch>
        </p:blipFill>
        <p:spPr>
          <a:xfrm>
            <a:off x="2350162" y="1454512"/>
            <a:ext cx="4523232" cy="3371088"/>
          </a:xfrm>
          <a:prstGeom prst="rect">
            <a:avLst/>
          </a:prstGeom>
        </p:spPr>
      </p:pic>
      <p:sp>
        <p:nvSpPr>
          <p:cNvPr id="11" name="Content Placeholder 10">
            <a:extLst>
              <a:ext uri="{FF2B5EF4-FFF2-40B4-BE49-F238E27FC236}">
                <a16:creationId xmlns:a16="http://schemas.microsoft.com/office/drawing/2014/main" id="{D42A5C4B-A003-4826-8351-5177005DA2B1}"/>
              </a:ext>
            </a:extLst>
          </p:cNvPr>
          <p:cNvSpPr>
            <a:spLocks noGrp="1"/>
          </p:cNvSpPr>
          <p:nvPr>
            <p:ph sz="quarter" idx="13"/>
          </p:nvPr>
        </p:nvSpPr>
        <p:spPr>
          <a:xfrm>
            <a:off x="441704" y="5032921"/>
            <a:ext cx="8270495" cy="1144347"/>
          </a:xfrm>
        </p:spPr>
        <p:txBody>
          <a:bodyPr wrap="square" lIns="0" tIns="18000" rIns="0" bIns="18000" anchor="ctr" anchorCtr="0">
            <a:spAutoFit/>
          </a:bodyPr>
          <a:lstStyle/>
          <a:p>
            <a:pPr marL="0" indent="0">
              <a:spcBef>
                <a:spcPts val="600"/>
              </a:spcBef>
              <a:buNone/>
            </a:pPr>
            <a:r>
              <a:rPr lang="en-US" sz="2400" dirty="0"/>
              <a:t>The outside air temperature sensor is mounted on the radiator core support in front of the A/C condenser on this vehicle.</a:t>
            </a:r>
            <a:endParaRPr lang="en-IN" dirty="0"/>
          </a:p>
        </p:txBody>
      </p:sp>
    </p:spTree>
    <p:extLst>
      <p:ext uri="{BB962C8B-B14F-4D97-AF65-F5344CB8AC3E}">
        <p14:creationId xmlns:p14="http://schemas.microsoft.com/office/powerpoint/2010/main" val="3693222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41158" y="313856"/>
            <a:ext cx="8255000" cy="590349"/>
          </a:xfrm>
        </p:spPr>
        <p:txBody>
          <a:bodyPr wrap="square" lIns="0" tIns="18000" rIns="0" bIns="18000" anchor="ctr" anchorCtr="0">
            <a:spAutoFit/>
          </a:bodyPr>
          <a:lstStyle/>
          <a:p>
            <a:r>
              <a:rPr lang="en-US" dirty="0"/>
              <a:t>Airflow Control</a:t>
            </a:r>
            <a:endParaRPr lang="en-US" sz="2000" dirty="0"/>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150520"/>
            <a:ext cx="8271042" cy="1667567"/>
          </a:xfrm>
        </p:spPr>
        <p:txBody>
          <a:bodyPr wrap="square" lIns="0" tIns="18000" rIns="0" bIns="18000" anchor="ctr" anchorCtr="0">
            <a:spAutoFit/>
          </a:bodyPr>
          <a:lstStyle/>
          <a:p>
            <a:pPr marL="342900" indent="-342900">
              <a:spcBef>
                <a:spcPts val="600"/>
              </a:spcBef>
            </a:pPr>
            <a:r>
              <a:rPr lang="en-US" dirty="0">
                <a:latin typeface="Arial" panose="020B0604020202020204" pitchFamily="34" charset="0"/>
                <a:cs typeface="Arial" panose="020B0604020202020204" pitchFamily="34" charset="0"/>
              </a:rPr>
              <a:t>Air flows into the housing (case) that contains the evaporator and heater core from two possible inlets.</a:t>
            </a:r>
          </a:p>
          <a:p>
            <a:pPr marL="829818" lvl="1" indent="-342900"/>
            <a:r>
              <a:rPr lang="en-US" dirty="0">
                <a:latin typeface="Arial" panose="020B0604020202020204" pitchFamily="34" charset="0"/>
                <a:cs typeface="Arial" panose="020B0604020202020204" pitchFamily="34" charset="0"/>
              </a:rPr>
              <a:t>Outside air, often called fresh air</a:t>
            </a:r>
          </a:p>
          <a:p>
            <a:pPr marL="829818" lvl="1" indent="-342900"/>
            <a:r>
              <a:rPr lang="en-US" dirty="0">
                <a:latin typeface="Arial" panose="020B0604020202020204" pitchFamily="34" charset="0"/>
                <a:cs typeface="Arial" panose="020B0604020202020204" pitchFamily="34" charset="0"/>
              </a:rPr>
              <a:t>Inside air, usually called recirculation (recirc)</a:t>
            </a:r>
          </a:p>
        </p:txBody>
      </p:sp>
    </p:spTree>
    <p:extLst>
      <p:ext uri="{BB962C8B-B14F-4D97-AF65-F5344CB8AC3E}">
        <p14:creationId xmlns:p14="http://schemas.microsoft.com/office/powerpoint/2010/main" val="1121016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0766-89A1-624B-8B02-52150C7AFA87}"/>
              </a:ext>
            </a:extLst>
          </p:cNvPr>
          <p:cNvSpPr>
            <a:spLocks noGrp="1"/>
          </p:cNvSpPr>
          <p:nvPr>
            <p:ph type="title"/>
          </p:nvPr>
        </p:nvSpPr>
        <p:spPr>
          <a:xfrm>
            <a:off x="441702" y="307203"/>
            <a:ext cx="8270495" cy="590349"/>
          </a:xfrm>
        </p:spPr>
        <p:txBody>
          <a:bodyPr wrap="square" lIns="0" tIns="18000" rIns="0" bIns="18000" anchor="ctr" anchorCtr="0">
            <a:spAutoFit/>
          </a:bodyPr>
          <a:lstStyle/>
          <a:p>
            <a:r>
              <a:rPr lang="en-US" dirty="0"/>
              <a:t>Figure 12.8</a:t>
            </a:r>
          </a:p>
        </p:txBody>
      </p:sp>
      <p:pic>
        <p:nvPicPr>
          <p:cNvPr id="9" name="Picture Placeholder 8" descr="Three major portions of an A C system of a car.&#10;Long description is available in notes, press F6.">
            <a:extLst>
              <a:ext uri="{FF2B5EF4-FFF2-40B4-BE49-F238E27FC236}">
                <a16:creationId xmlns:a16="http://schemas.microsoft.com/office/drawing/2014/main" id="{F4152936-6C08-455C-8523-7DCC7FEA6E5C}"/>
              </a:ext>
            </a:extLst>
          </p:cNvPr>
          <p:cNvPicPr>
            <a:picLocks noGrp="1" noChangeAspect="1"/>
          </p:cNvPicPr>
          <p:nvPr>
            <p:ph type="pic" sz="quarter" idx="15"/>
          </p:nvPr>
        </p:nvPicPr>
        <p:blipFill>
          <a:blip r:embed="rId3"/>
          <a:stretch>
            <a:fillRect/>
          </a:stretch>
        </p:blipFill>
        <p:spPr>
          <a:xfrm>
            <a:off x="2109527" y="1461268"/>
            <a:ext cx="4991100" cy="3448050"/>
          </a:xfrm>
          <a:prstGeom prst="rect">
            <a:avLst/>
          </a:prstGeom>
        </p:spPr>
      </p:pic>
      <p:sp>
        <p:nvSpPr>
          <p:cNvPr id="11" name="Content Placeholder 10">
            <a:extLst>
              <a:ext uri="{FF2B5EF4-FFF2-40B4-BE49-F238E27FC236}">
                <a16:creationId xmlns:a16="http://schemas.microsoft.com/office/drawing/2014/main" id="{D42A5C4B-A003-4826-8351-5177005DA2B1}"/>
              </a:ext>
            </a:extLst>
          </p:cNvPr>
          <p:cNvSpPr>
            <a:spLocks noGrp="1"/>
          </p:cNvSpPr>
          <p:nvPr>
            <p:ph sz="quarter" idx="13"/>
          </p:nvPr>
        </p:nvSpPr>
        <p:spPr>
          <a:xfrm>
            <a:off x="441704" y="5097089"/>
            <a:ext cx="8270495" cy="1144347"/>
          </a:xfrm>
        </p:spPr>
        <p:txBody>
          <a:bodyPr wrap="square" lIns="0" tIns="18000" rIns="0" bIns="18000" anchor="ctr" anchorCtr="0">
            <a:spAutoFit/>
          </a:bodyPr>
          <a:lstStyle/>
          <a:p>
            <a:pPr marL="0" indent="0">
              <a:spcBef>
                <a:spcPts val="600"/>
              </a:spcBef>
              <a:buNone/>
            </a:pPr>
            <a:r>
              <a:rPr lang="en-US" sz="2400" dirty="0"/>
              <a:t>The three major portions of the A/C and heat system are air inlet, plenum, and air distribution. The shaded portions show the paths of the four control doors.</a:t>
            </a:r>
            <a:endParaRPr lang="en-IN" dirty="0"/>
          </a:p>
        </p:txBody>
      </p:sp>
    </p:spTree>
    <p:extLst>
      <p:ext uri="{BB962C8B-B14F-4D97-AF65-F5344CB8AC3E}">
        <p14:creationId xmlns:p14="http://schemas.microsoft.com/office/powerpoint/2010/main" val="2903262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HVAC Operation</a:t>
            </a:r>
            <a:br>
              <a:rPr lang="en-US" sz="2800" dirty="0"/>
            </a:br>
            <a:r>
              <a:rPr lang="en-US" sz="1200" dirty="0"/>
              <a:t>(The animation will automatically start in a few seconds)</a:t>
            </a:r>
          </a:p>
        </p:txBody>
      </p:sp>
      <p:sp>
        <p:nvSpPr>
          <p:cNvPr id="7" name="Rectangle 6">
            <a:extLst>
              <a:ext uri="{FF2B5EF4-FFF2-40B4-BE49-F238E27FC236}">
                <a16:creationId xmlns:a16="http://schemas.microsoft.com/office/drawing/2014/main" id="{D36CAD09-37D2-4C16-9121-B4315E3CFE40}"/>
              </a:ext>
            </a:extLst>
          </p:cNvPr>
          <p:cNvSpPr/>
          <p:nvPr/>
        </p:nvSpPr>
        <p:spPr>
          <a:xfrm>
            <a:off x="293615" y="1481137"/>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11404DF-A883-4A4D-922E-1962EC12EB09}"/>
              </a:ext>
            </a:extLst>
          </p:cNvPr>
          <p:cNvSpPr/>
          <p:nvPr/>
        </p:nvSpPr>
        <p:spPr>
          <a:xfrm>
            <a:off x="7411674" y="1481138"/>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HVAC_Operation">
            <a:hlinkClick r:id="" action="ppaction://media"/>
            <a:extLst>
              <a:ext uri="{FF2B5EF4-FFF2-40B4-BE49-F238E27FC236}">
                <a16:creationId xmlns:a16="http://schemas.microsoft.com/office/drawing/2014/main" id="{105D885C-5A23-451B-8FC4-9EBC3C898898}"/>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376855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41158" y="313856"/>
            <a:ext cx="8255000" cy="590349"/>
          </a:xfrm>
        </p:spPr>
        <p:txBody>
          <a:bodyPr wrap="square" lIns="0" tIns="18000" rIns="0" bIns="18000" anchor="ctr" anchorCtr="0">
            <a:spAutoFit/>
          </a:bodyPr>
          <a:lstStyle/>
          <a:p>
            <a:r>
              <a:rPr lang="en-US" dirty="0"/>
              <a:t>Actuators</a:t>
            </a:r>
            <a:endParaRPr lang="en-US" sz="2000" dirty="0"/>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132638"/>
            <a:ext cx="8271042" cy="3745059"/>
          </a:xfrm>
        </p:spPr>
        <p:txBody>
          <a:bodyPr wrap="square" lIns="0" tIns="18000" rIns="0" bIns="18000" anchor="ctr" anchorCtr="0">
            <a:spAutoFit/>
          </a:bodyPr>
          <a:lstStyle/>
          <a:p>
            <a:pPr marL="342900" indent="-342900">
              <a:spcBef>
                <a:spcPts val="600"/>
              </a:spcBef>
            </a:pPr>
            <a:r>
              <a:rPr lang="en-US" dirty="0">
                <a:latin typeface="Arial" panose="020B0604020202020204" pitchFamily="34" charset="0"/>
                <a:cs typeface="Arial" panose="020B0604020202020204" pitchFamily="34" charset="0"/>
              </a:rPr>
              <a:t>Dual-Position Actuator</a:t>
            </a:r>
          </a:p>
          <a:p>
            <a:pPr marL="829818" lvl="1" indent="-342900"/>
            <a:r>
              <a:rPr lang="en-US" dirty="0">
                <a:latin typeface="Arial" panose="020B0604020202020204" pitchFamily="34" charset="0"/>
                <a:cs typeface="Arial" panose="020B0604020202020204" pitchFamily="34" charset="0"/>
              </a:rPr>
              <a:t>A dual-position actuator is able to move either open or closed. </a:t>
            </a:r>
          </a:p>
          <a:p>
            <a:pPr marL="342900" indent="-342900">
              <a:spcBef>
                <a:spcPts val="600"/>
              </a:spcBef>
            </a:pPr>
            <a:r>
              <a:rPr lang="en-US" dirty="0">
                <a:latin typeface="Arial" panose="020B0604020202020204" pitchFamily="34" charset="0"/>
                <a:cs typeface="Arial" panose="020B0604020202020204" pitchFamily="34" charset="0"/>
              </a:rPr>
              <a:t>Three-Position Actuator</a:t>
            </a:r>
          </a:p>
          <a:p>
            <a:pPr marL="829818" lvl="1" indent="-342900"/>
            <a:r>
              <a:rPr lang="en-US" dirty="0">
                <a:latin typeface="Arial" panose="020B0604020202020204" pitchFamily="34" charset="0"/>
                <a:cs typeface="Arial" panose="020B0604020202020204" pitchFamily="34" charset="0"/>
              </a:rPr>
              <a:t>A three-position actuator is able to provide three air door positions.</a:t>
            </a:r>
          </a:p>
          <a:p>
            <a:pPr marL="342900" indent="-342900">
              <a:spcBef>
                <a:spcPts val="600"/>
              </a:spcBef>
            </a:pPr>
            <a:r>
              <a:rPr lang="en-US" dirty="0">
                <a:latin typeface="Arial" panose="020B0604020202020204" pitchFamily="34" charset="0"/>
                <a:cs typeface="Arial" panose="020B0604020202020204" pitchFamily="34" charset="0"/>
              </a:rPr>
              <a:t>Variable-Position Actuator</a:t>
            </a:r>
          </a:p>
          <a:p>
            <a:pPr marL="829818" lvl="1" indent="-342900"/>
            <a:r>
              <a:rPr lang="en-US" dirty="0">
                <a:latin typeface="Arial" panose="020B0604020202020204" pitchFamily="34" charset="0"/>
                <a:cs typeface="Arial" panose="020B0604020202020204" pitchFamily="34" charset="0"/>
              </a:rPr>
              <a:t>A variable-position actuator is capable of positioning a valve in any position.</a:t>
            </a:r>
          </a:p>
        </p:txBody>
      </p:sp>
    </p:spTree>
    <p:extLst>
      <p:ext uri="{BB962C8B-B14F-4D97-AF65-F5344CB8AC3E}">
        <p14:creationId xmlns:p14="http://schemas.microsoft.com/office/powerpoint/2010/main" val="428279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0766-89A1-624B-8B02-52150C7AFA87}"/>
              </a:ext>
            </a:extLst>
          </p:cNvPr>
          <p:cNvSpPr>
            <a:spLocks noGrp="1"/>
          </p:cNvSpPr>
          <p:nvPr>
            <p:ph type="title"/>
          </p:nvPr>
        </p:nvSpPr>
        <p:spPr>
          <a:xfrm>
            <a:off x="441702" y="307203"/>
            <a:ext cx="8270495" cy="590349"/>
          </a:xfrm>
        </p:spPr>
        <p:txBody>
          <a:bodyPr wrap="square" lIns="0" tIns="18000" rIns="0" bIns="18000" anchor="ctr" anchorCtr="0">
            <a:spAutoFit/>
          </a:bodyPr>
          <a:lstStyle/>
          <a:p>
            <a:r>
              <a:rPr lang="en-US" dirty="0"/>
              <a:t>Figure 12.9</a:t>
            </a:r>
          </a:p>
        </p:txBody>
      </p:sp>
      <p:pic>
        <p:nvPicPr>
          <p:cNvPr id="6" name="Picture Placeholder 5" descr="A mechanical unit consisting of three electric actuators.&#10;">
            <a:extLst>
              <a:ext uri="{FF2B5EF4-FFF2-40B4-BE49-F238E27FC236}">
                <a16:creationId xmlns:a16="http://schemas.microsoft.com/office/drawing/2014/main" id="{E001351C-2CED-4F1A-8B6F-302F1CB283BE}"/>
              </a:ext>
            </a:extLst>
          </p:cNvPr>
          <p:cNvPicPr>
            <a:picLocks noGrp="1" noChangeAspect="1"/>
          </p:cNvPicPr>
          <p:nvPr>
            <p:ph type="pic" sz="quarter" idx="15"/>
          </p:nvPr>
        </p:nvPicPr>
        <p:blipFill>
          <a:blip r:embed="rId3"/>
          <a:stretch>
            <a:fillRect/>
          </a:stretch>
        </p:blipFill>
        <p:spPr>
          <a:xfrm>
            <a:off x="2478502" y="1458861"/>
            <a:ext cx="4267200" cy="3200400"/>
          </a:xfrm>
          <a:prstGeom prst="rect">
            <a:avLst/>
          </a:prstGeom>
        </p:spPr>
      </p:pic>
      <p:sp>
        <p:nvSpPr>
          <p:cNvPr id="11" name="Content Placeholder 10">
            <a:extLst>
              <a:ext uri="{FF2B5EF4-FFF2-40B4-BE49-F238E27FC236}">
                <a16:creationId xmlns:a16="http://schemas.microsoft.com/office/drawing/2014/main" id="{D42A5C4B-A003-4826-8351-5177005DA2B1}"/>
              </a:ext>
            </a:extLst>
          </p:cNvPr>
          <p:cNvSpPr>
            <a:spLocks noGrp="1"/>
          </p:cNvSpPr>
          <p:nvPr>
            <p:ph sz="quarter" idx="13"/>
          </p:nvPr>
        </p:nvSpPr>
        <p:spPr>
          <a:xfrm>
            <a:off x="441704" y="5097089"/>
            <a:ext cx="8270495" cy="1144347"/>
          </a:xfrm>
        </p:spPr>
        <p:txBody>
          <a:bodyPr wrap="square" lIns="0" tIns="18000" rIns="0" bIns="18000" anchor="ctr" anchorCtr="0">
            <a:spAutoFit/>
          </a:bodyPr>
          <a:lstStyle/>
          <a:p>
            <a:pPr marL="0" indent="0">
              <a:spcBef>
                <a:spcPts val="600"/>
              </a:spcBef>
              <a:buNone/>
            </a:pPr>
            <a:r>
              <a:rPr lang="en-US" sz="2400" dirty="0"/>
              <a:t>Three electric actuators can be easily seen on this demonstration unit. However, accessing these actuators in a vehicle can be difficult.</a:t>
            </a:r>
            <a:endParaRPr lang="en-IN" dirty="0"/>
          </a:p>
        </p:txBody>
      </p:sp>
    </p:spTree>
    <p:extLst>
      <p:ext uri="{BB962C8B-B14F-4D97-AF65-F5344CB8AC3E}">
        <p14:creationId xmlns:p14="http://schemas.microsoft.com/office/powerpoint/2010/main" val="4218436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41158" y="313856"/>
            <a:ext cx="8255000" cy="590349"/>
          </a:xfrm>
        </p:spPr>
        <p:txBody>
          <a:bodyPr wrap="square" lIns="0" tIns="18000" rIns="0" bIns="18000" anchor="ctr" anchorCtr="0">
            <a:spAutoFit/>
          </a:bodyPr>
          <a:lstStyle/>
          <a:p>
            <a:r>
              <a:rPr lang="en-US" dirty="0"/>
              <a:t>Automatic </a:t>
            </a:r>
            <a:r>
              <a:rPr lang="en-US" spc="-500" dirty="0"/>
              <a:t>H V A </a:t>
            </a:r>
            <a:r>
              <a:rPr lang="en-US" dirty="0"/>
              <a:t>C Controls</a:t>
            </a:r>
            <a:endParaRPr lang="en-US" sz="2000" dirty="0"/>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126249"/>
            <a:ext cx="8271042" cy="3822003"/>
          </a:xfrm>
        </p:spPr>
        <p:txBody>
          <a:bodyPr wrap="square" lIns="0" tIns="18000" rIns="0" bIns="18000" anchor="ctr" anchorCtr="0">
            <a:spAutoFit/>
          </a:bodyPr>
          <a:lstStyle/>
          <a:p>
            <a:pPr marL="342900" indent="-342900"/>
            <a:r>
              <a:rPr lang="en-US" dirty="0">
                <a:latin typeface="Arial" panose="020B0604020202020204" pitchFamily="34" charset="0"/>
                <a:cs typeface="Arial" panose="020B0604020202020204" pitchFamily="34" charset="0"/>
              </a:rPr>
              <a:t>The control head provides the switches and levers needed to control the different aspects of the heating and A/C system, which include</a:t>
            </a:r>
          </a:p>
          <a:p>
            <a:pPr marL="829818" lvl="1" indent="-342900"/>
            <a:r>
              <a:rPr lang="en-US" spc="-300" dirty="0">
                <a:latin typeface="Arial" panose="020B0604020202020204" pitchFamily="34" charset="0"/>
                <a:cs typeface="Arial" panose="020B0604020202020204" pitchFamily="34" charset="0"/>
              </a:rPr>
              <a:t>H V A </a:t>
            </a:r>
            <a:r>
              <a:rPr lang="en-US" dirty="0">
                <a:latin typeface="Arial" panose="020B0604020202020204" pitchFamily="34" charset="0"/>
                <a:cs typeface="Arial" panose="020B0604020202020204" pitchFamily="34" charset="0"/>
              </a:rPr>
              <a:t>C system on and off</a:t>
            </a:r>
          </a:p>
          <a:p>
            <a:pPr marL="829818" lvl="1" indent="-342900"/>
            <a:r>
              <a:rPr lang="en-US" dirty="0">
                <a:latin typeface="Arial" panose="020B0604020202020204" pitchFamily="34" charset="0"/>
                <a:cs typeface="Arial" panose="020B0604020202020204" pitchFamily="34" charset="0"/>
              </a:rPr>
              <a:t>A/C on/off</a:t>
            </a:r>
          </a:p>
          <a:p>
            <a:pPr marL="829818" lvl="1" indent="-342900"/>
            <a:r>
              <a:rPr lang="en-US" dirty="0">
                <a:latin typeface="Arial" panose="020B0604020202020204" pitchFamily="34" charset="0"/>
                <a:cs typeface="Arial" panose="020B0604020202020204" pitchFamily="34" charset="0"/>
              </a:rPr>
              <a:t>outside or recirculated air</a:t>
            </a:r>
          </a:p>
          <a:p>
            <a:pPr marL="829818" lvl="1" indent="-342900"/>
            <a:r>
              <a:rPr lang="en-US" dirty="0">
                <a:latin typeface="Arial" panose="020B0604020202020204" pitchFamily="34" charset="0"/>
                <a:cs typeface="Arial" panose="020B0604020202020204" pitchFamily="34" charset="0"/>
              </a:rPr>
              <a:t>A/C, defrost, or heating mode</a:t>
            </a:r>
          </a:p>
          <a:p>
            <a:pPr marL="829818" lvl="1" indent="-342900"/>
            <a:r>
              <a:rPr lang="en-US" dirty="0">
                <a:latin typeface="Arial" panose="020B0604020202020204" pitchFamily="34" charset="0"/>
                <a:cs typeface="Arial" panose="020B0604020202020204" pitchFamily="34" charset="0"/>
              </a:rPr>
              <a:t>temperature desired</a:t>
            </a:r>
          </a:p>
          <a:p>
            <a:pPr marL="829818" lvl="1" indent="-342900"/>
            <a:r>
              <a:rPr lang="en-US" dirty="0">
                <a:latin typeface="Arial" panose="020B0604020202020204" pitchFamily="34" charset="0"/>
                <a:cs typeface="Arial" panose="020B0604020202020204" pitchFamily="34" charset="0"/>
              </a:rPr>
              <a:t>blower speed</a:t>
            </a:r>
          </a:p>
        </p:txBody>
      </p:sp>
    </p:spTree>
    <p:extLst>
      <p:ext uri="{BB962C8B-B14F-4D97-AF65-F5344CB8AC3E}">
        <p14:creationId xmlns:p14="http://schemas.microsoft.com/office/powerpoint/2010/main" val="1698140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Automatic Temperature Control, ATC Heat</a:t>
            </a:r>
            <a:br>
              <a:rPr lang="en-US" sz="2800" dirty="0"/>
            </a:br>
            <a:r>
              <a:rPr lang="en-US" sz="1200" dirty="0"/>
              <a:t>(The animation will automatically start in a few seconds)</a:t>
            </a:r>
          </a:p>
        </p:txBody>
      </p:sp>
      <p:sp>
        <p:nvSpPr>
          <p:cNvPr id="7" name="Rectangle 6">
            <a:extLst>
              <a:ext uri="{FF2B5EF4-FFF2-40B4-BE49-F238E27FC236}">
                <a16:creationId xmlns:a16="http://schemas.microsoft.com/office/drawing/2014/main" id="{D36CAD09-37D2-4C16-9121-B4315E3CFE40}"/>
              </a:ext>
            </a:extLst>
          </p:cNvPr>
          <p:cNvSpPr/>
          <p:nvPr/>
        </p:nvSpPr>
        <p:spPr>
          <a:xfrm>
            <a:off x="293615" y="1481137"/>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11404DF-A883-4A4D-922E-1962EC12EB09}"/>
              </a:ext>
            </a:extLst>
          </p:cNvPr>
          <p:cNvSpPr/>
          <p:nvPr/>
        </p:nvSpPr>
        <p:spPr>
          <a:xfrm>
            <a:off x="7411674" y="1481138"/>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atc_temp_heat">
            <a:hlinkClick r:id="" action="ppaction://media"/>
            <a:extLst>
              <a:ext uri="{FF2B5EF4-FFF2-40B4-BE49-F238E27FC236}">
                <a16:creationId xmlns:a16="http://schemas.microsoft.com/office/drawing/2014/main" id="{94CF30E1-CF7C-4D21-A48B-9E44A8BB6DBE}"/>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163228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Automatic Temperature Control, ATC Cool</a:t>
            </a:r>
            <a:br>
              <a:rPr lang="en-US" sz="2800" dirty="0"/>
            </a:br>
            <a:r>
              <a:rPr lang="en-US" sz="1200" dirty="0"/>
              <a:t>(The animation will automatically start in a few seconds)</a:t>
            </a:r>
          </a:p>
        </p:txBody>
      </p:sp>
      <p:sp>
        <p:nvSpPr>
          <p:cNvPr id="7" name="Rectangle 6">
            <a:extLst>
              <a:ext uri="{FF2B5EF4-FFF2-40B4-BE49-F238E27FC236}">
                <a16:creationId xmlns:a16="http://schemas.microsoft.com/office/drawing/2014/main" id="{D36CAD09-37D2-4C16-9121-B4315E3CFE40}"/>
              </a:ext>
            </a:extLst>
          </p:cNvPr>
          <p:cNvSpPr/>
          <p:nvPr/>
        </p:nvSpPr>
        <p:spPr>
          <a:xfrm>
            <a:off x="293615" y="1481137"/>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11404DF-A883-4A4D-922E-1962EC12EB09}"/>
              </a:ext>
            </a:extLst>
          </p:cNvPr>
          <p:cNvSpPr/>
          <p:nvPr/>
        </p:nvSpPr>
        <p:spPr>
          <a:xfrm>
            <a:off x="7411674" y="1481138"/>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automatic_temp_control_temp_cool">
            <a:hlinkClick r:id="" action="ppaction://media"/>
            <a:extLst>
              <a:ext uri="{FF2B5EF4-FFF2-40B4-BE49-F238E27FC236}">
                <a16:creationId xmlns:a16="http://schemas.microsoft.com/office/drawing/2014/main" id="{81A2E7D0-D7DB-4CC0-8C8D-99A6D92FD54D}"/>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139963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41158" y="313856"/>
            <a:ext cx="8271042" cy="590349"/>
          </a:xfrm>
        </p:spPr>
        <p:txBody>
          <a:bodyPr wrap="square" lIns="0" tIns="18000" rIns="0" bIns="18000" anchor="ctr" anchorCtr="0">
            <a:spAutoFit/>
          </a:bodyPr>
          <a:lstStyle/>
          <a:p>
            <a:r>
              <a:rPr lang="en-US" dirty="0"/>
              <a:t>Learning Objectives </a:t>
            </a:r>
            <a:r>
              <a:rPr lang="en-US" sz="2800" dirty="0"/>
              <a:t>(1 of 2)</a:t>
            </a:r>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152983"/>
            <a:ext cx="8271042" cy="2113843"/>
          </a:xfrm>
        </p:spPr>
        <p:txBody>
          <a:bodyPr wrap="square" lIns="0" tIns="18000" rIns="0" bIns="18000" anchor="ctr" anchorCtr="0">
            <a:spAutoFit/>
          </a:bodyPr>
          <a:lstStyle/>
          <a:p>
            <a:pPr marL="720725" indent="-720725">
              <a:spcBef>
                <a:spcPts val="600"/>
              </a:spcBef>
              <a:buNone/>
            </a:pPr>
            <a:r>
              <a:rPr lang="en-US" b="1" dirty="0">
                <a:solidFill>
                  <a:srgbClr val="007FA3"/>
                </a:solidFill>
                <a:latin typeface="Arial" panose="020B0604020202020204" pitchFamily="34" charset="0"/>
                <a:cs typeface="Arial" panose="020B0604020202020204" pitchFamily="34" charset="0"/>
              </a:rPr>
              <a:t>12.1	</a:t>
            </a:r>
            <a:r>
              <a:rPr lang="en-US" dirty="0">
                <a:latin typeface="Arial" panose="020B0604020202020204" pitchFamily="34" charset="0"/>
                <a:cs typeface="Arial" panose="020B0604020202020204" pitchFamily="34" charset="0"/>
              </a:rPr>
              <a:t>Discuss the purpose and function of automatic temperature control (</a:t>
            </a:r>
            <a:r>
              <a:rPr lang="en-US" spc="-300" dirty="0">
                <a:latin typeface="Arial" panose="020B0604020202020204" pitchFamily="34" charset="0"/>
                <a:cs typeface="Arial" panose="020B0604020202020204" pitchFamily="34" charset="0"/>
              </a:rPr>
              <a:t>A T </a:t>
            </a:r>
            <a:r>
              <a:rPr lang="en-US" dirty="0">
                <a:latin typeface="Arial" panose="020B0604020202020204" pitchFamily="34" charset="0"/>
                <a:cs typeface="Arial" panose="020B0604020202020204" pitchFamily="34" charset="0"/>
              </a:rPr>
              <a:t>C) systems.</a:t>
            </a:r>
          </a:p>
          <a:p>
            <a:pPr marL="720725" indent="-720725">
              <a:spcBef>
                <a:spcPts val="600"/>
              </a:spcBef>
              <a:buNone/>
            </a:pPr>
            <a:r>
              <a:rPr lang="en-US" b="1" dirty="0">
                <a:solidFill>
                  <a:srgbClr val="007FA3"/>
                </a:solidFill>
                <a:latin typeface="Arial" panose="020B0604020202020204" pitchFamily="34" charset="0"/>
                <a:cs typeface="Arial" panose="020B0604020202020204" pitchFamily="34" charset="0"/>
              </a:rPr>
              <a:t>12.2	</a:t>
            </a:r>
            <a:r>
              <a:rPr lang="en-US" dirty="0">
                <a:latin typeface="Arial" panose="020B0604020202020204" pitchFamily="34" charset="0"/>
                <a:cs typeface="Arial" panose="020B0604020202020204" pitchFamily="34" charset="0"/>
              </a:rPr>
              <a:t>Discuss the sensors used in </a:t>
            </a:r>
            <a:r>
              <a:rPr lang="en-US" spc="-300" dirty="0">
                <a:latin typeface="Arial" panose="020B0604020202020204" pitchFamily="34" charset="0"/>
                <a:cs typeface="Arial" panose="020B0604020202020204" pitchFamily="34" charset="0"/>
              </a:rPr>
              <a:t>A T </a:t>
            </a:r>
            <a:r>
              <a:rPr lang="en-US" dirty="0">
                <a:latin typeface="Arial" panose="020B0604020202020204" pitchFamily="34" charset="0"/>
                <a:cs typeface="Arial" panose="020B0604020202020204" pitchFamily="34" charset="0"/>
              </a:rPr>
              <a:t>C systems.</a:t>
            </a:r>
          </a:p>
          <a:p>
            <a:pPr marL="720725" indent="-720725">
              <a:spcBef>
                <a:spcPts val="600"/>
              </a:spcBef>
              <a:buNone/>
            </a:pPr>
            <a:r>
              <a:rPr lang="en-US" b="1" dirty="0">
                <a:solidFill>
                  <a:srgbClr val="007FA3"/>
                </a:solidFill>
                <a:latin typeface="Arial" panose="020B0604020202020204" pitchFamily="34" charset="0"/>
                <a:cs typeface="Arial" panose="020B0604020202020204" pitchFamily="34" charset="0"/>
              </a:rPr>
              <a:t>12.3	</a:t>
            </a:r>
            <a:r>
              <a:rPr lang="en-US" dirty="0">
                <a:latin typeface="Arial" panose="020B0604020202020204" pitchFamily="34" charset="0"/>
                <a:cs typeface="Arial" panose="020B0604020202020204" pitchFamily="34" charset="0"/>
              </a:rPr>
              <a:t>State the need for airflow control.</a:t>
            </a:r>
          </a:p>
          <a:p>
            <a:pPr marL="720725" indent="-720725">
              <a:spcBef>
                <a:spcPts val="600"/>
              </a:spcBef>
              <a:buNone/>
            </a:pPr>
            <a:r>
              <a:rPr lang="en-US" b="1" dirty="0">
                <a:solidFill>
                  <a:srgbClr val="007FA3"/>
                </a:solidFill>
                <a:latin typeface="Arial" panose="020B0604020202020204" pitchFamily="34" charset="0"/>
                <a:cs typeface="Arial" panose="020B0604020202020204" pitchFamily="34" charset="0"/>
              </a:rPr>
              <a:t>12.4</a:t>
            </a:r>
            <a:r>
              <a:rPr lang="en-US" b="1" dirty="0">
                <a:solidFill>
                  <a:srgbClr val="005A7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Discuss the purpose of automatic </a:t>
            </a:r>
            <a:r>
              <a:rPr lang="en-US" spc="-300" dirty="0">
                <a:latin typeface="Arial" panose="020B0604020202020204" pitchFamily="34" charset="0"/>
                <a:cs typeface="Arial" panose="020B0604020202020204" pitchFamily="34" charset="0"/>
              </a:rPr>
              <a:t>H V A </a:t>
            </a:r>
            <a:r>
              <a:rPr lang="en-US" dirty="0">
                <a:latin typeface="Arial" panose="020B0604020202020204" pitchFamily="34" charset="0"/>
                <a:cs typeface="Arial" panose="020B0604020202020204" pitchFamily="34" charset="0"/>
              </a:rPr>
              <a:t>C controls.</a:t>
            </a:r>
          </a:p>
        </p:txBody>
      </p:sp>
    </p:spTree>
    <p:extLst>
      <p:ext uri="{BB962C8B-B14F-4D97-AF65-F5344CB8AC3E}">
        <p14:creationId xmlns:p14="http://schemas.microsoft.com/office/powerpoint/2010/main" val="4121444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Automatic Temperature Control, ATC Humidity</a:t>
            </a:r>
            <a:br>
              <a:rPr lang="en-US" sz="2800" dirty="0"/>
            </a:br>
            <a:r>
              <a:rPr lang="en-US" sz="1200" dirty="0"/>
              <a:t>(The animation will automatically start in a few seconds)</a:t>
            </a:r>
          </a:p>
        </p:txBody>
      </p:sp>
      <p:sp>
        <p:nvSpPr>
          <p:cNvPr id="7" name="Rectangle 6">
            <a:extLst>
              <a:ext uri="{FF2B5EF4-FFF2-40B4-BE49-F238E27FC236}">
                <a16:creationId xmlns:a16="http://schemas.microsoft.com/office/drawing/2014/main" id="{D36CAD09-37D2-4C16-9121-B4315E3CFE40}"/>
              </a:ext>
            </a:extLst>
          </p:cNvPr>
          <p:cNvSpPr/>
          <p:nvPr/>
        </p:nvSpPr>
        <p:spPr>
          <a:xfrm>
            <a:off x="293615" y="1481137"/>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11404DF-A883-4A4D-922E-1962EC12EB09}"/>
              </a:ext>
            </a:extLst>
          </p:cNvPr>
          <p:cNvSpPr/>
          <p:nvPr/>
        </p:nvSpPr>
        <p:spPr>
          <a:xfrm>
            <a:off x="7411674" y="1481138"/>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automatic_temp_control_temp_humidity">
            <a:hlinkClick r:id="" action="ppaction://media"/>
            <a:extLst>
              <a:ext uri="{FF2B5EF4-FFF2-40B4-BE49-F238E27FC236}">
                <a16:creationId xmlns:a16="http://schemas.microsoft.com/office/drawing/2014/main" id="{4F9706F5-1C13-4473-815C-1F7FE54C223E}"/>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320872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Automatic Temperature Control, ATC Sun Load</a:t>
            </a:r>
            <a:br>
              <a:rPr lang="en-US" sz="2800" dirty="0"/>
            </a:br>
            <a:r>
              <a:rPr lang="en-US" sz="1200" dirty="0"/>
              <a:t>(The animation will automatically start in a few seconds)</a:t>
            </a:r>
          </a:p>
        </p:txBody>
      </p:sp>
      <p:sp>
        <p:nvSpPr>
          <p:cNvPr id="7" name="Rectangle 6">
            <a:extLst>
              <a:ext uri="{FF2B5EF4-FFF2-40B4-BE49-F238E27FC236}">
                <a16:creationId xmlns:a16="http://schemas.microsoft.com/office/drawing/2014/main" id="{D36CAD09-37D2-4C16-9121-B4315E3CFE40}"/>
              </a:ext>
            </a:extLst>
          </p:cNvPr>
          <p:cNvSpPr/>
          <p:nvPr/>
        </p:nvSpPr>
        <p:spPr>
          <a:xfrm>
            <a:off x="293615" y="1481137"/>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11404DF-A883-4A4D-922E-1962EC12EB09}"/>
              </a:ext>
            </a:extLst>
          </p:cNvPr>
          <p:cNvSpPr/>
          <p:nvPr/>
        </p:nvSpPr>
        <p:spPr>
          <a:xfrm>
            <a:off x="7411674" y="1481138"/>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atc_sun_load">
            <a:hlinkClick r:id="" action="ppaction://media"/>
            <a:extLst>
              <a:ext uri="{FF2B5EF4-FFF2-40B4-BE49-F238E27FC236}">
                <a16:creationId xmlns:a16="http://schemas.microsoft.com/office/drawing/2014/main" id="{9E1C08AE-F6E2-445E-A65A-935715831DF6}"/>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34589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400" dirty="0"/>
              <a:t>Automatic Temperature Control, ATC Air Quality</a:t>
            </a:r>
            <a:br>
              <a:rPr lang="en-US" sz="2800" dirty="0"/>
            </a:br>
            <a:r>
              <a:rPr lang="en-US" sz="1200" dirty="0"/>
              <a:t>(The animation will automatically start in a few seconds)</a:t>
            </a:r>
          </a:p>
        </p:txBody>
      </p:sp>
      <p:sp>
        <p:nvSpPr>
          <p:cNvPr id="7" name="Rectangle 6">
            <a:extLst>
              <a:ext uri="{FF2B5EF4-FFF2-40B4-BE49-F238E27FC236}">
                <a16:creationId xmlns:a16="http://schemas.microsoft.com/office/drawing/2014/main" id="{D36CAD09-37D2-4C16-9121-B4315E3CFE40}"/>
              </a:ext>
            </a:extLst>
          </p:cNvPr>
          <p:cNvSpPr/>
          <p:nvPr/>
        </p:nvSpPr>
        <p:spPr>
          <a:xfrm>
            <a:off x="293615" y="1481137"/>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11404DF-A883-4A4D-922E-1962EC12EB09}"/>
              </a:ext>
            </a:extLst>
          </p:cNvPr>
          <p:cNvSpPr/>
          <p:nvPr/>
        </p:nvSpPr>
        <p:spPr>
          <a:xfrm>
            <a:off x="7411674" y="1481138"/>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automatic_temp_control_air_quality">
            <a:hlinkClick r:id="" action="ppaction://media"/>
            <a:extLst>
              <a:ext uri="{FF2B5EF4-FFF2-40B4-BE49-F238E27FC236}">
                <a16:creationId xmlns:a16="http://schemas.microsoft.com/office/drawing/2014/main" id="{35A5FD18-EC09-498B-8316-EA90C784FFC6}"/>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373090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41158" y="313856"/>
            <a:ext cx="8255000" cy="590349"/>
          </a:xfrm>
        </p:spPr>
        <p:txBody>
          <a:bodyPr wrap="square" lIns="0" tIns="18000" rIns="0" bIns="18000" anchor="ctr" anchorCtr="0">
            <a:spAutoFit/>
          </a:bodyPr>
          <a:lstStyle/>
          <a:p>
            <a:r>
              <a:rPr lang="en-US" dirty="0"/>
              <a:t>Control Module</a:t>
            </a:r>
            <a:endParaRPr lang="en-US" sz="2000" dirty="0"/>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072550"/>
            <a:ext cx="8271042" cy="4229807"/>
          </a:xfrm>
        </p:spPr>
        <p:txBody>
          <a:bodyPr wrap="square" lIns="0" tIns="18000" rIns="0" bIns="18000" anchor="ctr" anchorCtr="0">
            <a:spAutoFit/>
          </a:bodyPr>
          <a:lstStyle/>
          <a:p>
            <a:pPr marL="342900" indent="-342900">
              <a:spcBef>
                <a:spcPts val="600"/>
              </a:spcBef>
            </a:pPr>
            <a:r>
              <a:rPr lang="en-US" dirty="0">
                <a:latin typeface="Arial" panose="020B0604020202020204" pitchFamily="34" charset="0"/>
                <a:cs typeface="Arial" panose="020B0604020202020204" pitchFamily="34" charset="0"/>
              </a:rPr>
              <a:t>The control module used for automatic climatic control systems can be referred by various terms.</a:t>
            </a:r>
          </a:p>
          <a:p>
            <a:pPr marL="829818" lvl="1" indent="-342900"/>
            <a:r>
              <a:rPr lang="en-US" spc="-300" dirty="0">
                <a:latin typeface="Arial" panose="020B0604020202020204" pitchFamily="34" charset="0"/>
                <a:cs typeface="Arial" panose="020B0604020202020204" pitchFamily="34" charset="0"/>
              </a:rPr>
              <a:t>E C </a:t>
            </a:r>
            <a:r>
              <a:rPr lang="en-US" dirty="0">
                <a:latin typeface="Arial" panose="020B0604020202020204" pitchFamily="34" charset="0"/>
                <a:cs typeface="Arial" panose="020B0604020202020204" pitchFamily="34" charset="0"/>
              </a:rPr>
              <a:t>M (electronic control module)</a:t>
            </a:r>
          </a:p>
          <a:p>
            <a:pPr marL="829818" lvl="1" indent="-342900"/>
            <a:r>
              <a:rPr lang="en-US" spc="-300" dirty="0">
                <a:latin typeface="Arial" panose="020B0604020202020204" pitchFamily="34" charset="0"/>
                <a:cs typeface="Arial" panose="020B0604020202020204" pitchFamily="34" charset="0"/>
              </a:rPr>
              <a:t>B C </a:t>
            </a:r>
            <a:r>
              <a:rPr lang="en-US" dirty="0">
                <a:latin typeface="Arial" panose="020B0604020202020204" pitchFamily="34" charset="0"/>
                <a:cs typeface="Arial" panose="020B0604020202020204" pitchFamily="34" charset="0"/>
              </a:rPr>
              <a:t>M (body control module)</a:t>
            </a:r>
          </a:p>
          <a:p>
            <a:pPr marL="829818" lvl="1" indent="-342900"/>
            <a:r>
              <a:rPr lang="en-US" spc="-300" dirty="0">
                <a:latin typeface="Arial" panose="020B0604020202020204" pitchFamily="34" charset="0"/>
                <a:cs typeface="Arial" panose="020B0604020202020204" pitchFamily="34" charset="0"/>
              </a:rPr>
              <a:t>H V A </a:t>
            </a:r>
            <a:r>
              <a:rPr lang="en-US" dirty="0">
                <a:latin typeface="Arial" panose="020B0604020202020204" pitchFamily="34" charset="0"/>
                <a:cs typeface="Arial" panose="020B0604020202020204" pitchFamily="34" charset="0"/>
              </a:rPr>
              <a:t>C control module (often is built into the smart control head)</a:t>
            </a:r>
          </a:p>
          <a:p>
            <a:pPr marL="829818" lvl="1" indent="-342900"/>
            <a:r>
              <a:rPr lang="en-US" spc="-300" dirty="0">
                <a:latin typeface="Arial" panose="020B0604020202020204" pitchFamily="34" charset="0"/>
                <a:cs typeface="Arial" panose="020B0604020202020204" pitchFamily="34" charset="0"/>
              </a:rPr>
              <a:t>H V A </a:t>
            </a:r>
            <a:r>
              <a:rPr lang="en-US" dirty="0">
                <a:latin typeface="Arial" panose="020B0604020202020204" pitchFamily="34" charset="0"/>
                <a:cs typeface="Arial" panose="020B0604020202020204" pitchFamily="34" charset="0"/>
              </a:rPr>
              <a:t>C controller or programmer</a:t>
            </a:r>
          </a:p>
          <a:p>
            <a:pPr marL="342900" indent="-342900">
              <a:spcBef>
                <a:spcPts val="600"/>
              </a:spcBef>
            </a:pPr>
            <a:r>
              <a:rPr lang="en-US" dirty="0">
                <a:latin typeface="Arial" panose="020B0604020202020204" pitchFamily="34" charset="0"/>
                <a:cs typeface="Arial" panose="020B0604020202020204" pitchFamily="34" charset="0"/>
              </a:rPr>
              <a:t>The control modules are programmed to open or close circuits to the actuators based on the values of the various sensors.</a:t>
            </a:r>
          </a:p>
        </p:txBody>
      </p:sp>
    </p:spTree>
    <p:extLst>
      <p:ext uri="{BB962C8B-B14F-4D97-AF65-F5344CB8AC3E}">
        <p14:creationId xmlns:p14="http://schemas.microsoft.com/office/powerpoint/2010/main" val="4182122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0766-89A1-624B-8B02-52150C7AFA87}"/>
              </a:ext>
            </a:extLst>
          </p:cNvPr>
          <p:cNvSpPr>
            <a:spLocks noGrp="1"/>
          </p:cNvSpPr>
          <p:nvPr>
            <p:ph type="title"/>
          </p:nvPr>
        </p:nvSpPr>
        <p:spPr>
          <a:xfrm>
            <a:off x="441702" y="323245"/>
            <a:ext cx="8270495" cy="590349"/>
          </a:xfrm>
        </p:spPr>
        <p:txBody>
          <a:bodyPr wrap="square" lIns="0" tIns="18000" rIns="0" bIns="18000" anchor="ctr" anchorCtr="0">
            <a:spAutoFit/>
          </a:bodyPr>
          <a:lstStyle/>
          <a:p>
            <a:r>
              <a:rPr lang="en-US" dirty="0"/>
              <a:t>Figure 12.13</a:t>
            </a:r>
          </a:p>
        </p:txBody>
      </p:sp>
      <p:pic>
        <p:nvPicPr>
          <p:cNvPr id="7" name="Picture Placeholder 6" descr="The inputs and outputs of an A T C system block diagram.&#10;Long description is available in notes, press F6.">
            <a:extLst>
              <a:ext uri="{FF2B5EF4-FFF2-40B4-BE49-F238E27FC236}">
                <a16:creationId xmlns:a16="http://schemas.microsoft.com/office/drawing/2014/main" id="{D042B846-9AB2-4617-A55E-566E3A1B7812}"/>
              </a:ext>
            </a:extLst>
          </p:cNvPr>
          <p:cNvPicPr>
            <a:picLocks noGrp="1" noChangeAspect="1"/>
          </p:cNvPicPr>
          <p:nvPr>
            <p:ph type="pic" sz="quarter" idx="15"/>
          </p:nvPr>
        </p:nvPicPr>
        <p:blipFill>
          <a:blip r:embed="rId3"/>
          <a:stretch>
            <a:fillRect/>
          </a:stretch>
        </p:blipFill>
        <p:spPr>
          <a:xfrm>
            <a:off x="3019577" y="1078362"/>
            <a:ext cx="3195618" cy="4043221"/>
          </a:xfrm>
          <a:prstGeom prst="rect">
            <a:avLst/>
          </a:prstGeom>
        </p:spPr>
      </p:pic>
      <p:sp>
        <p:nvSpPr>
          <p:cNvPr id="11" name="Content Placeholder 10">
            <a:extLst>
              <a:ext uri="{FF2B5EF4-FFF2-40B4-BE49-F238E27FC236}">
                <a16:creationId xmlns:a16="http://schemas.microsoft.com/office/drawing/2014/main" id="{D42A5C4B-A003-4826-8351-5177005DA2B1}"/>
              </a:ext>
            </a:extLst>
          </p:cNvPr>
          <p:cNvSpPr>
            <a:spLocks noGrp="1"/>
          </p:cNvSpPr>
          <p:nvPr>
            <p:ph sz="quarter" idx="13"/>
          </p:nvPr>
        </p:nvSpPr>
        <p:spPr>
          <a:xfrm>
            <a:off x="441704" y="5221784"/>
            <a:ext cx="8270495" cy="1144347"/>
          </a:xfrm>
        </p:spPr>
        <p:txBody>
          <a:bodyPr wrap="square" lIns="0" tIns="18000" rIns="0" bIns="18000" anchor="ctr" anchorCtr="0">
            <a:spAutoFit/>
          </a:bodyPr>
          <a:lstStyle/>
          <a:p>
            <a:pPr marL="0" indent="0">
              <a:spcBef>
                <a:spcPts val="600"/>
              </a:spcBef>
              <a:buNone/>
            </a:pPr>
            <a:r>
              <a:rPr lang="en-US" sz="2400" dirty="0"/>
              <a:t>A block diagram showing the inputs to the electronic control assembly and the outputs; note that some of the outputs have feedback to the </a:t>
            </a:r>
            <a:r>
              <a:rPr lang="en-US" sz="2400" spc="-300" dirty="0"/>
              <a:t>E C </a:t>
            </a:r>
            <a:r>
              <a:rPr lang="en-US" sz="2400" dirty="0"/>
              <a:t>M.</a:t>
            </a:r>
          </a:p>
        </p:txBody>
      </p:sp>
    </p:spTree>
    <p:extLst>
      <p:ext uri="{BB962C8B-B14F-4D97-AF65-F5344CB8AC3E}">
        <p14:creationId xmlns:p14="http://schemas.microsoft.com/office/powerpoint/2010/main" val="3882175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ECM Output Devices</a:t>
            </a:r>
            <a:br>
              <a:rPr lang="en-US" sz="2800" dirty="0"/>
            </a:br>
            <a:r>
              <a:rPr lang="en-US" sz="1200" dirty="0"/>
              <a:t>(The animation will automatically start in a few seconds)</a:t>
            </a:r>
          </a:p>
        </p:txBody>
      </p:sp>
      <p:sp>
        <p:nvSpPr>
          <p:cNvPr id="7" name="Rectangle 6">
            <a:extLst>
              <a:ext uri="{FF2B5EF4-FFF2-40B4-BE49-F238E27FC236}">
                <a16:creationId xmlns:a16="http://schemas.microsoft.com/office/drawing/2014/main" id="{D36CAD09-37D2-4C16-9121-B4315E3CFE40}"/>
              </a:ext>
            </a:extLst>
          </p:cNvPr>
          <p:cNvSpPr/>
          <p:nvPr/>
        </p:nvSpPr>
        <p:spPr>
          <a:xfrm>
            <a:off x="293615" y="1481137"/>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11404DF-A883-4A4D-922E-1962EC12EB09}"/>
              </a:ext>
            </a:extLst>
          </p:cNvPr>
          <p:cNvSpPr/>
          <p:nvPr/>
        </p:nvSpPr>
        <p:spPr>
          <a:xfrm>
            <a:off x="7411674" y="1481138"/>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ECM_Output_Devices">
            <a:hlinkClick r:id="" action="ppaction://media"/>
            <a:extLst>
              <a:ext uri="{FF2B5EF4-FFF2-40B4-BE49-F238E27FC236}">
                <a16:creationId xmlns:a16="http://schemas.microsoft.com/office/drawing/2014/main" id="{99B78365-DDF3-413E-A267-7DEB6929FE2A}"/>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
        <p:nvSpPr>
          <p:cNvPr id="9" name="Rectangle 8">
            <a:extLst>
              <a:ext uri="{FF2B5EF4-FFF2-40B4-BE49-F238E27FC236}">
                <a16:creationId xmlns:a16="http://schemas.microsoft.com/office/drawing/2014/main" id="{6525F859-0DC5-43D0-AA83-C25005787740}"/>
              </a:ext>
            </a:extLst>
          </p:cNvPr>
          <p:cNvSpPr/>
          <p:nvPr/>
        </p:nvSpPr>
        <p:spPr>
          <a:xfrm>
            <a:off x="1862356" y="1392572"/>
            <a:ext cx="5377343" cy="1677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3192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5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41158" y="313856"/>
            <a:ext cx="8255000" cy="590349"/>
          </a:xfrm>
        </p:spPr>
        <p:txBody>
          <a:bodyPr wrap="square" lIns="0" tIns="18000" rIns="0" bIns="18000" anchor="ctr" anchorCtr="0">
            <a:spAutoFit/>
          </a:bodyPr>
          <a:lstStyle/>
          <a:p>
            <a:r>
              <a:rPr lang="en-US" dirty="0"/>
              <a:t>Air Filtration</a:t>
            </a:r>
            <a:endParaRPr lang="en-US" sz="2000" dirty="0"/>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160171"/>
            <a:ext cx="8271042" cy="1744511"/>
          </a:xfrm>
        </p:spPr>
        <p:txBody>
          <a:bodyPr wrap="square" lIns="0" tIns="18000" rIns="0" bIns="18000" anchor="ctr" anchorCtr="0">
            <a:spAutoFit/>
          </a:bodyPr>
          <a:lstStyle/>
          <a:p>
            <a:pPr marL="342900" indent="-342900">
              <a:spcBef>
                <a:spcPts val="600"/>
              </a:spcBef>
            </a:pPr>
            <a:r>
              <a:rPr lang="en-US" dirty="0">
                <a:latin typeface="Arial" panose="020B0604020202020204" pitchFamily="34" charset="0"/>
                <a:cs typeface="Arial" panose="020B0604020202020204" pitchFamily="34" charset="0"/>
              </a:rPr>
              <a:t>What is the purpose and function of air filtration?</a:t>
            </a:r>
          </a:p>
          <a:p>
            <a:pPr marL="342900" indent="-342900">
              <a:spcBef>
                <a:spcPts val="600"/>
              </a:spcBef>
            </a:pPr>
            <a:r>
              <a:rPr lang="en-US" dirty="0">
                <a:latin typeface="Arial" panose="020B0604020202020204" pitchFamily="34" charset="0"/>
                <a:cs typeface="Arial" panose="020B0604020202020204" pitchFamily="34" charset="0"/>
              </a:rPr>
              <a:t>Types of Cabin Filters</a:t>
            </a:r>
          </a:p>
          <a:p>
            <a:pPr marL="829818" lvl="1" indent="-342900"/>
            <a:r>
              <a:rPr lang="en-US" dirty="0">
                <a:latin typeface="Arial" panose="020B0604020202020204" pitchFamily="34" charset="0"/>
                <a:cs typeface="Arial" panose="020B0604020202020204" pitchFamily="34" charset="0"/>
              </a:rPr>
              <a:t>Particle filters</a:t>
            </a:r>
          </a:p>
          <a:p>
            <a:pPr marL="829818" lvl="1" indent="-342900"/>
            <a:r>
              <a:rPr lang="en-US" dirty="0">
                <a:latin typeface="Arial" panose="020B0604020202020204" pitchFamily="34" charset="0"/>
                <a:cs typeface="Arial" panose="020B0604020202020204" pitchFamily="34" charset="0"/>
              </a:rPr>
              <a:t>Adsorption filters</a:t>
            </a:r>
          </a:p>
        </p:txBody>
      </p:sp>
    </p:spTree>
    <p:extLst>
      <p:ext uri="{BB962C8B-B14F-4D97-AF65-F5344CB8AC3E}">
        <p14:creationId xmlns:p14="http://schemas.microsoft.com/office/powerpoint/2010/main" val="1760165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0766-89A1-624B-8B02-52150C7AFA87}"/>
              </a:ext>
            </a:extLst>
          </p:cNvPr>
          <p:cNvSpPr>
            <a:spLocks noGrp="1"/>
          </p:cNvSpPr>
          <p:nvPr>
            <p:ph type="title"/>
          </p:nvPr>
        </p:nvSpPr>
        <p:spPr>
          <a:xfrm>
            <a:off x="441702" y="323245"/>
            <a:ext cx="8270495" cy="590349"/>
          </a:xfrm>
        </p:spPr>
        <p:txBody>
          <a:bodyPr wrap="square" lIns="0" tIns="18000" rIns="0" bIns="18000" anchor="ctr" anchorCtr="0">
            <a:spAutoFit/>
          </a:bodyPr>
          <a:lstStyle/>
          <a:p>
            <a:r>
              <a:rPr lang="en-US" dirty="0"/>
              <a:t>Figure 12.14</a:t>
            </a:r>
          </a:p>
        </p:txBody>
      </p:sp>
      <p:pic>
        <p:nvPicPr>
          <p:cNvPr id="6" name="Picture Placeholder 5" descr="Two ways to access a cabin filter: A glove compartment in the right side image, and it is accessed under the hood in the left side image. The filter looks like a keyboard.&#10;">
            <a:extLst>
              <a:ext uri="{FF2B5EF4-FFF2-40B4-BE49-F238E27FC236}">
                <a16:creationId xmlns:a16="http://schemas.microsoft.com/office/drawing/2014/main" id="{39C46ABA-0FA7-4117-91A9-A378F8B08182}"/>
              </a:ext>
            </a:extLst>
          </p:cNvPr>
          <p:cNvPicPr>
            <a:picLocks noGrp="1" noChangeAspect="1"/>
          </p:cNvPicPr>
          <p:nvPr>
            <p:ph type="pic" sz="quarter" idx="15"/>
          </p:nvPr>
        </p:nvPicPr>
        <p:blipFill>
          <a:blip r:embed="rId3"/>
          <a:stretch>
            <a:fillRect/>
          </a:stretch>
        </p:blipFill>
        <p:spPr>
          <a:xfrm>
            <a:off x="1724529" y="1464228"/>
            <a:ext cx="5766816" cy="2542032"/>
          </a:xfrm>
          <a:prstGeom prst="rect">
            <a:avLst/>
          </a:prstGeom>
        </p:spPr>
      </p:pic>
      <p:sp>
        <p:nvSpPr>
          <p:cNvPr id="11" name="Content Placeholder 10">
            <a:extLst>
              <a:ext uri="{FF2B5EF4-FFF2-40B4-BE49-F238E27FC236}">
                <a16:creationId xmlns:a16="http://schemas.microsoft.com/office/drawing/2014/main" id="{D42A5C4B-A003-4826-8351-5177005DA2B1}"/>
              </a:ext>
            </a:extLst>
          </p:cNvPr>
          <p:cNvSpPr>
            <a:spLocks noGrp="1"/>
          </p:cNvSpPr>
          <p:nvPr>
            <p:ph sz="quarter" idx="13"/>
          </p:nvPr>
        </p:nvSpPr>
        <p:spPr>
          <a:xfrm>
            <a:off x="441704" y="5281755"/>
            <a:ext cx="8270495" cy="775015"/>
          </a:xfrm>
        </p:spPr>
        <p:txBody>
          <a:bodyPr wrap="square" lIns="0" tIns="18000" rIns="0" bIns="18000" anchor="ctr" anchorCtr="0">
            <a:spAutoFit/>
          </a:bodyPr>
          <a:lstStyle/>
          <a:p>
            <a:pPr marL="0" indent="0">
              <a:spcBef>
                <a:spcPts val="600"/>
              </a:spcBef>
              <a:buNone/>
            </a:pPr>
            <a:r>
              <a:rPr lang="en-US" sz="2400" dirty="0"/>
              <a:t>A cabin filter can be accessed either through the glove compartment or under the hood on most vehicles.</a:t>
            </a:r>
          </a:p>
        </p:txBody>
      </p:sp>
    </p:spTree>
    <p:extLst>
      <p:ext uri="{BB962C8B-B14F-4D97-AF65-F5344CB8AC3E}">
        <p14:creationId xmlns:p14="http://schemas.microsoft.com/office/powerpoint/2010/main" val="41973299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Remove and Replace Cabin Filter</a:t>
            </a:r>
            <a:br>
              <a:rPr lang="en-US" sz="2800" dirty="0"/>
            </a:br>
            <a:r>
              <a:rPr lang="en-US" sz="1200" dirty="0"/>
              <a:t>(The animation will automatically start in a few seconds)</a:t>
            </a:r>
          </a:p>
        </p:txBody>
      </p:sp>
      <p:sp>
        <p:nvSpPr>
          <p:cNvPr id="7" name="Rectangle 6">
            <a:extLst>
              <a:ext uri="{FF2B5EF4-FFF2-40B4-BE49-F238E27FC236}">
                <a16:creationId xmlns:a16="http://schemas.microsoft.com/office/drawing/2014/main" id="{D36CAD09-37D2-4C16-9121-B4315E3CFE40}"/>
              </a:ext>
            </a:extLst>
          </p:cNvPr>
          <p:cNvSpPr/>
          <p:nvPr/>
        </p:nvSpPr>
        <p:spPr>
          <a:xfrm>
            <a:off x="293615" y="1481137"/>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11404DF-A883-4A4D-922E-1962EC12EB09}"/>
              </a:ext>
            </a:extLst>
          </p:cNvPr>
          <p:cNvSpPr/>
          <p:nvPr/>
        </p:nvSpPr>
        <p:spPr>
          <a:xfrm>
            <a:off x="7411674" y="1481138"/>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rem_rep_cabin_air_filter">
            <a:hlinkClick r:id="" action="ppaction://media"/>
            <a:extLst>
              <a:ext uri="{FF2B5EF4-FFF2-40B4-BE49-F238E27FC236}">
                <a16:creationId xmlns:a16="http://schemas.microsoft.com/office/drawing/2014/main" id="{85D53DBB-99AA-4544-9106-81527BB57596}"/>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218930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41158" y="296091"/>
            <a:ext cx="8255000" cy="1021237"/>
          </a:xfrm>
        </p:spPr>
        <p:txBody>
          <a:bodyPr wrap="square" lIns="0" tIns="18000" rIns="0" bIns="18000" anchor="ctr" anchorCtr="0">
            <a:spAutoFit/>
          </a:bodyPr>
          <a:lstStyle/>
          <a:p>
            <a:r>
              <a:rPr lang="en-US" dirty="0"/>
              <a:t>Automatic Climatic Control Diagnosis </a:t>
            </a:r>
            <a:r>
              <a:rPr lang="en-US" sz="2800" dirty="0"/>
              <a:t>(1 of 2)</a:t>
            </a:r>
            <a:endParaRPr lang="en-US" sz="1600" dirty="0"/>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685997"/>
            <a:ext cx="8271042" cy="2775563"/>
          </a:xfrm>
        </p:spPr>
        <p:txBody>
          <a:bodyPr wrap="square" lIns="0" tIns="18000" rIns="0" bIns="18000" anchor="ctr" anchorCtr="0">
            <a:spAutoFit/>
          </a:bodyPr>
          <a:lstStyle/>
          <a:p>
            <a:pPr marL="1538288" indent="-1538288">
              <a:spcBef>
                <a:spcPts val="600"/>
              </a:spcBef>
              <a:buNone/>
            </a:pPr>
            <a:r>
              <a:rPr lang="en-US" dirty="0">
                <a:latin typeface="Arial" panose="020B0604020202020204" pitchFamily="34" charset="0"/>
                <a:cs typeface="Arial" panose="020B0604020202020204" pitchFamily="34" charset="0"/>
              </a:rPr>
              <a:t>STEP 1	Verify the customer concern.</a:t>
            </a:r>
          </a:p>
          <a:p>
            <a:pPr marL="1538288" indent="-1538288">
              <a:spcBef>
                <a:spcPts val="600"/>
              </a:spcBef>
              <a:buNone/>
            </a:pPr>
            <a:r>
              <a:rPr lang="en-US" dirty="0">
                <a:latin typeface="Arial" panose="020B0604020202020204" pitchFamily="34" charset="0"/>
                <a:cs typeface="Arial" panose="020B0604020202020204" pitchFamily="34" charset="0"/>
              </a:rPr>
              <a:t>STEP 2	Perform a thorough visual inspection of the heating and cooling system for any obvious faults.</a:t>
            </a:r>
          </a:p>
          <a:p>
            <a:pPr marL="1538288" indent="-1538288">
              <a:spcBef>
                <a:spcPts val="600"/>
              </a:spcBef>
              <a:buNone/>
            </a:pPr>
            <a:r>
              <a:rPr lang="en-US" dirty="0">
                <a:latin typeface="Arial" panose="020B0604020202020204" pitchFamily="34" charset="0"/>
                <a:cs typeface="Arial" panose="020B0604020202020204" pitchFamily="34" charset="0"/>
              </a:rPr>
              <a:t>STEP 3	Use a factory scan tool or a factory-level aftermarket scan tool and check for diagnostic trouble codes (</a:t>
            </a:r>
            <a:r>
              <a:rPr lang="en-US" spc="-300" dirty="0">
                <a:latin typeface="Arial" panose="020B0604020202020204" pitchFamily="34" charset="0"/>
                <a:cs typeface="Arial" panose="020B0604020202020204" pitchFamily="34" charset="0"/>
              </a:rPr>
              <a:t>D T C </a:t>
            </a:r>
            <a:r>
              <a:rPr lang="en-US" dirty="0">
                <a:latin typeface="Arial" panose="020B0604020202020204" pitchFamily="34" charset="0"/>
                <a:cs typeface="Arial" panose="020B0604020202020204" pitchFamily="34" charset="0"/>
              </a:rPr>
              <a:t>s).</a:t>
            </a:r>
          </a:p>
        </p:txBody>
      </p:sp>
    </p:spTree>
    <p:extLst>
      <p:ext uri="{BB962C8B-B14F-4D97-AF65-F5344CB8AC3E}">
        <p14:creationId xmlns:p14="http://schemas.microsoft.com/office/powerpoint/2010/main" val="2566378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41158" y="313856"/>
            <a:ext cx="8271042" cy="590349"/>
          </a:xfrm>
        </p:spPr>
        <p:txBody>
          <a:bodyPr wrap="square" lIns="0" tIns="18000" rIns="0" bIns="18000" anchor="ctr" anchorCtr="0">
            <a:spAutoFit/>
          </a:bodyPr>
          <a:lstStyle/>
          <a:p>
            <a:r>
              <a:rPr lang="en-US" dirty="0"/>
              <a:t>Learning Objectives </a:t>
            </a:r>
            <a:r>
              <a:rPr lang="en-US" sz="2800" dirty="0"/>
              <a:t>(2 of 2)</a:t>
            </a:r>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127286"/>
            <a:ext cx="8271042" cy="2036899"/>
          </a:xfrm>
        </p:spPr>
        <p:txBody>
          <a:bodyPr wrap="square" lIns="0" tIns="18000" rIns="0" bIns="18000" anchor="ctr" anchorCtr="0">
            <a:spAutoFit/>
          </a:bodyPr>
          <a:lstStyle/>
          <a:p>
            <a:pPr marL="735013" indent="-735013">
              <a:spcBef>
                <a:spcPts val="600"/>
              </a:spcBef>
              <a:buNone/>
              <a:tabLst>
                <a:tab pos="720725" algn="l"/>
              </a:tabLst>
            </a:pPr>
            <a:r>
              <a:rPr lang="en-US" b="1" dirty="0">
                <a:solidFill>
                  <a:srgbClr val="007FA3"/>
                </a:solidFill>
                <a:latin typeface="Arial" panose="020B0604020202020204" pitchFamily="34" charset="0"/>
                <a:cs typeface="Arial" panose="020B0604020202020204" pitchFamily="34" charset="0"/>
              </a:rPr>
              <a:t>12.5	</a:t>
            </a:r>
            <a:r>
              <a:rPr lang="en-US" dirty="0">
                <a:latin typeface="Arial" panose="020B0604020202020204" pitchFamily="34" charset="0"/>
                <a:cs typeface="Arial" panose="020B0604020202020204" pitchFamily="34" charset="0"/>
              </a:rPr>
              <a:t>Discuss how to diagnose the electrical </a:t>
            </a:r>
            <a:r>
              <a:rPr lang="en-US" spc="-300" dirty="0">
                <a:latin typeface="Arial" panose="020B0604020202020204" pitchFamily="34" charset="0"/>
                <a:cs typeface="Arial" panose="020B0604020202020204" pitchFamily="34" charset="0"/>
              </a:rPr>
              <a:t>A T </a:t>
            </a:r>
            <a:r>
              <a:rPr lang="en-US" dirty="0">
                <a:latin typeface="Arial" panose="020B0604020202020204" pitchFamily="34" charset="0"/>
                <a:cs typeface="Arial" panose="020B0604020202020204" pitchFamily="34" charset="0"/>
              </a:rPr>
              <a:t>C system faults.</a:t>
            </a:r>
          </a:p>
          <a:p>
            <a:pPr marL="735013" indent="-735013">
              <a:spcBef>
                <a:spcPts val="600"/>
              </a:spcBef>
              <a:buNone/>
              <a:tabLst>
                <a:tab pos="720725" algn="l"/>
              </a:tabLst>
            </a:pPr>
            <a:r>
              <a:rPr lang="en-US" b="1" dirty="0">
                <a:solidFill>
                  <a:srgbClr val="007FA3"/>
                </a:solidFill>
                <a:latin typeface="Arial" panose="020B0604020202020204" pitchFamily="34" charset="0"/>
                <a:cs typeface="Arial" panose="020B0604020202020204" pitchFamily="34" charset="0"/>
              </a:rPr>
              <a:t>12.6	</a:t>
            </a:r>
            <a:r>
              <a:rPr lang="en-US" dirty="0">
                <a:latin typeface="Arial" panose="020B0604020202020204" pitchFamily="34" charset="0"/>
                <a:cs typeface="Arial" panose="020B0604020202020204" pitchFamily="34" charset="0"/>
              </a:rPr>
              <a:t>Explain the automatic climatic control diagnostic procedure.</a:t>
            </a:r>
          </a:p>
          <a:p>
            <a:pPr marL="735013" indent="-735013">
              <a:spcBef>
                <a:spcPts val="600"/>
              </a:spcBef>
              <a:buNone/>
              <a:tabLst>
                <a:tab pos="720725" algn="l"/>
              </a:tabLst>
            </a:pPr>
            <a:r>
              <a:rPr lang="en-US" b="1" dirty="0">
                <a:solidFill>
                  <a:srgbClr val="007FA3"/>
                </a:solidFill>
                <a:latin typeface="Arial" panose="020B0604020202020204" pitchFamily="34" charset="0"/>
                <a:cs typeface="Arial" panose="020B0604020202020204" pitchFamily="34" charset="0"/>
              </a:rPr>
              <a:t>12.7	</a:t>
            </a:r>
            <a:r>
              <a:rPr lang="en-US" dirty="0">
                <a:latin typeface="Arial" panose="020B0604020202020204" pitchFamily="34" charset="0"/>
                <a:cs typeface="Arial" panose="020B0604020202020204" pitchFamily="34" charset="0"/>
              </a:rPr>
              <a:t>Explain the types of actuators in </a:t>
            </a:r>
            <a:r>
              <a:rPr lang="en-US" spc="-300" dirty="0">
                <a:latin typeface="Arial" panose="020B0604020202020204" pitchFamily="34" charset="0"/>
                <a:cs typeface="Arial" panose="020B0604020202020204" pitchFamily="34" charset="0"/>
              </a:rPr>
              <a:t>A T </a:t>
            </a:r>
            <a:r>
              <a:rPr lang="en-US" dirty="0">
                <a:latin typeface="Arial" panose="020B0604020202020204" pitchFamily="34" charset="0"/>
                <a:cs typeface="Arial" panose="020B0604020202020204" pitchFamily="34" charset="0"/>
              </a:rPr>
              <a:t>C systems.</a:t>
            </a:r>
          </a:p>
        </p:txBody>
      </p:sp>
    </p:spTree>
    <p:extLst>
      <p:ext uri="{BB962C8B-B14F-4D97-AF65-F5344CB8AC3E}">
        <p14:creationId xmlns:p14="http://schemas.microsoft.com/office/powerpoint/2010/main" val="3619386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41158" y="296090"/>
            <a:ext cx="8255000" cy="1021237"/>
          </a:xfrm>
        </p:spPr>
        <p:txBody>
          <a:bodyPr wrap="square" lIns="0" tIns="18000" rIns="0" bIns="18000" anchor="ctr" anchorCtr="0">
            <a:spAutoFit/>
          </a:bodyPr>
          <a:lstStyle/>
          <a:p>
            <a:r>
              <a:rPr lang="en-US" dirty="0"/>
              <a:t>Automatic Climatic Control Diagnosis </a:t>
            </a:r>
            <a:r>
              <a:rPr lang="en-US" sz="2800" dirty="0"/>
              <a:t>(2 of 2)</a:t>
            </a:r>
            <a:endParaRPr lang="en-US" sz="1600" dirty="0"/>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681270"/>
            <a:ext cx="8271042" cy="2329287"/>
          </a:xfrm>
        </p:spPr>
        <p:txBody>
          <a:bodyPr wrap="square" lIns="0" tIns="18000" rIns="0" bIns="18000" anchor="ctr" anchorCtr="0">
            <a:spAutoFit/>
          </a:bodyPr>
          <a:lstStyle/>
          <a:p>
            <a:pPr marL="1533525" indent="-1533525">
              <a:spcBef>
                <a:spcPts val="600"/>
              </a:spcBef>
              <a:buNone/>
            </a:pPr>
            <a:r>
              <a:rPr lang="en-US" dirty="0">
                <a:latin typeface="Arial" panose="020B0604020202020204" pitchFamily="34" charset="0"/>
                <a:cs typeface="Arial" panose="020B0604020202020204" pitchFamily="34" charset="0"/>
              </a:rPr>
              <a:t>STEP 4	If there are stored diagnostic trouble codes, follow service information instructions for diagnosing the system.</a:t>
            </a:r>
          </a:p>
          <a:p>
            <a:pPr marL="1533525" indent="-1533525">
              <a:spcBef>
                <a:spcPts val="600"/>
              </a:spcBef>
              <a:buNone/>
            </a:pPr>
            <a:r>
              <a:rPr lang="en-US" dirty="0">
                <a:latin typeface="Arial" panose="020B0604020202020204" pitchFamily="34" charset="0"/>
                <a:cs typeface="Arial" panose="020B0604020202020204" pitchFamily="34" charset="0"/>
              </a:rPr>
              <a:t>STEP 5	If there are no stored diagnostic trouble codes, check scan tool data for possible fault areas in the system.</a:t>
            </a:r>
          </a:p>
        </p:txBody>
      </p:sp>
    </p:spTree>
    <p:extLst>
      <p:ext uri="{BB962C8B-B14F-4D97-AF65-F5344CB8AC3E}">
        <p14:creationId xmlns:p14="http://schemas.microsoft.com/office/powerpoint/2010/main" val="19455156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41158" y="297812"/>
            <a:ext cx="8255000" cy="590349"/>
          </a:xfrm>
        </p:spPr>
        <p:txBody>
          <a:bodyPr wrap="square" lIns="0" tIns="18000" rIns="0" bIns="18000" anchor="ctr" anchorCtr="0">
            <a:spAutoFit/>
          </a:bodyPr>
          <a:lstStyle/>
          <a:p>
            <a:r>
              <a:rPr lang="en-US" dirty="0"/>
              <a:t>Scan Tool Bidirectional Control </a:t>
            </a:r>
            <a:r>
              <a:rPr lang="en-US" sz="2800" dirty="0"/>
              <a:t>(1 of 2)</a:t>
            </a:r>
            <a:endParaRPr lang="en-US" sz="1200" dirty="0"/>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182608"/>
            <a:ext cx="8271042" cy="1667567"/>
          </a:xfrm>
        </p:spPr>
        <p:txBody>
          <a:bodyPr wrap="square" lIns="0" tIns="18000" rIns="0" bIns="18000" anchor="ctr" anchorCtr="0">
            <a:spAutoFit/>
          </a:bodyPr>
          <a:lstStyle/>
          <a:p>
            <a:pPr marL="342900" indent="-342900">
              <a:spcBef>
                <a:spcPts val="600"/>
              </a:spcBef>
            </a:pPr>
            <a:r>
              <a:rPr lang="en-US" dirty="0">
                <a:latin typeface="Arial" panose="020B0604020202020204" pitchFamily="34" charset="0"/>
                <a:cs typeface="Arial" panose="020B0604020202020204" pitchFamily="34" charset="0"/>
              </a:rPr>
              <a:t>Scan tools are the most important tool for any diagnostic work on all vehicles.</a:t>
            </a:r>
          </a:p>
          <a:p>
            <a:pPr marL="829818" lvl="1" indent="-342900"/>
            <a:r>
              <a:rPr lang="en-US" dirty="0">
                <a:latin typeface="Arial" panose="020B0604020202020204" pitchFamily="34" charset="0"/>
                <a:cs typeface="Arial" panose="020B0604020202020204" pitchFamily="34" charset="0"/>
              </a:rPr>
              <a:t>Factory scan tools</a:t>
            </a:r>
          </a:p>
          <a:p>
            <a:pPr marL="829818" lvl="1" indent="-342900"/>
            <a:r>
              <a:rPr lang="en-US" dirty="0">
                <a:latin typeface="Arial" panose="020B0604020202020204" pitchFamily="34" charset="0"/>
                <a:cs typeface="Arial" panose="020B0604020202020204" pitchFamily="34" charset="0"/>
              </a:rPr>
              <a:t>Aftermarket scan tools</a:t>
            </a:r>
          </a:p>
        </p:txBody>
      </p:sp>
    </p:spTree>
    <p:extLst>
      <p:ext uri="{BB962C8B-B14F-4D97-AF65-F5344CB8AC3E}">
        <p14:creationId xmlns:p14="http://schemas.microsoft.com/office/powerpoint/2010/main" val="3719566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41158" y="297812"/>
            <a:ext cx="8255000" cy="590349"/>
          </a:xfrm>
        </p:spPr>
        <p:txBody>
          <a:bodyPr wrap="square" lIns="0" tIns="18000" rIns="0" bIns="18000" anchor="ctr" anchorCtr="0">
            <a:spAutoFit/>
          </a:bodyPr>
          <a:lstStyle/>
          <a:p>
            <a:r>
              <a:rPr lang="en-US" dirty="0"/>
              <a:t>Scan Tool Bidirectional Control </a:t>
            </a:r>
            <a:r>
              <a:rPr lang="en-US" sz="2800" dirty="0"/>
              <a:t>(2 of 2)</a:t>
            </a:r>
            <a:endParaRPr lang="en-US" sz="1200" dirty="0"/>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136664"/>
            <a:ext cx="8271042" cy="4037447"/>
          </a:xfrm>
        </p:spPr>
        <p:txBody>
          <a:bodyPr wrap="square" lIns="0" tIns="18000" rIns="0" bIns="18000" anchor="ctr" anchorCtr="0">
            <a:spAutoFit/>
          </a:bodyPr>
          <a:lstStyle/>
          <a:p>
            <a:pPr marL="342900" indent="-342900">
              <a:spcBef>
                <a:spcPts val="600"/>
              </a:spcBef>
            </a:pPr>
            <a:r>
              <a:rPr lang="en-US" spc="-300" dirty="0">
                <a:latin typeface="Arial" panose="020B0604020202020204" pitchFamily="34" charset="0"/>
                <a:cs typeface="Arial" panose="020B0604020202020204" pitchFamily="34" charset="0"/>
              </a:rPr>
              <a:t>A T </a:t>
            </a:r>
            <a:r>
              <a:rPr lang="en-US" dirty="0">
                <a:latin typeface="Arial" panose="020B0604020202020204" pitchFamily="34" charset="0"/>
                <a:cs typeface="Arial" panose="020B0604020202020204" pitchFamily="34" charset="0"/>
              </a:rPr>
              <a:t>C components that may be able to be controlled or checked using a scan tool include:</a:t>
            </a:r>
          </a:p>
          <a:p>
            <a:pPr marL="829818" lvl="1" indent="-342900"/>
            <a:r>
              <a:rPr lang="en-US" dirty="0">
                <a:latin typeface="Arial" panose="020B0604020202020204" pitchFamily="34" charset="0"/>
                <a:cs typeface="Arial" panose="020B0604020202020204" pitchFamily="34" charset="0"/>
              </a:rPr>
              <a:t>Blower speed control (faster and slower to check operation)</a:t>
            </a:r>
          </a:p>
          <a:p>
            <a:pPr marL="829818" lvl="1" indent="-342900"/>
            <a:r>
              <a:rPr lang="en-US" dirty="0">
                <a:latin typeface="Arial" panose="020B0604020202020204" pitchFamily="34" charset="0"/>
                <a:cs typeface="Arial" panose="020B0604020202020204" pitchFamily="34" charset="0"/>
              </a:rPr>
              <a:t>Command the position of airflow doors to check for proper operation and to check for proper airflow from the vents and ducts</a:t>
            </a:r>
          </a:p>
          <a:p>
            <a:pPr marL="829818" lvl="1" indent="-342900"/>
            <a:r>
              <a:rPr lang="en-US" dirty="0">
                <a:latin typeface="Arial" panose="020B0604020202020204" pitchFamily="34" charset="0"/>
                <a:cs typeface="Arial" panose="020B0604020202020204" pitchFamily="34" charset="0"/>
              </a:rPr>
              <a:t>Values of all sensors</a:t>
            </a:r>
          </a:p>
          <a:p>
            <a:pPr marL="829818" lvl="1" indent="-342900"/>
            <a:r>
              <a:rPr lang="en-US" dirty="0">
                <a:latin typeface="Arial" panose="020B0604020202020204" pitchFamily="34" charset="0"/>
                <a:cs typeface="Arial" panose="020B0604020202020204" pitchFamily="34" charset="0"/>
              </a:rPr>
              <a:t>Pressures of the refrigerant in the high and low sides of the systems</a:t>
            </a:r>
          </a:p>
        </p:txBody>
      </p:sp>
    </p:spTree>
    <p:extLst>
      <p:ext uri="{BB962C8B-B14F-4D97-AF65-F5344CB8AC3E}">
        <p14:creationId xmlns:p14="http://schemas.microsoft.com/office/powerpoint/2010/main" val="27091435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0766-89A1-624B-8B02-52150C7AFA87}"/>
              </a:ext>
            </a:extLst>
          </p:cNvPr>
          <p:cNvSpPr>
            <a:spLocks noGrp="1"/>
          </p:cNvSpPr>
          <p:nvPr>
            <p:ph type="title"/>
          </p:nvPr>
        </p:nvSpPr>
        <p:spPr>
          <a:xfrm>
            <a:off x="441702" y="323245"/>
            <a:ext cx="8270495" cy="590349"/>
          </a:xfrm>
        </p:spPr>
        <p:txBody>
          <a:bodyPr wrap="square" lIns="0" tIns="18000" rIns="0" bIns="18000" anchor="ctr" anchorCtr="0">
            <a:spAutoFit/>
          </a:bodyPr>
          <a:lstStyle/>
          <a:p>
            <a:r>
              <a:rPr lang="en-US" dirty="0"/>
              <a:t>Figure 12.15</a:t>
            </a:r>
          </a:p>
        </p:txBody>
      </p:sp>
      <p:pic>
        <p:nvPicPr>
          <p:cNvPr id="7" name="Picture Placeholder 6" descr="A person using a TECH 2 scan tool used on a vehicle.&#10;">
            <a:extLst>
              <a:ext uri="{FF2B5EF4-FFF2-40B4-BE49-F238E27FC236}">
                <a16:creationId xmlns:a16="http://schemas.microsoft.com/office/drawing/2014/main" id="{A54BAA77-20CB-4FF1-A6DB-AA073B5485CD}"/>
              </a:ext>
            </a:extLst>
          </p:cNvPr>
          <p:cNvPicPr>
            <a:picLocks noGrp="1" noChangeAspect="1"/>
          </p:cNvPicPr>
          <p:nvPr>
            <p:ph type="pic" sz="quarter" idx="15"/>
          </p:nvPr>
        </p:nvPicPr>
        <p:blipFill>
          <a:blip r:embed="rId3"/>
          <a:stretch>
            <a:fillRect/>
          </a:stretch>
        </p:blipFill>
        <p:spPr>
          <a:xfrm>
            <a:off x="2221825" y="1462072"/>
            <a:ext cx="4767072" cy="3578352"/>
          </a:xfrm>
          <a:prstGeom prst="rect">
            <a:avLst/>
          </a:prstGeom>
        </p:spPr>
      </p:pic>
      <p:sp>
        <p:nvSpPr>
          <p:cNvPr id="11" name="Content Placeholder 10">
            <a:extLst>
              <a:ext uri="{FF2B5EF4-FFF2-40B4-BE49-F238E27FC236}">
                <a16:creationId xmlns:a16="http://schemas.microsoft.com/office/drawing/2014/main" id="{D42A5C4B-A003-4826-8351-5177005DA2B1}"/>
              </a:ext>
            </a:extLst>
          </p:cNvPr>
          <p:cNvSpPr>
            <a:spLocks noGrp="1"/>
          </p:cNvSpPr>
          <p:nvPr>
            <p:ph sz="quarter" idx="13"/>
          </p:nvPr>
        </p:nvSpPr>
        <p:spPr>
          <a:xfrm>
            <a:off x="441704" y="5281755"/>
            <a:ext cx="8270495" cy="775015"/>
          </a:xfrm>
        </p:spPr>
        <p:txBody>
          <a:bodyPr wrap="square" lIns="0" tIns="18000" rIns="0" bIns="18000" anchor="ctr" anchorCtr="0">
            <a:spAutoFit/>
          </a:bodyPr>
          <a:lstStyle/>
          <a:p>
            <a:pPr marL="0" indent="0">
              <a:spcBef>
                <a:spcPts val="600"/>
              </a:spcBef>
              <a:buNone/>
            </a:pPr>
            <a:r>
              <a:rPr lang="en-US" sz="2400" dirty="0"/>
              <a:t>A </a:t>
            </a:r>
            <a:r>
              <a:rPr lang="en-US" sz="2400" spc="-300" dirty="0"/>
              <a:t>T E C </a:t>
            </a:r>
            <a:r>
              <a:rPr lang="en-US" sz="2400" dirty="0"/>
              <a:t>H 2 scan tool is the factory scan tool used on General Motors vehicles.</a:t>
            </a:r>
          </a:p>
        </p:txBody>
      </p:sp>
    </p:spTree>
    <p:extLst>
      <p:ext uri="{BB962C8B-B14F-4D97-AF65-F5344CB8AC3E}">
        <p14:creationId xmlns:p14="http://schemas.microsoft.com/office/powerpoint/2010/main" val="40908976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41158" y="297812"/>
            <a:ext cx="8255000" cy="590349"/>
          </a:xfrm>
        </p:spPr>
        <p:txBody>
          <a:bodyPr wrap="square" lIns="0" tIns="18000" rIns="0" bIns="18000" anchor="ctr" anchorCtr="0">
            <a:spAutoFit/>
          </a:bodyPr>
          <a:lstStyle/>
          <a:p>
            <a:r>
              <a:rPr lang="en-US" dirty="0"/>
              <a:t>Summary </a:t>
            </a:r>
            <a:r>
              <a:rPr lang="en-US" sz="2800" dirty="0"/>
              <a:t>(1 of 3)</a:t>
            </a:r>
            <a:endParaRPr lang="en-US" sz="1200" dirty="0"/>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109295"/>
            <a:ext cx="8271042" cy="4637611"/>
          </a:xfrm>
        </p:spPr>
        <p:txBody>
          <a:bodyPr wrap="square" lIns="0" tIns="18000" rIns="0" bIns="18000" anchor="ctr" anchorCtr="0">
            <a:spAutoFit/>
          </a:bodyPr>
          <a:lstStyle/>
          <a:p>
            <a:pPr marL="457200" indent="-457200">
              <a:spcBef>
                <a:spcPts val="600"/>
              </a:spcBef>
              <a:buFont typeface="+mj-lt"/>
              <a:buAutoNum type="arabicPeriod"/>
            </a:pPr>
            <a:r>
              <a:rPr lang="en-US" dirty="0">
                <a:latin typeface="Arial" panose="020B0604020202020204" pitchFamily="34" charset="0"/>
                <a:cs typeface="Arial" panose="020B0604020202020204" pitchFamily="34" charset="0"/>
              </a:rPr>
              <a:t>Automatic temperature control (</a:t>
            </a:r>
            <a:r>
              <a:rPr lang="en-US" spc="-300" dirty="0">
                <a:latin typeface="Arial" panose="020B0604020202020204" pitchFamily="34" charset="0"/>
                <a:cs typeface="Arial" panose="020B0604020202020204" pitchFamily="34" charset="0"/>
              </a:rPr>
              <a:t>A T </a:t>
            </a:r>
            <a:r>
              <a:rPr lang="en-US" dirty="0">
                <a:latin typeface="Arial" panose="020B0604020202020204" pitchFamily="34" charset="0"/>
                <a:cs typeface="Arial" panose="020B0604020202020204" pitchFamily="34" charset="0"/>
              </a:rPr>
              <a:t>C) systems use sensors to detect the conditions both inside and outside the vehicle.</a:t>
            </a:r>
          </a:p>
          <a:p>
            <a:pPr marL="457200" indent="-457200">
              <a:spcBef>
                <a:spcPts val="600"/>
              </a:spcBef>
              <a:buFont typeface="+mj-lt"/>
              <a:buAutoNum type="arabicPeriod"/>
            </a:pPr>
            <a:r>
              <a:rPr lang="en-US" dirty="0">
                <a:latin typeface="Arial" panose="020B0604020202020204" pitchFamily="34" charset="0"/>
                <a:cs typeface="Arial" panose="020B0604020202020204" pitchFamily="34" charset="0"/>
              </a:rPr>
              <a:t>The sensors used include the following:</a:t>
            </a:r>
          </a:p>
          <a:p>
            <a:pPr marL="829818" lvl="1" indent="-342000"/>
            <a:r>
              <a:rPr lang="en-US" dirty="0">
                <a:latin typeface="Arial" panose="020B0604020202020204" pitchFamily="34" charset="0"/>
                <a:cs typeface="Arial" panose="020B0604020202020204" pitchFamily="34" charset="0"/>
              </a:rPr>
              <a:t>Sun load sensor</a:t>
            </a:r>
          </a:p>
          <a:p>
            <a:pPr marL="829818" lvl="1" indent="-342000"/>
            <a:r>
              <a:rPr lang="en-US" dirty="0">
                <a:latin typeface="Arial" panose="020B0604020202020204" pitchFamily="34" charset="0"/>
                <a:cs typeface="Arial" panose="020B0604020202020204" pitchFamily="34" charset="0"/>
              </a:rPr>
              <a:t>Evaporator temperature sensor</a:t>
            </a:r>
          </a:p>
          <a:p>
            <a:pPr marL="829818" lvl="1" indent="-342000"/>
            <a:r>
              <a:rPr lang="en-US" dirty="0">
                <a:latin typeface="Arial" panose="020B0604020202020204" pitchFamily="34" charset="0"/>
                <a:cs typeface="Arial" panose="020B0604020202020204" pitchFamily="34" charset="0"/>
              </a:rPr>
              <a:t>Ambient air temperature (outside air temperature) sensor</a:t>
            </a:r>
          </a:p>
          <a:p>
            <a:pPr marL="829818" lvl="1" indent="-342000"/>
            <a:r>
              <a:rPr lang="en-US" dirty="0">
                <a:latin typeface="Arial" panose="020B0604020202020204" pitchFamily="34" charset="0"/>
                <a:cs typeface="Arial" panose="020B0604020202020204" pitchFamily="34" charset="0"/>
              </a:rPr>
              <a:t>In-vehicle temperature sensor</a:t>
            </a:r>
          </a:p>
          <a:p>
            <a:pPr marL="829818" lvl="1" indent="-342000"/>
            <a:r>
              <a:rPr lang="en-US" dirty="0">
                <a:latin typeface="Arial" panose="020B0604020202020204" pitchFamily="34" charset="0"/>
                <a:cs typeface="Arial" panose="020B0604020202020204" pitchFamily="34" charset="0"/>
              </a:rPr>
              <a:t>Infrared sensors</a:t>
            </a:r>
          </a:p>
          <a:p>
            <a:pPr marL="829818" lvl="1" indent="-342000"/>
            <a:r>
              <a:rPr lang="en-US" dirty="0">
                <a:latin typeface="Arial" panose="020B0604020202020204" pitchFamily="34" charset="0"/>
                <a:cs typeface="Arial" panose="020B0604020202020204" pitchFamily="34" charset="0"/>
              </a:rPr>
              <a:t>Engine coolant temperature (</a:t>
            </a:r>
            <a:r>
              <a:rPr lang="en-US" spc="-300" dirty="0">
                <a:latin typeface="Arial" panose="020B0604020202020204" pitchFamily="34" charset="0"/>
                <a:cs typeface="Arial" panose="020B0604020202020204" pitchFamily="34" charset="0"/>
              </a:rPr>
              <a:t>E C </a:t>
            </a:r>
            <a:r>
              <a:rPr lang="en-US" dirty="0">
                <a:latin typeface="Arial" panose="020B0604020202020204" pitchFamily="34" charset="0"/>
                <a:cs typeface="Arial" panose="020B0604020202020204" pitchFamily="34" charset="0"/>
              </a:rPr>
              <a:t>T) sensor</a:t>
            </a:r>
          </a:p>
        </p:txBody>
      </p:sp>
    </p:spTree>
    <p:extLst>
      <p:ext uri="{BB962C8B-B14F-4D97-AF65-F5344CB8AC3E}">
        <p14:creationId xmlns:p14="http://schemas.microsoft.com/office/powerpoint/2010/main" val="2598957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41158" y="297812"/>
            <a:ext cx="8255000" cy="590349"/>
          </a:xfrm>
        </p:spPr>
        <p:txBody>
          <a:bodyPr wrap="square" lIns="0" tIns="18000" rIns="0" bIns="18000" anchor="ctr" anchorCtr="0">
            <a:spAutoFit/>
          </a:bodyPr>
          <a:lstStyle/>
          <a:p>
            <a:r>
              <a:rPr lang="en-US" dirty="0"/>
              <a:t>Summary </a:t>
            </a:r>
            <a:r>
              <a:rPr lang="en-US" sz="2800" dirty="0"/>
              <a:t>(2 of 3)</a:t>
            </a:r>
            <a:endParaRPr lang="en-US" sz="1200" dirty="0"/>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091461"/>
            <a:ext cx="8271042" cy="3591171"/>
          </a:xfrm>
        </p:spPr>
        <p:txBody>
          <a:bodyPr wrap="square" lIns="0" tIns="18000" rIns="0" bIns="18000" anchor="ctr" anchorCtr="0">
            <a:spAutoFit/>
          </a:bodyPr>
          <a:lstStyle/>
          <a:p>
            <a:pPr marL="457200" indent="-457200">
              <a:spcBef>
                <a:spcPts val="600"/>
              </a:spcBef>
              <a:buFont typeface="+mj-lt"/>
              <a:buAutoNum type="arabicPeriod" startAt="3"/>
            </a:pPr>
            <a:r>
              <a:rPr lang="en-US" dirty="0">
                <a:latin typeface="Arial" panose="020B0604020202020204" pitchFamily="34" charset="0"/>
                <a:cs typeface="Arial" panose="020B0604020202020204" pitchFamily="34" charset="0"/>
              </a:rPr>
              <a:t>Pressure transducers detect the pressures in the refrigerant system.</a:t>
            </a:r>
          </a:p>
          <a:p>
            <a:pPr marL="457200" indent="-457200">
              <a:spcBef>
                <a:spcPts val="600"/>
              </a:spcBef>
              <a:buFont typeface="+mj-lt"/>
              <a:buAutoNum type="arabicPeriod" startAt="3"/>
            </a:pPr>
            <a:r>
              <a:rPr lang="en-US" dirty="0">
                <a:latin typeface="Arial" panose="020B0604020202020204" pitchFamily="34" charset="0"/>
                <a:cs typeface="Arial" panose="020B0604020202020204" pitchFamily="34" charset="0"/>
              </a:rPr>
              <a:t>Some systems use a compressor speed sensor to detect if the drive belt or compressor clutch is slipping.</a:t>
            </a:r>
          </a:p>
          <a:p>
            <a:pPr marL="457200" indent="-457200">
              <a:spcBef>
                <a:spcPts val="600"/>
              </a:spcBef>
              <a:buFont typeface="+mj-lt"/>
              <a:buAutoNum type="arabicPeriod" startAt="3"/>
            </a:pPr>
            <a:r>
              <a:rPr lang="en-US" dirty="0">
                <a:latin typeface="Arial" panose="020B0604020202020204" pitchFamily="34" charset="0"/>
                <a:cs typeface="Arial" panose="020B0604020202020204" pitchFamily="34" charset="0"/>
              </a:rPr>
              <a:t>The heater core is placed downstream from the evaporator in the airflow so that air can be routed either through or around it and one or two doors are used to control this airflow. This door is called the </a:t>
            </a:r>
            <a:r>
              <a:rPr lang="en-US" i="1" dirty="0">
                <a:latin typeface="Arial" panose="020B0604020202020204" pitchFamily="34" charset="0"/>
                <a:cs typeface="Arial" panose="020B0604020202020204" pitchFamily="34" charset="0"/>
              </a:rPr>
              <a:t>temperature-blend door</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089567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41158" y="297812"/>
            <a:ext cx="8255000" cy="590349"/>
          </a:xfrm>
        </p:spPr>
        <p:txBody>
          <a:bodyPr wrap="square" lIns="0" tIns="18000" rIns="0" bIns="18000" anchor="ctr" anchorCtr="0">
            <a:spAutoFit/>
          </a:bodyPr>
          <a:lstStyle/>
          <a:p>
            <a:r>
              <a:rPr lang="en-US" dirty="0"/>
              <a:t>Summary </a:t>
            </a:r>
            <a:r>
              <a:rPr lang="en-US" sz="2800" dirty="0"/>
              <a:t>(3 of 3)</a:t>
            </a:r>
            <a:endParaRPr lang="en-US" sz="1200" dirty="0"/>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121237"/>
            <a:ext cx="8271042" cy="4599139"/>
          </a:xfrm>
        </p:spPr>
        <p:txBody>
          <a:bodyPr wrap="square" lIns="0" tIns="18000" rIns="0" bIns="18000" anchor="ctr" anchorCtr="0">
            <a:spAutoFit/>
          </a:bodyPr>
          <a:lstStyle/>
          <a:p>
            <a:pPr marL="457200" indent="-457200">
              <a:buFont typeface="+mj-lt"/>
              <a:buAutoNum type="arabicPeriod" startAt="6"/>
            </a:pPr>
            <a:r>
              <a:rPr lang="en-US" dirty="0">
                <a:latin typeface="Arial" panose="020B0604020202020204" pitchFamily="34" charset="0"/>
                <a:cs typeface="Arial" panose="020B0604020202020204" pitchFamily="34" charset="0"/>
              </a:rPr>
              <a:t>In many vehicles, the </a:t>
            </a:r>
            <a:r>
              <a:rPr lang="en-US" spc="-300" dirty="0">
                <a:latin typeface="Arial" panose="020B0604020202020204" pitchFamily="34" charset="0"/>
                <a:cs typeface="Arial" panose="020B0604020202020204" pitchFamily="34" charset="0"/>
              </a:rPr>
              <a:t>H V A </a:t>
            </a:r>
            <a:r>
              <a:rPr lang="en-US" dirty="0">
                <a:latin typeface="Arial" panose="020B0604020202020204" pitchFamily="34" charset="0"/>
                <a:cs typeface="Arial" panose="020B0604020202020204" pitchFamily="34" charset="0"/>
              </a:rPr>
              <a:t>C system is capable of supplying discharge air of more than one temperature to different areas in the vehicle. This type of system is usually referred to as a </a:t>
            </a:r>
            <a:r>
              <a:rPr lang="en-US" i="1" dirty="0">
                <a:latin typeface="Arial" panose="020B0604020202020204" pitchFamily="34" charset="0"/>
                <a:cs typeface="Arial" panose="020B0604020202020204" pitchFamily="34" charset="0"/>
              </a:rPr>
              <a:t>Dual-Zone Climate Control System</a:t>
            </a:r>
            <a:r>
              <a:rPr lang="en-US" dirty="0">
                <a:latin typeface="Arial" panose="020B0604020202020204" pitchFamily="34" charset="0"/>
                <a:cs typeface="Arial" panose="020B0604020202020204" pitchFamily="34" charset="0"/>
              </a:rPr>
              <a:t>.</a:t>
            </a:r>
          </a:p>
          <a:p>
            <a:pPr marL="457200" indent="-457200">
              <a:buFont typeface="+mj-lt"/>
              <a:buAutoNum type="arabicPeriod" startAt="7"/>
            </a:pPr>
            <a:r>
              <a:rPr lang="en-US" dirty="0">
                <a:latin typeface="Arial" panose="020B0604020202020204" pitchFamily="34" charset="0"/>
                <a:cs typeface="Arial" panose="020B0604020202020204" pitchFamily="34" charset="0"/>
              </a:rPr>
              <a:t>The diagnostic steps include</a:t>
            </a:r>
          </a:p>
          <a:p>
            <a:pPr marL="829818" lvl="1" indent="-342900"/>
            <a:r>
              <a:rPr lang="en-US" dirty="0">
                <a:latin typeface="Arial" panose="020B0604020202020204" pitchFamily="34" charset="0"/>
                <a:cs typeface="Arial" panose="020B0604020202020204" pitchFamily="34" charset="0"/>
              </a:rPr>
              <a:t>Verify the customer concern</a:t>
            </a:r>
          </a:p>
          <a:p>
            <a:pPr marL="829818" lvl="1" indent="-342900"/>
            <a:r>
              <a:rPr lang="en-US" dirty="0">
                <a:latin typeface="Arial" panose="020B0604020202020204" pitchFamily="34" charset="0"/>
                <a:cs typeface="Arial" panose="020B0604020202020204" pitchFamily="34" charset="0"/>
              </a:rPr>
              <a:t>Perform a thorough vial inspection</a:t>
            </a:r>
          </a:p>
          <a:p>
            <a:pPr marL="829818" lvl="1" indent="-342900"/>
            <a:r>
              <a:rPr lang="en-US" dirty="0">
                <a:latin typeface="Arial" panose="020B0604020202020204" pitchFamily="34" charset="0"/>
                <a:cs typeface="Arial" panose="020B0604020202020204" pitchFamily="34" charset="0"/>
              </a:rPr>
              <a:t>Retrieve diagnostic trouble codes (</a:t>
            </a:r>
            <a:r>
              <a:rPr lang="en-US" spc="-300" dirty="0">
                <a:latin typeface="Arial" panose="020B0604020202020204" pitchFamily="34" charset="0"/>
                <a:cs typeface="Arial" panose="020B0604020202020204" pitchFamily="34" charset="0"/>
              </a:rPr>
              <a:t>D T C </a:t>
            </a:r>
            <a:r>
              <a:rPr lang="en-US" dirty="0">
                <a:latin typeface="Arial" panose="020B0604020202020204" pitchFamily="34" charset="0"/>
                <a:cs typeface="Arial" panose="020B0604020202020204" pitchFamily="34" charset="0"/>
              </a:rPr>
              <a:t>s)</a:t>
            </a:r>
          </a:p>
          <a:p>
            <a:pPr marL="829818" lvl="1" indent="-342900"/>
            <a:r>
              <a:rPr lang="en-US" dirty="0">
                <a:latin typeface="Arial" panose="020B0604020202020204" pitchFamily="34" charset="0"/>
                <a:cs typeface="Arial" panose="020B0604020202020204" pitchFamily="34" charset="0"/>
              </a:rPr>
              <a:t>Check the data as displayed on a scan tool to determine what sensors or actuators are at fault.</a:t>
            </a:r>
          </a:p>
        </p:txBody>
      </p:sp>
    </p:spTree>
    <p:extLst>
      <p:ext uri="{BB962C8B-B14F-4D97-AF65-F5344CB8AC3E}">
        <p14:creationId xmlns:p14="http://schemas.microsoft.com/office/powerpoint/2010/main" val="1592293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56FAE7-345A-4FE5-9B65-CDC87FE48B18}"/>
              </a:ext>
            </a:extLst>
          </p:cNvPr>
          <p:cNvSpPr>
            <a:spLocks noGrp="1"/>
          </p:cNvSpPr>
          <p:nvPr>
            <p:ph type="title"/>
          </p:nvPr>
        </p:nvSpPr>
        <p:spPr>
          <a:xfrm>
            <a:off x="457200" y="150913"/>
            <a:ext cx="8229600" cy="836571"/>
          </a:xfrm>
        </p:spPr>
        <p:txBody>
          <a:bodyPr lIns="0" tIns="18000" rIns="0" bIns="18000" anchor="ctr">
            <a:spAutoFit/>
          </a:bodyPr>
          <a:lstStyle/>
          <a:p>
            <a:r>
              <a:rPr lang="en-US" dirty="0"/>
              <a:t>Animation and Video Resources</a:t>
            </a:r>
            <a:br>
              <a:rPr lang="en-US" dirty="0"/>
            </a:br>
            <a:r>
              <a:rPr lang="en-US" sz="1600" dirty="0"/>
              <a:t>The below listed resources are hyperlinked to the James Halderman website</a:t>
            </a:r>
            <a:endParaRPr lang="en-IN" sz="1600" dirty="0"/>
          </a:p>
        </p:txBody>
      </p:sp>
      <p:sp>
        <p:nvSpPr>
          <p:cNvPr id="6" name="Content Placeholder 5">
            <a:extLst>
              <a:ext uri="{FF2B5EF4-FFF2-40B4-BE49-F238E27FC236}">
                <a16:creationId xmlns:a16="http://schemas.microsoft.com/office/drawing/2014/main" id="{4138F3F7-4197-4CA5-8C73-5FA3B80E4376}"/>
              </a:ext>
            </a:extLst>
          </p:cNvPr>
          <p:cNvSpPr>
            <a:spLocks noGrp="1"/>
          </p:cNvSpPr>
          <p:nvPr>
            <p:ph sz="quarter" idx="13"/>
          </p:nvPr>
        </p:nvSpPr>
        <p:spPr>
          <a:xfrm>
            <a:off x="454025" y="2438303"/>
            <a:ext cx="8232775" cy="1298235"/>
          </a:xfrm>
        </p:spPr>
        <p:txBody>
          <a:bodyPr lIns="0" tIns="18000" rIns="0" bIns="18000" anchor="ctr">
            <a:spAutoFit/>
          </a:bodyPr>
          <a:lstStyle/>
          <a:p>
            <a:pPr marL="0" indent="0">
              <a:spcBef>
                <a:spcPts val="600"/>
              </a:spcBef>
              <a:buNone/>
            </a:pPr>
            <a:r>
              <a:rPr lang="en-US" dirty="0">
                <a:latin typeface="Arial" panose="020B0604020202020204" pitchFamily="34" charset="0"/>
                <a:cs typeface="Arial" panose="020B0604020202020204" pitchFamily="34" charset="0"/>
                <a:hlinkClick r:id="" action="ppaction://noaction"/>
              </a:rPr>
              <a:t>(A7) Heating &amp; Air Conditioning Animations</a:t>
            </a:r>
            <a:endParaRPr lang="en-US" dirty="0">
              <a:latin typeface="Arial" panose="020B0604020202020204" pitchFamily="34" charset="0"/>
              <a:cs typeface="Arial" panose="020B0604020202020204" pitchFamily="34" charset="0"/>
            </a:endParaRPr>
          </a:p>
          <a:p>
            <a:pPr marL="0" indent="0">
              <a:spcBef>
                <a:spcPts val="600"/>
              </a:spcBef>
              <a:buNone/>
            </a:pPr>
            <a:endParaRPr lang="en-US" dirty="0">
              <a:latin typeface="Arial" panose="020B0604020202020204" pitchFamily="34" charset="0"/>
              <a:cs typeface="Arial" panose="020B0604020202020204" pitchFamily="34" charset="0"/>
            </a:endParaRPr>
          </a:p>
          <a:p>
            <a:pPr marL="0" indent="0">
              <a:spcBef>
                <a:spcPts val="600"/>
              </a:spcBef>
              <a:buNone/>
            </a:pPr>
            <a:r>
              <a:rPr lang="en-US" dirty="0">
                <a:latin typeface="Arial" panose="020B0604020202020204" pitchFamily="34" charset="0"/>
                <a:cs typeface="Arial" panose="020B0604020202020204" pitchFamily="34" charset="0"/>
                <a:hlinkClick r:id="" action="ppaction://noaction"/>
              </a:rPr>
              <a:t>(A7) Heating &amp; Air Conditioning Videos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014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38" y="323596"/>
            <a:ext cx="8258462" cy="590349"/>
          </a:xfrm>
        </p:spPr>
        <p:txBody>
          <a:bodyPr lIns="0" tIns="18000" rIns="0" bIns="18000"/>
          <a:lstStyle/>
          <a:p>
            <a:r>
              <a:rPr lang="en-US" dirty="0"/>
              <a:t>Copyright</a:t>
            </a:r>
            <a:endParaRPr lang="en-IN" dirty="0"/>
          </a:p>
        </p:txBody>
      </p:sp>
      <p:pic>
        <p:nvPicPr>
          <p:cNvPr id="5" name="Picture Placeholder 4" descr="Warning"/>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496688" y="2220299"/>
            <a:ext cx="1280160" cy="1432560"/>
          </a:xfrm>
        </p:spPr>
      </p:pic>
      <p:sp>
        <p:nvSpPr>
          <p:cNvPr id="3" name="Content Placeholder 2"/>
          <p:cNvSpPr>
            <a:spLocks noGrp="1"/>
          </p:cNvSpPr>
          <p:nvPr>
            <p:ph sz="quarter" idx="10"/>
          </p:nvPr>
        </p:nvSpPr>
        <p:spPr>
          <a:xfrm>
            <a:off x="1955650" y="1461071"/>
            <a:ext cx="6499327" cy="3075585"/>
          </a:xfrm>
        </p:spPr>
        <p:style>
          <a:lnRef idx="2">
            <a:schemeClr val="dk1"/>
          </a:lnRef>
          <a:fillRef idx="1">
            <a:schemeClr val="lt1"/>
          </a:fillRef>
          <a:effectRef idx="0">
            <a:schemeClr val="dk1"/>
          </a:effectRef>
          <a:fontRef idx="minor">
            <a:schemeClr val="dk1"/>
          </a:fontRef>
        </p:style>
        <p:txBody>
          <a:bodyPr lIns="183600" tIns="183600" rIns="183600" bIns="183600" anchor="ctr" anchorCtr="0">
            <a:spAutoFit/>
          </a:bodyPr>
          <a:lstStyle/>
          <a:p>
            <a:pPr marL="432" indent="0">
              <a:buNone/>
            </a:pPr>
            <a:r>
              <a:rPr lang="en-US" sz="1600" b="1" dirty="0">
                <a:latin typeface="Arial" panose="020B0604020202020204" pitchFamily="34" charset="0"/>
                <a:cs typeface="Arial" panose="020B0604020202020204" pitchFamily="34" charset="0"/>
              </a:rPr>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endParaRPr lang="en-IN"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8171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41158" y="309571"/>
            <a:ext cx="8255000" cy="1144347"/>
          </a:xfrm>
        </p:spPr>
        <p:txBody>
          <a:bodyPr wrap="square" lIns="0" tIns="18000" rIns="0" bIns="18000" anchor="ctr" anchorCtr="0">
            <a:spAutoFit/>
          </a:bodyPr>
          <a:lstStyle/>
          <a:p>
            <a:r>
              <a:rPr lang="en-US" dirty="0"/>
              <a:t>Automatic Temperature Control Systems </a:t>
            </a:r>
            <a:r>
              <a:rPr lang="en-US" sz="2800" dirty="0"/>
              <a:t>(1 of 2)</a:t>
            </a:r>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700234"/>
            <a:ext cx="8271042" cy="2814035"/>
          </a:xfrm>
        </p:spPr>
        <p:txBody>
          <a:bodyPr wrap="square" lIns="0" tIns="18000" rIns="0" bIns="18000" anchor="ctr" anchorCtr="0">
            <a:spAutoFit/>
          </a:bodyPr>
          <a:lstStyle/>
          <a:p>
            <a:pPr marL="342900" indent="-342900"/>
            <a:r>
              <a:rPr lang="en-US" dirty="0">
                <a:latin typeface="Arial" panose="020B0604020202020204" pitchFamily="34" charset="0"/>
                <a:cs typeface="Arial" panose="020B0604020202020204" pitchFamily="34" charset="0"/>
              </a:rPr>
              <a:t>The purpose and function of the </a:t>
            </a:r>
            <a:r>
              <a:rPr lang="en-US" spc="-300" dirty="0">
                <a:latin typeface="Arial" panose="020B0604020202020204" pitchFamily="34" charset="0"/>
                <a:cs typeface="Arial" panose="020B0604020202020204" pitchFamily="34" charset="0"/>
              </a:rPr>
              <a:t>H V A </a:t>
            </a:r>
            <a:r>
              <a:rPr lang="en-US" dirty="0">
                <a:latin typeface="Arial" panose="020B0604020202020204" pitchFamily="34" charset="0"/>
                <a:cs typeface="Arial" panose="020B0604020202020204" pitchFamily="34" charset="0"/>
              </a:rPr>
              <a:t>C system is to provide comfortable temperature and humidity levels inside the passenger compartment. </a:t>
            </a:r>
          </a:p>
          <a:p>
            <a:pPr marL="342900" indent="-342900"/>
            <a:r>
              <a:rPr lang="en-US" dirty="0">
                <a:latin typeface="Arial" panose="020B0604020202020204" pitchFamily="34" charset="0"/>
                <a:cs typeface="Arial" panose="020B0604020202020204" pitchFamily="34" charset="0"/>
              </a:rPr>
              <a:t>Proper temperature control to enhance passenger comfort during heating should maintain air temperature at the foot level about 7°F to 14°F (4°C to 8°C) above the temperature around the upper body.</a:t>
            </a:r>
          </a:p>
        </p:txBody>
      </p:sp>
    </p:spTree>
    <p:extLst>
      <p:ext uri="{BB962C8B-B14F-4D97-AF65-F5344CB8AC3E}">
        <p14:creationId xmlns:p14="http://schemas.microsoft.com/office/powerpoint/2010/main" val="273760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41158" y="309571"/>
            <a:ext cx="8255000" cy="1144347"/>
          </a:xfrm>
        </p:spPr>
        <p:txBody>
          <a:bodyPr wrap="square" lIns="0" tIns="18000" rIns="0" bIns="18000" anchor="ctr" anchorCtr="0">
            <a:spAutoFit/>
          </a:bodyPr>
          <a:lstStyle/>
          <a:p>
            <a:r>
              <a:rPr lang="en-US" dirty="0"/>
              <a:t>Automatic Temperature Control Systems </a:t>
            </a:r>
            <a:r>
              <a:rPr lang="en-US" sz="2800" dirty="0"/>
              <a:t>(2 of 2)</a:t>
            </a:r>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582709"/>
            <a:ext cx="8271042" cy="4268279"/>
          </a:xfrm>
        </p:spPr>
        <p:txBody>
          <a:bodyPr wrap="square" lIns="0" tIns="18000" rIns="0" bIns="18000" anchor="ctr" anchorCtr="0">
            <a:spAutoFit/>
          </a:bodyPr>
          <a:lstStyle/>
          <a:p>
            <a:pPr marL="342900" indent="-342900">
              <a:spcBef>
                <a:spcPts val="600"/>
              </a:spcBef>
            </a:pPr>
            <a:r>
              <a:rPr lang="en-US" dirty="0"/>
              <a:t>Operation</a:t>
            </a:r>
          </a:p>
          <a:p>
            <a:pPr marL="829818" lvl="1" indent="-342900"/>
            <a:r>
              <a:rPr lang="en-US" dirty="0"/>
              <a:t>With an automatic temperature control system (</a:t>
            </a:r>
            <a:r>
              <a:rPr lang="en-US" spc="-300" dirty="0"/>
              <a:t>A T </a:t>
            </a:r>
            <a:r>
              <a:rPr lang="en-US" dirty="0"/>
              <a:t>C), the driver can turn the automatic controls on or off and select the desired temperature. </a:t>
            </a:r>
            <a:endParaRPr lang="en-US" dirty="0">
              <a:cs typeface="Arial" panose="020B0604020202020204" pitchFamily="34" charset="0"/>
            </a:endParaRPr>
          </a:p>
          <a:p>
            <a:pPr marL="829818" lvl="1" indent="-342900"/>
            <a:r>
              <a:rPr lang="en-US" dirty="0">
                <a:cs typeface="Arial" panose="020B0604020202020204" pitchFamily="34" charset="0"/>
              </a:rPr>
              <a:t>The </a:t>
            </a:r>
            <a:r>
              <a:rPr lang="en-US" spc="-300" dirty="0">
                <a:cs typeface="Arial" panose="020B0604020202020204" pitchFamily="34" charset="0"/>
              </a:rPr>
              <a:t>A T </a:t>
            </a:r>
            <a:r>
              <a:rPr lang="en-US" dirty="0">
                <a:cs typeface="Arial" panose="020B0604020202020204" pitchFamily="34" charset="0"/>
              </a:rPr>
              <a:t>C will adjust the following parameters:</a:t>
            </a:r>
          </a:p>
          <a:p>
            <a:pPr marL="1229868" lvl="2" indent="-342900"/>
            <a:r>
              <a:rPr lang="en-US" dirty="0">
                <a:cs typeface="Arial" panose="020B0604020202020204" pitchFamily="34" charset="0"/>
              </a:rPr>
              <a:t>Blower speed</a:t>
            </a:r>
          </a:p>
          <a:p>
            <a:pPr marL="1229868" lvl="2" indent="-342900"/>
            <a:r>
              <a:rPr lang="en-US" dirty="0">
                <a:cs typeface="Arial" panose="020B0604020202020204" pitchFamily="34" charset="0"/>
              </a:rPr>
              <a:t>Temperature door</a:t>
            </a:r>
          </a:p>
          <a:p>
            <a:pPr marL="1229868" lvl="2" indent="-342900"/>
            <a:r>
              <a:rPr lang="en-US" dirty="0">
                <a:cs typeface="Arial" panose="020B0604020202020204" pitchFamily="34" charset="0"/>
              </a:rPr>
              <a:t>Air inlet door</a:t>
            </a:r>
          </a:p>
          <a:p>
            <a:pPr marL="1229868" lvl="2" indent="-342900"/>
            <a:r>
              <a:rPr lang="en-US" dirty="0">
                <a:cs typeface="Arial" panose="020B0604020202020204" pitchFamily="34" charset="0"/>
              </a:rPr>
              <a:t>Mode door to achieve the proper temperature.</a:t>
            </a:r>
          </a:p>
          <a:p>
            <a:pPr marL="1229868" lvl="2" indent="-342900"/>
            <a:r>
              <a:rPr lang="en-US" dirty="0">
                <a:cs typeface="Arial" panose="020B0604020202020204" pitchFamily="34" charset="0"/>
              </a:rPr>
              <a:t>Control the air-conditioning compressor operation.</a:t>
            </a:r>
          </a:p>
        </p:txBody>
      </p:sp>
    </p:spTree>
    <p:extLst>
      <p:ext uri="{BB962C8B-B14F-4D97-AF65-F5344CB8AC3E}">
        <p14:creationId xmlns:p14="http://schemas.microsoft.com/office/powerpoint/2010/main" val="209263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0766-89A1-624B-8B02-52150C7AFA87}"/>
              </a:ext>
            </a:extLst>
          </p:cNvPr>
          <p:cNvSpPr>
            <a:spLocks noGrp="1"/>
          </p:cNvSpPr>
          <p:nvPr>
            <p:ph type="title"/>
          </p:nvPr>
        </p:nvSpPr>
        <p:spPr>
          <a:xfrm>
            <a:off x="441702" y="307203"/>
            <a:ext cx="8270495" cy="590349"/>
          </a:xfrm>
        </p:spPr>
        <p:txBody>
          <a:bodyPr wrap="square" lIns="0" tIns="18000" rIns="0" bIns="18000" anchor="ctr" anchorCtr="0">
            <a:spAutoFit/>
          </a:bodyPr>
          <a:lstStyle/>
          <a:p>
            <a:r>
              <a:rPr lang="en-US" dirty="0"/>
              <a:t>Figure 12.1</a:t>
            </a:r>
          </a:p>
        </p:txBody>
      </p:sp>
      <p:pic>
        <p:nvPicPr>
          <p:cNvPr id="6" name="Picture Placeholder 5" descr="A navigation screen of a vehicle shows an automatic climate control display, which reads, Driver: 71 degrees Fahrenheit. Auto. Passenger: 70 degrees Fahrenheit.&#10;">
            <a:extLst>
              <a:ext uri="{FF2B5EF4-FFF2-40B4-BE49-F238E27FC236}">
                <a16:creationId xmlns:a16="http://schemas.microsoft.com/office/drawing/2014/main" id="{5530BFCD-98A9-4349-9DB3-ACF32BDAEF62}"/>
              </a:ext>
            </a:extLst>
          </p:cNvPr>
          <p:cNvPicPr>
            <a:picLocks noGrp="1" noChangeAspect="1"/>
          </p:cNvPicPr>
          <p:nvPr>
            <p:ph type="pic" sz="quarter" idx="15"/>
          </p:nvPr>
        </p:nvPicPr>
        <p:blipFill>
          <a:blip r:embed="rId3"/>
          <a:stretch>
            <a:fillRect/>
          </a:stretch>
        </p:blipFill>
        <p:spPr>
          <a:xfrm>
            <a:off x="2302032" y="1460095"/>
            <a:ext cx="4620768" cy="3468624"/>
          </a:xfrm>
          <a:prstGeom prst="rect">
            <a:avLst/>
          </a:prstGeom>
        </p:spPr>
      </p:pic>
      <p:sp>
        <p:nvSpPr>
          <p:cNvPr id="11" name="Content Placeholder 10">
            <a:extLst>
              <a:ext uri="{FF2B5EF4-FFF2-40B4-BE49-F238E27FC236}">
                <a16:creationId xmlns:a16="http://schemas.microsoft.com/office/drawing/2014/main" id="{D42A5C4B-A003-4826-8351-5177005DA2B1}"/>
              </a:ext>
            </a:extLst>
          </p:cNvPr>
          <p:cNvSpPr>
            <a:spLocks noGrp="1"/>
          </p:cNvSpPr>
          <p:nvPr>
            <p:ph sz="quarter" idx="13"/>
          </p:nvPr>
        </p:nvSpPr>
        <p:spPr>
          <a:xfrm>
            <a:off x="441704" y="5217587"/>
            <a:ext cx="8270495" cy="775015"/>
          </a:xfrm>
        </p:spPr>
        <p:txBody>
          <a:bodyPr wrap="square" lIns="0" tIns="18000" rIns="0" bIns="18000" anchor="ctr" anchorCtr="0">
            <a:spAutoFit/>
          </a:bodyPr>
          <a:lstStyle/>
          <a:p>
            <a:pPr marL="0" indent="0">
              <a:spcBef>
                <a:spcPts val="600"/>
              </a:spcBef>
              <a:buNone/>
            </a:pPr>
            <a:r>
              <a:rPr lang="en-US" sz="2400" dirty="0"/>
              <a:t>The automatic climatic control display is part of the navigation screen on this vehicle.</a:t>
            </a:r>
            <a:endParaRPr lang="en-IN" dirty="0"/>
          </a:p>
        </p:txBody>
      </p:sp>
    </p:spTree>
    <p:extLst>
      <p:ext uri="{BB962C8B-B14F-4D97-AF65-F5344CB8AC3E}">
        <p14:creationId xmlns:p14="http://schemas.microsoft.com/office/powerpoint/2010/main" val="535501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41158" y="365084"/>
            <a:ext cx="8255000" cy="487892"/>
          </a:xfrm>
        </p:spPr>
        <p:txBody>
          <a:bodyPr wrap="square" lIns="0" tIns="18000" rIns="0" bIns="18000" anchor="ctr" anchorCtr="0">
            <a:spAutoFit/>
          </a:bodyPr>
          <a:lstStyle/>
          <a:p>
            <a:r>
              <a:rPr lang="en-US" dirty="0"/>
              <a:t>Sensors </a:t>
            </a:r>
            <a:r>
              <a:rPr lang="en-US" sz="2800" dirty="0"/>
              <a:t>(1 of 4)</a:t>
            </a:r>
            <a:endParaRPr lang="en-US" sz="2000" dirty="0"/>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141591"/>
            <a:ext cx="8271042" cy="3514227"/>
          </a:xfrm>
        </p:spPr>
        <p:txBody>
          <a:bodyPr wrap="square" lIns="0" tIns="18000" rIns="0" bIns="18000" anchor="ctr" anchorCtr="0">
            <a:spAutoFit/>
          </a:bodyPr>
          <a:lstStyle/>
          <a:p>
            <a:pPr marL="342900" indent="-342900">
              <a:spcBef>
                <a:spcPts val="600"/>
              </a:spcBef>
            </a:pPr>
            <a:r>
              <a:rPr lang="en-US" dirty="0">
                <a:latin typeface="Arial" panose="020B0604020202020204" pitchFamily="34" charset="0"/>
                <a:cs typeface="Arial" panose="020B0604020202020204" pitchFamily="34" charset="0"/>
              </a:rPr>
              <a:t>The outside air temperature (</a:t>
            </a:r>
            <a:r>
              <a:rPr lang="en-US" spc="-300" dirty="0">
                <a:latin typeface="Arial" panose="020B0604020202020204" pitchFamily="34" charset="0"/>
                <a:cs typeface="Arial" panose="020B0604020202020204" pitchFamily="34" charset="0"/>
              </a:rPr>
              <a:t>O A </a:t>
            </a:r>
            <a:r>
              <a:rPr lang="en-US" dirty="0">
                <a:latin typeface="Arial" panose="020B0604020202020204" pitchFamily="34" charset="0"/>
                <a:cs typeface="Arial" panose="020B0604020202020204" pitchFamily="34" charset="0"/>
              </a:rPr>
              <a:t>T) sensor, also called the ambient temperature sensor, measures outside air temperature and is often mounted at the radiator shroud or in the area behind the front grill.</a:t>
            </a:r>
          </a:p>
          <a:p>
            <a:pPr marL="342900" indent="-342900">
              <a:spcBef>
                <a:spcPts val="600"/>
              </a:spcBef>
            </a:pPr>
            <a:r>
              <a:rPr lang="en-US" dirty="0">
                <a:latin typeface="Arial" panose="020B0604020202020204" pitchFamily="34" charset="0"/>
                <a:cs typeface="Arial" panose="020B0604020202020204" pitchFamily="34" charset="0"/>
              </a:rPr>
              <a:t>The in-vehicle temperature sensor is often mounted behind the instrument panel, and a set of holes or a small grill allows air to pass by it.</a:t>
            </a:r>
          </a:p>
          <a:p>
            <a:pPr marL="342900" indent="-342900">
              <a:spcBef>
                <a:spcPts val="600"/>
              </a:spcBef>
            </a:pPr>
            <a:r>
              <a:rPr lang="en-US" dirty="0">
                <a:latin typeface="Arial" panose="020B0604020202020204" pitchFamily="34" charset="0"/>
                <a:cs typeface="Arial" panose="020B0604020202020204" pitchFamily="34" charset="0"/>
              </a:rPr>
              <a:t>The discharge air temperature (</a:t>
            </a:r>
            <a:r>
              <a:rPr lang="en-US" spc="-300" dirty="0">
                <a:latin typeface="Arial" panose="020B0604020202020204" pitchFamily="34" charset="0"/>
                <a:cs typeface="Arial" panose="020B0604020202020204" pitchFamily="34" charset="0"/>
              </a:rPr>
              <a:t>D A </a:t>
            </a:r>
            <a:r>
              <a:rPr lang="en-US" dirty="0">
                <a:latin typeface="Arial" panose="020B0604020202020204" pitchFamily="34" charset="0"/>
                <a:cs typeface="Arial" panose="020B0604020202020204" pitchFamily="34" charset="0"/>
              </a:rPr>
              <a:t>T) sensor is used to measure the temperature of the air leaving the dash vents.</a:t>
            </a:r>
          </a:p>
        </p:txBody>
      </p:sp>
    </p:spTree>
    <p:extLst>
      <p:ext uri="{BB962C8B-B14F-4D97-AF65-F5344CB8AC3E}">
        <p14:creationId xmlns:p14="http://schemas.microsoft.com/office/powerpoint/2010/main" val="2112616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41158" y="313856"/>
            <a:ext cx="8255000" cy="590349"/>
          </a:xfrm>
        </p:spPr>
        <p:txBody>
          <a:bodyPr wrap="square" lIns="0" tIns="18000" rIns="0" bIns="18000" anchor="ctr" anchorCtr="0">
            <a:spAutoFit/>
          </a:bodyPr>
          <a:lstStyle/>
          <a:p>
            <a:r>
              <a:rPr lang="en-US" dirty="0"/>
              <a:t>Sensors </a:t>
            </a:r>
            <a:r>
              <a:rPr lang="en-US" sz="2800" dirty="0"/>
              <a:t>(2 of 4)</a:t>
            </a:r>
            <a:endParaRPr lang="en-US" sz="2000" dirty="0"/>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149795"/>
            <a:ext cx="8271042" cy="3144895"/>
          </a:xfrm>
        </p:spPr>
        <p:txBody>
          <a:bodyPr wrap="square" lIns="0" tIns="18000" rIns="0" bIns="18000" anchor="ctr" anchorCtr="0">
            <a:spAutoFit/>
          </a:bodyPr>
          <a:lstStyle/>
          <a:p>
            <a:pPr marL="342900" indent="-342900">
              <a:spcBef>
                <a:spcPts val="600"/>
              </a:spcBef>
            </a:pPr>
            <a:r>
              <a:rPr lang="en-US" dirty="0">
                <a:latin typeface="Arial" panose="020B0604020202020204" pitchFamily="34" charset="0"/>
                <a:cs typeface="Arial" panose="020B0604020202020204" pitchFamily="34" charset="0"/>
              </a:rPr>
              <a:t>The evaporator temperature (</a:t>
            </a:r>
            <a:r>
              <a:rPr lang="en-US" spc="-300" dirty="0">
                <a:latin typeface="Arial" panose="020B0604020202020204" pitchFamily="34" charset="0"/>
                <a:cs typeface="Arial" panose="020B0604020202020204" pitchFamily="34" charset="0"/>
              </a:rPr>
              <a:t>E V </a:t>
            </a:r>
            <a:r>
              <a:rPr lang="en-US" dirty="0">
                <a:latin typeface="Arial" panose="020B0604020202020204" pitchFamily="34" charset="0"/>
                <a:cs typeface="Arial" panose="020B0604020202020204" pitchFamily="34" charset="0"/>
              </a:rPr>
              <a:t>T) sensor is used to measure the temperature of the air leaving the evaporator.</a:t>
            </a:r>
          </a:p>
          <a:p>
            <a:pPr marL="342900" indent="-342900">
              <a:spcBef>
                <a:spcPts val="600"/>
              </a:spcBef>
            </a:pPr>
            <a:r>
              <a:rPr lang="en-US" dirty="0">
                <a:latin typeface="Arial" panose="020B0604020202020204" pitchFamily="34" charset="0"/>
                <a:cs typeface="Arial" panose="020B0604020202020204" pitchFamily="34" charset="0"/>
              </a:rPr>
              <a:t>The sun load sensor (also called a solar sensor) is normally mounted on top of the instrument panel and is used to measure radiant heat load that might cause an increase of the in-vehicle temperature.</a:t>
            </a:r>
          </a:p>
          <a:p>
            <a:pPr marL="342900" indent="-342900">
              <a:spcBef>
                <a:spcPts val="600"/>
              </a:spcBef>
            </a:pPr>
            <a:r>
              <a:rPr lang="en-US" dirty="0">
                <a:latin typeface="Arial" panose="020B0604020202020204" pitchFamily="34" charset="0"/>
                <a:cs typeface="Arial" panose="020B0604020202020204" pitchFamily="34" charset="0"/>
              </a:rPr>
              <a:t>Infrared (</a:t>
            </a:r>
            <a:r>
              <a:rPr lang="en-US" spc="-300" dirty="0">
                <a:latin typeface="Arial" panose="020B0604020202020204" pitchFamily="34" charset="0"/>
                <a:cs typeface="Arial" panose="020B0604020202020204" pitchFamily="34" charset="0"/>
              </a:rPr>
              <a:t>I </a:t>
            </a:r>
            <a:r>
              <a:rPr lang="en-US" dirty="0">
                <a:latin typeface="Arial" panose="020B0604020202020204" pitchFamily="34" charset="0"/>
                <a:cs typeface="Arial" panose="020B0604020202020204" pitchFamily="34" charset="0"/>
              </a:rPr>
              <a:t>R) sensors are mounted in the control head or overhead in the headliner.</a:t>
            </a:r>
          </a:p>
        </p:txBody>
      </p:sp>
    </p:spTree>
    <p:extLst>
      <p:ext uri="{BB962C8B-B14F-4D97-AF65-F5344CB8AC3E}">
        <p14:creationId xmlns:p14="http://schemas.microsoft.com/office/powerpoint/2010/main" val="1316529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41158" y="313856"/>
            <a:ext cx="8255000" cy="590349"/>
          </a:xfrm>
        </p:spPr>
        <p:txBody>
          <a:bodyPr wrap="square" lIns="0" tIns="18000" rIns="0" bIns="18000" anchor="ctr" anchorCtr="0">
            <a:spAutoFit/>
          </a:bodyPr>
          <a:lstStyle/>
          <a:p>
            <a:r>
              <a:rPr lang="en-US" dirty="0"/>
              <a:t>Sensors </a:t>
            </a:r>
            <a:r>
              <a:rPr lang="en-US" sz="2800" dirty="0"/>
              <a:t>(3 of 4)</a:t>
            </a:r>
            <a:endParaRPr lang="en-US" sz="2000" dirty="0"/>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058187"/>
            <a:ext cx="8271042" cy="3552699"/>
          </a:xfrm>
        </p:spPr>
        <p:txBody>
          <a:bodyPr wrap="square" lIns="0" tIns="18000" rIns="0" bIns="18000" anchor="ctr" anchorCtr="0">
            <a:spAutoFit/>
          </a:bodyPr>
          <a:lstStyle/>
          <a:p>
            <a:pPr marL="342900" indent="-342900">
              <a:spcBef>
                <a:spcPts val="600"/>
              </a:spcBef>
            </a:pPr>
            <a:r>
              <a:rPr lang="en-US" dirty="0">
                <a:latin typeface="Arial" panose="020B0604020202020204" pitchFamily="34" charset="0"/>
                <a:cs typeface="Arial" panose="020B0604020202020204" pitchFamily="34" charset="0"/>
              </a:rPr>
              <a:t>The air-conditioning (A/C) compressor speed sensor, also called a lock or belt lock sensor, is used so the </a:t>
            </a:r>
            <a:r>
              <a:rPr lang="en-US" spc="-300" dirty="0">
                <a:latin typeface="Arial" panose="020B0604020202020204" pitchFamily="34" charset="0"/>
                <a:cs typeface="Arial" panose="020B0604020202020204" pitchFamily="34" charset="0"/>
              </a:rPr>
              <a:t>E C </a:t>
            </a:r>
            <a:r>
              <a:rPr lang="en-US" dirty="0">
                <a:latin typeface="Arial" panose="020B0604020202020204" pitchFamily="34" charset="0"/>
                <a:cs typeface="Arial" panose="020B0604020202020204" pitchFamily="34" charset="0"/>
              </a:rPr>
              <a:t>M will know if the compressor is running, and by comparing the compressor and engine speed signals, the </a:t>
            </a:r>
            <a:r>
              <a:rPr lang="en-US" spc="-300" dirty="0">
                <a:latin typeface="Arial" panose="020B0604020202020204" pitchFamily="34" charset="0"/>
                <a:cs typeface="Arial" panose="020B0604020202020204" pitchFamily="34" charset="0"/>
              </a:rPr>
              <a:t>E C </a:t>
            </a:r>
            <a:r>
              <a:rPr lang="en-US" dirty="0">
                <a:latin typeface="Arial" panose="020B0604020202020204" pitchFamily="34" charset="0"/>
                <a:cs typeface="Arial" panose="020B0604020202020204" pitchFamily="34" charset="0"/>
              </a:rPr>
              <a:t>M can determine if the compressor clutch or drive belt is slipping excessively.</a:t>
            </a:r>
          </a:p>
          <a:p>
            <a:pPr marL="342900" indent="-342900">
              <a:spcBef>
                <a:spcPts val="600"/>
              </a:spcBef>
            </a:pPr>
            <a:r>
              <a:rPr lang="en-US" dirty="0">
                <a:latin typeface="Arial" panose="020B0604020202020204" pitchFamily="34" charset="0"/>
                <a:cs typeface="Arial" panose="020B0604020202020204" pitchFamily="34" charset="0"/>
              </a:rPr>
              <a:t>The engine coolant temperature (</a:t>
            </a:r>
            <a:r>
              <a:rPr lang="en-US" spc="-300" dirty="0">
                <a:latin typeface="Arial" panose="020B0604020202020204" pitchFamily="34" charset="0"/>
                <a:cs typeface="Arial" panose="020B0604020202020204" pitchFamily="34" charset="0"/>
              </a:rPr>
              <a:t>E C </a:t>
            </a:r>
            <a:r>
              <a:rPr lang="en-US" dirty="0">
                <a:latin typeface="Arial" panose="020B0604020202020204" pitchFamily="34" charset="0"/>
                <a:cs typeface="Arial" panose="020B0604020202020204" pitchFamily="34" charset="0"/>
              </a:rPr>
              <a:t>T) sensor is a thermistor and measures the temperature of the engine coolant and is usually located near the engine thermostat.</a:t>
            </a:r>
          </a:p>
        </p:txBody>
      </p:sp>
    </p:spTree>
    <p:extLst>
      <p:ext uri="{BB962C8B-B14F-4D97-AF65-F5344CB8AC3E}">
        <p14:creationId xmlns:p14="http://schemas.microsoft.com/office/powerpoint/2010/main" val="105291263"/>
      </p:ext>
    </p:extLst>
  </p:cSld>
  <p:clrMapOvr>
    <a:masterClrMapping/>
  </p:clrMapOvr>
</p:sld>
</file>

<file path=ppt/theme/theme1.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2122</TotalTime>
  <Words>2206</Words>
  <Application>Microsoft Office PowerPoint</Application>
  <PresentationFormat>On-screen Show (4:3)</PresentationFormat>
  <Paragraphs>158</Paragraphs>
  <Slides>38</Slides>
  <Notes>10</Notes>
  <HiddenSlides>0</HiddenSlides>
  <MMClips>8</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38</vt:i4>
      </vt:variant>
    </vt:vector>
  </HeadingPairs>
  <TitlesOfParts>
    <vt:vector size="46" baseType="lpstr">
      <vt:lpstr>Arial</vt:lpstr>
      <vt:lpstr>Calibri</vt:lpstr>
      <vt:lpstr>Tahoma</vt:lpstr>
      <vt:lpstr>Times New Roman</vt:lpstr>
      <vt:lpstr>Verdana</vt:lpstr>
      <vt:lpstr>USHE_slide options</vt:lpstr>
      <vt:lpstr>USHE</vt:lpstr>
      <vt:lpstr>Equation</vt:lpstr>
      <vt:lpstr>Automotive Heating and Air Conditioning</vt:lpstr>
      <vt:lpstr>Learning Objectives (1 of 2)</vt:lpstr>
      <vt:lpstr>Learning Objectives (2 of 2)</vt:lpstr>
      <vt:lpstr>Automatic Temperature Control Systems (1 of 2)</vt:lpstr>
      <vt:lpstr>Automatic Temperature Control Systems (2 of 2)</vt:lpstr>
      <vt:lpstr>Figure 12.1</vt:lpstr>
      <vt:lpstr>Sensors (1 of 4)</vt:lpstr>
      <vt:lpstr>Sensors (2 of 4)</vt:lpstr>
      <vt:lpstr>Sensors (3 of 4)</vt:lpstr>
      <vt:lpstr>Sensors (4 of 4)</vt:lpstr>
      <vt:lpstr>Figure 12.2</vt:lpstr>
      <vt:lpstr>Airflow Control</vt:lpstr>
      <vt:lpstr>Figure 12.8</vt:lpstr>
      <vt:lpstr>Animation:  HVAC Operation (The animation will automatically start in a few seconds)</vt:lpstr>
      <vt:lpstr>Actuators</vt:lpstr>
      <vt:lpstr>Figure 12.9</vt:lpstr>
      <vt:lpstr>Automatic H V A C Controls</vt:lpstr>
      <vt:lpstr>Animation:  Automatic Temperature Control, ATC Heat (The animation will automatically start in a few seconds)</vt:lpstr>
      <vt:lpstr>Animation:  Automatic Temperature Control, ATC Cool (The animation will automatically start in a few seconds)</vt:lpstr>
      <vt:lpstr>Animation:  Automatic Temperature Control, ATC Humidity (The animation will automatically start in a few seconds)</vt:lpstr>
      <vt:lpstr>Animation:  Automatic Temperature Control, ATC Sun Load (The animation will automatically start in a few seconds)</vt:lpstr>
      <vt:lpstr>Animation:  Automatic Temperature Control, ATC Air Quality (The animation will automatically start in a few seconds)</vt:lpstr>
      <vt:lpstr>Control Module</vt:lpstr>
      <vt:lpstr>Figure 12.13</vt:lpstr>
      <vt:lpstr>Animation:  ECM Output Devices (The animation will automatically start in a few seconds)</vt:lpstr>
      <vt:lpstr>Air Filtration</vt:lpstr>
      <vt:lpstr>Figure 12.14</vt:lpstr>
      <vt:lpstr>Animation:  Remove and Replace Cabin Filter (The animation will automatically start in a few seconds)</vt:lpstr>
      <vt:lpstr>Automatic Climatic Control Diagnosis (1 of 2)</vt:lpstr>
      <vt:lpstr>Automatic Climatic Control Diagnosis (2 of 2)</vt:lpstr>
      <vt:lpstr>Scan Tool Bidirectional Control (1 of 2)</vt:lpstr>
      <vt:lpstr>Scan Tool Bidirectional Control (2 of 2)</vt:lpstr>
      <vt:lpstr>Figure 12.15</vt:lpstr>
      <vt:lpstr>Summary (1 of 3)</vt:lpstr>
      <vt:lpstr>Summary (2 of 3)</vt:lpstr>
      <vt:lpstr>Summary (3 of 3)</vt:lpstr>
      <vt:lpstr>Animation and Video Resources The below listed resources are hyperlinked to the James Halderman website</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Heating and Air Conditioning, Ninth Edition, Chapter 12</dc:title>
  <dc:subject>Business</dc:subject>
  <dc:creator>James D. Halderman</dc:creator>
  <cp:keywords>Automotive</cp:keywords>
  <dc:description>Additional information may be found in the Notes Pane of each slide by pressing F6.</dc:description>
  <cp:lastModifiedBy>Glen Plants</cp:lastModifiedBy>
  <cp:revision>128</cp:revision>
  <dcterms:created xsi:type="dcterms:W3CDTF">2021-12-16T20:49:55Z</dcterms:created>
  <dcterms:modified xsi:type="dcterms:W3CDTF">2022-04-25T17:48:27Z</dcterms:modified>
</cp:coreProperties>
</file>