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microsoft.com/office/2006/relationships/ui/userCustomization" Target="userCustomization/customUI.xml"/><Relationship Id="rId1" Type="http://schemas.openxmlformats.org/officeDocument/2006/relationships/officeDocument" Target="ppt/presentation.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 id="2147483700" r:id="rId2"/>
  </p:sldMasterIdLst>
  <p:notesMasterIdLst>
    <p:notesMasterId r:id="rId75"/>
  </p:notesMasterIdLst>
  <p:handoutMasterIdLst>
    <p:handoutMasterId r:id="rId76"/>
  </p:handoutMasterIdLst>
  <p:sldIdLst>
    <p:sldId id="402" r:id="rId3"/>
    <p:sldId id="377" r:id="rId4"/>
    <p:sldId id="425" r:id="rId5"/>
    <p:sldId id="378" r:id="rId6"/>
    <p:sldId id="410" r:id="rId7"/>
    <p:sldId id="453" r:id="rId8"/>
    <p:sldId id="454" r:id="rId9"/>
    <p:sldId id="426" r:id="rId10"/>
    <p:sldId id="455" r:id="rId11"/>
    <p:sldId id="456" r:id="rId12"/>
    <p:sldId id="543" r:id="rId13"/>
    <p:sldId id="546" r:id="rId14"/>
    <p:sldId id="457" r:id="rId15"/>
    <p:sldId id="458" r:id="rId16"/>
    <p:sldId id="411" r:id="rId17"/>
    <p:sldId id="459" r:id="rId18"/>
    <p:sldId id="460" r:id="rId19"/>
    <p:sldId id="461" r:id="rId20"/>
    <p:sldId id="462" r:id="rId21"/>
    <p:sldId id="463" r:id="rId22"/>
    <p:sldId id="464" r:id="rId23"/>
    <p:sldId id="544" r:id="rId24"/>
    <p:sldId id="465" r:id="rId25"/>
    <p:sldId id="466" r:id="rId26"/>
    <p:sldId id="467" r:id="rId27"/>
    <p:sldId id="468" r:id="rId28"/>
    <p:sldId id="469" r:id="rId29"/>
    <p:sldId id="470" r:id="rId30"/>
    <p:sldId id="471" r:id="rId31"/>
    <p:sldId id="545" r:id="rId32"/>
    <p:sldId id="472" r:id="rId33"/>
    <p:sldId id="473" r:id="rId34"/>
    <p:sldId id="474" r:id="rId35"/>
    <p:sldId id="475" r:id="rId36"/>
    <p:sldId id="476" r:id="rId37"/>
    <p:sldId id="477" r:id="rId38"/>
    <p:sldId id="478" r:id="rId39"/>
    <p:sldId id="547" r:id="rId40"/>
    <p:sldId id="479" r:id="rId41"/>
    <p:sldId id="480" r:id="rId42"/>
    <p:sldId id="481" r:id="rId43"/>
    <p:sldId id="482" r:id="rId44"/>
    <p:sldId id="548" r:id="rId45"/>
    <p:sldId id="483" r:id="rId46"/>
    <p:sldId id="484" r:id="rId47"/>
    <p:sldId id="485" r:id="rId48"/>
    <p:sldId id="549" r:id="rId49"/>
    <p:sldId id="486" r:id="rId50"/>
    <p:sldId id="487" r:id="rId51"/>
    <p:sldId id="488" r:id="rId52"/>
    <p:sldId id="489" r:id="rId53"/>
    <p:sldId id="490" r:id="rId54"/>
    <p:sldId id="550" r:id="rId55"/>
    <p:sldId id="491" r:id="rId56"/>
    <p:sldId id="492" r:id="rId57"/>
    <p:sldId id="551" r:id="rId58"/>
    <p:sldId id="493" r:id="rId59"/>
    <p:sldId id="494" r:id="rId60"/>
    <p:sldId id="495" r:id="rId61"/>
    <p:sldId id="496" r:id="rId62"/>
    <p:sldId id="497" r:id="rId63"/>
    <p:sldId id="554" r:id="rId64"/>
    <p:sldId id="555" r:id="rId65"/>
    <p:sldId id="552" r:id="rId66"/>
    <p:sldId id="553" r:id="rId67"/>
    <p:sldId id="498" r:id="rId68"/>
    <p:sldId id="499" r:id="rId69"/>
    <p:sldId id="500" r:id="rId70"/>
    <p:sldId id="501" r:id="rId71"/>
    <p:sldId id="502" r:id="rId72"/>
    <p:sldId id="556" r:id="rId73"/>
    <p:sldId id="430"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5472" userDrawn="1">
          <p15:clr>
            <a:srgbClr val="A4A3A4"/>
          </p15:clr>
        </p15:guide>
        <p15:guide id="3" orient="horz" pos="432" userDrawn="1">
          <p15:clr>
            <a:srgbClr val="A4A3A4"/>
          </p15:clr>
        </p15:guide>
        <p15:guide id="4" pos="288" userDrawn="1">
          <p15:clr>
            <a:srgbClr val="A4A3A4"/>
          </p15:clr>
        </p15:guide>
        <p15:guide id="6" orient="horz" pos="912" userDrawn="1">
          <p15:clr>
            <a:srgbClr val="A4A3A4"/>
          </p15:clr>
        </p15:guide>
        <p15:guide id="7"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005A70"/>
    <a:srgbClr val="003057"/>
    <a:srgbClr val="E3EBF6"/>
    <a:srgbClr val="7EB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24" autoAdjust="0"/>
    <p:restoredTop sz="80427" autoAdjust="0"/>
  </p:normalViewPr>
  <p:slideViewPr>
    <p:cSldViewPr>
      <p:cViewPr varScale="1">
        <p:scale>
          <a:sx n="92" d="100"/>
          <a:sy n="92" d="100"/>
        </p:scale>
        <p:origin x="1992" y="84"/>
      </p:cViewPr>
      <p:guideLst>
        <p:guide orient="horz" pos="2160"/>
        <p:guide pos="5472"/>
        <p:guide orient="horz" pos="432"/>
        <p:guide pos="288"/>
        <p:guide orient="horz" pos="912"/>
        <p:guide pos="2880"/>
      </p:guideLst>
    </p:cSldViewPr>
  </p:slideViewPr>
  <p:outlineViewPr>
    <p:cViewPr>
      <p:scale>
        <a:sx n="33" d="100"/>
        <a:sy n="33" d="100"/>
      </p:scale>
      <p:origin x="0" y="-12912"/>
    </p:cViewPr>
  </p:outlineViewPr>
  <p:notesTextViewPr>
    <p:cViewPr>
      <p:scale>
        <a:sx n="100" d="100"/>
        <a:sy n="100" d="100"/>
      </p:scale>
      <p:origin x="0" y="0"/>
    </p:cViewPr>
  </p:notesText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4/25/2022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4/25/2022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latin typeface="Arial" panose="020B0604020202020204" pitchFamily="34" charset="0"/>
                <a:cs typeface="Arial" panose="020B0604020202020204" pitchFamily="34" charset="0"/>
              </a:rPr>
              <a:t>3) NVDA Reader (free versions available)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50340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pPr/>
              <a:t>10</a:t>
            </a:fld>
            <a:endParaRPr lang="en-US" dirty="0"/>
          </a:p>
        </p:txBody>
      </p:sp>
    </p:spTree>
    <p:extLst>
      <p:ext uri="{BB962C8B-B14F-4D97-AF65-F5344CB8AC3E}">
        <p14:creationId xmlns:p14="http://schemas.microsoft.com/office/powerpoint/2010/main" val="427981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pPr/>
              <a:t>13</a:t>
            </a:fld>
            <a:endParaRPr lang="en-US" dirty="0"/>
          </a:p>
        </p:txBody>
      </p:sp>
    </p:spTree>
    <p:extLst>
      <p:ext uri="{BB962C8B-B14F-4D97-AF65-F5344CB8AC3E}">
        <p14:creationId xmlns:p14="http://schemas.microsoft.com/office/powerpoint/2010/main" val="1199944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pPr/>
              <a:t>14</a:t>
            </a:fld>
            <a:endParaRPr lang="en-US" dirty="0"/>
          </a:p>
        </p:txBody>
      </p:sp>
    </p:spTree>
    <p:extLst>
      <p:ext uri="{BB962C8B-B14F-4D97-AF65-F5344CB8AC3E}">
        <p14:creationId xmlns:p14="http://schemas.microsoft.com/office/powerpoint/2010/main" val="2794033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15</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96945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pPr/>
              <a:t>16</a:t>
            </a:fld>
            <a:endParaRPr lang="en-US" dirty="0"/>
          </a:p>
        </p:txBody>
      </p:sp>
    </p:spTree>
    <p:extLst>
      <p:ext uri="{BB962C8B-B14F-4D97-AF65-F5344CB8AC3E}">
        <p14:creationId xmlns:p14="http://schemas.microsoft.com/office/powerpoint/2010/main" val="201617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17</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108406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pPr/>
              <a:t>18</a:t>
            </a:fld>
            <a:endParaRPr lang="en-US" dirty="0"/>
          </a:p>
        </p:txBody>
      </p:sp>
    </p:spTree>
    <p:extLst>
      <p:ext uri="{BB962C8B-B14F-4D97-AF65-F5344CB8AC3E}">
        <p14:creationId xmlns:p14="http://schemas.microsoft.com/office/powerpoint/2010/main" val="2364859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19</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441552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pPr/>
              <a:t>20</a:t>
            </a:fld>
            <a:endParaRPr lang="en-US" dirty="0"/>
          </a:p>
        </p:txBody>
      </p:sp>
    </p:spTree>
    <p:extLst>
      <p:ext uri="{BB962C8B-B14F-4D97-AF65-F5344CB8AC3E}">
        <p14:creationId xmlns:p14="http://schemas.microsoft.com/office/powerpoint/2010/main" val="2980434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pPr/>
              <a:t>21</a:t>
            </a:fld>
            <a:endParaRPr lang="en-US" dirty="0"/>
          </a:p>
        </p:txBody>
      </p:sp>
    </p:spTree>
    <p:extLst>
      <p:ext uri="{BB962C8B-B14F-4D97-AF65-F5344CB8AC3E}">
        <p14:creationId xmlns:p14="http://schemas.microsoft.com/office/powerpoint/2010/main" val="3234440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D0AF7875-D013-C14D-AA58-2805E35E1243}" type="slidenum">
              <a:rPr lang="en-US" sz="1200">
                <a:latin typeface="Tahoma" charset="0"/>
              </a:rPr>
              <a:pPr eaLnBrk="1" hangingPunct="1"/>
              <a:t>2</a:t>
            </a:fld>
            <a:endParaRPr lang="en-US" sz="1200" dirty="0">
              <a:latin typeface="Tahoma" charset="0"/>
            </a:endParaRPr>
          </a:p>
        </p:txBody>
      </p:sp>
      <p:sp>
        <p:nvSpPr>
          <p:cNvPr id="20483"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23</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263648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pPr/>
              <a:t>24</a:t>
            </a:fld>
            <a:endParaRPr lang="en-US" dirty="0"/>
          </a:p>
        </p:txBody>
      </p:sp>
    </p:spTree>
    <p:extLst>
      <p:ext uri="{BB962C8B-B14F-4D97-AF65-F5344CB8AC3E}">
        <p14:creationId xmlns:p14="http://schemas.microsoft.com/office/powerpoint/2010/main" val="3719877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pPr/>
              <a:t>25</a:t>
            </a:fld>
            <a:endParaRPr lang="en-US" dirty="0"/>
          </a:p>
        </p:txBody>
      </p:sp>
    </p:spTree>
    <p:extLst>
      <p:ext uri="{BB962C8B-B14F-4D97-AF65-F5344CB8AC3E}">
        <p14:creationId xmlns:p14="http://schemas.microsoft.com/office/powerpoint/2010/main" val="1844010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26</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736197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27</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35442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pPr/>
              <a:t>28</a:t>
            </a:fld>
            <a:endParaRPr lang="en-US" dirty="0"/>
          </a:p>
        </p:txBody>
      </p:sp>
    </p:spTree>
    <p:extLst>
      <p:ext uri="{BB962C8B-B14F-4D97-AF65-F5344CB8AC3E}">
        <p14:creationId xmlns:p14="http://schemas.microsoft.com/office/powerpoint/2010/main" val="23003774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pPr/>
              <a:t>29</a:t>
            </a:fld>
            <a:endParaRPr lang="en-US" dirty="0"/>
          </a:p>
        </p:txBody>
      </p:sp>
    </p:spTree>
    <p:extLst>
      <p:ext uri="{BB962C8B-B14F-4D97-AF65-F5344CB8AC3E}">
        <p14:creationId xmlns:p14="http://schemas.microsoft.com/office/powerpoint/2010/main" val="18591949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31</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2388300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32</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41307631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pPr/>
              <a:t>33</a:t>
            </a:fld>
            <a:endParaRPr lang="en-US" dirty="0"/>
          </a:p>
        </p:txBody>
      </p:sp>
    </p:spTree>
    <p:extLst>
      <p:ext uri="{BB962C8B-B14F-4D97-AF65-F5344CB8AC3E}">
        <p14:creationId xmlns:p14="http://schemas.microsoft.com/office/powerpoint/2010/main" val="3992415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D0AF7875-D013-C14D-AA58-2805E35E1243}" type="slidenum">
              <a:rPr lang="en-US" sz="1200">
                <a:latin typeface="Tahoma" charset="0"/>
              </a:rPr>
              <a:pPr eaLnBrk="1" hangingPunct="1"/>
              <a:t>3</a:t>
            </a:fld>
            <a:endParaRPr lang="en-US" sz="1200" dirty="0">
              <a:latin typeface="Tahoma" charset="0"/>
            </a:endParaRPr>
          </a:p>
        </p:txBody>
      </p:sp>
      <p:sp>
        <p:nvSpPr>
          <p:cNvPr id="20483"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24316718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34</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25756005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pPr/>
              <a:t>35</a:t>
            </a:fld>
            <a:endParaRPr lang="en-US" dirty="0"/>
          </a:p>
        </p:txBody>
      </p:sp>
    </p:spTree>
    <p:extLst>
      <p:ext uri="{BB962C8B-B14F-4D97-AF65-F5344CB8AC3E}">
        <p14:creationId xmlns:p14="http://schemas.microsoft.com/office/powerpoint/2010/main" val="30697250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36</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21495586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pPr/>
              <a:t>37</a:t>
            </a:fld>
            <a:endParaRPr lang="en-US" dirty="0"/>
          </a:p>
        </p:txBody>
      </p:sp>
    </p:spTree>
    <p:extLst>
      <p:ext uri="{BB962C8B-B14F-4D97-AF65-F5344CB8AC3E}">
        <p14:creationId xmlns:p14="http://schemas.microsoft.com/office/powerpoint/2010/main" val="7771872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39</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6352143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noProof="0" dirty="0">
                <a:latin typeface="Arial" panose="020B0604020202020204" pitchFamily="34" charset="0"/>
                <a:cs typeface="Arial" panose="020B0604020202020204" pitchFamily="34" charset="0"/>
              </a:rPr>
              <a:t>Long Description:</a:t>
            </a:r>
          </a:p>
          <a:p>
            <a:r>
              <a:rPr lang="en-US" sz="1200" b="0" i="0" u="none" strike="noStrike" noProof="0" dirty="0">
                <a:solidFill>
                  <a:srgbClr val="000000"/>
                </a:solidFill>
                <a:effectLst/>
                <a:latin typeface="Arial" panose="020B0604020202020204" pitchFamily="34" charset="0"/>
                <a:cs typeface="Arial" panose="020B0604020202020204" pitchFamily="34" charset="0"/>
              </a:rPr>
              <a:t>The device consists of display hold, manual range, minimum or maximum recording, toggle button, backlight, resistance, D C millivolts, D C volts, A C volts, test selector, amperes input terminal, milliamp or microamp input terminal, digital display, continuity beeper, relative reading, frequency and duty cycle, diode test, A C or D C amperes milliamperes, A C or D C microamperes, volts ohms diode check input terminal, and a common terminal.</a:t>
            </a:r>
            <a:r>
              <a:rPr lang="en-US" sz="1200" noProof="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A73D6722-9B4D-4E29-B226-C325925A8118}" type="slidenum">
              <a:rPr lang="en-US" smtClean="0"/>
              <a:pPr/>
              <a:t>40</a:t>
            </a:fld>
            <a:endParaRPr lang="en-US" dirty="0"/>
          </a:p>
        </p:txBody>
      </p:sp>
    </p:spTree>
    <p:extLst>
      <p:ext uri="{BB962C8B-B14F-4D97-AF65-F5344CB8AC3E}">
        <p14:creationId xmlns:p14="http://schemas.microsoft.com/office/powerpoint/2010/main" val="3329191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noProof="0" dirty="0">
                <a:latin typeface="Arial" panose="020B0604020202020204" pitchFamily="34" charset="0"/>
                <a:cs typeface="Arial" panose="020B0604020202020204" pitchFamily="34" charset="0"/>
              </a:rPr>
              <a:t>Long Description:</a:t>
            </a:r>
          </a:p>
          <a:p>
            <a:r>
              <a:rPr lang="en-US" sz="1200" b="0" i="0" u="none" strike="noStrike" noProof="0" dirty="0">
                <a:solidFill>
                  <a:srgbClr val="000000"/>
                </a:solidFill>
                <a:effectLst/>
                <a:latin typeface="Arial" panose="020B0604020202020204" pitchFamily="34" charset="0"/>
                <a:cs typeface="Arial" panose="020B0604020202020204" pitchFamily="34" charset="0"/>
              </a:rPr>
              <a:t>The table has two columns and 13 rows. From left to right, the columns are labeled "Symbol, and Meaning." The entries in the table are as follows: </a:t>
            </a:r>
            <a:br>
              <a:rPr lang="en-US" sz="1200" b="0" i="0" u="none" strike="noStrike" noProof="0" dirty="0">
                <a:solidFill>
                  <a:srgbClr val="000000"/>
                </a:solidFill>
                <a:effectLst/>
                <a:latin typeface="Arial" panose="020B0604020202020204" pitchFamily="34" charset="0"/>
                <a:cs typeface="Arial" panose="020B0604020202020204" pitchFamily="34" charset="0"/>
              </a:rPr>
            </a:br>
            <a:r>
              <a:rPr lang="en-US" sz="1200" b="0" i="0" u="none" strike="noStrike" noProof="0" dirty="0">
                <a:solidFill>
                  <a:srgbClr val="000000"/>
                </a:solidFill>
                <a:effectLst/>
                <a:latin typeface="Arial" panose="020B0604020202020204" pitchFamily="34" charset="0"/>
                <a:cs typeface="Arial" panose="020B0604020202020204" pitchFamily="34" charset="0"/>
              </a:rPr>
              <a:t>1. Symbol: A C, Meaning: Alternating current or voltage.</a:t>
            </a:r>
            <a:br>
              <a:rPr lang="en-US" sz="1200" b="0" i="0" u="none" strike="noStrike" noProof="0" dirty="0">
                <a:solidFill>
                  <a:srgbClr val="000000"/>
                </a:solidFill>
                <a:effectLst/>
                <a:latin typeface="Arial" panose="020B0604020202020204" pitchFamily="34" charset="0"/>
                <a:cs typeface="Arial" panose="020B0604020202020204" pitchFamily="34" charset="0"/>
              </a:rPr>
            </a:br>
            <a:r>
              <a:rPr lang="en-US" sz="1200" b="0" i="0" u="none" strike="noStrike" noProof="0" dirty="0">
                <a:solidFill>
                  <a:srgbClr val="000000"/>
                </a:solidFill>
                <a:effectLst/>
                <a:latin typeface="Arial" panose="020B0604020202020204" pitchFamily="34" charset="0"/>
                <a:cs typeface="Arial" panose="020B0604020202020204" pitchFamily="34" charset="0"/>
              </a:rPr>
              <a:t>2. Symbol: D C, Meaning: Direct current or voltage.</a:t>
            </a:r>
            <a:br>
              <a:rPr lang="en-US" sz="1200" b="0" i="0" u="none" strike="noStrike" noProof="0" dirty="0">
                <a:solidFill>
                  <a:srgbClr val="000000"/>
                </a:solidFill>
                <a:effectLst/>
                <a:latin typeface="Arial" panose="020B0604020202020204" pitchFamily="34" charset="0"/>
                <a:cs typeface="Arial" panose="020B0604020202020204" pitchFamily="34" charset="0"/>
              </a:rPr>
            </a:br>
            <a:r>
              <a:rPr lang="en-US" sz="1200" b="0" i="0" u="none" strike="noStrike" noProof="0" dirty="0">
                <a:solidFill>
                  <a:srgbClr val="000000"/>
                </a:solidFill>
                <a:effectLst/>
                <a:latin typeface="Arial" panose="020B0604020202020204" pitchFamily="34" charset="0"/>
                <a:cs typeface="Arial" panose="020B0604020202020204" pitchFamily="34" charset="0"/>
              </a:rPr>
              <a:t>3. Symbol: V, Meaning: Volts.</a:t>
            </a:r>
            <a:br>
              <a:rPr lang="en-US" sz="1200" b="0" i="0" u="none" strike="noStrike" noProof="0" dirty="0">
                <a:solidFill>
                  <a:srgbClr val="000000"/>
                </a:solidFill>
                <a:effectLst/>
                <a:latin typeface="Arial" panose="020B0604020202020204" pitchFamily="34" charset="0"/>
                <a:cs typeface="Arial" panose="020B0604020202020204" pitchFamily="34" charset="0"/>
              </a:rPr>
            </a:br>
            <a:r>
              <a:rPr lang="en-US" sz="1200" b="0" i="0" u="none" strike="noStrike" noProof="0" dirty="0">
                <a:solidFill>
                  <a:srgbClr val="000000"/>
                </a:solidFill>
                <a:effectLst/>
                <a:latin typeface="Arial" panose="020B0604020202020204" pitchFamily="34" charset="0"/>
                <a:cs typeface="Arial" panose="020B0604020202020204" pitchFamily="34" charset="0"/>
              </a:rPr>
              <a:t>4. Symbol: m V, Meaning: Millivolts or 1 over 1,000 volts.</a:t>
            </a:r>
            <a:br>
              <a:rPr lang="en-US" sz="1200" b="0" i="0" u="none" strike="noStrike" noProof="0" dirty="0">
                <a:solidFill>
                  <a:srgbClr val="000000"/>
                </a:solidFill>
                <a:effectLst/>
                <a:latin typeface="Arial" panose="020B0604020202020204" pitchFamily="34" charset="0"/>
                <a:cs typeface="Arial" panose="020B0604020202020204" pitchFamily="34" charset="0"/>
              </a:rPr>
            </a:br>
            <a:r>
              <a:rPr lang="en-US" sz="1200" b="0" i="0" u="none" strike="noStrike" noProof="0" dirty="0">
                <a:solidFill>
                  <a:srgbClr val="000000"/>
                </a:solidFill>
                <a:effectLst/>
                <a:latin typeface="Arial" panose="020B0604020202020204" pitchFamily="34" charset="0"/>
                <a:cs typeface="Arial" panose="020B0604020202020204" pitchFamily="34" charset="0"/>
              </a:rPr>
              <a:t>5. Symbol: A, Meaning: Ampere or amps, current.</a:t>
            </a:r>
            <a:br>
              <a:rPr lang="en-US" sz="1200" b="0" i="0" u="none" strike="noStrike" noProof="0" dirty="0">
                <a:solidFill>
                  <a:srgbClr val="000000"/>
                </a:solidFill>
                <a:effectLst/>
                <a:latin typeface="Arial" panose="020B0604020202020204" pitchFamily="34" charset="0"/>
                <a:cs typeface="Arial" panose="020B0604020202020204" pitchFamily="34" charset="0"/>
              </a:rPr>
            </a:br>
            <a:r>
              <a:rPr lang="en-US" sz="1200" b="0" i="0" u="none" strike="noStrike" noProof="0" dirty="0">
                <a:solidFill>
                  <a:srgbClr val="000000"/>
                </a:solidFill>
                <a:effectLst/>
                <a:latin typeface="Arial" panose="020B0604020202020204" pitchFamily="34" charset="0"/>
                <a:cs typeface="Arial" panose="020B0604020202020204" pitchFamily="34" charset="0"/>
              </a:rPr>
              <a:t>6. Symbol: m A, Meaning: Milliampere or 1 over 1,000 amps.</a:t>
            </a:r>
            <a:br>
              <a:rPr lang="en-US" sz="1200" b="0" i="0" u="none" strike="noStrike" noProof="0" dirty="0">
                <a:solidFill>
                  <a:srgbClr val="000000"/>
                </a:solidFill>
                <a:effectLst/>
                <a:latin typeface="Arial" panose="020B0604020202020204" pitchFamily="34" charset="0"/>
                <a:cs typeface="Arial" panose="020B0604020202020204" pitchFamily="34" charset="0"/>
              </a:rPr>
            </a:br>
            <a:r>
              <a:rPr lang="en-US" sz="1200" b="0" i="0" u="none" strike="noStrike" noProof="0" dirty="0">
                <a:solidFill>
                  <a:srgbClr val="000000"/>
                </a:solidFill>
                <a:effectLst/>
                <a:latin typeface="Arial" panose="020B0604020202020204" pitchFamily="34" charset="0"/>
                <a:cs typeface="Arial" panose="020B0604020202020204" pitchFamily="34" charset="0"/>
              </a:rPr>
              <a:t>7. Symbol: Percent, Meaning: Percent for duty cycle readings only.</a:t>
            </a:r>
            <a:br>
              <a:rPr lang="en-US" sz="1200" b="0" i="0" u="none" strike="noStrike" noProof="0" dirty="0">
                <a:solidFill>
                  <a:srgbClr val="000000"/>
                </a:solidFill>
                <a:effectLst/>
                <a:latin typeface="Arial" panose="020B0604020202020204" pitchFamily="34" charset="0"/>
                <a:cs typeface="Arial" panose="020B0604020202020204" pitchFamily="34" charset="0"/>
              </a:rPr>
            </a:br>
            <a:r>
              <a:rPr lang="en-US" sz="1200" b="0" i="0" u="none" strike="noStrike" noProof="0" dirty="0">
                <a:solidFill>
                  <a:srgbClr val="000000"/>
                </a:solidFill>
                <a:effectLst/>
                <a:latin typeface="Arial" panose="020B0604020202020204" pitchFamily="34" charset="0"/>
                <a:cs typeface="Arial" panose="020B0604020202020204" pitchFamily="34" charset="0"/>
              </a:rPr>
              <a:t>8. Symbol: Ohms, Meaning: Ohms, resistance.</a:t>
            </a:r>
            <a:br>
              <a:rPr lang="en-US" sz="1200" b="0" i="0" u="none" strike="noStrike" noProof="0" dirty="0">
                <a:solidFill>
                  <a:srgbClr val="000000"/>
                </a:solidFill>
                <a:effectLst/>
                <a:latin typeface="Arial" panose="020B0604020202020204" pitchFamily="34" charset="0"/>
                <a:cs typeface="Arial" panose="020B0604020202020204" pitchFamily="34" charset="0"/>
              </a:rPr>
            </a:br>
            <a:r>
              <a:rPr lang="en-US" sz="1200" b="0" i="0" u="none" strike="noStrike" noProof="0" dirty="0">
                <a:solidFill>
                  <a:srgbClr val="000000"/>
                </a:solidFill>
                <a:effectLst/>
                <a:latin typeface="Arial" panose="020B0604020202020204" pitchFamily="34" charset="0"/>
                <a:cs typeface="Arial" panose="020B0604020202020204" pitchFamily="34" charset="0"/>
              </a:rPr>
              <a:t>9. Symbol: k Ohms, Meaning: Kiloohm or 1,000 Ohms, resistance.</a:t>
            </a:r>
            <a:br>
              <a:rPr lang="en-US" sz="1200" b="0" i="0" u="none" strike="noStrike" noProof="0" dirty="0">
                <a:solidFill>
                  <a:srgbClr val="000000"/>
                </a:solidFill>
                <a:effectLst/>
                <a:latin typeface="Arial" panose="020B0604020202020204" pitchFamily="34" charset="0"/>
                <a:cs typeface="Arial" panose="020B0604020202020204" pitchFamily="34" charset="0"/>
              </a:rPr>
            </a:br>
            <a:r>
              <a:rPr lang="en-US" sz="1200" b="0" i="0" u="none" strike="noStrike" noProof="0" dirty="0">
                <a:solidFill>
                  <a:srgbClr val="000000"/>
                </a:solidFill>
                <a:effectLst/>
                <a:latin typeface="Arial" panose="020B0604020202020204" pitchFamily="34" charset="0"/>
                <a:cs typeface="Arial" panose="020B0604020202020204" pitchFamily="34" charset="0"/>
              </a:rPr>
              <a:t>10. Symbol: M Ohms, Meaning: Megaohm or 1,000,000 ohms, resistance.</a:t>
            </a:r>
            <a:br>
              <a:rPr lang="en-US" sz="1200" b="0" i="0" u="none" strike="noStrike" noProof="0" dirty="0">
                <a:solidFill>
                  <a:srgbClr val="000000"/>
                </a:solidFill>
                <a:effectLst/>
                <a:latin typeface="Arial" panose="020B0604020202020204" pitchFamily="34" charset="0"/>
                <a:cs typeface="Arial" panose="020B0604020202020204" pitchFamily="34" charset="0"/>
              </a:rPr>
            </a:br>
            <a:r>
              <a:rPr lang="en-US" sz="1200" b="0" i="0" u="none" strike="noStrike" noProof="0" dirty="0">
                <a:solidFill>
                  <a:srgbClr val="000000"/>
                </a:solidFill>
                <a:effectLst/>
                <a:latin typeface="Arial" panose="020B0604020202020204" pitchFamily="34" charset="0"/>
                <a:cs typeface="Arial" panose="020B0604020202020204" pitchFamily="34" charset="0"/>
              </a:rPr>
              <a:t>11. Symbol: Hz, Meaning: Hertz or cycles per second, frequency.</a:t>
            </a:r>
            <a:br>
              <a:rPr lang="en-US" sz="1200" b="0" i="0" u="none" strike="noStrike" noProof="0" dirty="0">
                <a:solidFill>
                  <a:srgbClr val="000000"/>
                </a:solidFill>
                <a:effectLst/>
                <a:latin typeface="Arial" panose="020B0604020202020204" pitchFamily="34" charset="0"/>
                <a:cs typeface="Arial" panose="020B0604020202020204" pitchFamily="34" charset="0"/>
              </a:rPr>
            </a:br>
            <a:r>
              <a:rPr lang="en-US" sz="1200" b="0" i="0" u="none" strike="noStrike" noProof="0" dirty="0">
                <a:solidFill>
                  <a:srgbClr val="000000"/>
                </a:solidFill>
                <a:effectLst/>
                <a:latin typeface="Arial" panose="020B0604020202020204" pitchFamily="34" charset="0"/>
                <a:cs typeface="Arial" panose="020B0604020202020204" pitchFamily="34" charset="0"/>
              </a:rPr>
              <a:t>12. Symbol: k Hz, Meaning: Kilohertz or 1,000 cycles per second, frequency.</a:t>
            </a:r>
            <a:br>
              <a:rPr lang="en-US" sz="1200" b="0" i="0" u="none" strike="noStrike" noProof="0" dirty="0">
                <a:solidFill>
                  <a:srgbClr val="000000"/>
                </a:solidFill>
                <a:effectLst/>
                <a:latin typeface="Arial" panose="020B0604020202020204" pitchFamily="34" charset="0"/>
                <a:cs typeface="Arial" panose="020B0604020202020204" pitchFamily="34" charset="0"/>
              </a:rPr>
            </a:br>
            <a:r>
              <a:rPr lang="en-US" sz="1200" b="0" i="0" u="none" strike="noStrike" noProof="0" dirty="0">
                <a:solidFill>
                  <a:srgbClr val="000000"/>
                </a:solidFill>
                <a:effectLst/>
                <a:latin typeface="Arial" panose="020B0604020202020204" pitchFamily="34" charset="0"/>
                <a:cs typeface="Arial" panose="020B0604020202020204" pitchFamily="34" charset="0"/>
              </a:rPr>
              <a:t>13. Symbol: M s, Meaning: Milliseconds or 1 over 1,000 seconds, for pulse width measurements.</a:t>
            </a:r>
            <a:r>
              <a:rPr lang="en-US" sz="1200" noProof="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A73D6722-9B4D-4E29-B226-C325925A8118}" type="slidenum">
              <a:rPr lang="en-US" smtClean="0"/>
              <a:pPr/>
              <a:t>41</a:t>
            </a:fld>
            <a:endParaRPr lang="en-US" dirty="0"/>
          </a:p>
        </p:txBody>
      </p:sp>
    </p:spTree>
    <p:extLst>
      <p:ext uri="{BB962C8B-B14F-4D97-AF65-F5344CB8AC3E}">
        <p14:creationId xmlns:p14="http://schemas.microsoft.com/office/powerpoint/2010/main" val="34280026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pPr/>
              <a:t>42</a:t>
            </a:fld>
            <a:endParaRPr lang="en-US" dirty="0"/>
          </a:p>
        </p:txBody>
      </p:sp>
    </p:spTree>
    <p:extLst>
      <p:ext uri="{BB962C8B-B14F-4D97-AF65-F5344CB8AC3E}">
        <p14:creationId xmlns:p14="http://schemas.microsoft.com/office/powerpoint/2010/main" val="22704340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44</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6023624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pPr/>
              <a:t>45</a:t>
            </a:fld>
            <a:endParaRPr lang="en-US" dirty="0"/>
          </a:p>
        </p:txBody>
      </p:sp>
    </p:spTree>
    <p:extLst>
      <p:ext uri="{BB962C8B-B14F-4D97-AF65-F5344CB8AC3E}">
        <p14:creationId xmlns:p14="http://schemas.microsoft.com/office/powerpoint/2010/main" val="4179447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4</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pPr/>
              <a:t>46</a:t>
            </a:fld>
            <a:endParaRPr lang="en-US" dirty="0"/>
          </a:p>
        </p:txBody>
      </p:sp>
    </p:spTree>
    <p:extLst>
      <p:ext uri="{BB962C8B-B14F-4D97-AF65-F5344CB8AC3E}">
        <p14:creationId xmlns:p14="http://schemas.microsoft.com/office/powerpoint/2010/main" val="850162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48</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0213672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pPr/>
              <a:t>49</a:t>
            </a:fld>
            <a:endParaRPr lang="en-US" dirty="0"/>
          </a:p>
        </p:txBody>
      </p:sp>
    </p:spTree>
    <p:extLst>
      <p:ext uri="{BB962C8B-B14F-4D97-AF65-F5344CB8AC3E}">
        <p14:creationId xmlns:p14="http://schemas.microsoft.com/office/powerpoint/2010/main" val="26639164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pPr/>
              <a:t>50</a:t>
            </a:fld>
            <a:endParaRPr lang="en-US" dirty="0"/>
          </a:p>
        </p:txBody>
      </p:sp>
    </p:spTree>
    <p:extLst>
      <p:ext uri="{BB962C8B-B14F-4D97-AF65-F5344CB8AC3E}">
        <p14:creationId xmlns:p14="http://schemas.microsoft.com/office/powerpoint/2010/main" val="34106584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51</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7238866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52</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5989645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54</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9205650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noProof="0" dirty="0">
                <a:latin typeface="Arial" panose="020B0604020202020204" pitchFamily="34" charset="0"/>
                <a:cs typeface="Arial" panose="020B0604020202020204" pitchFamily="34" charset="0"/>
              </a:rPr>
              <a:t>Long Description:</a:t>
            </a:r>
          </a:p>
          <a:p>
            <a:r>
              <a:rPr lang="en-US" sz="1200" b="0" i="0" u="none" strike="noStrike" noProof="0" dirty="0">
                <a:solidFill>
                  <a:srgbClr val="000000"/>
                </a:solidFill>
                <a:effectLst/>
                <a:latin typeface="Arial" panose="020B0604020202020204" pitchFamily="34" charset="0"/>
                <a:cs typeface="Arial" panose="020B0604020202020204" pitchFamily="34" charset="0"/>
              </a:rPr>
              <a:t>The circuit consists of five terminals 85, 86, 87, 87 a, and 30 with an inductance between 85 and 86. The power side of the coil is 86, 85 is the ground side of the coil, 30 is the common power for relay contacts, 87 is the normally open output, and 87 a is the normally closed output.</a:t>
            </a:r>
            <a:r>
              <a:rPr lang="en-US" sz="1200" noProof="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A73D6722-9B4D-4E29-B226-C325925A8118}" type="slidenum">
              <a:rPr lang="en-US" smtClean="0"/>
              <a:pPr/>
              <a:t>55</a:t>
            </a:fld>
            <a:endParaRPr lang="en-US" dirty="0"/>
          </a:p>
        </p:txBody>
      </p:sp>
    </p:spTree>
    <p:extLst>
      <p:ext uri="{BB962C8B-B14F-4D97-AF65-F5344CB8AC3E}">
        <p14:creationId xmlns:p14="http://schemas.microsoft.com/office/powerpoint/2010/main" val="41070611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57</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89076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noProof="0" dirty="0">
                <a:latin typeface="Arial" panose="020B0604020202020204" pitchFamily="34" charset="0"/>
                <a:cs typeface="Arial" panose="020B0604020202020204" pitchFamily="34" charset="0"/>
              </a:rPr>
              <a:t>Long Description:</a:t>
            </a:r>
          </a:p>
          <a:p>
            <a:r>
              <a:rPr lang="en-US" sz="1200" b="0" i="0" u="none" strike="noStrike" noProof="0" dirty="0">
                <a:solidFill>
                  <a:srgbClr val="000000"/>
                </a:solidFill>
                <a:effectLst/>
                <a:latin typeface="Arial" panose="020B0604020202020204" pitchFamily="34" charset="0"/>
                <a:cs typeface="Arial" panose="020B0604020202020204" pitchFamily="34" charset="0"/>
              </a:rPr>
              <a:t>The cyclic diagram shows a cruise control module, a driver's door module, antilock brake control module, and a powertrain control module are connected one after another in a clockwise direction. A note below the driver's door module reads, "Programmed to use vehicle speed signal." Another note for the powertrain control module reads, "Programmed to use vehicle speed signal."</a:t>
            </a:r>
            <a:r>
              <a:rPr lang="en-US" sz="1200" noProof="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A73D6722-9B4D-4E29-B226-C325925A8118}" type="slidenum">
              <a:rPr lang="en-US" smtClean="0"/>
              <a:pPr/>
              <a:t>58</a:t>
            </a:fld>
            <a:endParaRPr lang="en-US" dirty="0"/>
          </a:p>
        </p:txBody>
      </p:sp>
    </p:spTree>
    <p:extLst>
      <p:ext uri="{BB962C8B-B14F-4D97-AF65-F5344CB8AC3E}">
        <p14:creationId xmlns:p14="http://schemas.microsoft.com/office/powerpoint/2010/main" val="2153346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5</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6727413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59</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5504825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60</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21840044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noProof="0" dirty="0">
                <a:latin typeface="Arial" panose="020B0604020202020204" pitchFamily="34" charset="0"/>
                <a:cs typeface="Arial" panose="020B0604020202020204" pitchFamily="34" charset="0"/>
              </a:rPr>
              <a:t>Long Description:</a:t>
            </a:r>
          </a:p>
          <a:p>
            <a:r>
              <a:rPr lang="en-US" sz="1200" b="0" i="0" u="none" strike="noStrike" noProof="0" dirty="0">
                <a:solidFill>
                  <a:srgbClr val="000000"/>
                </a:solidFill>
                <a:effectLst/>
                <a:latin typeface="Arial" panose="020B0604020202020204" pitchFamily="34" charset="0"/>
                <a:cs typeface="Arial" panose="020B0604020202020204" pitchFamily="34" charset="0"/>
              </a:rPr>
              <a:t>The system shows an H V A C control module, instrument panel cluster, door modules, sensing diagnostic module, memory seat module, and a navigation radio are connected to low speed G M L A N, class 2, radio, V C I module, and heads up display. It then leads to a body control module gateway and finally passes to a transmission control module, electronic brake or traction control module, vehicle communications interface module, powertrain control module, and a throttle actuator.</a:t>
            </a:r>
            <a:r>
              <a:rPr lang="en-US" sz="1200" noProof="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A73D6722-9B4D-4E29-B226-C325925A8118}" type="slidenum">
              <a:rPr lang="en-US" smtClean="0"/>
              <a:pPr/>
              <a:t>61</a:t>
            </a:fld>
            <a:endParaRPr lang="en-US" dirty="0"/>
          </a:p>
        </p:txBody>
      </p:sp>
    </p:spTree>
    <p:extLst>
      <p:ext uri="{BB962C8B-B14F-4D97-AF65-F5344CB8AC3E}">
        <p14:creationId xmlns:p14="http://schemas.microsoft.com/office/powerpoint/2010/main" val="24172587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3D6722-9B4D-4E29-B226-C325925A8118}" type="slidenum">
              <a:rPr lang="en-US" smtClean="0"/>
              <a:pPr/>
              <a:t>62</a:t>
            </a:fld>
            <a:endParaRPr lang="en-US" dirty="0"/>
          </a:p>
        </p:txBody>
      </p:sp>
    </p:spTree>
    <p:extLst>
      <p:ext uri="{BB962C8B-B14F-4D97-AF65-F5344CB8AC3E}">
        <p14:creationId xmlns:p14="http://schemas.microsoft.com/office/powerpoint/2010/main" val="36103266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66</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28333296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67</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2756596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68</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25982976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69</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22204285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70</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2578274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71</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009710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6</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40186125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91552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37476544" indent="-37024831" defTabSz="914407" eaLnBrk="0" hangingPunct="0">
              <a:defRPr sz="1400">
                <a:solidFill>
                  <a:schemeClr val="tx1"/>
                </a:solidFill>
                <a:latin typeface="Arial" charset="0"/>
                <a:ea typeface="ＭＳ Ｐゴシック" charset="0"/>
              </a:defRPr>
            </a:lvl2pPr>
            <a:lvl3pPr eaLnBrk="0" hangingPunct="0">
              <a:defRPr sz="1400">
                <a:solidFill>
                  <a:schemeClr val="tx1"/>
                </a:solidFill>
                <a:latin typeface="Arial" charset="0"/>
                <a:ea typeface="ＭＳ Ｐゴシック" charset="0"/>
              </a:defRPr>
            </a:lvl3pPr>
            <a:lvl4pPr eaLnBrk="0" hangingPunct="0">
              <a:defRPr sz="1400">
                <a:solidFill>
                  <a:schemeClr val="tx1"/>
                </a:solidFill>
                <a:latin typeface="Arial" charset="0"/>
                <a:ea typeface="ＭＳ Ｐゴシック" charset="0"/>
              </a:defRPr>
            </a:lvl4pPr>
            <a:lvl5pPr eaLnBrk="0" hangingPunct="0">
              <a:defRPr sz="1400">
                <a:solidFill>
                  <a:schemeClr val="tx1"/>
                </a:solidFill>
                <a:latin typeface="Arial" charset="0"/>
                <a:ea typeface="ＭＳ Ｐゴシック" charset="0"/>
              </a:defRPr>
            </a:lvl5pPr>
            <a:lvl6pPr marL="451714" eaLnBrk="0" fontAlgn="base" hangingPunct="0">
              <a:spcBef>
                <a:spcPct val="0"/>
              </a:spcBef>
              <a:spcAft>
                <a:spcPct val="0"/>
              </a:spcAft>
              <a:defRPr sz="1400">
                <a:solidFill>
                  <a:schemeClr val="tx1"/>
                </a:solidFill>
                <a:latin typeface="Arial" charset="0"/>
                <a:ea typeface="ＭＳ Ｐゴシック" charset="0"/>
              </a:defRPr>
            </a:lvl6pPr>
            <a:lvl7pPr marL="903427" eaLnBrk="0" fontAlgn="base" hangingPunct="0">
              <a:spcBef>
                <a:spcPct val="0"/>
              </a:spcBef>
              <a:spcAft>
                <a:spcPct val="0"/>
              </a:spcAft>
              <a:defRPr sz="1400">
                <a:solidFill>
                  <a:schemeClr val="tx1"/>
                </a:solidFill>
                <a:latin typeface="Arial" charset="0"/>
                <a:ea typeface="ＭＳ Ｐゴシック" charset="0"/>
              </a:defRPr>
            </a:lvl7pPr>
            <a:lvl8pPr marL="1355141" eaLnBrk="0" fontAlgn="base" hangingPunct="0">
              <a:spcBef>
                <a:spcPct val="0"/>
              </a:spcBef>
              <a:spcAft>
                <a:spcPct val="0"/>
              </a:spcAft>
              <a:defRPr sz="1400">
                <a:solidFill>
                  <a:schemeClr val="tx1"/>
                </a:solidFill>
                <a:latin typeface="Arial" charset="0"/>
                <a:ea typeface="ＭＳ Ｐゴシック" charset="0"/>
              </a:defRPr>
            </a:lvl8pPr>
            <a:lvl9pPr marL="1806854"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8E1A403-CBBD-D041-AC2D-2E11A0551267}" type="slidenum">
              <a:rPr lang="en-US" sz="1200">
                <a:latin typeface="Tahoma" charset="0"/>
              </a:rPr>
              <a:pPr eaLnBrk="1" hangingPunct="1"/>
              <a:t>7</a:t>
            </a:fld>
            <a:endParaRPr lang="en-US" sz="1200" dirty="0">
              <a:latin typeface="Tahoma" charset="0"/>
            </a:endParaRPr>
          </a:p>
        </p:txBody>
      </p:sp>
      <p:sp>
        <p:nvSpPr>
          <p:cNvPr id="22531"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919554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pPr/>
              <a:t>8</a:t>
            </a:fld>
            <a:endParaRPr lang="en-US" dirty="0"/>
          </a:p>
        </p:txBody>
      </p:sp>
    </p:spTree>
    <p:extLst>
      <p:ext uri="{BB962C8B-B14F-4D97-AF65-F5344CB8AC3E}">
        <p14:creationId xmlns:p14="http://schemas.microsoft.com/office/powerpoint/2010/main" val="3237236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3D6722-9B4D-4E29-B226-C325925A8118}" type="slidenum">
              <a:rPr lang="en-US" smtClean="0"/>
              <a:pPr/>
              <a:t>9</a:t>
            </a:fld>
            <a:endParaRPr lang="en-US" dirty="0"/>
          </a:p>
        </p:txBody>
      </p:sp>
    </p:spTree>
    <p:extLst>
      <p:ext uri="{BB962C8B-B14F-4D97-AF65-F5344CB8AC3E}">
        <p14:creationId xmlns:p14="http://schemas.microsoft.com/office/powerpoint/2010/main" val="233998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2061979679"/>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lvl1pPr>
              <a:defRPr sz="2400" baseline="0">
                <a:latin typeface="+mn-lt"/>
              </a:defRPr>
            </a:lvl1pPr>
            <a:lvl2pPr>
              <a:defRPr sz="2400" baseline="0">
                <a:latin typeface="+mn-lt"/>
              </a:defRPr>
            </a:lvl2pPr>
            <a:lvl3pPr>
              <a:defRPr sz="2400" baseline="0">
                <a:latin typeface="+mn-lt"/>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147307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23858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2400" b="0" i="0" u="none" strike="noStrike" cap="none" baseline="0">
                <a:solidFill>
                  <a:schemeClr val="dk1"/>
                </a:solidFill>
                <a:latin typeface="Arial" panose="020B0604020202020204" pitchFamily="34" charset="0"/>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23630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sz="3600" b="1" baseline="0">
                <a:latin typeface="Arial" panose="020B0604020202020204" pitchFamily="34"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447800"/>
            <a:ext cx="8229600" cy="3024665"/>
          </a:xfrm>
        </p:spPr>
        <p:txBody>
          <a:bodyPr/>
          <a:lstStyle>
            <a:lvl1pPr>
              <a:buSzPct val="100000"/>
              <a:defRPr sz="2400" baseline="0"/>
            </a:lvl1pPr>
            <a:lvl2pPr>
              <a:defRPr sz="2400" baseline="0"/>
            </a:lvl2pPr>
            <a:lvl3pPr>
              <a:defRPr sz="2400" baseline="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4/25/2022</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7" name="Picture Placeholder 6">
            <a:extLst>
              <a:ext uri="{FF2B5EF4-FFF2-40B4-BE49-F238E27FC236}">
                <a16:creationId xmlns:a16="http://schemas.microsoft.com/office/drawing/2014/main" id="{A1D6D66B-3FEE-418B-9C03-407B1C4C0509}"/>
              </a:ext>
            </a:extLst>
          </p:cNvPr>
          <p:cNvSpPr>
            <a:spLocks noGrp="1"/>
          </p:cNvSpPr>
          <p:nvPr>
            <p:ph type="pic" sz="quarter" idx="13"/>
          </p:nvPr>
        </p:nvSpPr>
        <p:spPr>
          <a:xfrm>
            <a:off x="381000" y="4724400"/>
            <a:ext cx="8305800" cy="1447800"/>
          </a:xfrm>
        </p:spPr>
        <p:txBody>
          <a:bodyPr/>
          <a:lstStyle/>
          <a:p>
            <a:endParaRPr lang="en-IN" dirty="0"/>
          </a:p>
        </p:txBody>
      </p:sp>
      <p:sp>
        <p:nvSpPr>
          <p:cNvPr id="9" name="Content Placeholder 8">
            <a:extLst>
              <a:ext uri="{FF2B5EF4-FFF2-40B4-BE49-F238E27FC236}">
                <a16:creationId xmlns:a16="http://schemas.microsoft.com/office/drawing/2014/main" id="{0E37C69E-E79D-4B58-A86B-077AF3D2621C}"/>
              </a:ext>
            </a:extLst>
          </p:cNvPr>
          <p:cNvSpPr>
            <a:spLocks noGrp="1"/>
          </p:cNvSpPr>
          <p:nvPr>
            <p:ph sz="quarter" idx="14"/>
          </p:nvPr>
        </p:nvSpPr>
        <p:spPr>
          <a:xfrm>
            <a:off x="457200" y="3429000"/>
            <a:ext cx="8229600" cy="1042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1" name="Content Placeholder 10">
            <a:extLst>
              <a:ext uri="{FF2B5EF4-FFF2-40B4-BE49-F238E27FC236}">
                <a16:creationId xmlns:a16="http://schemas.microsoft.com/office/drawing/2014/main" id="{6184EF5B-8B92-4577-BBE0-900621C5B3F9}"/>
              </a:ext>
            </a:extLst>
          </p:cNvPr>
          <p:cNvSpPr>
            <a:spLocks noGrp="1"/>
          </p:cNvSpPr>
          <p:nvPr>
            <p:ph sz="quarter" idx="15"/>
          </p:nvPr>
        </p:nvSpPr>
        <p:spPr>
          <a:xfrm>
            <a:off x="457200" y="4606925"/>
            <a:ext cx="8229600" cy="1108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392919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 figure">
    <p:spTree>
      <p:nvGrpSpPr>
        <p:cNvPr id="1" name="Shape 30"/>
        <p:cNvGrpSpPr/>
        <p:nvPr/>
      </p:nvGrpSpPr>
      <p:grpSpPr>
        <a:xfrm>
          <a:off x="0" y="0"/>
          <a:ext cx="0" cy="0"/>
          <a:chOff x="0" y="0"/>
          <a:chExt cx="0" cy="0"/>
        </a:xfrm>
      </p:grpSpPr>
      <p:sp>
        <p:nvSpPr>
          <p:cNvPr id="2" name="Title 1"/>
          <p:cNvSpPr>
            <a:spLocks noGrp="1"/>
          </p:cNvSpPr>
          <p:nvPr>
            <p:ph type="title"/>
          </p:nvPr>
        </p:nvSpPr>
        <p:spPr>
          <a:xfrm>
            <a:off x="425449" y="124580"/>
            <a:ext cx="8296275" cy="590349"/>
          </a:xfrm>
        </p:spPr>
        <p:txBody>
          <a:bodyPr tIns="18000" bIns="18000" anchor="ctr" anchorCtr="0">
            <a:spAutoFit/>
          </a:bodyPr>
          <a:lstStyle>
            <a:lvl1pPr>
              <a:defRPr sz="3600">
                <a:latin typeface="+mj-lt"/>
              </a:defRPr>
            </a:lvl1pPr>
          </a:lstStyle>
          <a:p>
            <a:r>
              <a:rPr lang="en-US" dirty="0"/>
              <a:t>Click to edit Master title style</a:t>
            </a:r>
            <a:endParaRPr lang="en-IN" dirty="0"/>
          </a:p>
        </p:txBody>
      </p:sp>
      <p:sp>
        <p:nvSpPr>
          <p:cNvPr id="5" name="Content Placeholder 4"/>
          <p:cNvSpPr>
            <a:spLocks noGrp="1"/>
          </p:cNvSpPr>
          <p:nvPr>
            <p:ph sz="quarter" idx="10"/>
          </p:nvPr>
        </p:nvSpPr>
        <p:spPr>
          <a:xfrm>
            <a:off x="425450" y="1044575"/>
            <a:ext cx="4146550" cy="336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Picture Placeholder 6"/>
          <p:cNvSpPr>
            <a:spLocks noGrp="1"/>
          </p:cNvSpPr>
          <p:nvPr>
            <p:ph type="pic" sz="quarter" idx="11"/>
          </p:nvPr>
        </p:nvSpPr>
        <p:spPr>
          <a:xfrm>
            <a:off x="5076825" y="1044575"/>
            <a:ext cx="3644900" cy="3365500"/>
          </a:xfrm>
        </p:spPr>
        <p:txBody>
          <a:bodyPr/>
          <a:lstStyle/>
          <a:p>
            <a:endParaRPr lang="en-IN" dirty="0"/>
          </a:p>
        </p:txBody>
      </p:sp>
    </p:spTree>
    <p:extLst>
      <p:ext uri="{BB962C8B-B14F-4D97-AF65-F5344CB8AC3E}">
        <p14:creationId xmlns:p14="http://schemas.microsoft.com/office/powerpoint/2010/main" val="3155091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hasCustomPrompt="1"/>
          </p:nvPr>
        </p:nvSpPr>
        <p:spPr>
          <a:xfrm>
            <a:off x="457200" y="215371"/>
            <a:ext cx="8229600" cy="1215864"/>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text</a:t>
            </a:r>
            <a:endParaRPr dirty="0"/>
          </a:p>
        </p:txBody>
      </p:sp>
      <p:sp>
        <p:nvSpPr>
          <p:cNvPr id="39" name="Content Placeholder"/>
          <p:cNvSpPr txBox="1">
            <a:spLocks noGrp="1"/>
          </p:cNvSpPr>
          <p:nvPr>
            <p:ph type="body" idx="1"/>
          </p:nvPr>
        </p:nvSpPr>
        <p:spPr>
          <a:xfrm>
            <a:off x="457200" y="1507544"/>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2146852"/>
            <a:ext cx="4397375" cy="3979311"/>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2146852"/>
            <a:ext cx="3657600" cy="945598"/>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3469352386"/>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hapter Opener 1">
    <p:spTree>
      <p:nvGrpSpPr>
        <p:cNvPr id="1" name="Shape 37"/>
        <p:cNvGrpSpPr/>
        <p:nvPr/>
      </p:nvGrpSpPr>
      <p:grpSpPr>
        <a:xfrm>
          <a:off x="0" y="0"/>
          <a:ext cx="0" cy="0"/>
          <a:chOff x="0" y="0"/>
          <a:chExt cx="0" cy="0"/>
        </a:xfrm>
      </p:grpSpPr>
      <p:sp>
        <p:nvSpPr>
          <p:cNvPr id="2" name="Title 1"/>
          <p:cNvSpPr>
            <a:spLocks noGrp="1"/>
          </p:cNvSpPr>
          <p:nvPr>
            <p:ph type="title"/>
          </p:nvPr>
        </p:nvSpPr>
        <p:spPr>
          <a:xfrm>
            <a:off x="435684" y="124580"/>
            <a:ext cx="8284454" cy="590349"/>
          </a:xfrm>
        </p:spPr>
        <p:txBody>
          <a:bodyPr lIns="0" tIns="18000" rIns="0" bIns="18000" anchor="ctr" anchorCtr="0">
            <a:spAutoFit/>
          </a:bodyPr>
          <a:lstStyle>
            <a:lvl1pPr>
              <a:defRPr sz="3600">
                <a:latin typeface="+mj-lt"/>
              </a:defRPr>
            </a:lvl1pPr>
          </a:lstStyle>
          <a:p>
            <a:r>
              <a:rPr lang="en-US" dirty="0"/>
              <a:t>Click to edit Master title style</a:t>
            </a:r>
            <a:endParaRPr lang="en-IN" dirty="0"/>
          </a:p>
        </p:txBody>
      </p:sp>
      <p:sp>
        <p:nvSpPr>
          <p:cNvPr id="4" name="Content Placeholder 3"/>
          <p:cNvSpPr>
            <a:spLocks noGrp="1"/>
          </p:cNvSpPr>
          <p:nvPr>
            <p:ph sz="quarter" idx="10"/>
          </p:nvPr>
        </p:nvSpPr>
        <p:spPr>
          <a:xfrm>
            <a:off x="430213" y="1044575"/>
            <a:ext cx="8289925" cy="354013"/>
          </a:xfrm>
        </p:spPr>
        <p:txBody>
          <a:bodyPr/>
          <a:lstStyle>
            <a:lvl1pPr>
              <a:defRPr sz="2000">
                <a:solidFill>
                  <a:srgbClr val="007FA3"/>
                </a:solidFill>
              </a:defRPr>
            </a:lvl1pPr>
            <a:lvl2pPr>
              <a:defRPr sz="2000">
                <a:solidFill>
                  <a:srgbClr val="007FA3"/>
                </a:solidFill>
              </a:defRPr>
            </a:lvl2pPr>
            <a:lvl3pPr>
              <a:defRPr sz="2000">
                <a:solidFill>
                  <a:srgbClr val="007FA3"/>
                </a:solidFill>
              </a:defRPr>
            </a:lvl3pPr>
            <a:lvl4pPr>
              <a:defRPr sz="2000">
                <a:solidFill>
                  <a:srgbClr val="007FA3"/>
                </a:solidFill>
              </a:defRPr>
            </a:lvl4pPr>
            <a:lvl5pPr>
              <a:defRPr sz="2000">
                <a:solidFill>
                  <a:srgbClr val="007FA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Picture Placeholder 5"/>
          <p:cNvSpPr>
            <a:spLocks noGrp="1"/>
          </p:cNvSpPr>
          <p:nvPr>
            <p:ph type="pic" sz="quarter" idx="11"/>
          </p:nvPr>
        </p:nvSpPr>
        <p:spPr>
          <a:xfrm>
            <a:off x="430213" y="1743075"/>
            <a:ext cx="3937000" cy="4011613"/>
          </a:xfrm>
        </p:spPr>
        <p:txBody>
          <a:bodyPr/>
          <a:lstStyle/>
          <a:p>
            <a:endParaRPr lang="en-IN" dirty="0"/>
          </a:p>
        </p:txBody>
      </p:sp>
      <p:sp>
        <p:nvSpPr>
          <p:cNvPr id="8" name="Content Placeholder 7"/>
          <p:cNvSpPr>
            <a:spLocks noGrp="1"/>
          </p:cNvSpPr>
          <p:nvPr>
            <p:ph sz="quarter" idx="12"/>
          </p:nvPr>
        </p:nvSpPr>
        <p:spPr>
          <a:xfrm>
            <a:off x="4567238" y="1990725"/>
            <a:ext cx="4152900" cy="9239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p:cNvSpPr>
            <a:spLocks noGrp="1"/>
          </p:cNvSpPr>
          <p:nvPr>
            <p:ph sz="quarter" idx="13"/>
          </p:nvPr>
        </p:nvSpPr>
        <p:spPr>
          <a:xfrm>
            <a:off x="4567238" y="3441700"/>
            <a:ext cx="4152900" cy="9588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Picture Placeholder 12"/>
          <p:cNvSpPr>
            <a:spLocks noGrp="1"/>
          </p:cNvSpPr>
          <p:nvPr>
            <p:ph type="pic" sz="quarter" idx="14"/>
          </p:nvPr>
        </p:nvSpPr>
        <p:spPr>
          <a:xfrm>
            <a:off x="430213" y="6308725"/>
            <a:ext cx="2281237" cy="549275"/>
          </a:xfrm>
        </p:spPr>
        <p:txBody>
          <a:bodyPr/>
          <a:lstStyle/>
          <a:p>
            <a:endParaRPr lang="en-IN" dirty="0"/>
          </a:p>
        </p:txBody>
      </p:sp>
      <p:sp>
        <p:nvSpPr>
          <p:cNvPr id="15" name="Content Placeholder 14"/>
          <p:cNvSpPr>
            <a:spLocks noGrp="1"/>
          </p:cNvSpPr>
          <p:nvPr>
            <p:ph sz="quarter" idx="15"/>
          </p:nvPr>
        </p:nvSpPr>
        <p:spPr>
          <a:xfrm>
            <a:off x="3216537" y="6470650"/>
            <a:ext cx="5503602" cy="263525"/>
          </a:xfrm>
        </p:spPr>
        <p:txBody>
          <a:bodyPr/>
          <a:lstStyle>
            <a:lvl1pPr>
              <a:defRPr sz="1200">
                <a:latin typeface="Verdana" panose="020B0604030504040204" pitchFamily="34" charset="0"/>
                <a:ea typeface="Verdana" panose="020B0604030504040204" pitchFamily="34" charset="0"/>
              </a:defRPr>
            </a:lvl1pPr>
            <a:lvl2pPr>
              <a:defRPr sz="1200">
                <a:latin typeface="Verdana" panose="020B0604030504040204" pitchFamily="34" charset="0"/>
                <a:ea typeface="Verdana" panose="020B0604030504040204" pitchFamily="34" charset="0"/>
              </a:defRPr>
            </a:lvl2pPr>
            <a:lvl3pPr>
              <a:defRPr sz="12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737271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Content Placeholder"/>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15" name="Logo" descr="Pearson Logo"/>
          <p:cNvPicPr preferRelativeResize="0"/>
          <p:nvPr userDrawn="1"/>
        </p:nvPicPr>
        <p:blipFill rotWithShape="1">
          <a:blip r:embed="rId8">
            <a:alphaModFix/>
          </a:blip>
          <a:srcRect/>
          <a:stretch/>
        </p:blipFill>
        <p:spPr>
          <a:xfrm>
            <a:off x="443972" y="6429709"/>
            <a:ext cx="917999" cy="279914"/>
          </a:xfrm>
          <a:prstGeom prst="rect">
            <a:avLst/>
          </a:prstGeom>
          <a:noFill/>
          <a:ln>
            <a:noFill/>
          </a:ln>
        </p:spPr>
      </p:pic>
      <p:sp>
        <p:nvSpPr>
          <p:cNvPr id="16" name="Copyright"/>
          <p:cNvSpPr txBox="1"/>
          <p:nvPr/>
        </p:nvSpPr>
        <p:spPr>
          <a:xfrm>
            <a:off x="1600200" y="6429344"/>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2021, 2018, 2015 Pearson Education, Inc. All Rights Reserved</a:t>
            </a: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031614089"/>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1379275916"/>
      </p:ext>
    </p:extLst>
  </p:cSld>
  <p:clrMap bg1="lt1" tx1="dk1" bg2="dk2" tx2="lt2" accent1="accent1" accent2="accent2" accent3="accent3" accent4="accent4" accent5="accent5" accent6="accent6" hlink="hlink" folHlink="folHlink"/>
  <p:sldLayoutIdLst>
    <p:sldLayoutId id="2147483701" r:id="rId1"/>
    <p:sldLayoutId id="2147483702"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3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39.png"/><Relationship Id="rId4" Type="http://schemas.openxmlformats.org/officeDocument/2006/relationships/notesSlide" Target="../notesSlides/notesSlide53.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40.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41.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42.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jameshalderman.com/a6_anim_lib_page/"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https://jameshalderman.com/a6_vid_lib_page/"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7253"/>
            <a:ext cx="8229600" cy="1144347"/>
          </a:xfrm>
        </p:spPr>
        <p:txBody>
          <a:bodyPr wrap="square" tIns="18000" bIns="18000" anchor="ctr" anchorCtr="0">
            <a:spAutoFit/>
          </a:bodyPr>
          <a:lstStyle/>
          <a:p>
            <a:r>
              <a:rPr lang="en-US" dirty="0"/>
              <a:t>Automotive Heating and Air Conditioning</a:t>
            </a:r>
          </a:p>
        </p:txBody>
      </p:sp>
      <p:sp>
        <p:nvSpPr>
          <p:cNvPr id="3" name="Content Placeholder 2"/>
          <p:cNvSpPr>
            <a:spLocks noGrp="1"/>
          </p:cNvSpPr>
          <p:nvPr>
            <p:ph sz="quarter" idx="10"/>
          </p:nvPr>
        </p:nvSpPr>
        <p:spPr>
          <a:xfrm>
            <a:off x="490915" y="1524000"/>
            <a:ext cx="2328485" cy="344128"/>
          </a:xfrm>
        </p:spPr>
        <p:txBody>
          <a:bodyPr wrap="square" lIns="0" tIns="18000" rIns="0" bIns="18000" anchor="ctr" anchorCtr="0">
            <a:spAutoFit/>
          </a:bodyPr>
          <a:lstStyle/>
          <a:p>
            <a:pPr marL="0" indent="0">
              <a:spcBef>
                <a:spcPts val="600"/>
              </a:spcBef>
              <a:buNone/>
            </a:pPr>
            <a:r>
              <a:rPr lang="en-US" dirty="0"/>
              <a:t>Ninth Edition</a:t>
            </a:r>
          </a:p>
        </p:txBody>
      </p:sp>
      <p:pic>
        <p:nvPicPr>
          <p:cNvPr id="12" name="Picture Placeholder 11" descr="Front Cover: Automotive Heating and Air Conditioning Ninth Edition by James D.&#10;Halderman">
            <a:extLst>
              <a:ext uri="{FF2B5EF4-FFF2-40B4-BE49-F238E27FC236}">
                <a16:creationId xmlns:a16="http://schemas.microsoft.com/office/drawing/2014/main" id="{30018957-08D5-4219-A372-A9D538A06036}"/>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535838" y="1981200"/>
            <a:ext cx="3426562" cy="4378757"/>
          </a:xfrm>
          <a:prstGeom prst="rect">
            <a:avLst/>
          </a:prstGeom>
        </p:spPr>
      </p:pic>
      <p:sp>
        <p:nvSpPr>
          <p:cNvPr id="5" name="Content Placeholder 4"/>
          <p:cNvSpPr>
            <a:spLocks noGrp="1"/>
          </p:cNvSpPr>
          <p:nvPr>
            <p:ph sz="quarter" idx="12"/>
          </p:nvPr>
        </p:nvSpPr>
        <p:spPr>
          <a:xfrm>
            <a:off x="4572000" y="2092840"/>
            <a:ext cx="1990188" cy="498016"/>
          </a:xfrm>
        </p:spPr>
        <p:txBody>
          <a:bodyPr wrap="square" lIns="0" tIns="18000" rIns="0" bIns="18000" anchor="ctr" anchorCtr="0">
            <a:spAutoFit/>
          </a:bodyPr>
          <a:lstStyle/>
          <a:p>
            <a:pPr marL="0" indent="0">
              <a:spcBef>
                <a:spcPts val="600"/>
              </a:spcBef>
              <a:buNone/>
            </a:pPr>
            <a:r>
              <a:rPr lang="en-US" sz="3000" dirty="0">
                <a:solidFill>
                  <a:schemeClr val="tx1"/>
                </a:solidFill>
              </a:rPr>
              <a:t>Chapter 11</a:t>
            </a:r>
            <a:endParaRPr lang="en-US" sz="3000" dirty="0"/>
          </a:p>
        </p:txBody>
      </p:sp>
      <p:sp>
        <p:nvSpPr>
          <p:cNvPr id="6" name="Content Placeholder 5"/>
          <p:cNvSpPr>
            <a:spLocks noGrp="1"/>
          </p:cNvSpPr>
          <p:nvPr>
            <p:ph sz="quarter" idx="13"/>
          </p:nvPr>
        </p:nvSpPr>
        <p:spPr>
          <a:xfrm>
            <a:off x="4572000" y="3041867"/>
            <a:ext cx="3526364" cy="713460"/>
          </a:xfrm>
        </p:spPr>
        <p:txBody>
          <a:bodyPr wrap="square" lIns="0" tIns="18000" rIns="0" bIns="18000" anchor="ctr" anchorCtr="0">
            <a:spAutoFit/>
          </a:bodyPr>
          <a:lstStyle/>
          <a:p>
            <a:pPr marL="0" indent="0">
              <a:spcBef>
                <a:spcPts val="600"/>
              </a:spcBef>
              <a:buNone/>
            </a:pPr>
            <a:r>
              <a:rPr lang="en-US" sz="2200" spc="-300" dirty="0"/>
              <a:t>H V A </a:t>
            </a:r>
            <a:r>
              <a:rPr lang="en-US" sz="2200" dirty="0"/>
              <a:t>C Electricity and Electronics</a:t>
            </a:r>
          </a:p>
        </p:txBody>
      </p:sp>
      <p:pic>
        <p:nvPicPr>
          <p:cNvPr id="9" name="Picture Placeholder 8" descr="Pearson Logo"/>
          <p:cNvPicPr>
            <a:picLocks noGrp="1" noChangeAspect="1"/>
          </p:cNvPicPr>
          <p:nvPr>
            <p:ph type="pic" sz="quarter" idx="14"/>
          </p:nvPr>
        </p:nvPicPr>
        <p:blipFill>
          <a:blip r:embed="rId4">
            <a:extLst>
              <a:ext uri="{28A0092B-C50C-407E-A947-70E740481C1C}">
                <a14:useLocalDpi xmlns:a14="http://schemas.microsoft.com/office/drawing/2010/main" val="0"/>
              </a:ext>
            </a:extLst>
          </a:blip>
          <a:stretch>
            <a:fillRect/>
          </a:stretch>
        </p:blipFill>
        <p:spPr>
          <a:xfrm>
            <a:off x="430213" y="6465758"/>
            <a:ext cx="914400" cy="276225"/>
          </a:xfrm>
        </p:spPr>
      </p:pic>
      <p:sp>
        <p:nvSpPr>
          <p:cNvPr id="8" name="Content Placeholder 7"/>
          <p:cNvSpPr>
            <a:spLocks noGrp="1"/>
          </p:cNvSpPr>
          <p:nvPr>
            <p:ph sz="quarter" idx="15"/>
          </p:nvPr>
        </p:nvSpPr>
        <p:spPr>
          <a:xfrm>
            <a:off x="2758698" y="6470133"/>
            <a:ext cx="5961441" cy="221018"/>
          </a:xfrm>
        </p:spPr>
        <p:txBody>
          <a:bodyPr wrap="square" lIns="0" tIns="18000" rIns="0" bIns="18000" anchor="ctr" anchorCtr="0">
            <a:spAutoFit/>
          </a:bodyPr>
          <a:lstStyle/>
          <a:p>
            <a:pPr marL="101600" indent="0" algn="r">
              <a:buNone/>
            </a:pPr>
            <a:r>
              <a:rPr lang="en-US" altLang="en-US" dirty="0">
                <a:latin typeface="Verdana"/>
                <a:cs typeface="Verdana" panose="020B0604030504040204" pitchFamily="34" charset="0"/>
              </a:rPr>
              <a:t>Copyright © 2021, 2018, 2015 Pearson Education, Inc. All Rights Reserved</a:t>
            </a:r>
          </a:p>
        </p:txBody>
      </p:sp>
    </p:spTree>
    <p:extLst>
      <p:ext uri="{BB962C8B-B14F-4D97-AF65-F5344CB8AC3E}">
        <p14:creationId xmlns:p14="http://schemas.microsoft.com/office/powerpoint/2010/main" val="3907287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114CB9A-2739-4645-A59F-F044BD2A08CC}"/>
              </a:ext>
            </a:extLst>
          </p:cNvPr>
          <p:cNvSpPr>
            <a:spLocks noGrp="1"/>
          </p:cNvSpPr>
          <p:nvPr>
            <p:ph type="title"/>
          </p:nvPr>
        </p:nvSpPr>
        <p:spPr>
          <a:xfrm>
            <a:off x="457200" y="228600"/>
            <a:ext cx="8229600" cy="590349"/>
          </a:xfrm>
        </p:spPr>
        <p:txBody>
          <a:bodyPr lIns="0" tIns="18000" rIns="0" bIns="18000" anchor="ctr">
            <a:spAutoFit/>
          </a:bodyPr>
          <a:lstStyle/>
          <a:p>
            <a:r>
              <a:rPr lang="en-US" dirty="0">
                <a:latin typeface="+mj-lt"/>
              </a:rPr>
              <a:t>Figure 11.6</a:t>
            </a:r>
            <a:endParaRPr lang="en-IN" dirty="0">
              <a:latin typeface="+mj-lt"/>
            </a:endParaRPr>
          </a:p>
        </p:txBody>
      </p:sp>
      <p:pic>
        <p:nvPicPr>
          <p:cNvPr id="5" name="Picture Placeholder 4" descr="A copper atom shows two electrons in the first shell, eight electrons in the second shell, 18 electrons in the third shell, and one electron in the fourth shell revolving around its nucleus having 29 protons plus 35 neutrons.&#10;">
            <a:extLst>
              <a:ext uri="{FF2B5EF4-FFF2-40B4-BE49-F238E27FC236}">
                <a16:creationId xmlns:a16="http://schemas.microsoft.com/office/drawing/2014/main" id="{E1B299B0-2DDA-4BE0-8C86-69E0621BA9E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3146713" y="1447800"/>
            <a:ext cx="2857500" cy="2838450"/>
          </a:xfrm>
          <a:prstGeom prst="rect">
            <a:avLst/>
          </a:prstGeom>
        </p:spPr>
      </p:pic>
      <p:sp>
        <p:nvSpPr>
          <p:cNvPr id="17" name="Content Placeholder 16">
            <a:extLst>
              <a:ext uri="{FF2B5EF4-FFF2-40B4-BE49-F238E27FC236}">
                <a16:creationId xmlns:a16="http://schemas.microsoft.com/office/drawing/2014/main" id="{73191AED-9D84-483A-9691-392CC588DD39}"/>
              </a:ext>
            </a:extLst>
          </p:cNvPr>
          <p:cNvSpPr>
            <a:spLocks noGrp="1"/>
          </p:cNvSpPr>
          <p:nvPr>
            <p:ph idx="1"/>
          </p:nvPr>
        </p:nvSpPr>
        <p:spPr>
          <a:xfrm>
            <a:off x="457200" y="4870028"/>
            <a:ext cx="8229600" cy="1144347"/>
          </a:xfrm>
        </p:spPr>
        <p:txBody>
          <a:bodyPr lIns="0" tIns="18000" rIns="0" bIns="18000" anchor="ctr">
            <a:spAutoFit/>
          </a:bodyPr>
          <a:lstStyle/>
          <a:p>
            <a:pPr marL="0" indent="0">
              <a:buNone/>
            </a:pPr>
            <a:r>
              <a:rPr lang="en-US" dirty="0"/>
              <a:t>Copper is an excellent conductor of electricity because it has just one electron in its outer orbit, making it easy to be knocked out of its orbit and flow to other nearby atoms.</a:t>
            </a:r>
          </a:p>
        </p:txBody>
      </p:sp>
    </p:spTree>
    <p:extLst>
      <p:ext uri="{BB962C8B-B14F-4D97-AF65-F5344CB8AC3E}">
        <p14:creationId xmlns:p14="http://schemas.microsoft.com/office/powerpoint/2010/main" val="4181745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Copper Atom</a:t>
            </a:r>
            <a:br>
              <a:rPr lang="en-US" sz="2800" dirty="0"/>
            </a:br>
            <a:r>
              <a:rPr lang="en-US" sz="1200" dirty="0"/>
              <a:t>(The animation will automatically start in a few seconds)</a:t>
            </a:r>
          </a:p>
        </p:txBody>
      </p:sp>
      <p:sp>
        <p:nvSpPr>
          <p:cNvPr id="7" name="Rectangle 6">
            <a:extLst>
              <a:ext uri="{FF2B5EF4-FFF2-40B4-BE49-F238E27FC236}">
                <a16:creationId xmlns:a16="http://schemas.microsoft.com/office/drawing/2014/main" id="{D36CAD09-37D2-4C16-9121-B4315E3CFE40}"/>
              </a:ext>
            </a:extLst>
          </p:cNvPr>
          <p:cNvSpPr/>
          <p:nvPr/>
        </p:nvSpPr>
        <p:spPr>
          <a:xfrm>
            <a:off x="293615" y="1481137"/>
            <a:ext cx="1275126" cy="4630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11404DF-A883-4A4D-922E-1962EC12EB09}"/>
              </a:ext>
            </a:extLst>
          </p:cNvPr>
          <p:cNvSpPr/>
          <p:nvPr/>
        </p:nvSpPr>
        <p:spPr>
          <a:xfrm>
            <a:off x="7411674" y="1481138"/>
            <a:ext cx="1275126" cy="4630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pper_atom">
            <a:hlinkClick r:id="" action="ppaction://media"/>
            <a:extLst>
              <a:ext uri="{FF2B5EF4-FFF2-40B4-BE49-F238E27FC236}">
                <a16:creationId xmlns:a16="http://schemas.microsoft.com/office/drawing/2014/main" id="{95374FC6-CA41-49D0-AB52-31C25E792838}"/>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376855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Electron Flow</a:t>
            </a:r>
            <a:br>
              <a:rPr lang="en-US" sz="2800" dirty="0"/>
            </a:br>
            <a:r>
              <a:rPr lang="en-US" sz="1200" dirty="0"/>
              <a:t>(The animation will automatically start in a few seconds)</a:t>
            </a:r>
          </a:p>
        </p:txBody>
      </p:sp>
      <p:sp>
        <p:nvSpPr>
          <p:cNvPr id="7" name="Rectangle 6">
            <a:extLst>
              <a:ext uri="{FF2B5EF4-FFF2-40B4-BE49-F238E27FC236}">
                <a16:creationId xmlns:a16="http://schemas.microsoft.com/office/drawing/2014/main" id="{D36CAD09-37D2-4C16-9121-B4315E3CFE40}"/>
              </a:ext>
            </a:extLst>
          </p:cNvPr>
          <p:cNvSpPr/>
          <p:nvPr/>
        </p:nvSpPr>
        <p:spPr>
          <a:xfrm>
            <a:off x="293615" y="1481137"/>
            <a:ext cx="1275126" cy="4630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11404DF-A883-4A4D-922E-1962EC12EB09}"/>
              </a:ext>
            </a:extLst>
          </p:cNvPr>
          <p:cNvSpPr/>
          <p:nvPr/>
        </p:nvSpPr>
        <p:spPr>
          <a:xfrm>
            <a:off x="7411674" y="1481138"/>
            <a:ext cx="1275126" cy="4630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electron_flow_new">
            <a:hlinkClick r:id="" action="ppaction://media"/>
            <a:extLst>
              <a:ext uri="{FF2B5EF4-FFF2-40B4-BE49-F238E27FC236}">
                <a16:creationId xmlns:a16="http://schemas.microsoft.com/office/drawing/2014/main" id="{77BA7E22-4B3F-4EF8-A0BE-A9DCB3D01AB9}"/>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77157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114CB9A-2739-4645-A59F-F044BD2A08CC}"/>
              </a:ext>
            </a:extLst>
          </p:cNvPr>
          <p:cNvSpPr>
            <a:spLocks noGrp="1"/>
          </p:cNvSpPr>
          <p:nvPr>
            <p:ph type="title"/>
          </p:nvPr>
        </p:nvSpPr>
        <p:spPr>
          <a:xfrm>
            <a:off x="457200" y="228600"/>
            <a:ext cx="8229600" cy="590349"/>
          </a:xfrm>
        </p:spPr>
        <p:txBody>
          <a:bodyPr lIns="0" tIns="18000" rIns="0" bIns="18000" anchor="ctr">
            <a:spAutoFit/>
          </a:bodyPr>
          <a:lstStyle/>
          <a:p>
            <a:r>
              <a:rPr lang="en-US" dirty="0">
                <a:latin typeface="+mj-lt"/>
              </a:rPr>
              <a:t>Figure 11.7</a:t>
            </a:r>
            <a:endParaRPr lang="en-IN" dirty="0">
              <a:latin typeface="+mj-lt"/>
            </a:endParaRPr>
          </a:p>
        </p:txBody>
      </p:sp>
      <p:pic>
        <p:nvPicPr>
          <p:cNvPr id="6" name="Picture Placeholder 5" descr="An insulator atom shows two electrons in the first shell and six electrons in the second shell revolving around its nucleus.&#10;">
            <a:extLst>
              <a:ext uri="{FF2B5EF4-FFF2-40B4-BE49-F238E27FC236}">
                <a16:creationId xmlns:a16="http://schemas.microsoft.com/office/drawing/2014/main" id="{19506212-F8AB-40A4-9D79-33FE6A41C2F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3528511" y="1447800"/>
            <a:ext cx="2095501" cy="2590800"/>
          </a:xfrm>
          <a:prstGeom prst="rect">
            <a:avLst/>
          </a:prstGeom>
        </p:spPr>
      </p:pic>
      <p:sp>
        <p:nvSpPr>
          <p:cNvPr id="17" name="Content Placeholder 16">
            <a:extLst>
              <a:ext uri="{FF2B5EF4-FFF2-40B4-BE49-F238E27FC236}">
                <a16:creationId xmlns:a16="http://schemas.microsoft.com/office/drawing/2014/main" id="{73191AED-9D84-483A-9691-392CC588DD39}"/>
              </a:ext>
            </a:extLst>
          </p:cNvPr>
          <p:cNvSpPr>
            <a:spLocks noGrp="1"/>
          </p:cNvSpPr>
          <p:nvPr>
            <p:ph idx="1"/>
          </p:nvPr>
        </p:nvSpPr>
        <p:spPr>
          <a:xfrm>
            <a:off x="457200" y="4572000"/>
            <a:ext cx="8229600" cy="775015"/>
          </a:xfrm>
        </p:spPr>
        <p:txBody>
          <a:bodyPr lIns="0" tIns="18000" rIns="0" bIns="18000" anchor="ctr">
            <a:spAutoFit/>
          </a:bodyPr>
          <a:lstStyle/>
          <a:p>
            <a:pPr marL="0" indent="0">
              <a:buNone/>
            </a:pPr>
            <a:r>
              <a:rPr lang="en-US" dirty="0"/>
              <a:t>Insulators are elements with five to eight electrons in the outer orbit.</a:t>
            </a:r>
          </a:p>
        </p:txBody>
      </p:sp>
    </p:spTree>
    <p:extLst>
      <p:ext uri="{BB962C8B-B14F-4D97-AF65-F5344CB8AC3E}">
        <p14:creationId xmlns:p14="http://schemas.microsoft.com/office/powerpoint/2010/main" val="70677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114CB9A-2739-4645-A59F-F044BD2A08CC}"/>
              </a:ext>
            </a:extLst>
          </p:cNvPr>
          <p:cNvSpPr>
            <a:spLocks noGrp="1"/>
          </p:cNvSpPr>
          <p:nvPr>
            <p:ph type="title"/>
          </p:nvPr>
        </p:nvSpPr>
        <p:spPr>
          <a:xfrm>
            <a:off x="457200" y="228600"/>
            <a:ext cx="8229600" cy="590349"/>
          </a:xfrm>
        </p:spPr>
        <p:txBody>
          <a:bodyPr lIns="0" tIns="18000" rIns="0" bIns="18000" anchor="ctr">
            <a:spAutoFit/>
          </a:bodyPr>
          <a:lstStyle/>
          <a:p>
            <a:r>
              <a:rPr lang="en-US" dirty="0">
                <a:latin typeface="+mj-lt"/>
              </a:rPr>
              <a:t>Figure 11.8</a:t>
            </a:r>
            <a:endParaRPr lang="en-IN" dirty="0">
              <a:latin typeface="+mj-lt"/>
            </a:endParaRPr>
          </a:p>
        </p:txBody>
      </p:sp>
      <p:pic>
        <p:nvPicPr>
          <p:cNvPr id="5" name="Picture Placeholder 4" descr="A semiconductor atom shows two electrons in the first shell and four electrons in the second shell revolving around its nucleus.&#10;">
            <a:extLst>
              <a:ext uri="{FF2B5EF4-FFF2-40B4-BE49-F238E27FC236}">
                <a16:creationId xmlns:a16="http://schemas.microsoft.com/office/drawing/2014/main" id="{410B815A-D63C-424B-8FF2-9A16ADC67CB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3179980" y="1480185"/>
            <a:ext cx="2807970" cy="2787015"/>
          </a:xfrm>
          <a:prstGeom prst="rect">
            <a:avLst/>
          </a:prstGeom>
        </p:spPr>
      </p:pic>
      <p:sp>
        <p:nvSpPr>
          <p:cNvPr id="17" name="Content Placeholder 16">
            <a:extLst>
              <a:ext uri="{FF2B5EF4-FFF2-40B4-BE49-F238E27FC236}">
                <a16:creationId xmlns:a16="http://schemas.microsoft.com/office/drawing/2014/main" id="{73191AED-9D84-483A-9691-392CC588DD39}"/>
              </a:ext>
            </a:extLst>
          </p:cNvPr>
          <p:cNvSpPr>
            <a:spLocks noGrp="1"/>
          </p:cNvSpPr>
          <p:nvPr>
            <p:ph idx="1"/>
          </p:nvPr>
        </p:nvSpPr>
        <p:spPr>
          <a:xfrm>
            <a:off x="457200" y="4572000"/>
            <a:ext cx="8229600" cy="775015"/>
          </a:xfrm>
        </p:spPr>
        <p:txBody>
          <a:bodyPr lIns="0" tIns="18000" rIns="0" bIns="18000" anchor="ctr">
            <a:spAutoFit/>
          </a:bodyPr>
          <a:lstStyle/>
          <a:p>
            <a:pPr marL="0" indent="0">
              <a:buNone/>
            </a:pPr>
            <a:r>
              <a:rPr lang="en-US" dirty="0"/>
              <a:t>Semiconductor elements contain exactly four electrons in the outer orbit.</a:t>
            </a:r>
          </a:p>
        </p:txBody>
      </p:sp>
    </p:spTree>
    <p:extLst>
      <p:ext uri="{BB962C8B-B14F-4D97-AF65-F5344CB8AC3E}">
        <p14:creationId xmlns:p14="http://schemas.microsoft.com/office/powerpoint/2010/main" val="595460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4B860E-90ED-4E2B-B7D6-612468A14C08}"/>
              </a:ext>
            </a:extLst>
          </p:cNvPr>
          <p:cNvSpPr>
            <a:spLocks noGrp="1"/>
          </p:cNvSpPr>
          <p:nvPr>
            <p:ph type="title"/>
          </p:nvPr>
        </p:nvSpPr>
        <p:spPr>
          <a:xfrm>
            <a:off x="457200" y="227253"/>
            <a:ext cx="8229600" cy="1144347"/>
          </a:xfrm>
        </p:spPr>
        <p:txBody>
          <a:bodyPr lIns="0" tIns="18000" rIns="0" bIns="18000" anchor="ctr">
            <a:spAutoFit/>
          </a:bodyPr>
          <a:lstStyle/>
          <a:p>
            <a:r>
              <a:rPr lang="en-US" dirty="0"/>
              <a:t>How Electrons Move Through a Conductor</a:t>
            </a:r>
            <a:endParaRPr lang="en-IN" dirty="0"/>
          </a:p>
        </p:txBody>
      </p:sp>
      <p:sp>
        <p:nvSpPr>
          <p:cNvPr id="7" name="Content Placeholder 6">
            <a:extLst>
              <a:ext uri="{FF2B5EF4-FFF2-40B4-BE49-F238E27FC236}">
                <a16:creationId xmlns:a16="http://schemas.microsoft.com/office/drawing/2014/main" id="{DB5F582E-1B19-4101-B833-843955CEB68E}"/>
              </a:ext>
            </a:extLst>
          </p:cNvPr>
          <p:cNvSpPr>
            <a:spLocks noGrp="1"/>
          </p:cNvSpPr>
          <p:nvPr>
            <p:ph sz="quarter" idx="13"/>
          </p:nvPr>
        </p:nvSpPr>
        <p:spPr>
          <a:xfrm>
            <a:off x="457200" y="1558163"/>
            <a:ext cx="8232775" cy="3960503"/>
          </a:xfrm>
        </p:spPr>
        <p:txBody>
          <a:bodyPr lIns="0" tIns="18000" rIns="0" bIns="18000" anchor="ctr">
            <a:spAutoFit/>
          </a:bodyPr>
          <a:lstStyle/>
          <a:p>
            <a:pPr marL="342900" indent="-342900">
              <a:spcBef>
                <a:spcPts val="600"/>
              </a:spcBef>
            </a:pPr>
            <a:r>
              <a:rPr lang="en-US" dirty="0">
                <a:latin typeface="Arial" panose="020B0604020202020204" pitchFamily="34" charset="0"/>
                <a:cs typeface="Arial" panose="020B0604020202020204" pitchFamily="34" charset="0"/>
              </a:rPr>
              <a:t>Conventional Theory Vs. Electron Theory</a:t>
            </a:r>
          </a:p>
          <a:p>
            <a:pPr marL="829818" lvl="1" indent="-342900"/>
            <a:r>
              <a:rPr lang="en-US" dirty="0">
                <a:latin typeface="Arial" panose="020B0604020202020204" pitchFamily="34" charset="0"/>
                <a:cs typeface="Arial" panose="020B0604020202020204" pitchFamily="34" charset="0"/>
              </a:rPr>
              <a:t>It was once thought that electricity had only one charge and moved from positive to negative. This theory of the flow of electricity through a conductor is called the </a:t>
            </a:r>
            <a:r>
              <a:rPr lang="en-US" b="1" dirty="0">
                <a:latin typeface="Arial" panose="020B0604020202020204" pitchFamily="34" charset="0"/>
                <a:cs typeface="Arial" panose="020B0604020202020204" pitchFamily="34" charset="0"/>
              </a:rPr>
              <a:t>conventional theory </a:t>
            </a:r>
            <a:r>
              <a:rPr lang="en-US" dirty="0">
                <a:latin typeface="Arial" panose="020B0604020202020204" pitchFamily="34" charset="0"/>
                <a:cs typeface="Arial" panose="020B0604020202020204" pitchFamily="34" charset="0"/>
              </a:rPr>
              <a:t>of current flow.</a:t>
            </a:r>
          </a:p>
          <a:p>
            <a:pPr marL="829818" lvl="1" indent="-342900"/>
            <a:r>
              <a:rPr lang="en-US" dirty="0">
                <a:latin typeface="Arial" panose="020B0604020202020204" pitchFamily="34" charset="0"/>
                <a:cs typeface="Arial" panose="020B0604020202020204" pitchFamily="34" charset="0"/>
              </a:rPr>
              <a:t>The discovery of the electron and its negative charge led to the </a:t>
            </a:r>
            <a:r>
              <a:rPr lang="en-US" b="1" dirty="0">
                <a:latin typeface="Arial" panose="020B0604020202020204" pitchFamily="34" charset="0"/>
                <a:cs typeface="Arial" panose="020B0604020202020204" pitchFamily="34" charset="0"/>
              </a:rPr>
              <a:t>electron theory</a:t>
            </a:r>
            <a:r>
              <a:rPr lang="en-US" dirty="0">
                <a:latin typeface="Arial" panose="020B0604020202020204" pitchFamily="34" charset="0"/>
                <a:cs typeface="Arial" panose="020B0604020202020204" pitchFamily="34" charset="0"/>
              </a:rPr>
              <a:t>, which states that there is electron flow from negative to positive.</a:t>
            </a:r>
          </a:p>
          <a:p>
            <a:pPr marL="829818" lvl="1" indent="-342900"/>
            <a:r>
              <a:rPr lang="en-US" dirty="0">
                <a:latin typeface="Arial" panose="020B0604020202020204" pitchFamily="34" charset="0"/>
                <a:cs typeface="Arial" panose="020B0604020202020204" pitchFamily="34" charset="0"/>
              </a:rPr>
              <a:t>Most automotive applications use the conventional theory.</a:t>
            </a:r>
            <a:endParaRPr lang="en-I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964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114CB9A-2739-4645-A59F-F044BD2A08CC}"/>
              </a:ext>
            </a:extLst>
          </p:cNvPr>
          <p:cNvSpPr>
            <a:spLocks noGrp="1"/>
          </p:cNvSpPr>
          <p:nvPr>
            <p:ph type="title"/>
          </p:nvPr>
        </p:nvSpPr>
        <p:spPr>
          <a:xfrm>
            <a:off x="457200" y="228600"/>
            <a:ext cx="8229600" cy="590349"/>
          </a:xfrm>
        </p:spPr>
        <p:txBody>
          <a:bodyPr lIns="0" tIns="18000" rIns="0" bIns="18000" anchor="ctr">
            <a:spAutoFit/>
          </a:bodyPr>
          <a:lstStyle/>
          <a:p>
            <a:r>
              <a:rPr lang="en-US" dirty="0">
                <a:latin typeface="+mj-lt"/>
              </a:rPr>
              <a:t>Figure 11.10</a:t>
            </a:r>
            <a:endParaRPr lang="en-IN" dirty="0">
              <a:latin typeface="+mj-lt"/>
            </a:endParaRPr>
          </a:p>
        </p:txBody>
      </p:sp>
      <p:pic>
        <p:nvPicPr>
          <p:cNvPr id="8" name="Picture Placeholder 7" descr="A circuit shows current flows from the positive side of a battery to a bulb. The terminal of the bulb leads to the negative side of the battery.&#10;">
            <a:extLst>
              <a:ext uri="{FF2B5EF4-FFF2-40B4-BE49-F238E27FC236}">
                <a16:creationId xmlns:a16="http://schemas.microsoft.com/office/drawing/2014/main" id="{242B63D7-120F-4FED-9C29-606368D1259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727055" y="1479975"/>
            <a:ext cx="3707980" cy="2644959"/>
          </a:xfrm>
          <a:prstGeom prst="rect">
            <a:avLst/>
          </a:prstGeom>
        </p:spPr>
      </p:pic>
      <p:sp>
        <p:nvSpPr>
          <p:cNvPr id="17" name="Content Placeholder 16">
            <a:extLst>
              <a:ext uri="{FF2B5EF4-FFF2-40B4-BE49-F238E27FC236}">
                <a16:creationId xmlns:a16="http://schemas.microsoft.com/office/drawing/2014/main" id="{73191AED-9D84-483A-9691-392CC588DD39}"/>
              </a:ext>
            </a:extLst>
          </p:cNvPr>
          <p:cNvSpPr>
            <a:spLocks noGrp="1"/>
          </p:cNvSpPr>
          <p:nvPr>
            <p:ph idx="1"/>
          </p:nvPr>
        </p:nvSpPr>
        <p:spPr>
          <a:xfrm>
            <a:off x="457200" y="5054694"/>
            <a:ext cx="8229600" cy="775015"/>
          </a:xfrm>
        </p:spPr>
        <p:txBody>
          <a:bodyPr lIns="0" tIns="18000" rIns="0" bIns="18000" anchor="ctr">
            <a:spAutoFit/>
          </a:bodyPr>
          <a:lstStyle/>
          <a:p>
            <a:pPr marL="0" indent="0">
              <a:buNone/>
            </a:pPr>
            <a:r>
              <a:rPr lang="en-US" dirty="0"/>
              <a:t>Conventional theory states that current flows through a circuit from positive (+) to negative (</a:t>
            </a:r>
            <a:r>
              <a:rPr lang="en-US" sz="2400" dirty="0">
                <a:effectLst/>
                <a:latin typeface="Calibri" panose="020F0502020204030204" pitchFamily="34" charset="0"/>
                <a:ea typeface="Calibri" panose="020F0502020204030204" pitchFamily="34" charset="0"/>
              </a:rPr>
              <a:t>−</a:t>
            </a:r>
            <a:r>
              <a:rPr lang="en-US" dirty="0"/>
              <a:t>).</a:t>
            </a:r>
            <a:endParaRPr lang="en-IN" dirty="0"/>
          </a:p>
        </p:txBody>
      </p:sp>
    </p:spTree>
    <p:extLst>
      <p:ext uri="{BB962C8B-B14F-4D97-AF65-F5344CB8AC3E}">
        <p14:creationId xmlns:p14="http://schemas.microsoft.com/office/powerpoint/2010/main" val="3212460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4B860E-90ED-4E2B-B7D6-612468A14C08}"/>
              </a:ext>
            </a:extLst>
          </p:cNvPr>
          <p:cNvSpPr>
            <a:spLocks noGrp="1"/>
          </p:cNvSpPr>
          <p:nvPr>
            <p:ph type="title"/>
          </p:nvPr>
        </p:nvSpPr>
        <p:spPr>
          <a:xfrm>
            <a:off x="457200" y="247851"/>
            <a:ext cx="8229600" cy="590349"/>
          </a:xfrm>
        </p:spPr>
        <p:txBody>
          <a:bodyPr lIns="0" tIns="18000" rIns="0" bIns="18000" anchor="ctr">
            <a:spAutoFit/>
          </a:bodyPr>
          <a:lstStyle/>
          <a:p>
            <a:r>
              <a:rPr lang="en-US" dirty="0"/>
              <a:t>Units of Electricity </a:t>
            </a:r>
            <a:r>
              <a:rPr lang="en-US" sz="2800" dirty="0"/>
              <a:t>(1 of 2)</a:t>
            </a:r>
            <a:endParaRPr lang="en-IN" sz="2800" dirty="0"/>
          </a:p>
        </p:txBody>
      </p:sp>
      <p:sp>
        <p:nvSpPr>
          <p:cNvPr id="7" name="Content Placeholder 6">
            <a:extLst>
              <a:ext uri="{FF2B5EF4-FFF2-40B4-BE49-F238E27FC236}">
                <a16:creationId xmlns:a16="http://schemas.microsoft.com/office/drawing/2014/main" id="{DB5F582E-1B19-4101-B833-843955CEB68E}"/>
              </a:ext>
            </a:extLst>
          </p:cNvPr>
          <p:cNvSpPr>
            <a:spLocks noGrp="1"/>
          </p:cNvSpPr>
          <p:nvPr>
            <p:ph sz="quarter" idx="13"/>
          </p:nvPr>
        </p:nvSpPr>
        <p:spPr>
          <a:xfrm>
            <a:off x="457200" y="1066800"/>
            <a:ext cx="8232775" cy="3083340"/>
          </a:xfrm>
        </p:spPr>
        <p:txBody>
          <a:bodyPr lIns="0" tIns="18000" rIns="0" bIns="18000" anchor="ctr">
            <a:spAutoFit/>
          </a:bodyPr>
          <a:lstStyle/>
          <a:p>
            <a:pPr marL="342900" indent="-342900"/>
            <a:r>
              <a:rPr lang="en-US" dirty="0">
                <a:latin typeface="Arial" panose="020B0604020202020204" pitchFamily="34" charset="0"/>
                <a:cs typeface="Arial" panose="020B0604020202020204" pitchFamily="34" charset="0"/>
              </a:rPr>
              <a:t>The three fundamentals of electricity-related units are the ampere, volt, and ohm.</a:t>
            </a:r>
          </a:p>
          <a:p>
            <a:pPr marL="342900" indent="-342900"/>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ampere</a:t>
            </a:r>
            <a:r>
              <a:rPr lang="en-US" dirty="0">
                <a:latin typeface="Arial" panose="020B0604020202020204" pitchFamily="34" charset="0"/>
                <a:cs typeface="Arial" panose="020B0604020202020204" pitchFamily="34" charset="0"/>
              </a:rPr>
              <a:t> is the measure of the amount of current flow.</a:t>
            </a:r>
          </a:p>
          <a:p>
            <a:pPr marL="829818" lvl="1" indent="-342900"/>
            <a:r>
              <a:rPr lang="en-US" dirty="0">
                <a:latin typeface="Arial" panose="020B0604020202020204" pitchFamily="34" charset="0"/>
                <a:cs typeface="Arial" panose="020B0604020202020204" pitchFamily="34" charset="0"/>
              </a:rPr>
              <a:t>“A” and “amps” are acceptable abbreviations for amperes.</a:t>
            </a:r>
          </a:p>
          <a:p>
            <a:pPr marL="829818" lvl="1" indent="-342900"/>
            <a:r>
              <a:rPr lang="en-US" dirty="0">
                <a:latin typeface="Arial" panose="020B0604020202020204" pitchFamily="34" charset="0"/>
                <a:cs typeface="Arial" panose="020B0604020202020204" pitchFamily="34" charset="0"/>
              </a:rPr>
              <a:t>The capital letter “I,” for intensity, is used in mathematical calculations to represent amperes.</a:t>
            </a:r>
            <a:endParaRPr lang="en-I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1667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114CB9A-2739-4645-A59F-F044BD2A08CC}"/>
              </a:ext>
            </a:extLst>
          </p:cNvPr>
          <p:cNvSpPr>
            <a:spLocks noGrp="1"/>
          </p:cNvSpPr>
          <p:nvPr>
            <p:ph type="title"/>
          </p:nvPr>
        </p:nvSpPr>
        <p:spPr>
          <a:xfrm>
            <a:off x="457200" y="228600"/>
            <a:ext cx="8229600" cy="590349"/>
          </a:xfrm>
        </p:spPr>
        <p:txBody>
          <a:bodyPr lIns="0" tIns="18000" rIns="0" bIns="18000" anchor="ctr">
            <a:spAutoFit/>
          </a:bodyPr>
          <a:lstStyle/>
          <a:p>
            <a:r>
              <a:rPr lang="en-US" dirty="0">
                <a:latin typeface="+mj-lt"/>
              </a:rPr>
              <a:t>Figure 11.12</a:t>
            </a:r>
            <a:endParaRPr lang="en-IN" dirty="0">
              <a:latin typeface="+mj-lt"/>
            </a:endParaRPr>
          </a:p>
        </p:txBody>
      </p:sp>
      <p:pic>
        <p:nvPicPr>
          <p:cNvPr id="5" name="Picture Placeholder 4" descr="Current flows from the right side of a conductor to the left side. An ammeter with a dial is installed in the path of current flow.&#10;">
            <a:extLst>
              <a:ext uri="{FF2B5EF4-FFF2-40B4-BE49-F238E27FC236}">
                <a16:creationId xmlns:a16="http://schemas.microsoft.com/office/drawing/2014/main" id="{E22DD356-9B13-4429-A22E-D29A013F7CD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037849" y="1476767"/>
            <a:ext cx="5069507" cy="1952233"/>
          </a:xfrm>
          <a:prstGeom prst="rect">
            <a:avLst/>
          </a:prstGeom>
        </p:spPr>
      </p:pic>
      <p:sp>
        <p:nvSpPr>
          <p:cNvPr id="17" name="Content Placeholder 16">
            <a:extLst>
              <a:ext uri="{FF2B5EF4-FFF2-40B4-BE49-F238E27FC236}">
                <a16:creationId xmlns:a16="http://schemas.microsoft.com/office/drawing/2014/main" id="{73191AED-9D84-483A-9691-392CC588DD39}"/>
              </a:ext>
            </a:extLst>
          </p:cNvPr>
          <p:cNvSpPr>
            <a:spLocks noGrp="1"/>
          </p:cNvSpPr>
          <p:nvPr>
            <p:ph idx="1"/>
          </p:nvPr>
        </p:nvSpPr>
        <p:spPr>
          <a:xfrm>
            <a:off x="457200" y="4038600"/>
            <a:ext cx="8229600" cy="1144347"/>
          </a:xfrm>
        </p:spPr>
        <p:txBody>
          <a:bodyPr lIns="0" tIns="18000" rIns="0" bIns="18000" anchor="ctr">
            <a:spAutoFit/>
          </a:bodyPr>
          <a:lstStyle/>
          <a:p>
            <a:pPr marL="0" indent="0">
              <a:buNone/>
            </a:pPr>
            <a:r>
              <a:rPr lang="en-US" dirty="0"/>
              <a:t>An ammeter is installed in the path of the electrons similar to a water meter used to measure the flow of water in gallons per minute. The ammeter displays current flow in amperes.</a:t>
            </a:r>
          </a:p>
        </p:txBody>
      </p:sp>
    </p:spTree>
    <p:extLst>
      <p:ext uri="{BB962C8B-B14F-4D97-AF65-F5344CB8AC3E}">
        <p14:creationId xmlns:p14="http://schemas.microsoft.com/office/powerpoint/2010/main" val="1430784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4B860E-90ED-4E2B-B7D6-612468A14C08}"/>
              </a:ext>
            </a:extLst>
          </p:cNvPr>
          <p:cNvSpPr>
            <a:spLocks noGrp="1"/>
          </p:cNvSpPr>
          <p:nvPr>
            <p:ph type="title"/>
          </p:nvPr>
        </p:nvSpPr>
        <p:spPr>
          <a:xfrm>
            <a:off x="457200" y="247851"/>
            <a:ext cx="8229600" cy="590349"/>
          </a:xfrm>
        </p:spPr>
        <p:txBody>
          <a:bodyPr lIns="0" tIns="18000" rIns="0" bIns="18000" anchor="ctr">
            <a:spAutoFit/>
          </a:bodyPr>
          <a:lstStyle/>
          <a:p>
            <a:r>
              <a:rPr lang="en-US" dirty="0"/>
              <a:t>Units of Electricity </a:t>
            </a:r>
            <a:r>
              <a:rPr lang="en-US" sz="2800" dirty="0"/>
              <a:t>(2 of 2)</a:t>
            </a:r>
          </a:p>
        </p:txBody>
      </p:sp>
      <p:sp>
        <p:nvSpPr>
          <p:cNvPr id="7" name="Content Placeholder 6">
            <a:extLst>
              <a:ext uri="{FF2B5EF4-FFF2-40B4-BE49-F238E27FC236}">
                <a16:creationId xmlns:a16="http://schemas.microsoft.com/office/drawing/2014/main" id="{DB5F582E-1B19-4101-B833-843955CEB68E}"/>
              </a:ext>
            </a:extLst>
          </p:cNvPr>
          <p:cNvSpPr>
            <a:spLocks noGrp="1"/>
          </p:cNvSpPr>
          <p:nvPr>
            <p:ph sz="quarter" idx="13"/>
          </p:nvPr>
        </p:nvSpPr>
        <p:spPr>
          <a:xfrm>
            <a:off x="457200" y="1091781"/>
            <a:ext cx="8232775" cy="3937419"/>
          </a:xfrm>
        </p:spPr>
        <p:txBody>
          <a:bodyPr lIns="0" tIns="18000" rIns="0" bIns="18000" anchor="ctr">
            <a:spAutoFit/>
          </a:bodyPr>
          <a:lstStyle/>
          <a:p>
            <a:pPr indent="-342000">
              <a:spcBef>
                <a:spcPts val="600"/>
              </a:spcBef>
            </a:pPr>
            <a:r>
              <a:rPr lang="en-US" b="1" dirty="0">
                <a:latin typeface="Arial" panose="020B0604020202020204" pitchFamily="34" charset="0"/>
                <a:cs typeface="Arial" panose="020B0604020202020204" pitchFamily="34" charset="0"/>
              </a:rPr>
              <a:t>Voltage</a:t>
            </a:r>
            <a:r>
              <a:rPr lang="en-US" dirty="0">
                <a:latin typeface="Arial" panose="020B0604020202020204" pitchFamily="34" charset="0"/>
                <a:cs typeface="Arial" panose="020B0604020202020204" pitchFamily="34" charset="0"/>
              </a:rPr>
              <a:t> is the unit of electrical pressure.</a:t>
            </a:r>
          </a:p>
          <a:p>
            <a:pPr lvl="1" indent="-342000"/>
            <a:r>
              <a:rPr lang="en-US" dirty="0">
                <a:latin typeface="Arial" panose="020B0604020202020204" pitchFamily="34" charset="0"/>
                <a:cs typeface="Arial" panose="020B0604020202020204" pitchFamily="34" charset="0"/>
              </a:rPr>
              <a:t>Voltage is also called electrical potential.</a:t>
            </a:r>
          </a:p>
          <a:p>
            <a:pPr lvl="1" indent="-342000"/>
            <a:r>
              <a:rPr lang="en-US" dirty="0">
                <a:latin typeface="Arial" panose="020B0604020202020204" pitchFamily="34" charset="0"/>
                <a:cs typeface="Arial" panose="020B0604020202020204" pitchFamily="34" charset="0"/>
              </a:rPr>
              <a:t>“V” is the generally accepted abbreviation for volts.</a:t>
            </a:r>
          </a:p>
          <a:p>
            <a:pPr lvl="1" indent="-342000"/>
            <a:r>
              <a:rPr lang="en-US" dirty="0">
                <a:latin typeface="Arial" panose="020B0604020202020204" pitchFamily="34" charset="0"/>
                <a:cs typeface="Arial" panose="020B0604020202020204" pitchFamily="34" charset="0"/>
              </a:rPr>
              <a:t>The symbol used in calculations is “E,” for electromotive force.</a:t>
            </a:r>
          </a:p>
          <a:p>
            <a:pPr indent="-342000">
              <a:spcBef>
                <a:spcPts val="600"/>
              </a:spcBef>
            </a:pPr>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ohm</a:t>
            </a:r>
            <a:r>
              <a:rPr lang="en-US" dirty="0">
                <a:latin typeface="Arial" panose="020B0604020202020204" pitchFamily="34" charset="0"/>
                <a:cs typeface="Arial" panose="020B0604020202020204" pitchFamily="34" charset="0"/>
              </a:rPr>
              <a:t> is the unit of electrical resistance.</a:t>
            </a:r>
          </a:p>
          <a:p>
            <a:pPr lvl="1" indent="-342000"/>
            <a:r>
              <a:rPr lang="en-US" dirty="0">
                <a:latin typeface="Arial" panose="020B0604020202020204" pitchFamily="34" charset="0"/>
                <a:cs typeface="Arial" panose="020B0604020202020204" pitchFamily="34" charset="0"/>
              </a:rPr>
              <a:t>The symbol for ohms is “Ω” (Greek capital letter omega), the last letter of the Greek alphabet.</a:t>
            </a:r>
          </a:p>
          <a:p>
            <a:pPr lvl="1" indent="-342000"/>
            <a:r>
              <a:rPr lang="en-US" dirty="0">
                <a:latin typeface="Arial" panose="020B0604020202020204" pitchFamily="34" charset="0"/>
                <a:cs typeface="Arial" panose="020B0604020202020204" pitchFamily="34" charset="0"/>
              </a:rPr>
              <a:t>The symbol used in calculations is “R,” for resistance.</a:t>
            </a:r>
          </a:p>
        </p:txBody>
      </p:sp>
    </p:spTree>
    <p:extLst>
      <p:ext uri="{BB962C8B-B14F-4D97-AF65-F5344CB8AC3E}">
        <p14:creationId xmlns:p14="http://schemas.microsoft.com/office/powerpoint/2010/main" val="3468699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CF14D68-9D1A-4C3B-9D96-A2F6F6C722E4}"/>
              </a:ext>
            </a:extLst>
          </p:cNvPr>
          <p:cNvSpPr>
            <a:spLocks noGrp="1"/>
          </p:cNvSpPr>
          <p:nvPr>
            <p:ph type="title"/>
          </p:nvPr>
        </p:nvSpPr>
        <p:spPr>
          <a:xfrm>
            <a:off x="457200" y="247851"/>
            <a:ext cx="8229600" cy="590349"/>
          </a:xfrm>
        </p:spPr>
        <p:txBody>
          <a:bodyPr lIns="0" tIns="18000" rIns="0" bIns="18000" anchor="ctr" anchorCtr="0">
            <a:spAutoFit/>
          </a:bodyPr>
          <a:lstStyle/>
          <a:p>
            <a:r>
              <a:rPr lang="en-US" dirty="0">
                <a:latin typeface="+mj-lt"/>
                <a:cs typeface="Times New Roman"/>
              </a:rPr>
              <a:t>Learning Objectives </a:t>
            </a:r>
            <a:r>
              <a:rPr lang="en-US" sz="2800" dirty="0">
                <a:latin typeface="+mj-lt"/>
                <a:cs typeface="Times New Roman"/>
              </a:rPr>
              <a:t>(1 of 2)</a:t>
            </a:r>
            <a:endParaRPr lang="en-US" dirty="0">
              <a:latin typeface="+mj-lt"/>
            </a:endParaRPr>
          </a:p>
        </p:txBody>
      </p:sp>
      <p:sp>
        <p:nvSpPr>
          <p:cNvPr id="11" name="Content Placeholder 10">
            <a:extLst>
              <a:ext uri="{FF2B5EF4-FFF2-40B4-BE49-F238E27FC236}">
                <a16:creationId xmlns:a16="http://schemas.microsoft.com/office/drawing/2014/main" id="{C7B5D00B-21C2-476D-8215-7CCC05B885AA}"/>
              </a:ext>
            </a:extLst>
          </p:cNvPr>
          <p:cNvSpPr>
            <a:spLocks noGrp="1"/>
          </p:cNvSpPr>
          <p:nvPr>
            <p:ph idx="1"/>
          </p:nvPr>
        </p:nvSpPr>
        <p:spPr>
          <a:xfrm>
            <a:off x="457200" y="1143000"/>
            <a:ext cx="8229600" cy="3298783"/>
          </a:xfrm>
        </p:spPr>
        <p:txBody>
          <a:bodyPr lIns="0" tIns="18000" rIns="0" bIns="18000" anchor="ctr" anchorCtr="0">
            <a:spAutoFit/>
          </a:bodyPr>
          <a:lstStyle/>
          <a:p>
            <a:pPr marL="808038" indent="-808038">
              <a:spcBef>
                <a:spcPts val="600"/>
              </a:spcBef>
              <a:buNone/>
            </a:pPr>
            <a:r>
              <a:rPr lang="en-US" b="1" dirty="0">
                <a:solidFill>
                  <a:srgbClr val="007FA3"/>
                </a:solidFill>
              </a:rPr>
              <a:t>11.1	</a:t>
            </a:r>
            <a:r>
              <a:rPr lang="en-US" dirty="0"/>
              <a:t>Prepare for the Heating and Air Conditioning (A7) </a:t>
            </a:r>
            <a:r>
              <a:rPr lang="en-US" spc="-300" dirty="0"/>
              <a:t>A S </a:t>
            </a:r>
            <a:r>
              <a:rPr lang="en-US" dirty="0"/>
              <a:t>E certification test content area </a:t>
            </a:r>
            <a:r>
              <a:rPr lang="en-US" altLang="ja-JP" dirty="0"/>
              <a:t>“</a:t>
            </a:r>
            <a:r>
              <a:rPr lang="en-US" dirty="0"/>
              <a:t>D</a:t>
            </a:r>
            <a:r>
              <a:rPr lang="en-US" altLang="ja-JP" dirty="0"/>
              <a:t>”</a:t>
            </a:r>
            <a:r>
              <a:rPr lang="en-US" dirty="0"/>
              <a:t> (Operating Systems and Related Controls Diagnosis and Repair).</a:t>
            </a:r>
          </a:p>
          <a:p>
            <a:pPr marL="808038" indent="-808038">
              <a:spcBef>
                <a:spcPts val="600"/>
              </a:spcBef>
              <a:buNone/>
            </a:pPr>
            <a:r>
              <a:rPr lang="en-US" b="1" dirty="0">
                <a:solidFill>
                  <a:srgbClr val="007FA3"/>
                </a:solidFill>
              </a:rPr>
              <a:t>11.2	</a:t>
            </a:r>
            <a:r>
              <a:rPr lang="en-US" dirty="0"/>
              <a:t>Explain the characteristics of electricity.</a:t>
            </a:r>
          </a:p>
          <a:p>
            <a:pPr marL="808038" indent="-808038">
              <a:spcBef>
                <a:spcPts val="600"/>
              </a:spcBef>
              <a:buNone/>
            </a:pPr>
            <a:r>
              <a:rPr lang="en-US" b="1" dirty="0">
                <a:solidFill>
                  <a:srgbClr val="007FA3"/>
                </a:solidFill>
              </a:rPr>
              <a:t>11.3	</a:t>
            </a:r>
            <a:r>
              <a:rPr lang="en-US" dirty="0"/>
              <a:t>Differentiate between conductors, insulators, and semiconductors.</a:t>
            </a:r>
          </a:p>
          <a:p>
            <a:pPr marL="808038" indent="-808038">
              <a:spcBef>
                <a:spcPts val="600"/>
              </a:spcBef>
              <a:buNone/>
            </a:pPr>
            <a:r>
              <a:rPr lang="en-US" b="1" dirty="0">
                <a:solidFill>
                  <a:srgbClr val="007FA3"/>
                </a:solidFill>
              </a:rPr>
              <a:t>11.4	</a:t>
            </a:r>
            <a:r>
              <a:rPr lang="en-US" dirty="0"/>
              <a:t>Explain the units of electrical measurement.</a:t>
            </a:r>
          </a:p>
          <a:p>
            <a:pPr marL="808038" indent="-808038">
              <a:spcBef>
                <a:spcPts val="600"/>
              </a:spcBef>
              <a:buNone/>
            </a:pPr>
            <a:r>
              <a:rPr lang="en-US" b="1" dirty="0">
                <a:solidFill>
                  <a:srgbClr val="007FA3"/>
                </a:solidFill>
              </a:rPr>
              <a:t>11.5	</a:t>
            </a:r>
            <a:r>
              <a:rPr lang="en-US" dirty="0"/>
              <a:t>List the parts of a complete circuit.</a:t>
            </a:r>
          </a:p>
        </p:txBody>
      </p:sp>
    </p:spTree>
    <p:extLst>
      <p:ext uri="{BB962C8B-B14F-4D97-AF65-F5344CB8AC3E}">
        <p14:creationId xmlns:p14="http://schemas.microsoft.com/office/powerpoint/2010/main" val="15570350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114CB9A-2739-4645-A59F-F044BD2A08CC}"/>
              </a:ext>
            </a:extLst>
          </p:cNvPr>
          <p:cNvSpPr>
            <a:spLocks noGrp="1"/>
          </p:cNvSpPr>
          <p:nvPr>
            <p:ph type="title"/>
          </p:nvPr>
        </p:nvSpPr>
        <p:spPr>
          <a:xfrm>
            <a:off x="457200" y="228600"/>
            <a:ext cx="8229600" cy="590349"/>
          </a:xfrm>
        </p:spPr>
        <p:txBody>
          <a:bodyPr lIns="0" tIns="18000" rIns="0" bIns="18000" anchor="ctr">
            <a:spAutoFit/>
          </a:bodyPr>
          <a:lstStyle/>
          <a:p>
            <a:r>
              <a:rPr lang="en-US" dirty="0">
                <a:latin typeface="+mj-lt"/>
              </a:rPr>
              <a:t>Figure 11.13</a:t>
            </a:r>
            <a:endParaRPr lang="en-IN" dirty="0">
              <a:latin typeface="+mj-lt"/>
            </a:endParaRPr>
          </a:p>
        </p:txBody>
      </p:sp>
      <p:pic>
        <p:nvPicPr>
          <p:cNvPr id="6" name="Picture Placeholder 5" descr="A figure labeled Voltage is pressure. It causes the flow of electrons on a conductor from left to right.&#10;">
            <a:extLst>
              <a:ext uri="{FF2B5EF4-FFF2-40B4-BE49-F238E27FC236}">
                <a16:creationId xmlns:a16="http://schemas.microsoft.com/office/drawing/2014/main" id="{3B52E7DD-A390-4297-8EA1-E15B3DA2CFB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295400" y="1485900"/>
            <a:ext cx="6553200" cy="1943100"/>
          </a:xfrm>
          <a:prstGeom prst="rect">
            <a:avLst/>
          </a:prstGeom>
        </p:spPr>
      </p:pic>
      <p:sp>
        <p:nvSpPr>
          <p:cNvPr id="17" name="Content Placeholder 16">
            <a:extLst>
              <a:ext uri="{FF2B5EF4-FFF2-40B4-BE49-F238E27FC236}">
                <a16:creationId xmlns:a16="http://schemas.microsoft.com/office/drawing/2014/main" id="{73191AED-9D84-483A-9691-392CC588DD39}"/>
              </a:ext>
            </a:extLst>
          </p:cNvPr>
          <p:cNvSpPr>
            <a:spLocks noGrp="1"/>
          </p:cNvSpPr>
          <p:nvPr>
            <p:ph idx="1"/>
          </p:nvPr>
        </p:nvSpPr>
        <p:spPr>
          <a:xfrm>
            <a:off x="457200" y="4223266"/>
            <a:ext cx="8229600" cy="775015"/>
          </a:xfrm>
        </p:spPr>
        <p:txBody>
          <a:bodyPr lIns="0" tIns="18000" rIns="0" bIns="18000" anchor="ctr">
            <a:spAutoFit/>
          </a:bodyPr>
          <a:lstStyle/>
          <a:p>
            <a:pPr marL="0" indent="0">
              <a:buNone/>
            </a:pPr>
            <a:r>
              <a:rPr lang="en-US" dirty="0"/>
              <a:t>Voltage is the electrical pressure that causes the electrons to flow through a conductor.</a:t>
            </a:r>
          </a:p>
        </p:txBody>
      </p:sp>
    </p:spTree>
    <p:extLst>
      <p:ext uri="{BB962C8B-B14F-4D97-AF65-F5344CB8AC3E}">
        <p14:creationId xmlns:p14="http://schemas.microsoft.com/office/powerpoint/2010/main" val="513339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114CB9A-2739-4645-A59F-F044BD2A08CC}"/>
              </a:ext>
            </a:extLst>
          </p:cNvPr>
          <p:cNvSpPr>
            <a:spLocks noGrp="1"/>
          </p:cNvSpPr>
          <p:nvPr>
            <p:ph type="title"/>
          </p:nvPr>
        </p:nvSpPr>
        <p:spPr>
          <a:xfrm>
            <a:off x="457200" y="228600"/>
            <a:ext cx="8229600" cy="590349"/>
          </a:xfrm>
        </p:spPr>
        <p:txBody>
          <a:bodyPr lIns="0" tIns="18000" rIns="0" bIns="18000" anchor="ctr">
            <a:spAutoFit/>
          </a:bodyPr>
          <a:lstStyle/>
          <a:p>
            <a:r>
              <a:rPr lang="en-US" dirty="0">
                <a:latin typeface="+mj-lt"/>
              </a:rPr>
              <a:t>Figure 11.15</a:t>
            </a:r>
            <a:endParaRPr lang="en-IN" dirty="0">
              <a:latin typeface="+mj-lt"/>
            </a:endParaRPr>
          </a:p>
        </p:txBody>
      </p:sp>
      <p:pic>
        <p:nvPicPr>
          <p:cNvPr id="5" name="Picture Placeholder 4" descr="Electrons pass through a conductor from left to right representing voltage at the left end. A hand is represented as resistance, and current comes out from the right end through the right cross-section.&#10;">
            <a:extLst>
              <a:ext uri="{FF2B5EF4-FFF2-40B4-BE49-F238E27FC236}">
                <a16:creationId xmlns:a16="http://schemas.microsoft.com/office/drawing/2014/main" id="{A5F7A9CF-C676-41C0-B6EE-1E0D2703738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037849" y="1447800"/>
            <a:ext cx="5069507" cy="2078182"/>
          </a:xfrm>
          <a:prstGeom prst="rect">
            <a:avLst/>
          </a:prstGeom>
        </p:spPr>
      </p:pic>
      <p:sp>
        <p:nvSpPr>
          <p:cNvPr id="17" name="Content Placeholder 16">
            <a:extLst>
              <a:ext uri="{FF2B5EF4-FFF2-40B4-BE49-F238E27FC236}">
                <a16:creationId xmlns:a16="http://schemas.microsoft.com/office/drawing/2014/main" id="{73191AED-9D84-483A-9691-392CC588DD39}"/>
              </a:ext>
            </a:extLst>
          </p:cNvPr>
          <p:cNvSpPr>
            <a:spLocks noGrp="1"/>
          </p:cNvSpPr>
          <p:nvPr>
            <p:ph idx="1"/>
          </p:nvPr>
        </p:nvSpPr>
        <p:spPr>
          <a:xfrm>
            <a:off x="457200" y="3962400"/>
            <a:ext cx="8229600" cy="775015"/>
          </a:xfrm>
        </p:spPr>
        <p:txBody>
          <a:bodyPr lIns="0" tIns="18000" rIns="0" bIns="18000" anchor="ctr">
            <a:spAutoFit/>
          </a:bodyPr>
          <a:lstStyle/>
          <a:p>
            <a:pPr marL="0" indent="0">
              <a:buNone/>
            </a:pPr>
            <a:r>
              <a:rPr lang="en-US" dirty="0"/>
              <a:t>Resistance to the flow of electrons through a conductor is measured in ohms.</a:t>
            </a:r>
          </a:p>
        </p:txBody>
      </p:sp>
    </p:spTree>
    <p:extLst>
      <p:ext uri="{BB962C8B-B14F-4D97-AF65-F5344CB8AC3E}">
        <p14:creationId xmlns:p14="http://schemas.microsoft.com/office/powerpoint/2010/main" val="456018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Voltage &amp; Resistance</a:t>
            </a:r>
            <a:br>
              <a:rPr lang="en-US" sz="2800" dirty="0"/>
            </a:br>
            <a:r>
              <a:rPr lang="en-US" sz="1200" dirty="0"/>
              <a:t>(The animation will automatically start in a few seconds)</a:t>
            </a:r>
          </a:p>
        </p:txBody>
      </p:sp>
      <p:sp>
        <p:nvSpPr>
          <p:cNvPr id="7" name="Rectangle 6">
            <a:extLst>
              <a:ext uri="{FF2B5EF4-FFF2-40B4-BE49-F238E27FC236}">
                <a16:creationId xmlns:a16="http://schemas.microsoft.com/office/drawing/2014/main" id="{D36CAD09-37D2-4C16-9121-B4315E3CFE40}"/>
              </a:ext>
            </a:extLst>
          </p:cNvPr>
          <p:cNvSpPr/>
          <p:nvPr/>
        </p:nvSpPr>
        <p:spPr>
          <a:xfrm>
            <a:off x="293615" y="1481137"/>
            <a:ext cx="1275126" cy="4630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11404DF-A883-4A4D-922E-1962EC12EB09}"/>
              </a:ext>
            </a:extLst>
          </p:cNvPr>
          <p:cNvSpPr/>
          <p:nvPr/>
        </p:nvSpPr>
        <p:spPr>
          <a:xfrm>
            <a:off x="7411674" y="1481138"/>
            <a:ext cx="1275126" cy="4630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voltage_and_resistance">
            <a:hlinkClick r:id="" action="ppaction://media"/>
            <a:extLst>
              <a:ext uri="{FF2B5EF4-FFF2-40B4-BE49-F238E27FC236}">
                <a16:creationId xmlns:a16="http://schemas.microsoft.com/office/drawing/2014/main" id="{F3798B5B-6DF9-416C-A684-0FB876AAB117}"/>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424058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4B860E-90ED-4E2B-B7D6-612468A14C08}"/>
              </a:ext>
            </a:extLst>
          </p:cNvPr>
          <p:cNvSpPr>
            <a:spLocks noGrp="1"/>
          </p:cNvSpPr>
          <p:nvPr>
            <p:ph type="title"/>
          </p:nvPr>
        </p:nvSpPr>
        <p:spPr>
          <a:xfrm>
            <a:off x="457200" y="247851"/>
            <a:ext cx="8229600" cy="590349"/>
          </a:xfrm>
        </p:spPr>
        <p:txBody>
          <a:bodyPr lIns="0" tIns="18000" rIns="0" bIns="18000" anchor="ctr">
            <a:spAutoFit/>
          </a:bodyPr>
          <a:lstStyle/>
          <a:p>
            <a:r>
              <a:rPr lang="en-US" dirty="0"/>
              <a:t>Electrical Circuits</a:t>
            </a:r>
            <a:endParaRPr lang="en-IN" sz="2800" dirty="0"/>
          </a:p>
        </p:txBody>
      </p:sp>
      <p:sp>
        <p:nvSpPr>
          <p:cNvPr id="7" name="Content Placeholder 6">
            <a:extLst>
              <a:ext uri="{FF2B5EF4-FFF2-40B4-BE49-F238E27FC236}">
                <a16:creationId xmlns:a16="http://schemas.microsoft.com/office/drawing/2014/main" id="{DB5F582E-1B19-4101-B833-843955CEB68E}"/>
              </a:ext>
            </a:extLst>
          </p:cNvPr>
          <p:cNvSpPr>
            <a:spLocks noGrp="1"/>
          </p:cNvSpPr>
          <p:nvPr>
            <p:ph sz="quarter" idx="13"/>
          </p:nvPr>
        </p:nvSpPr>
        <p:spPr>
          <a:xfrm>
            <a:off x="457200" y="1143000"/>
            <a:ext cx="8232775" cy="3591171"/>
          </a:xfrm>
        </p:spPr>
        <p:txBody>
          <a:bodyPr lIns="0" tIns="18000" rIns="0" bIns="18000" anchor="ctr">
            <a:spAutoFit/>
          </a:bodyPr>
          <a:lstStyle/>
          <a:p>
            <a:pPr marL="342900" indent="-342900">
              <a:spcBef>
                <a:spcPts val="600"/>
              </a:spcBef>
            </a:pPr>
            <a:r>
              <a:rPr lang="en-US" dirty="0">
                <a:latin typeface="Arial" panose="020B0604020202020204" pitchFamily="34" charset="0"/>
                <a:cs typeface="Arial" panose="020B0604020202020204" pitchFamily="34" charset="0"/>
              </a:rPr>
              <a:t>For any electrical circuit to work at all, it must be continuous from the battery (power), through all the wires and components, and back to the battery (ground). </a:t>
            </a:r>
          </a:p>
          <a:p>
            <a:pPr marL="342900" indent="-342900">
              <a:spcBef>
                <a:spcPts val="600"/>
              </a:spcBef>
            </a:pPr>
            <a:r>
              <a:rPr lang="en-US" dirty="0">
                <a:latin typeface="Arial" panose="020B0604020202020204" pitchFamily="34" charset="0"/>
                <a:cs typeface="Arial" panose="020B0604020202020204" pitchFamily="34" charset="0"/>
              </a:rPr>
              <a:t>A circuit that is continuous throughout is said to have </a:t>
            </a:r>
            <a:r>
              <a:rPr lang="en-US" b="1" dirty="0">
                <a:latin typeface="Arial" panose="020B0604020202020204" pitchFamily="34" charset="0"/>
                <a:cs typeface="Arial" panose="020B0604020202020204" pitchFamily="34" charset="0"/>
              </a:rPr>
              <a:t>continuity</a:t>
            </a:r>
            <a:r>
              <a:rPr lang="en-US" dirty="0">
                <a:latin typeface="Arial" panose="020B0604020202020204" pitchFamily="34" charset="0"/>
                <a:cs typeface="Arial" panose="020B0604020202020204" pitchFamily="34" charset="0"/>
              </a:rPr>
              <a:t>.</a:t>
            </a:r>
          </a:p>
          <a:p>
            <a:pPr marL="342900" indent="-342900">
              <a:spcBef>
                <a:spcPts val="600"/>
              </a:spcBef>
            </a:pPr>
            <a:r>
              <a:rPr lang="en-US" dirty="0">
                <a:latin typeface="Arial" panose="020B0604020202020204" pitchFamily="34" charset="0"/>
                <a:cs typeface="Arial" panose="020B0604020202020204" pitchFamily="34" charset="0"/>
              </a:rPr>
              <a:t>All complete electrical circuits have </a:t>
            </a:r>
          </a:p>
          <a:p>
            <a:pPr marL="829818" lvl="1" indent="-342900"/>
            <a:r>
              <a:rPr lang="en-US" dirty="0">
                <a:latin typeface="Arial" panose="020B0604020202020204" pitchFamily="34" charset="0"/>
                <a:cs typeface="Arial" panose="020B0604020202020204" pitchFamily="34" charset="0"/>
              </a:rPr>
              <a:t>A power source, a circuit protection device, a power-side wire or path, an electrical load, a ground return path, and a switch or a control device.</a:t>
            </a:r>
            <a:endParaRPr lang="en-I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3775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114CB9A-2739-4645-A59F-F044BD2A08CC}"/>
              </a:ext>
            </a:extLst>
          </p:cNvPr>
          <p:cNvSpPr>
            <a:spLocks noGrp="1"/>
          </p:cNvSpPr>
          <p:nvPr>
            <p:ph type="title"/>
          </p:nvPr>
        </p:nvSpPr>
        <p:spPr>
          <a:xfrm>
            <a:off x="457200" y="228600"/>
            <a:ext cx="8229600" cy="590349"/>
          </a:xfrm>
        </p:spPr>
        <p:txBody>
          <a:bodyPr lIns="0" tIns="18000" rIns="0" bIns="18000" anchor="ctr">
            <a:spAutoFit/>
          </a:bodyPr>
          <a:lstStyle/>
          <a:p>
            <a:r>
              <a:rPr lang="en-US" dirty="0">
                <a:latin typeface="+mj-lt"/>
              </a:rPr>
              <a:t>Figure 11.16</a:t>
            </a:r>
            <a:endParaRPr lang="en-IN" dirty="0">
              <a:latin typeface="+mj-lt"/>
            </a:endParaRPr>
          </a:p>
        </p:txBody>
      </p:sp>
      <p:pic>
        <p:nvPicPr>
          <p:cNvPr id="6" name="Picture Placeholder 5" descr="A circuit shows the negative side of a battery is connected to a body sheet metal or engine block etcetera through a ground symbol. The positive side is connected to a blown bulb, and finally to the body sheet metal.&#10;">
            <a:extLst>
              <a:ext uri="{FF2B5EF4-FFF2-40B4-BE49-F238E27FC236}">
                <a16:creationId xmlns:a16="http://schemas.microsoft.com/office/drawing/2014/main" id="{5964B27F-E150-4AAA-9E4F-E2FF7EFC6D6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226804" y="1447800"/>
            <a:ext cx="4707396" cy="2700062"/>
          </a:xfrm>
          <a:prstGeom prst="rect">
            <a:avLst/>
          </a:prstGeom>
        </p:spPr>
      </p:pic>
      <p:sp>
        <p:nvSpPr>
          <p:cNvPr id="17" name="Content Placeholder 16">
            <a:extLst>
              <a:ext uri="{FF2B5EF4-FFF2-40B4-BE49-F238E27FC236}">
                <a16:creationId xmlns:a16="http://schemas.microsoft.com/office/drawing/2014/main" id="{73191AED-9D84-483A-9691-392CC588DD39}"/>
              </a:ext>
            </a:extLst>
          </p:cNvPr>
          <p:cNvSpPr>
            <a:spLocks noGrp="1"/>
          </p:cNvSpPr>
          <p:nvPr>
            <p:ph idx="1"/>
          </p:nvPr>
        </p:nvSpPr>
        <p:spPr>
          <a:xfrm>
            <a:off x="457200" y="4646853"/>
            <a:ext cx="8229600" cy="1144347"/>
          </a:xfrm>
        </p:spPr>
        <p:txBody>
          <a:bodyPr lIns="0" tIns="18000" rIns="0" bIns="18000" anchor="ctr">
            <a:spAutoFit/>
          </a:bodyPr>
          <a:lstStyle/>
          <a:p>
            <a:pPr marL="0" indent="0">
              <a:buNone/>
            </a:pPr>
            <a:r>
              <a:rPr lang="en-US" dirty="0"/>
              <a:t>The return path back to the battery can be any electrical conductor, such as a copper wire or the metal frame or body of the vehicle.</a:t>
            </a:r>
          </a:p>
        </p:txBody>
      </p:sp>
    </p:spTree>
    <p:extLst>
      <p:ext uri="{BB962C8B-B14F-4D97-AF65-F5344CB8AC3E}">
        <p14:creationId xmlns:p14="http://schemas.microsoft.com/office/powerpoint/2010/main" val="7743521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114CB9A-2739-4645-A59F-F044BD2A08CC}"/>
              </a:ext>
            </a:extLst>
          </p:cNvPr>
          <p:cNvSpPr>
            <a:spLocks noGrp="1"/>
          </p:cNvSpPr>
          <p:nvPr>
            <p:ph type="title"/>
          </p:nvPr>
        </p:nvSpPr>
        <p:spPr>
          <a:xfrm>
            <a:off x="457200" y="228600"/>
            <a:ext cx="8229600" cy="590349"/>
          </a:xfrm>
        </p:spPr>
        <p:txBody>
          <a:bodyPr lIns="0" tIns="18000" rIns="0" bIns="18000" anchor="ctr">
            <a:spAutoFit/>
          </a:bodyPr>
          <a:lstStyle/>
          <a:p>
            <a:r>
              <a:rPr lang="en-US" dirty="0">
                <a:latin typeface="+mj-lt"/>
              </a:rPr>
              <a:t>Figure 11.17</a:t>
            </a:r>
            <a:endParaRPr lang="en-IN" dirty="0">
              <a:latin typeface="+mj-lt"/>
            </a:endParaRPr>
          </a:p>
        </p:txBody>
      </p:sp>
      <p:pic>
        <p:nvPicPr>
          <p:cNvPr id="5" name="Picture Placeholder 4" descr="A circuit shows the positive and negative sides of a battery are connected to a light bulb, where an open switch is connected to the positive side.&#10;">
            <a:extLst>
              <a:ext uri="{FF2B5EF4-FFF2-40B4-BE49-F238E27FC236}">
                <a16:creationId xmlns:a16="http://schemas.microsoft.com/office/drawing/2014/main" id="{B276DFA7-B262-4246-BF58-1FDD2CFD30D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424546" y="1447800"/>
            <a:ext cx="4294909" cy="2909455"/>
          </a:xfrm>
          <a:prstGeom prst="rect">
            <a:avLst/>
          </a:prstGeom>
        </p:spPr>
      </p:pic>
      <p:sp>
        <p:nvSpPr>
          <p:cNvPr id="17" name="Content Placeholder 16">
            <a:extLst>
              <a:ext uri="{FF2B5EF4-FFF2-40B4-BE49-F238E27FC236}">
                <a16:creationId xmlns:a16="http://schemas.microsoft.com/office/drawing/2014/main" id="{73191AED-9D84-483A-9691-392CC588DD39}"/>
              </a:ext>
            </a:extLst>
          </p:cNvPr>
          <p:cNvSpPr>
            <a:spLocks noGrp="1"/>
          </p:cNvSpPr>
          <p:nvPr>
            <p:ph idx="1"/>
          </p:nvPr>
        </p:nvSpPr>
        <p:spPr>
          <a:xfrm>
            <a:off x="457200" y="4831519"/>
            <a:ext cx="8229600" cy="775015"/>
          </a:xfrm>
        </p:spPr>
        <p:txBody>
          <a:bodyPr lIns="0" tIns="18000" rIns="0" bIns="18000" anchor="ctr">
            <a:spAutoFit/>
          </a:bodyPr>
          <a:lstStyle/>
          <a:p>
            <a:pPr marL="0" indent="0">
              <a:buNone/>
            </a:pPr>
            <a:r>
              <a:rPr lang="en-US" dirty="0"/>
              <a:t>An electrical switch opens the circuit and no current flows. The switch could also be on the return (ground) path wire.</a:t>
            </a:r>
          </a:p>
        </p:txBody>
      </p:sp>
    </p:spTree>
    <p:extLst>
      <p:ext uri="{BB962C8B-B14F-4D97-AF65-F5344CB8AC3E}">
        <p14:creationId xmlns:p14="http://schemas.microsoft.com/office/powerpoint/2010/main" val="27465510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4B860E-90ED-4E2B-B7D6-612468A14C08}"/>
              </a:ext>
            </a:extLst>
          </p:cNvPr>
          <p:cNvSpPr>
            <a:spLocks noGrp="1"/>
          </p:cNvSpPr>
          <p:nvPr>
            <p:ph type="title"/>
          </p:nvPr>
        </p:nvSpPr>
        <p:spPr>
          <a:xfrm>
            <a:off x="457200" y="247851"/>
            <a:ext cx="8229600" cy="590349"/>
          </a:xfrm>
        </p:spPr>
        <p:txBody>
          <a:bodyPr lIns="0" tIns="18000" rIns="0" bIns="18000" anchor="ctr">
            <a:spAutoFit/>
          </a:bodyPr>
          <a:lstStyle/>
          <a:p>
            <a:r>
              <a:rPr lang="en-US" dirty="0"/>
              <a:t>Electrical Schematics </a:t>
            </a:r>
            <a:r>
              <a:rPr lang="en-US" sz="2800" dirty="0"/>
              <a:t>(1 of 2)</a:t>
            </a:r>
            <a:endParaRPr lang="en-IN" sz="2800" dirty="0"/>
          </a:p>
        </p:txBody>
      </p:sp>
      <p:sp>
        <p:nvSpPr>
          <p:cNvPr id="7" name="Content Placeholder 6">
            <a:extLst>
              <a:ext uri="{FF2B5EF4-FFF2-40B4-BE49-F238E27FC236}">
                <a16:creationId xmlns:a16="http://schemas.microsoft.com/office/drawing/2014/main" id="{DB5F582E-1B19-4101-B833-843955CEB68E}"/>
              </a:ext>
            </a:extLst>
          </p:cNvPr>
          <p:cNvSpPr>
            <a:spLocks noGrp="1"/>
          </p:cNvSpPr>
          <p:nvPr>
            <p:ph sz="quarter" idx="13"/>
          </p:nvPr>
        </p:nvSpPr>
        <p:spPr>
          <a:xfrm>
            <a:off x="457200" y="1129508"/>
            <a:ext cx="8232775" cy="3975892"/>
          </a:xfrm>
        </p:spPr>
        <p:txBody>
          <a:bodyPr lIns="0" tIns="18000" rIns="0" bIns="18000" anchor="ctr">
            <a:spAutoFit/>
          </a:bodyPr>
          <a:lstStyle/>
          <a:p>
            <a:pPr marL="342900" indent="-342900">
              <a:spcBef>
                <a:spcPts val="600"/>
              </a:spcBef>
            </a:pPr>
            <a:r>
              <a:rPr lang="en-US" dirty="0">
                <a:latin typeface="Arial" panose="020B0604020202020204" pitchFamily="34" charset="0"/>
                <a:cs typeface="Arial" panose="020B0604020202020204" pitchFamily="34" charset="0"/>
              </a:rPr>
              <a:t>All circuit schematics or diagrams include</a:t>
            </a:r>
          </a:p>
          <a:p>
            <a:pPr marL="829818" lvl="1" indent="-342900"/>
            <a:r>
              <a:rPr lang="en-US" dirty="0">
                <a:latin typeface="Arial" panose="020B0604020202020204" pitchFamily="34" charset="0"/>
                <a:cs typeface="Arial" panose="020B0604020202020204" pitchFamily="34" charset="0"/>
              </a:rPr>
              <a:t>Power-side wiring of the circuit</a:t>
            </a:r>
          </a:p>
          <a:p>
            <a:pPr marL="829818" lvl="1" indent="-342900"/>
            <a:r>
              <a:rPr lang="en-US" dirty="0">
                <a:latin typeface="Arial" panose="020B0604020202020204" pitchFamily="34" charset="0"/>
                <a:cs typeface="Arial" panose="020B0604020202020204" pitchFamily="34" charset="0"/>
              </a:rPr>
              <a:t>All splices</a:t>
            </a:r>
          </a:p>
          <a:p>
            <a:pPr marL="829818" lvl="1" indent="-342900"/>
            <a:r>
              <a:rPr lang="en-US" dirty="0">
                <a:latin typeface="Arial" panose="020B0604020202020204" pitchFamily="34" charset="0"/>
                <a:cs typeface="Arial" panose="020B0604020202020204" pitchFamily="34" charset="0"/>
              </a:rPr>
              <a:t>Connectors</a:t>
            </a:r>
          </a:p>
          <a:p>
            <a:pPr marL="829818" lvl="1" indent="-342900"/>
            <a:r>
              <a:rPr lang="en-US" dirty="0">
                <a:latin typeface="Arial" panose="020B0604020202020204" pitchFamily="34" charset="0"/>
                <a:cs typeface="Arial" panose="020B0604020202020204" pitchFamily="34" charset="0"/>
              </a:rPr>
              <a:t>Wire size</a:t>
            </a:r>
          </a:p>
          <a:p>
            <a:pPr marL="829818" lvl="1" indent="-342900"/>
            <a:r>
              <a:rPr lang="en-US" dirty="0">
                <a:latin typeface="Arial" panose="020B0604020202020204" pitchFamily="34" charset="0"/>
                <a:cs typeface="Arial" panose="020B0604020202020204" pitchFamily="34" charset="0"/>
              </a:rPr>
              <a:t>Wire color</a:t>
            </a:r>
          </a:p>
          <a:p>
            <a:pPr marL="829818" lvl="1" indent="-342900"/>
            <a:r>
              <a:rPr lang="en-US" dirty="0">
                <a:latin typeface="Arial" panose="020B0604020202020204" pitchFamily="34" charset="0"/>
                <a:cs typeface="Arial" panose="020B0604020202020204" pitchFamily="34" charset="0"/>
              </a:rPr>
              <a:t>Trace color (if any)</a:t>
            </a:r>
          </a:p>
          <a:p>
            <a:pPr marL="829818" lvl="1" indent="-342900"/>
            <a:r>
              <a:rPr lang="en-US" dirty="0">
                <a:latin typeface="Arial" panose="020B0604020202020204" pitchFamily="34" charset="0"/>
                <a:cs typeface="Arial" panose="020B0604020202020204" pitchFamily="34" charset="0"/>
              </a:rPr>
              <a:t>Circuit number</a:t>
            </a:r>
          </a:p>
          <a:p>
            <a:pPr marL="829818" lvl="1" indent="-342900"/>
            <a:r>
              <a:rPr lang="en-US" dirty="0">
                <a:latin typeface="Arial" panose="020B0604020202020204" pitchFamily="34" charset="0"/>
                <a:cs typeface="Arial" panose="020B0604020202020204" pitchFamily="34" charset="0"/>
              </a:rPr>
              <a:t>Electrical components</a:t>
            </a:r>
            <a:endParaRPr lang="en-I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267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4B860E-90ED-4E2B-B7D6-612468A14C08}"/>
              </a:ext>
            </a:extLst>
          </p:cNvPr>
          <p:cNvSpPr>
            <a:spLocks noGrp="1"/>
          </p:cNvSpPr>
          <p:nvPr>
            <p:ph type="title"/>
          </p:nvPr>
        </p:nvSpPr>
        <p:spPr>
          <a:xfrm>
            <a:off x="457200" y="247851"/>
            <a:ext cx="8229600" cy="590349"/>
          </a:xfrm>
        </p:spPr>
        <p:txBody>
          <a:bodyPr lIns="0" tIns="18000" rIns="0" bIns="18000" anchor="ctr">
            <a:spAutoFit/>
          </a:bodyPr>
          <a:lstStyle/>
          <a:p>
            <a:r>
              <a:rPr lang="en-US" dirty="0"/>
              <a:t>Electrical Schematics </a:t>
            </a:r>
            <a:r>
              <a:rPr lang="en-US" sz="2800" dirty="0"/>
              <a:t>(2 of 2)</a:t>
            </a:r>
            <a:endParaRPr lang="en-IN" sz="2800" dirty="0"/>
          </a:p>
        </p:txBody>
      </p:sp>
      <p:sp>
        <p:nvSpPr>
          <p:cNvPr id="7" name="Content Placeholder 6">
            <a:extLst>
              <a:ext uri="{FF2B5EF4-FFF2-40B4-BE49-F238E27FC236}">
                <a16:creationId xmlns:a16="http://schemas.microsoft.com/office/drawing/2014/main" id="{DB5F582E-1B19-4101-B833-843955CEB68E}"/>
              </a:ext>
            </a:extLst>
          </p:cNvPr>
          <p:cNvSpPr>
            <a:spLocks noGrp="1"/>
          </p:cNvSpPr>
          <p:nvPr>
            <p:ph sz="quarter" idx="13"/>
          </p:nvPr>
        </p:nvSpPr>
        <p:spPr>
          <a:xfrm>
            <a:off x="457200" y="1066800"/>
            <a:ext cx="8232775" cy="3645032"/>
          </a:xfrm>
        </p:spPr>
        <p:txBody>
          <a:bodyPr lIns="0" tIns="18000" rIns="0" bIns="18000" anchor="ctr">
            <a:spAutoFit/>
          </a:bodyPr>
          <a:lstStyle/>
          <a:p>
            <a:pPr marL="829818" lvl="1" indent="-342900"/>
            <a:r>
              <a:rPr lang="en-US" dirty="0">
                <a:latin typeface="Arial" panose="020B0604020202020204" pitchFamily="34" charset="0"/>
                <a:cs typeface="Arial" panose="020B0604020202020204" pitchFamily="34" charset="0"/>
              </a:rPr>
              <a:t>Ground return paths</a:t>
            </a:r>
          </a:p>
          <a:p>
            <a:pPr marL="829818" lvl="1" indent="-342900"/>
            <a:r>
              <a:rPr lang="en-US" dirty="0">
                <a:latin typeface="Arial" panose="020B0604020202020204" pitchFamily="34" charset="0"/>
                <a:cs typeface="Arial" panose="020B0604020202020204" pitchFamily="34" charset="0"/>
              </a:rPr>
              <a:t>Fuses and switches</a:t>
            </a:r>
          </a:p>
          <a:p>
            <a:pPr marL="342900" indent="-342900">
              <a:spcBef>
                <a:spcPts val="600"/>
              </a:spcBef>
            </a:pPr>
            <a:r>
              <a:rPr lang="en-US" dirty="0">
                <a:latin typeface="Arial" panose="020B0604020202020204" pitchFamily="34" charset="0"/>
                <a:cs typeface="Arial" panose="020B0604020202020204" pitchFamily="34" charset="0"/>
              </a:rPr>
              <a:t>Circuit Information</a:t>
            </a:r>
          </a:p>
          <a:p>
            <a:pPr marL="342900" indent="-342900">
              <a:spcBef>
                <a:spcPts val="600"/>
              </a:spcBef>
            </a:pPr>
            <a:r>
              <a:rPr lang="en-US" dirty="0">
                <a:latin typeface="Arial" panose="020B0604020202020204" pitchFamily="34" charset="0"/>
                <a:cs typeface="Arial" panose="020B0604020202020204" pitchFamily="34" charset="0"/>
              </a:rPr>
              <a:t>Wire Size</a:t>
            </a:r>
          </a:p>
          <a:p>
            <a:pPr marL="342900" indent="-342900">
              <a:spcBef>
                <a:spcPts val="600"/>
              </a:spcBef>
            </a:pPr>
            <a:r>
              <a:rPr lang="en-US" dirty="0">
                <a:latin typeface="Arial" panose="020B0604020202020204" pitchFamily="34" charset="0"/>
                <a:cs typeface="Arial" panose="020B0604020202020204" pitchFamily="34" charset="0"/>
              </a:rPr>
              <a:t>Open Circuits</a:t>
            </a:r>
          </a:p>
          <a:p>
            <a:pPr marL="342900" indent="-342900">
              <a:spcBef>
                <a:spcPts val="600"/>
              </a:spcBef>
            </a:pPr>
            <a:r>
              <a:rPr lang="en-US" dirty="0">
                <a:latin typeface="Arial" panose="020B0604020202020204" pitchFamily="34" charset="0"/>
                <a:cs typeface="Arial" panose="020B0604020202020204" pitchFamily="34" charset="0"/>
              </a:rPr>
              <a:t>Short-to-Voltage</a:t>
            </a:r>
          </a:p>
          <a:p>
            <a:pPr marL="342900" indent="-342900">
              <a:spcBef>
                <a:spcPts val="600"/>
              </a:spcBef>
            </a:pPr>
            <a:r>
              <a:rPr lang="en-US" dirty="0">
                <a:latin typeface="Arial" panose="020B0604020202020204" pitchFamily="34" charset="0"/>
                <a:cs typeface="Arial" panose="020B0604020202020204" pitchFamily="34" charset="0"/>
              </a:rPr>
              <a:t>Short-to-Ground</a:t>
            </a:r>
          </a:p>
          <a:p>
            <a:pPr marL="342900" indent="-342900">
              <a:spcBef>
                <a:spcPts val="600"/>
              </a:spcBef>
            </a:pPr>
            <a:r>
              <a:rPr lang="en-US" dirty="0">
                <a:latin typeface="Arial" panose="020B0604020202020204" pitchFamily="34" charset="0"/>
                <a:cs typeface="Arial" panose="020B0604020202020204" pitchFamily="34" charset="0"/>
              </a:rPr>
              <a:t>High Resistance</a:t>
            </a:r>
            <a:endParaRPr lang="en-I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70144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114CB9A-2739-4645-A59F-F044BD2A08CC}"/>
              </a:ext>
            </a:extLst>
          </p:cNvPr>
          <p:cNvSpPr>
            <a:spLocks noGrp="1"/>
          </p:cNvSpPr>
          <p:nvPr>
            <p:ph type="title"/>
          </p:nvPr>
        </p:nvSpPr>
        <p:spPr>
          <a:xfrm>
            <a:off x="457200" y="228600"/>
            <a:ext cx="8229600" cy="590349"/>
          </a:xfrm>
        </p:spPr>
        <p:txBody>
          <a:bodyPr lIns="0" tIns="18000" rIns="0" bIns="18000" anchor="ctr">
            <a:spAutoFit/>
          </a:bodyPr>
          <a:lstStyle/>
          <a:p>
            <a:r>
              <a:rPr lang="en-US" dirty="0">
                <a:latin typeface="+mj-lt"/>
              </a:rPr>
              <a:t>Figure 11.18</a:t>
            </a:r>
            <a:endParaRPr lang="en-IN" dirty="0">
              <a:latin typeface="+mj-lt"/>
            </a:endParaRPr>
          </a:p>
        </p:txBody>
      </p:sp>
      <p:pic>
        <p:nvPicPr>
          <p:cNvPr id="6" name="Picture Placeholder 5" descr="A solid-colored wire in the center and two other wires at left and right of the central wire are having stripes.&#10;">
            <a:extLst>
              <a:ext uri="{FF2B5EF4-FFF2-40B4-BE49-F238E27FC236}">
                <a16:creationId xmlns:a16="http://schemas.microsoft.com/office/drawing/2014/main" id="{37CD00FA-950C-4998-ADC0-F7A41B56ED8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424369" y="1447800"/>
            <a:ext cx="6316675" cy="1870862"/>
          </a:xfrm>
          <a:prstGeom prst="rect">
            <a:avLst/>
          </a:prstGeom>
        </p:spPr>
      </p:pic>
      <p:sp>
        <p:nvSpPr>
          <p:cNvPr id="17" name="Content Placeholder 16">
            <a:extLst>
              <a:ext uri="{FF2B5EF4-FFF2-40B4-BE49-F238E27FC236}">
                <a16:creationId xmlns:a16="http://schemas.microsoft.com/office/drawing/2014/main" id="{73191AED-9D84-483A-9691-392CC588DD39}"/>
              </a:ext>
            </a:extLst>
          </p:cNvPr>
          <p:cNvSpPr>
            <a:spLocks noGrp="1"/>
          </p:cNvSpPr>
          <p:nvPr>
            <p:ph idx="1"/>
          </p:nvPr>
        </p:nvSpPr>
        <p:spPr>
          <a:xfrm>
            <a:off x="457200" y="4462187"/>
            <a:ext cx="8229600" cy="1513679"/>
          </a:xfrm>
        </p:spPr>
        <p:txBody>
          <a:bodyPr lIns="0" tIns="18000" rIns="0" bIns="18000" anchor="ctr">
            <a:spAutoFit/>
          </a:bodyPr>
          <a:lstStyle/>
          <a:p>
            <a:pPr marL="0" indent="0">
              <a:buNone/>
            </a:pPr>
            <a:r>
              <a:rPr lang="en-US" dirty="0"/>
              <a:t>The center wire is a solid color wire, meaning that the wire has no other identifying tracer or stripe color. The two end wires could be labeled “</a:t>
            </a:r>
            <a:r>
              <a:rPr lang="en-US" spc="-300" dirty="0"/>
              <a:t>B L </a:t>
            </a:r>
            <a:r>
              <a:rPr lang="en-US" dirty="0"/>
              <a:t>U/</a:t>
            </a:r>
            <a:r>
              <a:rPr lang="en-US" spc="-300" dirty="0"/>
              <a:t>W H </a:t>
            </a:r>
            <a:r>
              <a:rPr lang="en-US" dirty="0"/>
              <a:t>T,” indicating a blue wire with a white tracer or stripe.</a:t>
            </a:r>
          </a:p>
        </p:txBody>
      </p:sp>
    </p:spTree>
    <p:extLst>
      <p:ext uri="{BB962C8B-B14F-4D97-AF65-F5344CB8AC3E}">
        <p14:creationId xmlns:p14="http://schemas.microsoft.com/office/powerpoint/2010/main" val="27172887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114CB9A-2739-4645-A59F-F044BD2A08CC}"/>
              </a:ext>
            </a:extLst>
          </p:cNvPr>
          <p:cNvSpPr>
            <a:spLocks noGrp="1"/>
          </p:cNvSpPr>
          <p:nvPr>
            <p:ph type="title"/>
          </p:nvPr>
        </p:nvSpPr>
        <p:spPr>
          <a:xfrm>
            <a:off x="457200" y="228600"/>
            <a:ext cx="8229600" cy="590349"/>
          </a:xfrm>
        </p:spPr>
        <p:txBody>
          <a:bodyPr lIns="0" tIns="18000" rIns="0" bIns="18000" anchor="ctr">
            <a:spAutoFit/>
          </a:bodyPr>
          <a:lstStyle/>
          <a:p>
            <a:r>
              <a:rPr lang="en-US" dirty="0">
                <a:latin typeface="+mj-lt"/>
              </a:rPr>
              <a:t>Figure 11.19</a:t>
            </a:r>
            <a:endParaRPr lang="en-IN" dirty="0">
              <a:latin typeface="+mj-lt"/>
            </a:endParaRPr>
          </a:p>
        </p:txBody>
      </p:sp>
      <p:pic>
        <p:nvPicPr>
          <p:cNvPr id="5" name="Picture Placeholder 4" descr="A circuit shows current flows through a 0.8 P P L wire. The wire color changes from C 210 to 0.8 P P L W H T. It then leads to an R H rear marker light and finally passes through 0.8 B L K.&#10;">
            <a:extLst>
              <a:ext uri="{FF2B5EF4-FFF2-40B4-BE49-F238E27FC236}">
                <a16:creationId xmlns:a16="http://schemas.microsoft.com/office/drawing/2014/main" id="{20EAA88C-52C1-4C89-9192-6842F7CF738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905000" y="1447800"/>
            <a:ext cx="5345545" cy="2690091"/>
          </a:xfrm>
          <a:prstGeom prst="rect">
            <a:avLst/>
          </a:prstGeom>
        </p:spPr>
      </p:pic>
      <p:sp>
        <p:nvSpPr>
          <p:cNvPr id="17" name="Content Placeholder 16">
            <a:extLst>
              <a:ext uri="{FF2B5EF4-FFF2-40B4-BE49-F238E27FC236}">
                <a16:creationId xmlns:a16="http://schemas.microsoft.com/office/drawing/2014/main" id="{73191AED-9D84-483A-9691-392CC588DD39}"/>
              </a:ext>
            </a:extLst>
          </p:cNvPr>
          <p:cNvSpPr>
            <a:spLocks noGrp="1"/>
          </p:cNvSpPr>
          <p:nvPr>
            <p:ph idx="1"/>
          </p:nvPr>
        </p:nvSpPr>
        <p:spPr>
          <a:xfrm>
            <a:off x="457200" y="4646853"/>
            <a:ext cx="8229600" cy="1144347"/>
          </a:xfrm>
        </p:spPr>
        <p:txBody>
          <a:bodyPr lIns="0" tIns="18000" rIns="0" bIns="18000" anchor="ctr">
            <a:spAutoFit/>
          </a:bodyPr>
          <a:lstStyle/>
          <a:p>
            <a:pPr marL="0" indent="0">
              <a:buNone/>
            </a:pPr>
            <a:r>
              <a:rPr lang="en-US" dirty="0"/>
              <a:t>Typical section of a wiring diagram. Notice that the wire color changes at connection C210. The “0.8” represents the metric wire size in square millimeters.</a:t>
            </a:r>
          </a:p>
        </p:txBody>
      </p:sp>
    </p:spTree>
    <p:extLst>
      <p:ext uri="{BB962C8B-B14F-4D97-AF65-F5344CB8AC3E}">
        <p14:creationId xmlns:p14="http://schemas.microsoft.com/office/powerpoint/2010/main" val="939227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CE9F4F-CF93-4D9F-8C92-C7D4ACC9F823}"/>
              </a:ext>
            </a:extLst>
          </p:cNvPr>
          <p:cNvSpPr>
            <a:spLocks noGrp="1"/>
          </p:cNvSpPr>
          <p:nvPr>
            <p:ph type="title"/>
          </p:nvPr>
        </p:nvSpPr>
        <p:spPr>
          <a:xfrm>
            <a:off x="457200" y="247851"/>
            <a:ext cx="8229600" cy="590349"/>
          </a:xfrm>
        </p:spPr>
        <p:txBody>
          <a:bodyPr lIns="0" tIns="18000" rIns="0" bIns="18000" anchor="ctr" anchorCtr="0">
            <a:spAutoFit/>
          </a:bodyPr>
          <a:lstStyle/>
          <a:p>
            <a:r>
              <a:rPr lang="en-US" dirty="0">
                <a:latin typeface="+mj-lt"/>
                <a:cs typeface="Times New Roman"/>
              </a:rPr>
              <a:t>Learning Objectives </a:t>
            </a:r>
            <a:r>
              <a:rPr lang="en-US" sz="2800" dirty="0">
                <a:latin typeface="+mj-lt"/>
                <a:cs typeface="Times New Roman"/>
              </a:rPr>
              <a:t>(2 of 2)</a:t>
            </a:r>
            <a:endParaRPr lang="en-IN" dirty="0">
              <a:latin typeface="+mj-lt"/>
            </a:endParaRPr>
          </a:p>
        </p:txBody>
      </p:sp>
      <p:sp>
        <p:nvSpPr>
          <p:cNvPr id="6" name="Content Placeholder 5">
            <a:extLst>
              <a:ext uri="{FF2B5EF4-FFF2-40B4-BE49-F238E27FC236}">
                <a16:creationId xmlns:a16="http://schemas.microsoft.com/office/drawing/2014/main" id="{DC76CAA0-C48A-4D95-8C95-AC22208B21E1}"/>
              </a:ext>
            </a:extLst>
          </p:cNvPr>
          <p:cNvSpPr>
            <a:spLocks noGrp="1"/>
          </p:cNvSpPr>
          <p:nvPr>
            <p:ph idx="1"/>
          </p:nvPr>
        </p:nvSpPr>
        <p:spPr>
          <a:xfrm>
            <a:off x="457200" y="1143000"/>
            <a:ext cx="8229600" cy="2929451"/>
          </a:xfrm>
        </p:spPr>
        <p:txBody>
          <a:bodyPr lIns="0" tIns="18000" rIns="0" bIns="18000" anchor="ctr" anchorCtr="0">
            <a:spAutoFit/>
          </a:bodyPr>
          <a:lstStyle/>
          <a:p>
            <a:pPr marL="898525" indent="-898525">
              <a:spcBef>
                <a:spcPts val="600"/>
              </a:spcBef>
              <a:buNone/>
            </a:pPr>
            <a:r>
              <a:rPr lang="en-US" b="1" dirty="0">
                <a:solidFill>
                  <a:srgbClr val="007FA3"/>
                </a:solidFill>
              </a:rPr>
              <a:t>11.6	</a:t>
            </a:r>
            <a:r>
              <a:rPr lang="en-US" dirty="0"/>
              <a:t>Discuss the types of electrical circuit faults.</a:t>
            </a:r>
          </a:p>
          <a:p>
            <a:pPr marL="898525" indent="-898525">
              <a:spcBef>
                <a:spcPts val="600"/>
              </a:spcBef>
              <a:buNone/>
            </a:pPr>
            <a:r>
              <a:rPr lang="en-US" b="1" dirty="0">
                <a:solidFill>
                  <a:srgbClr val="007FA3"/>
                </a:solidFill>
              </a:rPr>
              <a:t>11.7	</a:t>
            </a:r>
            <a:r>
              <a:rPr lang="en-US" dirty="0"/>
              <a:t>Explain how to detect and measure electrical voltage, current, and resistance using digital meters.</a:t>
            </a:r>
          </a:p>
          <a:p>
            <a:pPr marL="898525" indent="-898525">
              <a:spcBef>
                <a:spcPts val="600"/>
              </a:spcBef>
              <a:buNone/>
            </a:pPr>
            <a:r>
              <a:rPr lang="en-US" b="1" dirty="0">
                <a:solidFill>
                  <a:srgbClr val="007FA3"/>
                </a:solidFill>
              </a:rPr>
              <a:t>11.8	</a:t>
            </a:r>
            <a:r>
              <a:rPr lang="en-US" dirty="0"/>
              <a:t>Discuss wire repair.</a:t>
            </a:r>
          </a:p>
          <a:p>
            <a:pPr marL="898525" indent="-898525">
              <a:spcBef>
                <a:spcPts val="600"/>
              </a:spcBef>
              <a:buNone/>
            </a:pPr>
            <a:r>
              <a:rPr lang="en-US" b="1" dirty="0">
                <a:solidFill>
                  <a:srgbClr val="007FA3"/>
                </a:solidFill>
              </a:rPr>
              <a:t>11.9	</a:t>
            </a:r>
            <a:r>
              <a:rPr lang="en-US" dirty="0"/>
              <a:t>Discuss the purpose of terminals, connectors, relays, and switches.</a:t>
            </a:r>
          </a:p>
          <a:p>
            <a:pPr marL="898525" indent="-898525">
              <a:spcBef>
                <a:spcPts val="600"/>
              </a:spcBef>
              <a:buNone/>
            </a:pPr>
            <a:r>
              <a:rPr lang="en-US" b="1" dirty="0">
                <a:solidFill>
                  <a:srgbClr val="007FA3"/>
                </a:solidFill>
              </a:rPr>
              <a:t>11.10</a:t>
            </a:r>
            <a:r>
              <a:rPr lang="en-US" dirty="0"/>
              <a:t> Discuss networks and network classifications.</a:t>
            </a:r>
            <a:endParaRPr lang="en-IN" dirty="0"/>
          </a:p>
        </p:txBody>
      </p:sp>
    </p:spTree>
    <p:extLst>
      <p:ext uri="{BB962C8B-B14F-4D97-AF65-F5344CB8AC3E}">
        <p14:creationId xmlns:p14="http://schemas.microsoft.com/office/powerpoint/2010/main" val="11282365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Working With Wiring Diagrams</a:t>
            </a:r>
            <a:br>
              <a:rPr lang="en-US" sz="2800" dirty="0"/>
            </a:br>
            <a:r>
              <a:rPr lang="en-US" sz="1200" dirty="0"/>
              <a:t>(The animation will automatically start in a few seconds)</a:t>
            </a:r>
          </a:p>
        </p:txBody>
      </p:sp>
      <p:sp>
        <p:nvSpPr>
          <p:cNvPr id="7" name="Rectangle 6">
            <a:extLst>
              <a:ext uri="{FF2B5EF4-FFF2-40B4-BE49-F238E27FC236}">
                <a16:creationId xmlns:a16="http://schemas.microsoft.com/office/drawing/2014/main" id="{D36CAD09-37D2-4C16-9121-B4315E3CFE40}"/>
              </a:ext>
            </a:extLst>
          </p:cNvPr>
          <p:cNvSpPr/>
          <p:nvPr/>
        </p:nvSpPr>
        <p:spPr>
          <a:xfrm>
            <a:off x="293615" y="1481137"/>
            <a:ext cx="1275126" cy="4630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11404DF-A883-4A4D-922E-1962EC12EB09}"/>
              </a:ext>
            </a:extLst>
          </p:cNvPr>
          <p:cNvSpPr/>
          <p:nvPr/>
        </p:nvSpPr>
        <p:spPr>
          <a:xfrm>
            <a:off x="7411674" y="1481138"/>
            <a:ext cx="1275126" cy="4630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Working_With_Wire_Diagrams">
            <a:hlinkClick r:id="" action="ppaction://media"/>
            <a:extLst>
              <a:ext uri="{FF2B5EF4-FFF2-40B4-BE49-F238E27FC236}">
                <a16:creationId xmlns:a16="http://schemas.microsoft.com/office/drawing/2014/main" id="{AA8A7EF1-05B4-4463-AC82-867E78958CA8}"/>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108230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4B860E-90ED-4E2B-B7D6-612468A14C08}"/>
              </a:ext>
            </a:extLst>
          </p:cNvPr>
          <p:cNvSpPr>
            <a:spLocks noGrp="1"/>
          </p:cNvSpPr>
          <p:nvPr>
            <p:ph type="title"/>
          </p:nvPr>
        </p:nvSpPr>
        <p:spPr>
          <a:xfrm>
            <a:off x="457200" y="247851"/>
            <a:ext cx="8229600" cy="590349"/>
          </a:xfrm>
        </p:spPr>
        <p:txBody>
          <a:bodyPr lIns="0" tIns="18000" rIns="0" bIns="18000" anchor="ctr">
            <a:spAutoFit/>
          </a:bodyPr>
          <a:lstStyle/>
          <a:p>
            <a:r>
              <a:rPr lang="en-US" dirty="0"/>
              <a:t>Types of Circuit Faults </a:t>
            </a:r>
            <a:r>
              <a:rPr lang="en-US" sz="2800" dirty="0"/>
              <a:t>(1 of 2)</a:t>
            </a:r>
            <a:endParaRPr lang="en-IN" sz="2800" dirty="0"/>
          </a:p>
        </p:txBody>
      </p:sp>
      <p:sp>
        <p:nvSpPr>
          <p:cNvPr id="7" name="Content Placeholder 6">
            <a:extLst>
              <a:ext uri="{FF2B5EF4-FFF2-40B4-BE49-F238E27FC236}">
                <a16:creationId xmlns:a16="http://schemas.microsoft.com/office/drawing/2014/main" id="{DB5F582E-1B19-4101-B833-843955CEB68E}"/>
              </a:ext>
            </a:extLst>
          </p:cNvPr>
          <p:cNvSpPr>
            <a:spLocks noGrp="1"/>
          </p:cNvSpPr>
          <p:nvPr>
            <p:ph sz="quarter" idx="13"/>
          </p:nvPr>
        </p:nvSpPr>
        <p:spPr>
          <a:xfrm>
            <a:off x="457200" y="1143000"/>
            <a:ext cx="8232775" cy="1959955"/>
          </a:xfrm>
        </p:spPr>
        <p:txBody>
          <a:bodyPr lIns="0" tIns="18000" rIns="0" bIns="18000" anchor="ctr">
            <a:spAutoFit/>
          </a:bodyPr>
          <a:lstStyle/>
          <a:p>
            <a:pPr marL="342900" indent="-342900">
              <a:spcBef>
                <a:spcPts val="600"/>
              </a:spcBef>
            </a:pPr>
            <a:r>
              <a:rPr lang="en-US" dirty="0">
                <a:latin typeface="Arial" panose="020B0604020202020204" pitchFamily="34" charset="0"/>
                <a:cs typeface="Arial" panose="020B0604020202020204" pitchFamily="34" charset="0"/>
              </a:rPr>
              <a:t>An open circuit is any circuit that is not complete, or that lacks continuity, such as a broken wire.</a:t>
            </a:r>
          </a:p>
          <a:p>
            <a:pPr marL="342900" indent="-342900">
              <a:spcBef>
                <a:spcPts val="600"/>
              </a:spcBef>
            </a:pPr>
            <a:r>
              <a:rPr lang="en-US" dirty="0">
                <a:latin typeface="Arial" panose="020B0604020202020204" pitchFamily="34" charset="0"/>
                <a:cs typeface="Arial" panose="020B0604020202020204" pitchFamily="34" charset="0"/>
              </a:rPr>
              <a:t>A short-to-voltage occurs when the power side of one circuit is electrically connected to the power side of another circuit.</a:t>
            </a:r>
            <a:endParaRPr lang="en-I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01451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4B860E-90ED-4E2B-B7D6-612468A14C08}"/>
              </a:ext>
            </a:extLst>
          </p:cNvPr>
          <p:cNvSpPr>
            <a:spLocks noGrp="1"/>
          </p:cNvSpPr>
          <p:nvPr>
            <p:ph type="title"/>
          </p:nvPr>
        </p:nvSpPr>
        <p:spPr>
          <a:xfrm>
            <a:off x="457200" y="247851"/>
            <a:ext cx="8229600" cy="590349"/>
          </a:xfrm>
        </p:spPr>
        <p:txBody>
          <a:bodyPr lIns="0" tIns="18000" rIns="0" bIns="18000" anchor="ctr">
            <a:spAutoFit/>
          </a:bodyPr>
          <a:lstStyle/>
          <a:p>
            <a:r>
              <a:rPr lang="en-US" dirty="0"/>
              <a:t>Types of Circuit Faults </a:t>
            </a:r>
            <a:r>
              <a:rPr lang="en-US" sz="2800" dirty="0"/>
              <a:t>(2 of 2)</a:t>
            </a:r>
            <a:endParaRPr lang="en-IN" sz="2800" dirty="0"/>
          </a:p>
        </p:txBody>
      </p:sp>
      <p:sp>
        <p:nvSpPr>
          <p:cNvPr id="7" name="Content Placeholder 6">
            <a:extLst>
              <a:ext uri="{FF2B5EF4-FFF2-40B4-BE49-F238E27FC236}">
                <a16:creationId xmlns:a16="http://schemas.microsoft.com/office/drawing/2014/main" id="{DB5F582E-1B19-4101-B833-843955CEB68E}"/>
              </a:ext>
            </a:extLst>
          </p:cNvPr>
          <p:cNvSpPr>
            <a:spLocks noGrp="1"/>
          </p:cNvSpPr>
          <p:nvPr>
            <p:ph sz="quarter" idx="13"/>
          </p:nvPr>
        </p:nvSpPr>
        <p:spPr>
          <a:xfrm>
            <a:off x="457200" y="1143000"/>
            <a:ext cx="8232775" cy="1959955"/>
          </a:xfrm>
        </p:spPr>
        <p:txBody>
          <a:bodyPr lIns="0" tIns="18000" rIns="0" bIns="18000" anchor="ctr">
            <a:spAutoFit/>
          </a:bodyPr>
          <a:lstStyle/>
          <a:p>
            <a:pPr marL="342000" indent="-342900">
              <a:spcBef>
                <a:spcPts val="600"/>
              </a:spcBef>
            </a:pPr>
            <a:r>
              <a:rPr lang="en-US" dirty="0">
                <a:latin typeface="Arial" panose="020B0604020202020204" pitchFamily="34" charset="0"/>
                <a:cs typeface="Arial" panose="020B0604020202020204" pitchFamily="34" charset="0"/>
              </a:rPr>
              <a:t>A short-to-ground is a type of short circuit that occurs when the current bypasses part of the normal circuit and flows directly to ground.</a:t>
            </a:r>
          </a:p>
          <a:p>
            <a:pPr marL="342000" indent="-342900">
              <a:spcBef>
                <a:spcPts val="600"/>
              </a:spcBef>
            </a:pPr>
            <a:r>
              <a:rPr lang="en-US" dirty="0">
                <a:latin typeface="Arial" panose="020B0604020202020204" pitchFamily="34" charset="0"/>
                <a:cs typeface="Arial" panose="020B0604020202020204" pitchFamily="34" charset="0"/>
              </a:rPr>
              <a:t>High resistance is resistance higher than normal circuit resistance.</a:t>
            </a:r>
            <a:endParaRPr lang="en-I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95273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114CB9A-2739-4645-A59F-F044BD2A08CC}"/>
              </a:ext>
            </a:extLst>
          </p:cNvPr>
          <p:cNvSpPr>
            <a:spLocks noGrp="1"/>
          </p:cNvSpPr>
          <p:nvPr>
            <p:ph type="title"/>
          </p:nvPr>
        </p:nvSpPr>
        <p:spPr>
          <a:xfrm>
            <a:off x="457200" y="228600"/>
            <a:ext cx="8229600" cy="590349"/>
          </a:xfrm>
        </p:spPr>
        <p:txBody>
          <a:bodyPr lIns="0" tIns="18000" rIns="0" bIns="18000" anchor="ctr">
            <a:spAutoFit/>
          </a:bodyPr>
          <a:lstStyle/>
          <a:p>
            <a:r>
              <a:rPr lang="en-US" dirty="0">
                <a:latin typeface="+mj-lt"/>
              </a:rPr>
              <a:t>Figure 11.21</a:t>
            </a:r>
            <a:endParaRPr lang="en-IN" dirty="0">
              <a:latin typeface="+mj-lt"/>
            </a:endParaRPr>
          </a:p>
        </p:txBody>
      </p:sp>
      <p:pic>
        <p:nvPicPr>
          <p:cNvPr id="6" name="Picture Placeholder 5" descr="A broken wire, an internally open part of a bulb, a blown fuse with extremely high resistance on an open circuit, a corroded connection, and a loose connection.&#10;">
            <a:extLst>
              <a:ext uri="{FF2B5EF4-FFF2-40B4-BE49-F238E27FC236}">
                <a16:creationId xmlns:a16="http://schemas.microsoft.com/office/drawing/2014/main" id="{DE308F99-1862-48FE-9DC5-984138B179C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607678" y="1447800"/>
            <a:ext cx="3931227" cy="3221182"/>
          </a:xfrm>
          <a:prstGeom prst="rect">
            <a:avLst/>
          </a:prstGeom>
        </p:spPr>
      </p:pic>
      <p:sp>
        <p:nvSpPr>
          <p:cNvPr id="17" name="Content Placeholder 16">
            <a:extLst>
              <a:ext uri="{FF2B5EF4-FFF2-40B4-BE49-F238E27FC236}">
                <a16:creationId xmlns:a16="http://schemas.microsoft.com/office/drawing/2014/main" id="{73191AED-9D84-483A-9691-392CC588DD39}"/>
              </a:ext>
            </a:extLst>
          </p:cNvPr>
          <p:cNvSpPr>
            <a:spLocks noGrp="1"/>
          </p:cNvSpPr>
          <p:nvPr>
            <p:ph idx="1"/>
          </p:nvPr>
        </p:nvSpPr>
        <p:spPr>
          <a:xfrm>
            <a:off x="457200" y="5016185"/>
            <a:ext cx="8229600" cy="775015"/>
          </a:xfrm>
        </p:spPr>
        <p:txBody>
          <a:bodyPr lIns="0" tIns="18000" rIns="0" bIns="18000" anchor="ctr">
            <a:spAutoFit/>
          </a:bodyPr>
          <a:lstStyle/>
          <a:p>
            <a:pPr marL="0" indent="0">
              <a:buNone/>
            </a:pPr>
            <a:r>
              <a:rPr lang="en-US" dirty="0"/>
              <a:t>Examples of common causes of open circuits. Some of these causes are often difficult to find.</a:t>
            </a:r>
          </a:p>
        </p:txBody>
      </p:sp>
    </p:spTree>
    <p:extLst>
      <p:ext uri="{BB962C8B-B14F-4D97-AF65-F5344CB8AC3E}">
        <p14:creationId xmlns:p14="http://schemas.microsoft.com/office/powerpoint/2010/main" val="169220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4B860E-90ED-4E2B-B7D6-612468A14C08}"/>
              </a:ext>
            </a:extLst>
          </p:cNvPr>
          <p:cNvSpPr>
            <a:spLocks noGrp="1"/>
          </p:cNvSpPr>
          <p:nvPr>
            <p:ph type="title"/>
          </p:nvPr>
        </p:nvSpPr>
        <p:spPr>
          <a:xfrm>
            <a:off x="457200" y="247851"/>
            <a:ext cx="8229600" cy="590349"/>
          </a:xfrm>
        </p:spPr>
        <p:txBody>
          <a:bodyPr lIns="0" tIns="18000" rIns="0" bIns="18000" anchor="ctr">
            <a:spAutoFit/>
          </a:bodyPr>
          <a:lstStyle/>
          <a:p>
            <a:r>
              <a:rPr lang="en-US" dirty="0"/>
              <a:t>Fused Jumper Wire</a:t>
            </a:r>
            <a:endParaRPr lang="en-IN" sz="2800" dirty="0"/>
          </a:p>
        </p:txBody>
      </p:sp>
      <p:sp>
        <p:nvSpPr>
          <p:cNvPr id="7" name="Content Placeholder 6">
            <a:extLst>
              <a:ext uri="{FF2B5EF4-FFF2-40B4-BE49-F238E27FC236}">
                <a16:creationId xmlns:a16="http://schemas.microsoft.com/office/drawing/2014/main" id="{DB5F582E-1B19-4101-B833-843955CEB68E}"/>
              </a:ext>
            </a:extLst>
          </p:cNvPr>
          <p:cNvSpPr>
            <a:spLocks noGrp="1"/>
          </p:cNvSpPr>
          <p:nvPr>
            <p:ph sz="quarter" idx="13"/>
          </p:nvPr>
        </p:nvSpPr>
        <p:spPr>
          <a:xfrm>
            <a:off x="457200" y="1143000"/>
            <a:ext cx="8232775" cy="1744511"/>
          </a:xfrm>
        </p:spPr>
        <p:txBody>
          <a:bodyPr lIns="0" tIns="18000" rIns="0" bIns="18000" anchor="ctr">
            <a:spAutoFit/>
          </a:bodyPr>
          <a:lstStyle/>
          <a:p>
            <a:pPr indent="-342000">
              <a:spcBef>
                <a:spcPts val="600"/>
              </a:spcBef>
            </a:pPr>
            <a:r>
              <a:rPr lang="en-US" dirty="0">
                <a:latin typeface="Arial" panose="020B0604020202020204" pitchFamily="34" charset="0"/>
                <a:cs typeface="Arial" panose="020B0604020202020204" pitchFamily="34" charset="0"/>
              </a:rPr>
              <a:t>Purpose and Function</a:t>
            </a:r>
          </a:p>
          <a:p>
            <a:pPr lvl="1" indent="-342000"/>
            <a:r>
              <a:rPr lang="en-US" dirty="0">
                <a:latin typeface="Arial" panose="020B0604020202020204" pitchFamily="34" charset="0"/>
                <a:cs typeface="Arial" panose="020B0604020202020204" pitchFamily="34" charset="0"/>
              </a:rPr>
              <a:t>Fuse</a:t>
            </a:r>
          </a:p>
          <a:p>
            <a:pPr lvl="1" indent="-342000"/>
            <a:r>
              <a:rPr lang="en-US" dirty="0">
                <a:latin typeface="Arial" panose="020B0604020202020204" pitchFamily="34" charset="0"/>
                <a:cs typeface="Arial" panose="020B0604020202020204" pitchFamily="34" charset="0"/>
              </a:rPr>
              <a:t>Alligator clip ends</a:t>
            </a:r>
          </a:p>
          <a:p>
            <a:pPr lvl="1" indent="-342000"/>
            <a:r>
              <a:rPr lang="en-US" dirty="0">
                <a:latin typeface="Arial" panose="020B0604020202020204" pitchFamily="34" charset="0"/>
                <a:cs typeface="Arial" panose="020B0604020202020204" pitchFamily="34" charset="0"/>
              </a:rPr>
              <a:t>Good-quality insulated wire</a:t>
            </a:r>
            <a:endParaRPr lang="en-I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61479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114CB9A-2739-4645-A59F-F044BD2A08CC}"/>
              </a:ext>
            </a:extLst>
          </p:cNvPr>
          <p:cNvSpPr>
            <a:spLocks noGrp="1"/>
          </p:cNvSpPr>
          <p:nvPr>
            <p:ph type="title"/>
          </p:nvPr>
        </p:nvSpPr>
        <p:spPr>
          <a:xfrm>
            <a:off x="457200" y="228600"/>
            <a:ext cx="8229600" cy="590349"/>
          </a:xfrm>
        </p:spPr>
        <p:txBody>
          <a:bodyPr lIns="0" tIns="18000" rIns="0" bIns="18000" anchor="ctr">
            <a:spAutoFit/>
          </a:bodyPr>
          <a:lstStyle/>
          <a:p>
            <a:r>
              <a:rPr lang="en-US" dirty="0">
                <a:latin typeface="+mj-lt"/>
              </a:rPr>
              <a:t>Figure 11.25</a:t>
            </a:r>
            <a:endParaRPr lang="en-IN" dirty="0">
              <a:latin typeface="+mj-lt"/>
            </a:endParaRPr>
          </a:p>
        </p:txBody>
      </p:sp>
      <p:pic>
        <p:nvPicPr>
          <p:cNvPr id="5" name="Picture Placeholder 4" descr="A fused jumper lead having two terminals.&#10;">
            <a:extLst>
              <a:ext uri="{FF2B5EF4-FFF2-40B4-BE49-F238E27FC236}">
                <a16:creationId xmlns:a16="http://schemas.microsoft.com/office/drawing/2014/main" id="{6A38A416-BF8F-4CD8-BC72-923C5BA5D94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3161224" y="1447800"/>
            <a:ext cx="2837413" cy="2682242"/>
          </a:xfrm>
          <a:prstGeom prst="rect">
            <a:avLst/>
          </a:prstGeom>
        </p:spPr>
      </p:pic>
      <p:sp>
        <p:nvSpPr>
          <p:cNvPr id="17" name="Content Placeholder 16">
            <a:extLst>
              <a:ext uri="{FF2B5EF4-FFF2-40B4-BE49-F238E27FC236}">
                <a16:creationId xmlns:a16="http://schemas.microsoft.com/office/drawing/2014/main" id="{73191AED-9D84-483A-9691-392CC588DD39}"/>
              </a:ext>
            </a:extLst>
          </p:cNvPr>
          <p:cNvSpPr>
            <a:spLocks noGrp="1"/>
          </p:cNvSpPr>
          <p:nvPr>
            <p:ph idx="1"/>
          </p:nvPr>
        </p:nvSpPr>
        <p:spPr>
          <a:xfrm>
            <a:off x="457200" y="4646853"/>
            <a:ext cx="8229600" cy="1513679"/>
          </a:xfrm>
        </p:spPr>
        <p:txBody>
          <a:bodyPr lIns="0" tIns="18000" rIns="0" bIns="18000" anchor="ctr">
            <a:spAutoFit/>
          </a:bodyPr>
          <a:lstStyle/>
          <a:p>
            <a:pPr marL="0" indent="0">
              <a:buNone/>
            </a:pPr>
            <a:r>
              <a:rPr lang="en-US" dirty="0"/>
              <a:t>A technician-made fused jumper lead, which is equipped with a red 10-ampere fuse. This fused jumper wire uses terminals for testing circuits at a connector instead of alligator clips.</a:t>
            </a:r>
          </a:p>
        </p:txBody>
      </p:sp>
    </p:spTree>
    <p:extLst>
      <p:ext uri="{BB962C8B-B14F-4D97-AF65-F5344CB8AC3E}">
        <p14:creationId xmlns:p14="http://schemas.microsoft.com/office/powerpoint/2010/main" val="384689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4B860E-90ED-4E2B-B7D6-612468A14C08}"/>
              </a:ext>
            </a:extLst>
          </p:cNvPr>
          <p:cNvSpPr>
            <a:spLocks noGrp="1"/>
          </p:cNvSpPr>
          <p:nvPr>
            <p:ph type="title"/>
          </p:nvPr>
        </p:nvSpPr>
        <p:spPr>
          <a:xfrm>
            <a:off x="457200" y="247851"/>
            <a:ext cx="8229600" cy="590349"/>
          </a:xfrm>
        </p:spPr>
        <p:txBody>
          <a:bodyPr lIns="0" tIns="18000" rIns="0" bIns="18000" anchor="ctr">
            <a:spAutoFit/>
          </a:bodyPr>
          <a:lstStyle/>
          <a:p>
            <a:r>
              <a:rPr lang="en-US" dirty="0"/>
              <a:t>Test Light</a:t>
            </a:r>
            <a:endParaRPr lang="en-IN" sz="2800" dirty="0"/>
          </a:p>
        </p:txBody>
      </p:sp>
      <p:sp>
        <p:nvSpPr>
          <p:cNvPr id="7" name="Content Placeholder 6">
            <a:extLst>
              <a:ext uri="{FF2B5EF4-FFF2-40B4-BE49-F238E27FC236}">
                <a16:creationId xmlns:a16="http://schemas.microsoft.com/office/drawing/2014/main" id="{DB5F582E-1B19-4101-B833-843955CEB68E}"/>
              </a:ext>
            </a:extLst>
          </p:cNvPr>
          <p:cNvSpPr>
            <a:spLocks noGrp="1"/>
          </p:cNvSpPr>
          <p:nvPr>
            <p:ph sz="quarter" idx="13"/>
          </p:nvPr>
        </p:nvSpPr>
        <p:spPr>
          <a:xfrm>
            <a:off x="457200" y="1143000"/>
            <a:ext cx="8232775" cy="1744511"/>
          </a:xfrm>
        </p:spPr>
        <p:txBody>
          <a:bodyPr lIns="0" tIns="18000" rIns="0" bIns="18000" anchor="ctr">
            <a:spAutoFit/>
          </a:bodyPr>
          <a:lstStyle/>
          <a:p>
            <a:pPr marL="342900" indent="-342900">
              <a:spcBef>
                <a:spcPts val="600"/>
              </a:spcBef>
            </a:pPr>
            <a:r>
              <a:rPr lang="en-US" dirty="0">
                <a:latin typeface="Arial" panose="020B0604020202020204" pitchFamily="34" charset="0"/>
                <a:cs typeface="Arial" panose="020B0604020202020204" pitchFamily="34" charset="0"/>
              </a:rPr>
              <a:t>Non-Powered Test Light</a:t>
            </a:r>
          </a:p>
          <a:p>
            <a:pPr marL="342900" indent="-342900">
              <a:spcBef>
                <a:spcPts val="600"/>
              </a:spcBef>
            </a:pPr>
            <a:r>
              <a:rPr lang="en-US" dirty="0">
                <a:latin typeface="Arial" panose="020B0604020202020204" pitchFamily="34" charset="0"/>
                <a:cs typeface="Arial" panose="020B0604020202020204" pitchFamily="34" charset="0"/>
              </a:rPr>
              <a:t>Use of a 12-Volt Test Light</a:t>
            </a:r>
          </a:p>
          <a:p>
            <a:pPr marL="829818" lvl="1" indent="-342900"/>
            <a:r>
              <a:rPr lang="en-US" dirty="0">
                <a:latin typeface="Arial" panose="020B0604020202020204" pitchFamily="34" charset="0"/>
                <a:cs typeface="Arial" panose="020B0604020202020204" pitchFamily="34" charset="0"/>
              </a:rPr>
              <a:t>Electrical power</a:t>
            </a:r>
          </a:p>
          <a:p>
            <a:pPr marL="829818" lvl="1" indent="-342900"/>
            <a:r>
              <a:rPr lang="en-US" dirty="0">
                <a:latin typeface="Arial" panose="020B0604020202020204" pitchFamily="34" charset="0"/>
                <a:cs typeface="Arial" panose="020B0604020202020204" pitchFamily="34" charset="0"/>
              </a:rPr>
              <a:t>Grounds</a:t>
            </a:r>
            <a:endParaRPr lang="en-I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97441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114CB9A-2739-4645-A59F-F044BD2A08CC}"/>
              </a:ext>
            </a:extLst>
          </p:cNvPr>
          <p:cNvSpPr>
            <a:spLocks noGrp="1"/>
          </p:cNvSpPr>
          <p:nvPr>
            <p:ph type="title"/>
          </p:nvPr>
        </p:nvSpPr>
        <p:spPr>
          <a:xfrm>
            <a:off x="457200" y="228600"/>
            <a:ext cx="8229600" cy="590349"/>
          </a:xfrm>
        </p:spPr>
        <p:txBody>
          <a:bodyPr lIns="0" tIns="18000" rIns="0" bIns="18000" anchor="ctr">
            <a:spAutoFit/>
          </a:bodyPr>
          <a:lstStyle/>
          <a:p>
            <a:r>
              <a:rPr lang="en-US" dirty="0">
                <a:latin typeface="+mj-lt"/>
              </a:rPr>
              <a:t>Figure 11.26</a:t>
            </a:r>
            <a:endParaRPr lang="en-IN" dirty="0">
              <a:latin typeface="+mj-lt"/>
            </a:endParaRPr>
          </a:p>
        </p:txBody>
      </p:sp>
      <p:pic>
        <p:nvPicPr>
          <p:cNvPr id="6" name="Picture Placeholder 5" descr="A person's hand testing fuse with a test light.&#10;">
            <a:extLst>
              <a:ext uri="{FF2B5EF4-FFF2-40B4-BE49-F238E27FC236}">
                <a16:creationId xmlns:a16="http://schemas.microsoft.com/office/drawing/2014/main" id="{02E1FC68-070D-4386-AD91-540E9C65510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475052" y="1461655"/>
            <a:ext cx="4222865" cy="3186545"/>
          </a:xfrm>
          <a:prstGeom prst="rect">
            <a:avLst/>
          </a:prstGeom>
        </p:spPr>
      </p:pic>
      <p:sp>
        <p:nvSpPr>
          <p:cNvPr id="17" name="Content Placeholder 16">
            <a:extLst>
              <a:ext uri="{FF2B5EF4-FFF2-40B4-BE49-F238E27FC236}">
                <a16:creationId xmlns:a16="http://schemas.microsoft.com/office/drawing/2014/main" id="{73191AED-9D84-483A-9691-392CC588DD39}"/>
              </a:ext>
            </a:extLst>
          </p:cNvPr>
          <p:cNvSpPr>
            <a:spLocks noGrp="1"/>
          </p:cNvSpPr>
          <p:nvPr>
            <p:ph idx="1"/>
          </p:nvPr>
        </p:nvSpPr>
        <p:spPr>
          <a:xfrm>
            <a:off x="457200" y="5104053"/>
            <a:ext cx="8229600" cy="1144347"/>
          </a:xfrm>
        </p:spPr>
        <p:txBody>
          <a:bodyPr lIns="0" tIns="18000" rIns="0" bIns="18000" anchor="ctr">
            <a:spAutoFit/>
          </a:bodyPr>
          <a:lstStyle/>
          <a:p>
            <a:pPr marL="0" indent="0">
              <a:buNone/>
            </a:pPr>
            <a:r>
              <a:rPr lang="en-US" dirty="0"/>
              <a:t>Testing a fuse with a test light. If the fuse is good, the test light should light on both sides (power side and load side) of the fuse.</a:t>
            </a:r>
          </a:p>
        </p:txBody>
      </p:sp>
    </p:spTree>
    <p:extLst>
      <p:ext uri="{BB962C8B-B14F-4D97-AF65-F5344CB8AC3E}">
        <p14:creationId xmlns:p14="http://schemas.microsoft.com/office/powerpoint/2010/main" val="35680052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Test Light Checks</a:t>
            </a:r>
            <a:br>
              <a:rPr lang="en-US" sz="2800" dirty="0"/>
            </a:br>
            <a:r>
              <a:rPr lang="en-US" sz="1200" dirty="0"/>
              <a:t>(The animation will automatically start in a few seconds)</a:t>
            </a:r>
          </a:p>
        </p:txBody>
      </p:sp>
      <p:sp>
        <p:nvSpPr>
          <p:cNvPr id="7" name="Rectangle 6">
            <a:extLst>
              <a:ext uri="{FF2B5EF4-FFF2-40B4-BE49-F238E27FC236}">
                <a16:creationId xmlns:a16="http://schemas.microsoft.com/office/drawing/2014/main" id="{D36CAD09-37D2-4C16-9121-B4315E3CFE40}"/>
              </a:ext>
            </a:extLst>
          </p:cNvPr>
          <p:cNvSpPr/>
          <p:nvPr/>
        </p:nvSpPr>
        <p:spPr>
          <a:xfrm>
            <a:off x="293615" y="1481137"/>
            <a:ext cx="1275126" cy="4630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11404DF-A883-4A4D-922E-1962EC12EB09}"/>
              </a:ext>
            </a:extLst>
          </p:cNvPr>
          <p:cNvSpPr/>
          <p:nvPr/>
        </p:nvSpPr>
        <p:spPr>
          <a:xfrm>
            <a:off x="7411674" y="1481138"/>
            <a:ext cx="1275126" cy="4630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test_light_checks_light_out">
            <a:hlinkClick r:id="" action="ppaction://media"/>
            <a:extLst>
              <a:ext uri="{FF2B5EF4-FFF2-40B4-BE49-F238E27FC236}">
                <a16:creationId xmlns:a16="http://schemas.microsoft.com/office/drawing/2014/main" id="{6DDEE1CB-F18F-4699-86B2-174711EFCBB1}"/>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51251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4B860E-90ED-4E2B-B7D6-612468A14C08}"/>
              </a:ext>
            </a:extLst>
          </p:cNvPr>
          <p:cNvSpPr>
            <a:spLocks noGrp="1"/>
          </p:cNvSpPr>
          <p:nvPr>
            <p:ph type="title"/>
          </p:nvPr>
        </p:nvSpPr>
        <p:spPr>
          <a:xfrm>
            <a:off x="457200" y="247851"/>
            <a:ext cx="8229600" cy="590349"/>
          </a:xfrm>
        </p:spPr>
        <p:txBody>
          <a:bodyPr lIns="0" tIns="18000" rIns="0" bIns="18000" anchor="ctr">
            <a:spAutoFit/>
          </a:bodyPr>
          <a:lstStyle/>
          <a:p>
            <a:r>
              <a:rPr lang="en-US" dirty="0"/>
              <a:t>Digital Meters</a:t>
            </a:r>
            <a:endParaRPr lang="en-IN" sz="2800" dirty="0"/>
          </a:p>
        </p:txBody>
      </p:sp>
      <p:sp>
        <p:nvSpPr>
          <p:cNvPr id="7" name="Content Placeholder 6">
            <a:extLst>
              <a:ext uri="{FF2B5EF4-FFF2-40B4-BE49-F238E27FC236}">
                <a16:creationId xmlns:a16="http://schemas.microsoft.com/office/drawing/2014/main" id="{DB5F582E-1B19-4101-B833-843955CEB68E}"/>
              </a:ext>
            </a:extLst>
          </p:cNvPr>
          <p:cNvSpPr>
            <a:spLocks noGrp="1"/>
          </p:cNvSpPr>
          <p:nvPr>
            <p:ph sz="quarter" idx="13"/>
          </p:nvPr>
        </p:nvSpPr>
        <p:spPr>
          <a:xfrm>
            <a:off x="457200" y="1143000"/>
            <a:ext cx="8232775" cy="2775563"/>
          </a:xfrm>
        </p:spPr>
        <p:txBody>
          <a:bodyPr lIns="0" tIns="18000" rIns="0" bIns="18000" anchor="ctr">
            <a:spAutoFit/>
          </a:bodyPr>
          <a:lstStyle/>
          <a:p>
            <a:pPr marL="342000" indent="-342900">
              <a:spcBef>
                <a:spcPts val="600"/>
              </a:spcBef>
            </a:pPr>
            <a:r>
              <a:rPr lang="en-US" dirty="0">
                <a:latin typeface="Arial" panose="020B0604020202020204" pitchFamily="34" charset="0"/>
                <a:cs typeface="Arial" panose="020B0604020202020204" pitchFamily="34" charset="0"/>
              </a:rPr>
              <a:t>A voltmeter measures the pressure or potential of electricity in units of volts.</a:t>
            </a:r>
          </a:p>
          <a:p>
            <a:pPr marL="342000" indent="-342900">
              <a:spcBef>
                <a:spcPts val="600"/>
              </a:spcBef>
            </a:pPr>
            <a:r>
              <a:rPr lang="en-US" dirty="0">
                <a:latin typeface="Arial" panose="020B0604020202020204" pitchFamily="34" charset="0"/>
                <a:cs typeface="Arial" panose="020B0604020202020204" pitchFamily="34" charset="0"/>
              </a:rPr>
              <a:t>An ohmmeter measures the resistance in ohms of a component or circuit section when no current is flowing through the circuit.</a:t>
            </a:r>
          </a:p>
          <a:p>
            <a:pPr marL="342000" indent="-342900">
              <a:spcBef>
                <a:spcPts val="600"/>
              </a:spcBef>
            </a:pPr>
            <a:r>
              <a:rPr lang="en-US" dirty="0">
                <a:latin typeface="Arial" panose="020B0604020202020204" pitchFamily="34" charset="0"/>
                <a:cs typeface="Arial" panose="020B0604020202020204" pitchFamily="34" charset="0"/>
              </a:rPr>
              <a:t>An ammeter measures the flow of current through a complete circuit in units of amperes or milliamperes.</a:t>
            </a:r>
            <a:endParaRPr lang="en-I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4333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A6C5B1-19DB-42BD-ACFF-63FF3C5214D7}"/>
              </a:ext>
            </a:extLst>
          </p:cNvPr>
          <p:cNvSpPr>
            <a:spLocks noGrp="1"/>
          </p:cNvSpPr>
          <p:nvPr>
            <p:ph type="title"/>
          </p:nvPr>
        </p:nvSpPr>
        <p:spPr>
          <a:xfrm>
            <a:off x="457200" y="249909"/>
            <a:ext cx="8229600" cy="590349"/>
          </a:xfrm>
        </p:spPr>
        <p:txBody>
          <a:bodyPr lIns="0" tIns="18000" rIns="0" bIns="18000" anchor="ctr" anchorCtr="0">
            <a:spAutoFit/>
          </a:bodyPr>
          <a:lstStyle/>
          <a:p>
            <a:r>
              <a:rPr lang="en-US" dirty="0"/>
              <a:t>Introduction</a:t>
            </a:r>
            <a:endParaRPr lang="en-IN" dirty="0"/>
          </a:p>
        </p:txBody>
      </p:sp>
      <p:sp>
        <p:nvSpPr>
          <p:cNvPr id="8" name="Content Placeholder 7">
            <a:extLst>
              <a:ext uri="{FF2B5EF4-FFF2-40B4-BE49-F238E27FC236}">
                <a16:creationId xmlns:a16="http://schemas.microsoft.com/office/drawing/2014/main" id="{B3771B5F-73A5-4AA1-BAF0-6BF2DABBC99E}"/>
              </a:ext>
            </a:extLst>
          </p:cNvPr>
          <p:cNvSpPr>
            <a:spLocks noGrp="1"/>
          </p:cNvSpPr>
          <p:nvPr>
            <p:ph sz="quarter" idx="13"/>
          </p:nvPr>
        </p:nvSpPr>
        <p:spPr>
          <a:xfrm>
            <a:off x="457200" y="1143000"/>
            <a:ext cx="8229600" cy="2113843"/>
          </a:xfrm>
        </p:spPr>
        <p:txBody>
          <a:bodyPr lIns="0" tIns="18000" rIns="0" bIns="18000" anchor="ctr" anchorCtr="0">
            <a:spAutoFit/>
          </a:bodyPr>
          <a:lstStyle/>
          <a:p>
            <a:pPr marL="342900" indent="-342900">
              <a:spcBef>
                <a:spcPts val="600"/>
              </a:spcBef>
            </a:pPr>
            <a:r>
              <a:rPr lang="en-US" sz="2400" dirty="0"/>
              <a:t>Electricity may be difficult for some people to learn for the following reasons:</a:t>
            </a:r>
          </a:p>
          <a:p>
            <a:pPr marL="829818" lvl="1" indent="-342900"/>
            <a:r>
              <a:rPr lang="en-US" sz="2400" dirty="0"/>
              <a:t>It cannot be seen.</a:t>
            </a:r>
          </a:p>
          <a:p>
            <a:pPr marL="829818" lvl="1" indent="-342900"/>
            <a:r>
              <a:rPr lang="en-US" sz="2400" dirty="0"/>
              <a:t>Only the results of electricity can be seen.</a:t>
            </a:r>
          </a:p>
          <a:p>
            <a:pPr marL="829818" lvl="1" indent="-342900"/>
            <a:r>
              <a:rPr lang="en-US" sz="2400" dirty="0"/>
              <a:t>It has to be detected and measured.</a:t>
            </a:r>
            <a:endParaRPr lang="en-IN" sz="3600" dirty="0"/>
          </a:p>
        </p:txBody>
      </p:sp>
    </p:spTree>
    <p:extLst>
      <p:ext uri="{BB962C8B-B14F-4D97-AF65-F5344CB8AC3E}">
        <p14:creationId xmlns:p14="http://schemas.microsoft.com/office/powerpoint/2010/main" val="40904468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114CB9A-2739-4645-A59F-F044BD2A08CC}"/>
              </a:ext>
            </a:extLst>
          </p:cNvPr>
          <p:cNvSpPr>
            <a:spLocks noGrp="1"/>
          </p:cNvSpPr>
          <p:nvPr>
            <p:ph type="title"/>
          </p:nvPr>
        </p:nvSpPr>
        <p:spPr>
          <a:xfrm>
            <a:off x="457200" y="228600"/>
            <a:ext cx="8229600" cy="590349"/>
          </a:xfrm>
        </p:spPr>
        <p:txBody>
          <a:bodyPr lIns="0" tIns="18000" rIns="0" bIns="18000" anchor="ctr">
            <a:spAutoFit/>
          </a:bodyPr>
          <a:lstStyle/>
          <a:p>
            <a:r>
              <a:rPr lang="en-US" dirty="0">
                <a:latin typeface="+mj-lt"/>
              </a:rPr>
              <a:t>Figure 11.28</a:t>
            </a:r>
            <a:endParaRPr lang="en-IN" dirty="0">
              <a:latin typeface="+mj-lt"/>
            </a:endParaRPr>
          </a:p>
        </p:txBody>
      </p:sp>
      <p:pic>
        <p:nvPicPr>
          <p:cNvPr id="5" name="Picture Placeholder 4" descr="A typical digital multimeter.&#10;Long description is available in notes, press F6.">
            <a:extLst>
              <a:ext uri="{FF2B5EF4-FFF2-40B4-BE49-F238E27FC236}">
                <a16:creationId xmlns:a16="http://schemas.microsoft.com/office/drawing/2014/main" id="{7C05F0A9-0EFB-4113-9744-F819DC516E5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536012" y="1447800"/>
            <a:ext cx="4093388" cy="3295703"/>
          </a:xfrm>
          <a:prstGeom prst="rect">
            <a:avLst/>
          </a:prstGeom>
        </p:spPr>
      </p:pic>
      <p:sp>
        <p:nvSpPr>
          <p:cNvPr id="17" name="Content Placeholder 16">
            <a:extLst>
              <a:ext uri="{FF2B5EF4-FFF2-40B4-BE49-F238E27FC236}">
                <a16:creationId xmlns:a16="http://schemas.microsoft.com/office/drawing/2014/main" id="{73191AED-9D84-483A-9691-392CC588DD39}"/>
              </a:ext>
            </a:extLst>
          </p:cNvPr>
          <p:cNvSpPr>
            <a:spLocks noGrp="1"/>
          </p:cNvSpPr>
          <p:nvPr>
            <p:ph idx="1"/>
          </p:nvPr>
        </p:nvSpPr>
        <p:spPr>
          <a:xfrm>
            <a:off x="457200" y="5410200"/>
            <a:ext cx="8229600" cy="368803"/>
          </a:xfrm>
        </p:spPr>
        <p:txBody>
          <a:bodyPr lIns="0" tIns="18000" rIns="0" bIns="18000" anchor="ctr">
            <a:spAutoFit/>
          </a:bodyPr>
          <a:lstStyle/>
          <a:p>
            <a:pPr marL="0" indent="0">
              <a:buNone/>
            </a:pPr>
            <a:r>
              <a:rPr lang="en-US" dirty="0"/>
              <a:t>Typical digital multimeter.</a:t>
            </a:r>
          </a:p>
        </p:txBody>
      </p:sp>
    </p:spTree>
    <p:extLst>
      <p:ext uri="{BB962C8B-B14F-4D97-AF65-F5344CB8AC3E}">
        <p14:creationId xmlns:p14="http://schemas.microsoft.com/office/powerpoint/2010/main" val="24888597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114CB9A-2739-4645-A59F-F044BD2A08CC}"/>
              </a:ext>
            </a:extLst>
          </p:cNvPr>
          <p:cNvSpPr>
            <a:spLocks noGrp="1"/>
          </p:cNvSpPr>
          <p:nvPr>
            <p:ph type="title"/>
          </p:nvPr>
        </p:nvSpPr>
        <p:spPr>
          <a:xfrm>
            <a:off x="457200" y="228600"/>
            <a:ext cx="8229600" cy="590349"/>
          </a:xfrm>
        </p:spPr>
        <p:txBody>
          <a:bodyPr lIns="0" tIns="18000" rIns="0" bIns="18000" anchor="ctr">
            <a:spAutoFit/>
          </a:bodyPr>
          <a:lstStyle/>
          <a:p>
            <a:r>
              <a:rPr lang="en-US" dirty="0"/>
              <a:t>Chart 11.1</a:t>
            </a:r>
            <a:endParaRPr lang="en-IN" dirty="0">
              <a:latin typeface="+mj-lt"/>
            </a:endParaRPr>
          </a:p>
        </p:txBody>
      </p:sp>
      <p:pic>
        <p:nvPicPr>
          <p:cNvPr id="6" name="Picture Placeholder 5" descr="A chart 11-1 lists some common symbols and abbreviations used on digital meters.&#10;Long description is available in notes, press F6.">
            <a:extLst>
              <a:ext uri="{FF2B5EF4-FFF2-40B4-BE49-F238E27FC236}">
                <a16:creationId xmlns:a16="http://schemas.microsoft.com/office/drawing/2014/main" id="{EB15C7BF-D0CE-4ADF-8FB7-6D985ED3D9C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658026" y="1466850"/>
            <a:ext cx="3848100" cy="3638550"/>
          </a:xfrm>
          <a:prstGeom prst="rect">
            <a:avLst/>
          </a:prstGeom>
        </p:spPr>
      </p:pic>
      <p:sp>
        <p:nvSpPr>
          <p:cNvPr id="17" name="Content Placeholder 16">
            <a:extLst>
              <a:ext uri="{FF2B5EF4-FFF2-40B4-BE49-F238E27FC236}">
                <a16:creationId xmlns:a16="http://schemas.microsoft.com/office/drawing/2014/main" id="{73191AED-9D84-483A-9691-392CC588DD39}"/>
              </a:ext>
            </a:extLst>
          </p:cNvPr>
          <p:cNvSpPr>
            <a:spLocks noGrp="1"/>
          </p:cNvSpPr>
          <p:nvPr>
            <p:ph idx="1"/>
          </p:nvPr>
        </p:nvSpPr>
        <p:spPr>
          <a:xfrm>
            <a:off x="457200" y="5480157"/>
            <a:ext cx="8229600" cy="368803"/>
          </a:xfrm>
        </p:spPr>
        <p:txBody>
          <a:bodyPr lIns="0" tIns="18000" rIns="0" bIns="18000" anchor="ctr">
            <a:spAutoFit/>
          </a:bodyPr>
          <a:lstStyle/>
          <a:p>
            <a:pPr marL="0" indent="0">
              <a:buNone/>
            </a:pPr>
            <a:r>
              <a:rPr lang="en-US" dirty="0"/>
              <a:t>Common symbols and abbreviations used on digital meters.</a:t>
            </a:r>
          </a:p>
        </p:txBody>
      </p:sp>
    </p:spTree>
    <p:extLst>
      <p:ext uri="{BB962C8B-B14F-4D97-AF65-F5344CB8AC3E}">
        <p14:creationId xmlns:p14="http://schemas.microsoft.com/office/powerpoint/2010/main" val="34333998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114CB9A-2739-4645-A59F-F044BD2A08CC}"/>
              </a:ext>
            </a:extLst>
          </p:cNvPr>
          <p:cNvSpPr>
            <a:spLocks noGrp="1"/>
          </p:cNvSpPr>
          <p:nvPr>
            <p:ph type="title"/>
          </p:nvPr>
        </p:nvSpPr>
        <p:spPr>
          <a:xfrm>
            <a:off x="457200" y="228600"/>
            <a:ext cx="8229600" cy="590349"/>
          </a:xfrm>
        </p:spPr>
        <p:txBody>
          <a:bodyPr lIns="0" tIns="18000" rIns="0" bIns="18000" anchor="ctr">
            <a:spAutoFit/>
          </a:bodyPr>
          <a:lstStyle/>
          <a:p>
            <a:r>
              <a:rPr lang="en-US" dirty="0">
                <a:latin typeface="+mj-lt"/>
              </a:rPr>
              <a:t>Figure 11.31</a:t>
            </a:r>
            <a:endParaRPr lang="en-IN" dirty="0">
              <a:latin typeface="+mj-lt"/>
            </a:endParaRPr>
          </a:p>
        </p:txBody>
      </p:sp>
      <p:pic>
        <p:nvPicPr>
          <p:cNvPr id="6" name="Picture Placeholder 5" descr="A digital multimeter is set to read the ohms of a light bulb. It reads 001.0.&#10;">
            <a:extLst>
              <a:ext uri="{FF2B5EF4-FFF2-40B4-BE49-F238E27FC236}">
                <a16:creationId xmlns:a16="http://schemas.microsoft.com/office/drawing/2014/main" id="{4A0055AC-45E4-4FFA-9EAC-FA40AB159C8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3145847" y="1447800"/>
            <a:ext cx="2876550" cy="3524250"/>
          </a:xfrm>
          <a:prstGeom prst="rect">
            <a:avLst/>
          </a:prstGeom>
        </p:spPr>
      </p:pic>
      <p:sp>
        <p:nvSpPr>
          <p:cNvPr id="17" name="Content Placeholder 16">
            <a:extLst>
              <a:ext uri="{FF2B5EF4-FFF2-40B4-BE49-F238E27FC236}">
                <a16:creationId xmlns:a16="http://schemas.microsoft.com/office/drawing/2014/main" id="{73191AED-9D84-483A-9691-392CC588DD39}"/>
              </a:ext>
            </a:extLst>
          </p:cNvPr>
          <p:cNvSpPr>
            <a:spLocks noGrp="1"/>
          </p:cNvSpPr>
          <p:nvPr>
            <p:ph idx="1"/>
          </p:nvPr>
        </p:nvSpPr>
        <p:spPr>
          <a:xfrm>
            <a:off x="457200" y="5207094"/>
            <a:ext cx="8229600" cy="775015"/>
          </a:xfrm>
        </p:spPr>
        <p:txBody>
          <a:bodyPr lIns="0" tIns="18000" rIns="0" bIns="18000" anchor="ctr">
            <a:spAutoFit/>
          </a:bodyPr>
          <a:lstStyle/>
          <a:p>
            <a:pPr marL="0" indent="0">
              <a:buNone/>
            </a:pPr>
            <a:r>
              <a:rPr lang="en-US" dirty="0"/>
              <a:t>Using a digital multimeter set to read ohms (Ω) to test this light bulb. The meter reads the resistance of the filament.</a:t>
            </a:r>
          </a:p>
        </p:txBody>
      </p:sp>
    </p:spTree>
    <p:extLst>
      <p:ext uri="{BB962C8B-B14F-4D97-AF65-F5344CB8AC3E}">
        <p14:creationId xmlns:p14="http://schemas.microsoft.com/office/powerpoint/2010/main" val="37535155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Test Bulb</a:t>
            </a:r>
            <a:br>
              <a:rPr lang="en-US" sz="2800" dirty="0"/>
            </a:br>
            <a:r>
              <a:rPr lang="en-US" sz="1200" dirty="0"/>
              <a:t>(The animation will automatically start in a few seconds)</a:t>
            </a:r>
          </a:p>
        </p:txBody>
      </p:sp>
      <p:sp>
        <p:nvSpPr>
          <p:cNvPr id="7" name="Rectangle 6">
            <a:extLst>
              <a:ext uri="{FF2B5EF4-FFF2-40B4-BE49-F238E27FC236}">
                <a16:creationId xmlns:a16="http://schemas.microsoft.com/office/drawing/2014/main" id="{D36CAD09-37D2-4C16-9121-B4315E3CFE40}"/>
              </a:ext>
            </a:extLst>
          </p:cNvPr>
          <p:cNvSpPr/>
          <p:nvPr/>
        </p:nvSpPr>
        <p:spPr>
          <a:xfrm>
            <a:off x="293615" y="1481137"/>
            <a:ext cx="1275126" cy="4630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11404DF-A883-4A4D-922E-1962EC12EB09}"/>
              </a:ext>
            </a:extLst>
          </p:cNvPr>
          <p:cNvSpPr/>
          <p:nvPr/>
        </p:nvSpPr>
        <p:spPr>
          <a:xfrm>
            <a:off x="7411674" y="1481138"/>
            <a:ext cx="1275126" cy="4630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test_bulb_ch56">
            <a:hlinkClick r:id="" action="ppaction://media"/>
            <a:extLst>
              <a:ext uri="{FF2B5EF4-FFF2-40B4-BE49-F238E27FC236}">
                <a16:creationId xmlns:a16="http://schemas.microsoft.com/office/drawing/2014/main" id="{06383F3E-A3C2-44EF-A0A0-3D6C2BE4A1A9}"/>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94431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4B860E-90ED-4E2B-B7D6-612468A14C08}"/>
              </a:ext>
            </a:extLst>
          </p:cNvPr>
          <p:cNvSpPr>
            <a:spLocks noGrp="1"/>
          </p:cNvSpPr>
          <p:nvPr>
            <p:ph type="title"/>
          </p:nvPr>
        </p:nvSpPr>
        <p:spPr>
          <a:xfrm>
            <a:off x="457200" y="247851"/>
            <a:ext cx="8229600" cy="590349"/>
          </a:xfrm>
        </p:spPr>
        <p:txBody>
          <a:bodyPr lIns="0" tIns="18000" rIns="0" bIns="18000" anchor="ctr">
            <a:spAutoFit/>
          </a:bodyPr>
          <a:lstStyle/>
          <a:p>
            <a:r>
              <a:rPr lang="en-US" dirty="0"/>
              <a:t>Inductive Ammeters</a:t>
            </a:r>
            <a:endParaRPr lang="en-IN" sz="2800" dirty="0"/>
          </a:p>
        </p:txBody>
      </p:sp>
      <p:sp>
        <p:nvSpPr>
          <p:cNvPr id="7" name="Content Placeholder 6">
            <a:extLst>
              <a:ext uri="{FF2B5EF4-FFF2-40B4-BE49-F238E27FC236}">
                <a16:creationId xmlns:a16="http://schemas.microsoft.com/office/drawing/2014/main" id="{DB5F582E-1B19-4101-B833-843955CEB68E}"/>
              </a:ext>
            </a:extLst>
          </p:cNvPr>
          <p:cNvSpPr>
            <a:spLocks noGrp="1"/>
          </p:cNvSpPr>
          <p:nvPr>
            <p:ph sz="quarter" idx="13"/>
          </p:nvPr>
        </p:nvSpPr>
        <p:spPr>
          <a:xfrm>
            <a:off x="457200" y="1143000"/>
            <a:ext cx="8232775" cy="2036899"/>
          </a:xfrm>
        </p:spPr>
        <p:txBody>
          <a:bodyPr lIns="0" tIns="18000" rIns="0" bIns="18000" anchor="ctr">
            <a:spAutoFit/>
          </a:bodyPr>
          <a:lstStyle/>
          <a:p>
            <a:pPr marL="342900" indent="-342900">
              <a:spcBef>
                <a:spcPts val="600"/>
              </a:spcBef>
            </a:pPr>
            <a:r>
              <a:rPr lang="en-US" dirty="0">
                <a:latin typeface="Arial" panose="020B0604020202020204" pitchFamily="34" charset="0"/>
                <a:cs typeface="Arial" panose="020B0604020202020204" pitchFamily="34" charset="0"/>
              </a:rPr>
              <a:t>Able to read much higher amperages than 10 amperes.</a:t>
            </a:r>
          </a:p>
          <a:p>
            <a:pPr marL="342900" indent="-342900">
              <a:spcBef>
                <a:spcPts val="600"/>
              </a:spcBef>
            </a:pPr>
            <a:r>
              <a:rPr lang="en-US" dirty="0">
                <a:latin typeface="Arial" panose="020B0604020202020204" pitchFamily="34" charset="0"/>
                <a:cs typeface="Arial" panose="020B0604020202020204" pitchFamily="34" charset="0"/>
              </a:rPr>
              <a:t>The ammeter uses the strength of the magnetic field to measure the electrical current.</a:t>
            </a:r>
          </a:p>
          <a:p>
            <a:pPr marL="342900" indent="-342900">
              <a:spcBef>
                <a:spcPts val="600"/>
              </a:spcBef>
            </a:pPr>
            <a:r>
              <a:rPr lang="en-US" dirty="0">
                <a:latin typeface="Arial" panose="020B0604020202020204" pitchFamily="34" charset="0"/>
                <a:cs typeface="Arial" panose="020B0604020202020204" pitchFamily="34" charset="0"/>
              </a:rPr>
              <a:t>An </a:t>
            </a:r>
            <a:r>
              <a:rPr lang="en-US" spc="-300" dirty="0">
                <a:latin typeface="Arial" panose="020B0604020202020204" pitchFamily="34" charset="0"/>
                <a:cs typeface="Arial" panose="020B0604020202020204" pitchFamily="34" charset="0"/>
              </a:rPr>
              <a:t>A </a:t>
            </a:r>
            <a:r>
              <a:rPr lang="en-US" dirty="0">
                <a:latin typeface="Arial" panose="020B0604020202020204" pitchFamily="34" charset="0"/>
                <a:cs typeface="Arial" panose="020B0604020202020204" pitchFamily="34" charset="0"/>
              </a:rPr>
              <a:t>C/</a:t>
            </a:r>
            <a:r>
              <a:rPr lang="en-US" spc="-300" dirty="0">
                <a:latin typeface="Arial" panose="020B0604020202020204" pitchFamily="34" charset="0"/>
                <a:cs typeface="Arial" panose="020B0604020202020204" pitchFamily="34" charset="0"/>
              </a:rPr>
              <a:t>D </a:t>
            </a:r>
            <a:r>
              <a:rPr lang="en-US" dirty="0">
                <a:latin typeface="Arial" panose="020B0604020202020204" pitchFamily="34" charset="0"/>
                <a:cs typeface="Arial" panose="020B0604020202020204" pitchFamily="34" charset="0"/>
              </a:rPr>
              <a:t>C clamp-on digital multimeter is a useful meter for automotive diagnostic work.</a:t>
            </a:r>
            <a:endParaRPr lang="en-I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74826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114CB9A-2739-4645-A59F-F044BD2A08CC}"/>
              </a:ext>
            </a:extLst>
          </p:cNvPr>
          <p:cNvSpPr>
            <a:spLocks noGrp="1"/>
          </p:cNvSpPr>
          <p:nvPr>
            <p:ph type="title"/>
          </p:nvPr>
        </p:nvSpPr>
        <p:spPr>
          <a:xfrm>
            <a:off x="457200" y="228600"/>
            <a:ext cx="8229600" cy="590349"/>
          </a:xfrm>
        </p:spPr>
        <p:txBody>
          <a:bodyPr lIns="0" tIns="18000" rIns="0" bIns="18000" anchor="ctr">
            <a:spAutoFit/>
          </a:bodyPr>
          <a:lstStyle/>
          <a:p>
            <a:r>
              <a:rPr lang="en-US" dirty="0">
                <a:latin typeface="+mj-lt"/>
              </a:rPr>
              <a:t>Figure 11.35</a:t>
            </a:r>
            <a:endParaRPr lang="en-IN" dirty="0">
              <a:latin typeface="+mj-lt"/>
            </a:endParaRPr>
          </a:p>
        </p:txBody>
      </p:sp>
      <p:pic>
        <p:nvPicPr>
          <p:cNvPr id="5" name="Picture Placeholder 4" descr="An inductive ammeter clamp measures the current flow through the battery cables.&#10;">
            <a:extLst>
              <a:ext uri="{FF2B5EF4-FFF2-40B4-BE49-F238E27FC236}">
                <a16:creationId xmlns:a16="http://schemas.microsoft.com/office/drawing/2014/main" id="{EB561CD0-3D41-469F-BB41-4B430DFEFF5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362200" y="1447800"/>
            <a:ext cx="4425696" cy="3322320"/>
          </a:xfrm>
          <a:prstGeom prst="rect">
            <a:avLst/>
          </a:prstGeom>
        </p:spPr>
      </p:pic>
      <p:sp>
        <p:nvSpPr>
          <p:cNvPr id="17" name="Content Placeholder 16">
            <a:extLst>
              <a:ext uri="{FF2B5EF4-FFF2-40B4-BE49-F238E27FC236}">
                <a16:creationId xmlns:a16="http://schemas.microsoft.com/office/drawing/2014/main" id="{73191AED-9D84-483A-9691-392CC588DD39}"/>
              </a:ext>
            </a:extLst>
          </p:cNvPr>
          <p:cNvSpPr>
            <a:spLocks noGrp="1"/>
          </p:cNvSpPr>
          <p:nvPr>
            <p:ph idx="1"/>
          </p:nvPr>
        </p:nvSpPr>
        <p:spPr>
          <a:xfrm>
            <a:off x="457200" y="5022428"/>
            <a:ext cx="8229600" cy="1144347"/>
          </a:xfrm>
        </p:spPr>
        <p:txBody>
          <a:bodyPr lIns="0" tIns="18000" rIns="0" bIns="18000" anchor="ctr">
            <a:spAutoFit/>
          </a:bodyPr>
          <a:lstStyle/>
          <a:p>
            <a:pPr marL="0" indent="0">
              <a:buNone/>
            </a:pPr>
            <a:r>
              <a:rPr lang="en-US" dirty="0"/>
              <a:t>An inductive ammeter clamp is used with all starting and charging testers to measure the current flow through the battery cables.</a:t>
            </a:r>
          </a:p>
        </p:txBody>
      </p:sp>
    </p:spTree>
    <p:extLst>
      <p:ext uri="{BB962C8B-B14F-4D97-AF65-F5344CB8AC3E}">
        <p14:creationId xmlns:p14="http://schemas.microsoft.com/office/powerpoint/2010/main" val="10109149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114CB9A-2739-4645-A59F-F044BD2A08CC}"/>
              </a:ext>
            </a:extLst>
          </p:cNvPr>
          <p:cNvSpPr>
            <a:spLocks noGrp="1"/>
          </p:cNvSpPr>
          <p:nvPr>
            <p:ph type="title"/>
          </p:nvPr>
        </p:nvSpPr>
        <p:spPr>
          <a:xfrm>
            <a:off x="457200" y="228600"/>
            <a:ext cx="8229600" cy="590349"/>
          </a:xfrm>
        </p:spPr>
        <p:txBody>
          <a:bodyPr lIns="0" tIns="18000" rIns="0" bIns="18000" anchor="ctr">
            <a:spAutoFit/>
          </a:bodyPr>
          <a:lstStyle/>
          <a:p>
            <a:r>
              <a:rPr lang="en-US" dirty="0">
                <a:latin typeface="+mj-lt"/>
              </a:rPr>
              <a:t>Figure 11.36</a:t>
            </a:r>
            <a:endParaRPr lang="en-IN" dirty="0">
              <a:latin typeface="+mj-lt"/>
            </a:endParaRPr>
          </a:p>
        </p:txBody>
      </p:sp>
      <p:pic>
        <p:nvPicPr>
          <p:cNvPr id="6" name="Picture Placeholder 5" descr="A mini clamp on a digital multimeter which reads 00.00 amperes.&#10;">
            <a:extLst>
              <a:ext uri="{FF2B5EF4-FFF2-40B4-BE49-F238E27FC236}">
                <a16:creationId xmlns:a16="http://schemas.microsoft.com/office/drawing/2014/main" id="{4B868091-02B7-4FF1-8A82-0D578540E0A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133600" y="1470314"/>
            <a:ext cx="4883727" cy="3177886"/>
          </a:xfrm>
          <a:prstGeom prst="rect">
            <a:avLst/>
          </a:prstGeom>
        </p:spPr>
      </p:pic>
      <p:sp>
        <p:nvSpPr>
          <p:cNvPr id="17" name="Content Placeholder 16">
            <a:extLst>
              <a:ext uri="{FF2B5EF4-FFF2-40B4-BE49-F238E27FC236}">
                <a16:creationId xmlns:a16="http://schemas.microsoft.com/office/drawing/2014/main" id="{73191AED-9D84-483A-9691-392CC588DD39}"/>
              </a:ext>
            </a:extLst>
          </p:cNvPr>
          <p:cNvSpPr>
            <a:spLocks noGrp="1"/>
          </p:cNvSpPr>
          <p:nvPr>
            <p:ph idx="1"/>
          </p:nvPr>
        </p:nvSpPr>
        <p:spPr>
          <a:xfrm>
            <a:off x="457200" y="5391760"/>
            <a:ext cx="8229600" cy="405683"/>
          </a:xfrm>
        </p:spPr>
        <p:txBody>
          <a:bodyPr lIns="0" tIns="18000" rIns="0" bIns="18000" anchor="ctr">
            <a:spAutoFit/>
          </a:bodyPr>
          <a:lstStyle/>
          <a:p>
            <a:pPr marL="0" indent="0">
              <a:buNone/>
            </a:pPr>
            <a:r>
              <a:rPr lang="en-US" dirty="0"/>
              <a:t>A typical mini clamp-on-type digital multimeter.</a:t>
            </a:r>
          </a:p>
        </p:txBody>
      </p:sp>
    </p:spTree>
    <p:extLst>
      <p:ext uri="{BB962C8B-B14F-4D97-AF65-F5344CB8AC3E}">
        <p14:creationId xmlns:p14="http://schemas.microsoft.com/office/powerpoint/2010/main" val="14946822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Test Compressor Clutch Circuit, Clamp Meter</a:t>
            </a:r>
            <a:br>
              <a:rPr lang="en-US" sz="2800" dirty="0"/>
            </a:br>
            <a:r>
              <a:rPr lang="en-US" sz="1200" dirty="0"/>
              <a:t>(The animation will automatically start in a few seconds)</a:t>
            </a:r>
          </a:p>
        </p:txBody>
      </p:sp>
      <p:sp>
        <p:nvSpPr>
          <p:cNvPr id="7" name="Rectangle 6">
            <a:extLst>
              <a:ext uri="{FF2B5EF4-FFF2-40B4-BE49-F238E27FC236}">
                <a16:creationId xmlns:a16="http://schemas.microsoft.com/office/drawing/2014/main" id="{D36CAD09-37D2-4C16-9121-B4315E3CFE40}"/>
              </a:ext>
            </a:extLst>
          </p:cNvPr>
          <p:cNvSpPr/>
          <p:nvPr/>
        </p:nvSpPr>
        <p:spPr>
          <a:xfrm>
            <a:off x="293615" y="1481137"/>
            <a:ext cx="1275126" cy="4630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11404DF-A883-4A4D-922E-1962EC12EB09}"/>
              </a:ext>
            </a:extLst>
          </p:cNvPr>
          <p:cNvSpPr/>
          <p:nvPr/>
        </p:nvSpPr>
        <p:spPr>
          <a:xfrm>
            <a:off x="7411674" y="1481138"/>
            <a:ext cx="1275126" cy="4630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test_comp_clutch_circuit_clamp_meter">
            <a:hlinkClick r:id="" action="ppaction://media"/>
            <a:extLst>
              <a:ext uri="{FF2B5EF4-FFF2-40B4-BE49-F238E27FC236}">
                <a16:creationId xmlns:a16="http://schemas.microsoft.com/office/drawing/2014/main" id="{7A1BBEF8-F115-413C-A1C3-2FF281E8242D}"/>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
        <p:nvSpPr>
          <p:cNvPr id="12" name="Rectangle 11">
            <a:extLst>
              <a:ext uri="{FF2B5EF4-FFF2-40B4-BE49-F238E27FC236}">
                <a16:creationId xmlns:a16="http://schemas.microsoft.com/office/drawing/2014/main" id="{F8A5E820-B479-467D-98E0-B7BD6BD687CB}"/>
              </a:ext>
            </a:extLst>
          </p:cNvPr>
          <p:cNvSpPr/>
          <p:nvPr/>
        </p:nvSpPr>
        <p:spPr>
          <a:xfrm>
            <a:off x="5105400" y="1481137"/>
            <a:ext cx="1143000" cy="3476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E879172C-4F30-4299-ADC8-F4C3F96A3F41}"/>
              </a:ext>
            </a:extLst>
          </p:cNvPr>
          <p:cNvSpPr txBox="1"/>
          <p:nvPr/>
        </p:nvSpPr>
        <p:spPr>
          <a:xfrm>
            <a:off x="5021511" y="1414327"/>
            <a:ext cx="1808526"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Clamp Meter</a:t>
            </a:r>
          </a:p>
        </p:txBody>
      </p:sp>
    </p:spTree>
    <p:extLst>
      <p:ext uri="{BB962C8B-B14F-4D97-AF65-F5344CB8AC3E}">
        <p14:creationId xmlns:p14="http://schemas.microsoft.com/office/powerpoint/2010/main" val="416304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6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4B860E-90ED-4E2B-B7D6-612468A14C08}"/>
              </a:ext>
            </a:extLst>
          </p:cNvPr>
          <p:cNvSpPr>
            <a:spLocks noGrp="1"/>
          </p:cNvSpPr>
          <p:nvPr>
            <p:ph type="title"/>
          </p:nvPr>
        </p:nvSpPr>
        <p:spPr>
          <a:xfrm>
            <a:off x="457200" y="247851"/>
            <a:ext cx="8229600" cy="590349"/>
          </a:xfrm>
        </p:spPr>
        <p:txBody>
          <a:bodyPr lIns="0" tIns="18000" rIns="0" bIns="18000" anchor="ctr">
            <a:spAutoFit/>
          </a:bodyPr>
          <a:lstStyle/>
          <a:p>
            <a:r>
              <a:rPr lang="en-US" dirty="0"/>
              <a:t>Terminals and Connectors</a:t>
            </a:r>
            <a:endParaRPr lang="en-IN" sz="2800" dirty="0"/>
          </a:p>
        </p:txBody>
      </p:sp>
      <p:sp>
        <p:nvSpPr>
          <p:cNvPr id="7" name="Content Placeholder 6">
            <a:extLst>
              <a:ext uri="{FF2B5EF4-FFF2-40B4-BE49-F238E27FC236}">
                <a16:creationId xmlns:a16="http://schemas.microsoft.com/office/drawing/2014/main" id="{DB5F582E-1B19-4101-B833-843955CEB68E}"/>
              </a:ext>
            </a:extLst>
          </p:cNvPr>
          <p:cNvSpPr>
            <a:spLocks noGrp="1"/>
          </p:cNvSpPr>
          <p:nvPr>
            <p:ph sz="quarter" idx="13"/>
          </p:nvPr>
        </p:nvSpPr>
        <p:spPr>
          <a:xfrm>
            <a:off x="457200" y="1143000"/>
            <a:ext cx="8232775" cy="1221291"/>
          </a:xfrm>
        </p:spPr>
        <p:txBody>
          <a:bodyPr lIns="0" tIns="18000" rIns="0" bIns="18000" anchor="ctr">
            <a:spAutoFit/>
          </a:bodyPr>
          <a:lstStyle/>
          <a:p>
            <a:pPr marL="342900" indent="-342900">
              <a:spcBef>
                <a:spcPts val="600"/>
              </a:spcBef>
            </a:pPr>
            <a:r>
              <a:rPr lang="en-US" dirty="0">
                <a:latin typeface="Arial" panose="020B0604020202020204" pitchFamily="34" charset="0"/>
                <a:cs typeface="Arial" panose="020B0604020202020204" pitchFamily="34" charset="0"/>
              </a:rPr>
              <a:t>A terminal is the metal end of a wire, whereas a connector is the plastic housing for the terminal.</a:t>
            </a:r>
          </a:p>
          <a:p>
            <a:pPr marL="342900" indent="-342900">
              <a:spcBef>
                <a:spcPts val="600"/>
              </a:spcBef>
            </a:pPr>
            <a:r>
              <a:rPr lang="en-US" dirty="0">
                <a:latin typeface="Arial" panose="020B0604020202020204" pitchFamily="34" charset="0"/>
                <a:cs typeface="Arial" panose="020B0604020202020204" pitchFamily="34" charset="0"/>
              </a:rPr>
              <a:t>Servicing Terminals</a:t>
            </a:r>
            <a:endParaRPr lang="en-I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93824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114CB9A-2739-4645-A59F-F044BD2A08CC}"/>
              </a:ext>
            </a:extLst>
          </p:cNvPr>
          <p:cNvSpPr>
            <a:spLocks noGrp="1"/>
          </p:cNvSpPr>
          <p:nvPr>
            <p:ph type="title"/>
          </p:nvPr>
        </p:nvSpPr>
        <p:spPr>
          <a:xfrm>
            <a:off x="457200" y="228600"/>
            <a:ext cx="8229600" cy="590349"/>
          </a:xfrm>
        </p:spPr>
        <p:txBody>
          <a:bodyPr lIns="0" tIns="18000" rIns="0" bIns="18000" anchor="ctr">
            <a:spAutoFit/>
          </a:bodyPr>
          <a:lstStyle/>
          <a:p>
            <a:r>
              <a:rPr lang="en-US" dirty="0">
                <a:latin typeface="+mj-lt"/>
              </a:rPr>
              <a:t>Figure 11.37</a:t>
            </a:r>
            <a:endParaRPr lang="en-IN" dirty="0">
              <a:latin typeface="+mj-lt"/>
            </a:endParaRPr>
          </a:p>
        </p:txBody>
      </p:sp>
      <p:pic>
        <p:nvPicPr>
          <p:cNvPr id="5" name="Picture Placeholder 4" descr="Two terminals contain a seal on the left and right. They also contain crimp, core crimp, and solder on the right.&#10;">
            <a:extLst>
              <a:ext uri="{FF2B5EF4-FFF2-40B4-BE49-F238E27FC236}">
                <a16:creationId xmlns:a16="http://schemas.microsoft.com/office/drawing/2014/main" id="{0D36B50E-97E7-49CF-8366-0D561D37DF8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237813" y="1465811"/>
            <a:ext cx="4677295" cy="2953789"/>
          </a:xfrm>
          <a:prstGeom prst="rect">
            <a:avLst/>
          </a:prstGeom>
        </p:spPr>
      </p:pic>
      <p:sp>
        <p:nvSpPr>
          <p:cNvPr id="17" name="Content Placeholder 16">
            <a:extLst>
              <a:ext uri="{FF2B5EF4-FFF2-40B4-BE49-F238E27FC236}">
                <a16:creationId xmlns:a16="http://schemas.microsoft.com/office/drawing/2014/main" id="{73191AED-9D84-483A-9691-392CC588DD39}"/>
              </a:ext>
            </a:extLst>
          </p:cNvPr>
          <p:cNvSpPr>
            <a:spLocks noGrp="1"/>
          </p:cNvSpPr>
          <p:nvPr>
            <p:ph idx="1"/>
          </p:nvPr>
        </p:nvSpPr>
        <p:spPr>
          <a:xfrm>
            <a:off x="457200" y="5207094"/>
            <a:ext cx="8229600" cy="775015"/>
          </a:xfrm>
        </p:spPr>
        <p:txBody>
          <a:bodyPr lIns="0" tIns="18000" rIns="0" bIns="18000" anchor="ctr">
            <a:spAutoFit/>
          </a:bodyPr>
          <a:lstStyle/>
          <a:p>
            <a:pPr marL="0" indent="0">
              <a:buNone/>
            </a:pPr>
            <a:r>
              <a:rPr lang="en-US" dirty="0"/>
              <a:t>Some terminals have seals attached to help seal the electrical connections.</a:t>
            </a:r>
          </a:p>
        </p:txBody>
      </p:sp>
    </p:spTree>
    <p:extLst>
      <p:ext uri="{BB962C8B-B14F-4D97-AF65-F5344CB8AC3E}">
        <p14:creationId xmlns:p14="http://schemas.microsoft.com/office/powerpoint/2010/main" val="1460525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8B2A678-0E40-4DC6-8168-C89D9FBCBF03}"/>
              </a:ext>
            </a:extLst>
          </p:cNvPr>
          <p:cNvSpPr>
            <a:spLocks noGrp="1"/>
          </p:cNvSpPr>
          <p:nvPr>
            <p:ph type="title"/>
          </p:nvPr>
        </p:nvSpPr>
        <p:spPr>
          <a:xfrm>
            <a:off x="457200" y="247851"/>
            <a:ext cx="8229600" cy="590349"/>
          </a:xfrm>
        </p:spPr>
        <p:txBody>
          <a:bodyPr lIns="0" tIns="18000" rIns="0" bIns="18000" anchor="ctr">
            <a:spAutoFit/>
          </a:bodyPr>
          <a:lstStyle/>
          <a:p>
            <a:r>
              <a:rPr lang="en-US" dirty="0"/>
              <a:t>Electricity </a:t>
            </a:r>
            <a:r>
              <a:rPr lang="en-US" sz="2800" dirty="0"/>
              <a:t>(1 of 3)</a:t>
            </a:r>
            <a:endParaRPr lang="en-IN" dirty="0">
              <a:latin typeface="+mj-lt"/>
            </a:endParaRPr>
          </a:p>
        </p:txBody>
      </p:sp>
      <p:sp>
        <p:nvSpPr>
          <p:cNvPr id="7" name="Content Placeholder 6">
            <a:extLst>
              <a:ext uri="{FF2B5EF4-FFF2-40B4-BE49-F238E27FC236}">
                <a16:creationId xmlns:a16="http://schemas.microsoft.com/office/drawing/2014/main" id="{9FA44E1C-CD89-4A9A-9E88-8360672A8806}"/>
              </a:ext>
            </a:extLst>
          </p:cNvPr>
          <p:cNvSpPr>
            <a:spLocks noGrp="1"/>
          </p:cNvSpPr>
          <p:nvPr>
            <p:ph idx="1"/>
          </p:nvPr>
        </p:nvSpPr>
        <p:spPr>
          <a:xfrm>
            <a:off x="457200" y="1143409"/>
            <a:ext cx="8229600" cy="4114391"/>
          </a:xfrm>
        </p:spPr>
        <p:txBody>
          <a:bodyPr lIns="0" tIns="18000" rIns="0" bIns="18000" anchor="ctr" anchorCtr="0">
            <a:spAutoFit/>
          </a:bodyPr>
          <a:lstStyle/>
          <a:p>
            <a:pPr marL="342900" indent="-342900">
              <a:spcBef>
                <a:spcPts val="600"/>
              </a:spcBef>
            </a:pPr>
            <a:r>
              <a:rPr lang="en-US" dirty="0"/>
              <a:t>Electricity is the movement of electrons from one atom to another.</a:t>
            </a:r>
          </a:p>
          <a:p>
            <a:pPr marL="342900" indent="-342900">
              <a:spcBef>
                <a:spcPts val="600"/>
              </a:spcBef>
            </a:pPr>
            <a:r>
              <a:rPr lang="en-US" dirty="0"/>
              <a:t>The dense center of each atom is called the nucleus. The nucleus contains the following sub-atomic particles:</a:t>
            </a:r>
          </a:p>
          <a:p>
            <a:pPr marL="829818" lvl="1" indent="-342900"/>
            <a:r>
              <a:rPr lang="en-US" dirty="0"/>
              <a:t>Protons, which have a positive charge</a:t>
            </a:r>
          </a:p>
          <a:p>
            <a:pPr marL="829818" lvl="1" indent="-342900"/>
            <a:r>
              <a:rPr lang="en-US" dirty="0"/>
              <a:t>Neutrons, which are electrically neutral (have no charge)</a:t>
            </a:r>
          </a:p>
          <a:p>
            <a:pPr marL="342900" indent="-342900">
              <a:spcBef>
                <a:spcPts val="600"/>
              </a:spcBef>
            </a:pPr>
            <a:r>
              <a:rPr lang="en-US" dirty="0"/>
              <a:t>Electrons, which have a negative charge, orbit the nucleus.</a:t>
            </a:r>
          </a:p>
          <a:p>
            <a:pPr marL="342900" indent="-342900">
              <a:spcBef>
                <a:spcPts val="600"/>
              </a:spcBef>
            </a:pPr>
            <a:r>
              <a:rPr lang="en-US" dirty="0"/>
              <a:t>Magnets and Electrical Charge</a:t>
            </a:r>
            <a:endParaRPr lang="en-IN" dirty="0"/>
          </a:p>
        </p:txBody>
      </p:sp>
    </p:spTree>
    <p:extLst>
      <p:ext uri="{BB962C8B-B14F-4D97-AF65-F5344CB8AC3E}">
        <p14:creationId xmlns:p14="http://schemas.microsoft.com/office/powerpoint/2010/main" val="39184176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114CB9A-2739-4645-A59F-F044BD2A08CC}"/>
              </a:ext>
            </a:extLst>
          </p:cNvPr>
          <p:cNvSpPr>
            <a:spLocks noGrp="1"/>
          </p:cNvSpPr>
          <p:nvPr>
            <p:ph type="title"/>
          </p:nvPr>
        </p:nvSpPr>
        <p:spPr>
          <a:xfrm>
            <a:off x="457200" y="228600"/>
            <a:ext cx="8229600" cy="590349"/>
          </a:xfrm>
        </p:spPr>
        <p:txBody>
          <a:bodyPr lIns="0" tIns="18000" rIns="0" bIns="18000" anchor="ctr">
            <a:spAutoFit/>
          </a:bodyPr>
          <a:lstStyle/>
          <a:p>
            <a:r>
              <a:rPr lang="en-US" dirty="0">
                <a:latin typeface="+mj-lt"/>
              </a:rPr>
              <a:t>Figure 11.39</a:t>
            </a:r>
            <a:endParaRPr lang="en-IN" dirty="0">
              <a:latin typeface="+mj-lt"/>
            </a:endParaRPr>
          </a:p>
        </p:txBody>
      </p:sp>
      <p:pic>
        <p:nvPicPr>
          <p:cNvPr id="6" name="Picture Placeholder 5" descr="A connector shows the secondary locks are opened and they help to retain the terminals in the connector.&#10;">
            <a:extLst>
              <a:ext uri="{FF2B5EF4-FFF2-40B4-BE49-F238E27FC236}">
                <a16:creationId xmlns:a16="http://schemas.microsoft.com/office/drawing/2014/main" id="{73F46C95-78BE-4ECB-AE26-37F5AAF7855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780882" y="1447800"/>
            <a:ext cx="5610518" cy="2377028"/>
          </a:xfrm>
          <a:prstGeom prst="rect">
            <a:avLst/>
          </a:prstGeom>
        </p:spPr>
      </p:pic>
      <p:sp>
        <p:nvSpPr>
          <p:cNvPr id="17" name="Content Placeholder 16">
            <a:extLst>
              <a:ext uri="{FF2B5EF4-FFF2-40B4-BE49-F238E27FC236}">
                <a16:creationId xmlns:a16="http://schemas.microsoft.com/office/drawing/2014/main" id="{73191AED-9D84-483A-9691-392CC588DD39}"/>
              </a:ext>
            </a:extLst>
          </p:cNvPr>
          <p:cNvSpPr>
            <a:spLocks noGrp="1"/>
          </p:cNvSpPr>
          <p:nvPr>
            <p:ph idx="1"/>
          </p:nvPr>
        </p:nvSpPr>
        <p:spPr>
          <a:xfrm>
            <a:off x="457200" y="4800600"/>
            <a:ext cx="8229600" cy="775015"/>
          </a:xfrm>
        </p:spPr>
        <p:txBody>
          <a:bodyPr lIns="0" tIns="18000" rIns="0" bIns="18000" anchor="ctr">
            <a:spAutoFit/>
          </a:bodyPr>
          <a:lstStyle/>
          <a:p>
            <a:pPr marL="0" indent="0">
              <a:buNone/>
            </a:pPr>
            <a:r>
              <a:rPr lang="en-US" dirty="0"/>
              <a:t>The secondary locks help retain the terminals in the connector.</a:t>
            </a:r>
          </a:p>
        </p:txBody>
      </p:sp>
    </p:spTree>
    <p:extLst>
      <p:ext uri="{BB962C8B-B14F-4D97-AF65-F5344CB8AC3E}">
        <p14:creationId xmlns:p14="http://schemas.microsoft.com/office/powerpoint/2010/main" val="6280191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4B860E-90ED-4E2B-B7D6-612468A14C08}"/>
              </a:ext>
            </a:extLst>
          </p:cNvPr>
          <p:cNvSpPr>
            <a:spLocks noGrp="1"/>
          </p:cNvSpPr>
          <p:nvPr>
            <p:ph type="title"/>
          </p:nvPr>
        </p:nvSpPr>
        <p:spPr>
          <a:xfrm>
            <a:off x="457200" y="247851"/>
            <a:ext cx="8229600" cy="590349"/>
          </a:xfrm>
        </p:spPr>
        <p:txBody>
          <a:bodyPr lIns="0" tIns="18000" rIns="0" bIns="18000" anchor="ctr">
            <a:spAutoFit/>
          </a:bodyPr>
          <a:lstStyle/>
          <a:p>
            <a:r>
              <a:rPr lang="en-US" dirty="0"/>
              <a:t>Wire Repair </a:t>
            </a:r>
            <a:r>
              <a:rPr lang="en-US" sz="2800" dirty="0"/>
              <a:t>(1 of 2)</a:t>
            </a:r>
            <a:endParaRPr lang="en-IN" sz="2000" dirty="0"/>
          </a:p>
        </p:txBody>
      </p:sp>
      <p:sp>
        <p:nvSpPr>
          <p:cNvPr id="7" name="Content Placeholder 6">
            <a:extLst>
              <a:ext uri="{FF2B5EF4-FFF2-40B4-BE49-F238E27FC236}">
                <a16:creationId xmlns:a16="http://schemas.microsoft.com/office/drawing/2014/main" id="{DB5F582E-1B19-4101-B833-843955CEB68E}"/>
              </a:ext>
            </a:extLst>
          </p:cNvPr>
          <p:cNvSpPr>
            <a:spLocks noGrp="1"/>
          </p:cNvSpPr>
          <p:nvPr>
            <p:ph sz="quarter" idx="13"/>
          </p:nvPr>
        </p:nvSpPr>
        <p:spPr>
          <a:xfrm>
            <a:off x="457200" y="1143000"/>
            <a:ext cx="8232775" cy="2775563"/>
          </a:xfrm>
        </p:spPr>
        <p:txBody>
          <a:bodyPr lIns="0" tIns="18000" rIns="0" bIns="18000" anchor="ctr">
            <a:spAutoFit/>
          </a:bodyPr>
          <a:lstStyle/>
          <a:p>
            <a:pPr marL="342000" indent="-342000">
              <a:spcBef>
                <a:spcPts val="600"/>
              </a:spcBef>
            </a:pPr>
            <a:r>
              <a:rPr lang="en-US" dirty="0">
                <a:latin typeface="Arial" panose="020B0604020202020204" pitchFamily="34" charset="0"/>
                <a:cs typeface="Arial" panose="020B0604020202020204" pitchFamily="34" charset="0"/>
              </a:rPr>
              <a:t>Many manufacturers recommend that all wiring repairs be soldered. </a:t>
            </a:r>
          </a:p>
          <a:p>
            <a:pPr lvl="1" indent="-342000"/>
            <a:r>
              <a:rPr lang="en-US" dirty="0">
                <a:latin typeface="Arial" panose="020B0604020202020204" pitchFamily="34" charset="0"/>
                <a:cs typeface="Arial" panose="020B0604020202020204" pitchFamily="34" charset="0"/>
              </a:rPr>
              <a:t>Solder is an alloy of tin and lead used to make a good electrical contact between two wires or connections in an electrical circuit.</a:t>
            </a:r>
          </a:p>
          <a:p>
            <a:pPr marL="342000" indent="-342000">
              <a:spcBef>
                <a:spcPts val="600"/>
              </a:spcBef>
            </a:pPr>
            <a:r>
              <a:rPr lang="en-US" dirty="0">
                <a:latin typeface="Arial" panose="020B0604020202020204" pitchFamily="34" charset="0"/>
                <a:cs typeface="Arial" panose="020B0604020202020204" pitchFamily="34" charset="0"/>
              </a:rPr>
              <a:t>Terminals can be crimped to create a good electrical connection if the proper type of crimping tool is used.</a:t>
            </a:r>
            <a:endParaRPr lang="en-I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12344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4B860E-90ED-4E2B-B7D6-612468A14C08}"/>
              </a:ext>
            </a:extLst>
          </p:cNvPr>
          <p:cNvSpPr>
            <a:spLocks noGrp="1"/>
          </p:cNvSpPr>
          <p:nvPr>
            <p:ph type="title"/>
          </p:nvPr>
        </p:nvSpPr>
        <p:spPr>
          <a:xfrm>
            <a:off x="457200" y="247851"/>
            <a:ext cx="8229600" cy="590349"/>
          </a:xfrm>
        </p:spPr>
        <p:txBody>
          <a:bodyPr lIns="0" tIns="18000" rIns="0" bIns="18000" anchor="ctr">
            <a:spAutoFit/>
          </a:bodyPr>
          <a:lstStyle/>
          <a:p>
            <a:r>
              <a:rPr lang="en-US" dirty="0"/>
              <a:t>Wire Repair </a:t>
            </a:r>
            <a:r>
              <a:rPr lang="en-US" sz="2800" dirty="0"/>
              <a:t>(2 of 2)</a:t>
            </a:r>
            <a:endParaRPr lang="en-IN" sz="2000" dirty="0"/>
          </a:p>
        </p:txBody>
      </p:sp>
      <p:sp>
        <p:nvSpPr>
          <p:cNvPr id="7" name="Content Placeholder 6">
            <a:extLst>
              <a:ext uri="{FF2B5EF4-FFF2-40B4-BE49-F238E27FC236}">
                <a16:creationId xmlns:a16="http://schemas.microsoft.com/office/drawing/2014/main" id="{DB5F582E-1B19-4101-B833-843955CEB68E}"/>
              </a:ext>
            </a:extLst>
          </p:cNvPr>
          <p:cNvSpPr>
            <a:spLocks noGrp="1"/>
          </p:cNvSpPr>
          <p:nvPr>
            <p:ph sz="quarter" idx="13"/>
          </p:nvPr>
        </p:nvSpPr>
        <p:spPr>
          <a:xfrm>
            <a:off x="454025" y="1083089"/>
            <a:ext cx="8232775" cy="3260311"/>
          </a:xfrm>
        </p:spPr>
        <p:txBody>
          <a:bodyPr lIns="0" tIns="18000" rIns="0" bIns="18000" anchor="ctr">
            <a:spAutoFit/>
          </a:bodyPr>
          <a:lstStyle/>
          <a:p>
            <a:pPr marL="342000" indent="-342000">
              <a:spcBef>
                <a:spcPts val="600"/>
              </a:spcBef>
            </a:pPr>
            <a:r>
              <a:rPr lang="en-US" dirty="0"/>
              <a:t>Heat shrink tubing is usually made from polyvinyl chloride (</a:t>
            </a:r>
            <a:r>
              <a:rPr lang="en-US" spc="-300" dirty="0"/>
              <a:t>P V </a:t>
            </a:r>
            <a:r>
              <a:rPr lang="en-US" dirty="0"/>
              <a:t>C) or polyolefin and shrinks to about half of its original diameter when heated; this is usually called a 2:1 shrink ratio. </a:t>
            </a:r>
          </a:p>
          <a:p>
            <a:pPr lvl="1" indent="-342000"/>
            <a:r>
              <a:rPr lang="en-US" dirty="0"/>
              <a:t>Heat shrink by itself does not provide protection against corrosion.</a:t>
            </a:r>
          </a:p>
          <a:p>
            <a:pPr marL="342000" indent="-342000">
              <a:spcBef>
                <a:spcPts val="600"/>
              </a:spcBef>
            </a:pPr>
            <a:r>
              <a:rPr lang="en-US" dirty="0"/>
              <a:t>Several vehicle manufacturers recommend the use of crimp-and-seal connectors as the method for wire repair.</a:t>
            </a:r>
            <a:endParaRPr lang="en-I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37332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Electrical Wire Repair</a:t>
            </a:r>
            <a:br>
              <a:rPr lang="en-US" sz="2800" dirty="0"/>
            </a:br>
            <a:r>
              <a:rPr lang="en-US" sz="1200" dirty="0"/>
              <a:t>(The animation will automatically start in a few seconds)</a:t>
            </a:r>
          </a:p>
        </p:txBody>
      </p:sp>
      <p:sp>
        <p:nvSpPr>
          <p:cNvPr id="7" name="Rectangle 6">
            <a:extLst>
              <a:ext uri="{FF2B5EF4-FFF2-40B4-BE49-F238E27FC236}">
                <a16:creationId xmlns:a16="http://schemas.microsoft.com/office/drawing/2014/main" id="{D36CAD09-37D2-4C16-9121-B4315E3CFE40}"/>
              </a:ext>
            </a:extLst>
          </p:cNvPr>
          <p:cNvSpPr/>
          <p:nvPr/>
        </p:nvSpPr>
        <p:spPr>
          <a:xfrm>
            <a:off x="293615" y="1481137"/>
            <a:ext cx="1275126" cy="4630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11404DF-A883-4A4D-922E-1962EC12EB09}"/>
              </a:ext>
            </a:extLst>
          </p:cNvPr>
          <p:cNvSpPr/>
          <p:nvPr/>
        </p:nvSpPr>
        <p:spPr>
          <a:xfrm>
            <a:off x="7411674" y="1481138"/>
            <a:ext cx="1275126" cy="4630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Electrical_Wire_Repair">
            <a:hlinkClick r:id="" action="ppaction://media"/>
            <a:extLst>
              <a:ext uri="{FF2B5EF4-FFF2-40B4-BE49-F238E27FC236}">
                <a16:creationId xmlns:a16="http://schemas.microsoft.com/office/drawing/2014/main" id="{7816A543-DD9A-457B-8D50-E07B28B611EF}"/>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58001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4B860E-90ED-4E2B-B7D6-612468A14C08}"/>
              </a:ext>
            </a:extLst>
          </p:cNvPr>
          <p:cNvSpPr>
            <a:spLocks noGrp="1"/>
          </p:cNvSpPr>
          <p:nvPr>
            <p:ph type="title"/>
          </p:nvPr>
        </p:nvSpPr>
        <p:spPr>
          <a:xfrm>
            <a:off x="457200" y="247851"/>
            <a:ext cx="8229600" cy="590349"/>
          </a:xfrm>
        </p:spPr>
        <p:txBody>
          <a:bodyPr lIns="0" tIns="18000" rIns="0" bIns="18000" anchor="ctr">
            <a:spAutoFit/>
          </a:bodyPr>
          <a:lstStyle/>
          <a:p>
            <a:r>
              <a:rPr lang="en-US" dirty="0"/>
              <a:t>Relays</a:t>
            </a:r>
            <a:endParaRPr lang="en-IN" sz="2000" dirty="0"/>
          </a:p>
        </p:txBody>
      </p:sp>
      <p:sp>
        <p:nvSpPr>
          <p:cNvPr id="7" name="Content Placeholder 6">
            <a:extLst>
              <a:ext uri="{FF2B5EF4-FFF2-40B4-BE49-F238E27FC236}">
                <a16:creationId xmlns:a16="http://schemas.microsoft.com/office/drawing/2014/main" id="{DB5F582E-1B19-4101-B833-843955CEB68E}"/>
              </a:ext>
            </a:extLst>
          </p:cNvPr>
          <p:cNvSpPr>
            <a:spLocks noGrp="1"/>
          </p:cNvSpPr>
          <p:nvPr>
            <p:ph sz="quarter" idx="13"/>
          </p:nvPr>
        </p:nvSpPr>
        <p:spPr>
          <a:xfrm>
            <a:off x="454025" y="1143000"/>
            <a:ext cx="8232775" cy="2483175"/>
          </a:xfrm>
        </p:spPr>
        <p:txBody>
          <a:bodyPr lIns="0" tIns="18000" rIns="0" bIns="18000" anchor="ctr">
            <a:spAutoFit/>
          </a:bodyPr>
          <a:lstStyle/>
          <a:p>
            <a:pPr marL="342000" indent="-342900">
              <a:spcBef>
                <a:spcPts val="600"/>
              </a:spcBef>
            </a:pPr>
            <a:r>
              <a:rPr lang="en-US" dirty="0">
                <a:latin typeface="Arial" panose="020B0604020202020204" pitchFamily="34" charset="0"/>
                <a:cs typeface="Arial" panose="020B0604020202020204" pitchFamily="34" charset="0"/>
              </a:rPr>
              <a:t>A relay is a magnetic switch that uses a movable armature to control a high-amperage circuit by using a low-amperage electrical switch.</a:t>
            </a:r>
          </a:p>
          <a:p>
            <a:pPr marL="342000" indent="-342900">
              <a:spcBef>
                <a:spcPts val="600"/>
              </a:spcBef>
            </a:pPr>
            <a:r>
              <a:rPr lang="en-US" dirty="0">
                <a:latin typeface="Arial" panose="020B0604020202020204" pitchFamily="34" charset="0"/>
                <a:cs typeface="Arial" panose="020B0604020202020204" pitchFamily="34" charset="0"/>
              </a:rPr>
              <a:t>Terminal Identification</a:t>
            </a:r>
          </a:p>
          <a:p>
            <a:pPr marL="589418" lvl="1" indent="-342900"/>
            <a:r>
              <a:rPr lang="en-US" dirty="0">
                <a:latin typeface="Arial" panose="020B0604020202020204" pitchFamily="34" charset="0"/>
                <a:cs typeface="Arial" panose="020B0604020202020204" pitchFamily="34" charset="0"/>
              </a:rPr>
              <a:t>Coil</a:t>
            </a:r>
          </a:p>
          <a:p>
            <a:pPr marL="589418" lvl="1" indent="-342900"/>
            <a:r>
              <a:rPr lang="en-US" dirty="0">
                <a:latin typeface="Arial" panose="020B0604020202020204" pitchFamily="34" charset="0"/>
                <a:cs typeface="Arial" panose="020B0604020202020204" pitchFamily="34" charset="0"/>
              </a:rPr>
              <a:t>Other terminals used to control the load current</a:t>
            </a:r>
            <a:endParaRPr lang="en-I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63537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114CB9A-2739-4645-A59F-F044BD2A08CC}"/>
              </a:ext>
            </a:extLst>
          </p:cNvPr>
          <p:cNvSpPr>
            <a:spLocks noGrp="1"/>
          </p:cNvSpPr>
          <p:nvPr>
            <p:ph type="title"/>
          </p:nvPr>
        </p:nvSpPr>
        <p:spPr>
          <a:xfrm>
            <a:off x="457200" y="228600"/>
            <a:ext cx="8229600" cy="590349"/>
          </a:xfrm>
        </p:spPr>
        <p:txBody>
          <a:bodyPr lIns="0" tIns="18000" rIns="0" bIns="18000" anchor="ctr">
            <a:spAutoFit/>
          </a:bodyPr>
          <a:lstStyle/>
          <a:p>
            <a:r>
              <a:rPr lang="en-US" dirty="0">
                <a:latin typeface="+mj-lt"/>
              </a:rPr>
              <a:t>Figure 11.47</a:t>
            </a:r>
            <a:endParaRPr lang="en-IN" dirty="0">
              <a:latin typeface="+mj-lt"/>
            </a:endParaRPr>
          </a:p>
        </p:txBody>
      </p:sp>
      <p:pic>
        <p:nvPicPr>
          <p:cNvPr id="5" name="Picture Placeholder 4" descr="A circuit.&#10;Long description is available in notes, press F6.">
            <a:extLst>
              <a:ext uri="{FF2B5EF4-FFF2-40B4-BE49-F238E27FC236}">
                <a16:creationId xmlns:a16="http://schemas.microsoft.com/office/drawing/2014/main" id="{1EABF543-2863-4D59-AFEE-DFFA71640AC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785171" y="1467843"/>
            <a:ext cx="3581402" cy="3327401"/>
          </a:xfrm>
          <a:prstGeom prst="rect">
            <a:avLst/>
          </a:prstGeom>
        </p:spPr>
      </p:pic>
      <p:sp>
        <p:nvSpPr>
          <p:cNvPr id="17" name="Content Placeholder 16">
            <a:extLst>
              <a:ext uri="{FF2B5EF4-FFF2-40B4-BE49-F238E27FC236}">
                <a16:creationId xmlns:a16="http://schemas.microsoft.com/office/drawing/2014/main" id="{73191AED-9D84-483A-9691-392CC588DD39}"/>
              </a:ext>
            </a:extLst>
          </p:cNvPr>
          <p:cNvSpPr>
            <a:spLocks noGrp="1"/>
          </p:cNvSpPr>
          <p:nvPr>
            <p:ph idx="1"/>
          </p:nvPr>
        </p:nvSpPr>
        <p:spPr>
          <a:xfrm>
            <a:off x="457200" y="5104053"/>
            <a:ext cx="8229600" cy="1144347"/>
          </a:xfrm>
        </p:spPr>
        <p:txBody>
          <a:bodyPr lIns="0" tIns="18000" rIns="0" bIns="18000" anchor="ctr">
            <a:spAutoFit/>
          </a:bodyPr>
          <a:lstStyle/>
          <a:p>
            <a:pPr marL="0" indent="0">
              <a:buNone/>
            </a:pPr>
            <a:r>
              <a:rPr lang="en-US" dirty="0"/>
              <a:t>A relay uses a movable arm to complete a circuit whenever there is a power at terminal 86 and a ground at terminal 85. The movable arm then closes the contacts (#30 to #87).</a:t>
            </a:r>
          </a:p>
        </p:txBody>
      </p:sp>
    </p:spTree>
    <p:extLst>
      <p:ext uri="{BB962C8B-B14F-4D97-AF65-F5344CB8AC3E}">
        <p14:creationId xmlns:p14="http://schemas.microsoft.com/office/powerpoint/2010/main" val="33713459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Relay</a:t>
            </a:r>
            <a:br>
              <a:rPr lang="en-US" sz="2800" dirty="0"/>
            </a:br>
            <a:r>
              <a:rPr lang="en-US" sz="1200" dirty="0"/>
              <a:t>(The animation will automatically start in a few seconds)</a:t>
            </a:r>
          </a:p>
        </p:txBody>
      </p:sp>
      <p:sp>
        <p:nvSpPr>
          <p:cNvPr id="7" name="Rectangle 6">
            <a:extLst>
              <a:ext uri="{FF2B5EF4-FFF2-40B4-BE49-F238E27FC236}">
                <a16:creationId xmlns:a16="http://schemas.microsoft.com/office/drawing/2014/main" id="{D36CAD09-37D2-4C16-9121-B4315E3CFE40}"/>
              </a:ext>
            </a:extLst>
          </p:cNvPr>
          <p:cNvSpPr/>
          <p:nvPr/>
        </p:nvSpPr>
        <p:spPr>
          <a:xfrm>
            <a:off x="293615" y="1481137"/>
            <a:ext cx="1275126" cy="4630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11404DF-A883-4A4D-922E-1962EC12EB09}"/>
              </a:ext>
            </a:extLst>
          </p:cNvPr>
          <p:cNvSpPr/>
          <p:nvPr/>
        </p:nvSpPr>
        <p:spPr>
          <a:xfrm>
            <a:off x="7411674" y="1481138"/>
            <a:ext cx="1275126" cy="4630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relay">
            <a:hlinkClick r:id="" action="ppaction://media"/>
            <a:extLst>
              <a:ext uri="{FF2B5EF4-FFF2-40B4-BE49-F238E27FC236}">
                <a16:creationId xmlns:a16="http://schemas.microsoft.com/office/drawing/2014/main" id="{D1A77779-E4B9-4FAF-B782-7F8B16863E94}"/>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253630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4B860E-90ED-4E2B-B7D6-612468A14C08}"/>
              </a:ext>
            </a:extLst>
          </p:cNvPr>
          <p:cNvSpPr>
            <a:spLocks noGrp="1"/>
          </p:cNvSpPr>
          <p:nvPr>
            <p:ph type="title"/>
          </p:nvPr>
        </p:nvSpPr>
        <p:spPr>
          <a:xfrm>
            <a:off x="457200" y="247851"/>
            <a:ext cx="8229600" cy="590349"/>
          </a:xfrm>
        </p:spPr>
        <p:txBody>
          <a:bodyPr lIns="0" tIns="18000" rIns="0" bIns="18000" anchor="ctr">
            <a:spAutoFit/>
          </a:bodyPr>
          <a:lstStyle/>
          <a:p>
            <a:r>
              <a:rPr lang="en-US" dirty="0"/>
              <a:t>Networks</a:t>
            </a:r>
            <a:endParaRPr lang="en-US" sz="2000" dirty="0"/>
          </a:p>
        </p:txBody>
      </p:sp>
      <p:sp>
        <p:nvSpPr>
          <p:cNvPr id="7" name="Content Placeholder 6">
            <a:extLst>
              <a:ext uri="{FF2B5EF4-FFF2-40B4-BE49-F238E27FC236}">
                <a16:creationId xmlns:a16="http://schemas.microsoft.com/office/drawing/2014/main" id="{DB5F582E-1B19-4101-B833-843955CEB68E}"/>
              </a:ext>
            </a:extLst>
          </p:cNvPr>
          <p:cNvSpPr>
            <a:spLocks noGrp="1"/>
          </p:cNvSpPr>
          <p:nvPr>
            <p:ph sz="quarter" idx="13"/>
          </p:nvPr>
        </p:nvSpPr>
        <p:spPr>
          <a:xfrm>
            <a:off x="454025" y="1130997"/>
            <a:ext cx="8232775" cy="3822003"/>
          </a:xfrm>
        </p:spPr>
        <p:txBody>
          <a:bodyPr lIns="0" tIns="18000" rIns="0" bIns="18000" anchor="ctr">
            <a:spAutoFit/>
          </a:bodyPr>
          <a:lstStyle/>
          <a:p>
            <a:pPr marL="342900" indent="-342900">
              <a:spcBef>
                <a:spcPts val="600"/>
              </a:spcBef>
            </a:pPr>
            <a:r>
              <a:rPr lang="en-US" dirty="0">
                <a:latin typeface="Arial" panose="020B0604020202020204" pitchFamily="34" charset="0"/>
                <a:cs typeface="Arial" panose="020B0604020202020204" pitchFamily="34" charset="0"/>
              </a:rPr>
              <a:t>Modules communicate with each other over data lines or hard wiring.</a:t>
            </a:r>
          </a:p>
          <a:p>
            <a:pPr marL="829818" lvl="1" indent="-342900"/>
            <a:r>
              <a:rPr lang="en-US" dirty="0">
                <a:latin typeface="Arial" panose="020B0604020202020204" pitchFamily="34" charset="0"/>
                <a:cs typeface="Arial" panose="020B0604020202020204" pitchFamily="34" charset="0"/>
              </a:rPr>
              <a:t>The use of a network for module communications reduces the number of wires and connections needed.</a:t>
            </a:r>
          </a:p>
          <a:p>
            <a:pPr marL="342900" indent="-342900">
              <a:spcBef>
                <a:spcPts val="600"/>
              </a:spcBef>
            </a:pPr>
            <a:r>
              <a:rPr lang="en-US" dirty="0">
                <a:latin typeface="Arial" panose="020B0604020202020204" pitchFamily="34" charset="0"/>
                <a:cs typeface="Arial" panose="020B0604020202020204" pitchFamily="34" charset="0"/>
              </a:rPr>
              <a:t>Types of Communication</a:t>
            </a:r>
          </a:p>
          <a:p>
            <a:pPr marL="829818" lvl="1" indent="-342900"/>
            <a:r>
              <a:rPr lang="en-US" dirty="0">
                <a:latin typeface="Arial" panose="020B0604020202020204" pitchFamily="34" charset="0"/>
                <a:cs typeface="Arial" panose="020B0604020202020204" pitchFamily="34" charset="0"/>
              </a:rPr>
              <a:t>Differential</a:t>
            </a:r>
          </a:p>
          <a:p>
            <a:pPr marL="829818" lvl="1" indent="-342900"/>
            <a:r>
              <a:rPr lang="en-US" dirty="0">
                <a:latin typeface="Arial" panose="020B0604020202020204" pitchFamily="34" charset="0"/>
                <a:cs typeface="Arial" panose="020B0604020202020204" pitchFamily="34" charset="0"/>
              </a:rPr>
              <a:t>Parallel</a:t>
            </a:r>
          </a:p>
          <a:p>
            <a:pPr marL="829818" lvl="1" indent="-342900"/>
            <a:r>
              <a:rPr lang="en-US" dirty="0">
                <a:latin typeface="Arial" panose="020B0604020202020204" pitchFamily="34" charset="0"/>
                <a:cs typeface="Arial" panose="020B0604020202020204" pitchFamily="34" charset="0"/>
              </a:rPr>
              <a:t>Serial data</a:t>
            </a:r>
          </a:p>
          <a:p>
            <a:pPr marL="829818" lvl="1" indent="-342900"/>
            <a:r>
              <a:rPr lang="en-US" dirty="0">
                <a:latin typeface="Arial" panose="020B0604020202020204" pitchFamily="34" charset="0"/>
                <a:cs typeface="Arial" panose="020B0604020202020204" pitchFamily="34" charset="0"/>
              </a:rPr>
              <a:t>Multiplexing</a:t>
            </a:r>
          </a:p>
        </p:txBody>
      </p:sp>
    </p:spTree>
    <p:extLst>
      <p:ext uri="{BB962C8B-B14F-4D97-AF65-F5344CB8AC3E}">
        <p14:creationId xmlns:p14="http://schemas.microsoft.com/office/powerpoint/2010/main" val="30104023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114CB9A-2739-4645-A59F-F044BD2A08CC}"/>
              </a:ext>
            </a:extLst>
          </p:cNvPr>
          <p:cNvSpPr>
            <a:spLocks noGrp="1"/>
          </p:cNvSpPr>
          <p:nvPr>
            <p:ph type="title"/>
          </p:nvPr>
        </p:nvSpPr>
        <p:spPr>
          <a:xfrm>
            <a:off x="457200" y="228600"/>
            <a:ext cx="8229600" cy="590349"/>
          </a:xfrm>
        </p:spPr>
        <p:txBody>
          <a:bodyPr lIns="0" tIns="18000" rIns="0" bIns="18000" anchor="ctr">
            <a:spAutoFit/>
          </a:bodyPr>
          <a:lstStyle/>
          <a:p>
            <a:r>
              <a:rPr lang="en-US" dirty="0">
                <a:latin typeface="+mj-lt"/>
              </a:rPr>
              <a:t>Figure 11.53</a:t>
            </a:r>
            <a:endParaRPr lang="en-IN" dirty="0">
              <a:latin typeface="+mj-lt"/>
            </a:endParaRPr>
          </a:p>
        </p:txBody>
      </p:sp>
      <p:pic>
        <p:nvPicPr>
          <p:cNvPr id="6" name="Picture Placeholder 5" descr="Four modules.&#10;Long description is available in notes, press F6.">
            <a:extLst>
              <a:ext uri="{FF2B5EF4-FFF2-40B4-BE49-F238E27FC236}">
                <a16:creationId xmlns:a16="http://schemas.microsoft.com/office/drawing/2014/main" id="{F8D02025-D187-4CD1-88F5-AF149D9A255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895600" y="1466850"/>
            <a:ext cx="3352800" cy="3638550"/>
          </a:xfrm>
          <a:prstGeom prst="rect">
            <a:avLst/>
          </a:prstGeom>
        </p:spPr>
      </p:pic>
      <p:sp>
        <p:nvSpPr>
          <p:cNvPr id="17" name="Content Placeholder 16">
            <a:extLst>
              <a:ext uri="{FF2B5EF4-FFF2-40B4-BE49-F238E27FC236}">
                <a16:creationId xmlns:a16="http://schemas.microsoft.com/office/drawing/2014/main" id="{73191AED-9D84-483A-9691-392CC588DD39}"/>
              </a:ext>
            </a:extLst>
          </p:cNvPr>
          <p:cNvSpPr>
            <a:spLocks noGrp="1"/>
          </p:cNvSpPr>
          <p:nvPr>
            <p:ph idx="1"/>
          </p:nvPr>
        </p:nvSpPr>
        <p:spPr>
          <a:xfrm>
            <a:off x="457200" y="5397185"/>
            <a:ext cx="8229600" cy="775015"/>
          </a:xfrm>
        </p:spPr>
        <p:txBody>
          <a:bodyPr lIns="0" tIns="18000" rIns="0" bIns="18000" anchor="ctr">
            <a:spAutoFit/>
          </a:bodyPr>
          <a:lstStyle/>
          <a:p>
            <a:pPr marL="0" indent="0">
              <a:buNone/>
            </a:pPr>
            <a:r>
              <a:rPr lang="en-US" dirty="0"/>
              <a:t>A network allows all modules to communicate with other modules.</a:t>
            </a:r>
          </a:p>
        </p:txBody>
      </p:sp>
    </p:spTree>
    <p:extLst>
      <p:ext uri="{BB962C8B-B14F-4D97-AF65-F5344CB8AC3E}">
        <p14:creationId xmlns:p14="http://schemas.microsoft.com/office/powerpoint/2010/main" val="28457347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4B860E-90ED-4E2B-B7D6-612468A14C08}"/>
              </a:ext>
            </a:extLst>
          </p:cNvPr>
          <p:cNvSpPr>
            <a:spLocks noGrp="1"/>
          </p:cNvSpPr>
          <p:nvPr>
            <p:ph type="title"/>
          </p:nvPr>
        </p:nvSpPr>
        <p:spPr>
          <a:xfrm>
            <a:off x="457200" y="247851"/>
            <a:ext cx="8229600" cy="590349"/>
          </a:xfrm>
        </p:spPr>
        <p:txBody>
          <a:bodyPr lIns="0" tIns="18000" rIns="0" bIns="18000" anchor="ctr">
            <a:spAutoFit/>
          </a:bodyPr>
          <a:lstStyle/>
          <a:p>
            <a:r>
              <a:rPr lang="en-US" dirty="0"/>
              <a:t>Network Classifications</a:t>
            </a:r>
            <a:endParaRPr lang="en-US" sz="2000" dirty="0"/>
          </a:p>
        </p:txBody>
      </p:sp>
      <p:sp>
        <p:nvSpPr>
          <p:cNvPr id="7" name="Content Placeholder 6">
            <a:extLst>
              <a:ext uri="{FF2B5EF4-FFF2-40B4-BE49-F238E27FC236}">
                <a16:creationId xmlns:a16="http://schemas.microsoft.com/office/drawing/2014/main" id="{DB5F582E-1B19-4101-B833-843955CEB68E}"/>
              </a:ext>
            </a:extLst>
          </p:cNvPr>
          <p:cNvSpPr>
            <a:spLocks noGrp="1"/>
          </p:cNvSpPr>
          <p:nvPr>
            <p:ph sz="quarter" idx="13"/>
          </p:nvPr>
        </p:nvSpPr>
        <p:spPr>
          <a:xfrm>
            <a:off x="454025" y="1162757"/>
            <a:ext cx="8232775" cy="2113843"/>
          </a:xfrm>
        </p:spPr>
        <p:txBody>
          <a:bodyPr lIns="0" tIns="18000" rIns="0" bIns="18000" anchor="ctr">
            <a:spAutoFit/>
          </a:bodyPr>
          <a:lstStyle/>
          <a:p>
            <a:pPr marL="342900" indent="-342900"/>
            <a:r>
              <a:rPr lang="en-US" dirty="0">
                <a:latin typeface="Arial" panose="020B0604020202020204" pitchFamily="34" charset="0"/>
                <a:cs typeface="Arial" panose="020B0604020202020204" pitchFamily="34" charset="0"/>
              </a:rPr>
              <a:t>The </a:t>
            </a:r>
            <a:r>
              <a:rPr lang="en-US" spc="-300" dirty="0">
                <a:latin typeface="Arial" panose="020B0604020202020204" pitchFamily="34" charset="0"/>
                <a:cs typeface="Arial" panose="020B0604020202020204" pitchFamily="34" charset="0"/>
              </a:rPr>
              <a:t>S A </a:t>
            </a:r>
            <a:r>
              <a:rPr lang="en-US" dirty="0">
                <a:latin typeface="Arial" panose="020B0604020202020204" pitchFamily="34" charset="0"/>
                <a:cs typeface="Arial" panose="020B0604020202020204" pitchFamily="34" charset="0"/>
              </a:rPr>
              <a:t>E communication classifications for vehicle communications system.</a:t>
            </a:r>
          </a:p>
          <a:p>
            <a:pPr marL="829818" lvl="1" indent="-342900"/>
            <a:r>
              <a:rPr lang="en-US" dirty="0">
                <a:latin typeface="Arial" panose="020B0604020202020204" pitchFamily="34" charset="0"/>
                <a:cs typeface="Arial" panose="020B0604020202020204" pitchFamily="34" charset="0"/>
              </a:rPr>
              <a:t>Class A</a:t>
            </a:r>
          </a:p>
          <a:p>
            <a:pPr marL="829818" lvl="1" indent="-342900"/>
            <a:r>
              <a:rPr lang="en-US" dirty="0">
                <a:latin typeface="Arial" panose="020B0604020202020204" pitchFamily="34" charset="0"/>
                <a:cs typeface="Arial" panose="020B0604020202020204" pitchFamily="34" charset="0"/>
              </a:rPr>
              <a:t>Class B</a:t>
            </a:r>
          </a:p>
          <a:p>
            <a:pPr marL="829818" lvl="1" indent="-342900"/>
            <a:r>
              <a:rPr lang="en-US" dirty="0">
                <a:latin typeface="Arial" panose="020B0604020202020204" pitchFamily="34" charset="0"/>
                <a:cs typeface="Arial" panose="020B0604020202020204" pitchFamily="34" charset="0"/>
              </a:rPr>
              <a:t>Class C</a:t>
            </a:r>
          </a:p>
        </p:txBody>
      </p:sp>
    </p:spTree>
    <p:extLst>
      <p:ext uri="{BB962C8B-B14F-4D97-AF65-F5344CB8AC3E}">
        <p14:creationId xmlns:p14="http://schemas.microsoft.com/office/powerpoint/2010/main" val="3776541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8B2A678-0E40-4DC6-8168-C89D9FBCBF03}"/>
              </a:ext>
            </a:extLst>
          </p:cNvPr>
          <p:cNvSpPr>
            <a:spLocks noGrp="1"/>
          </p:cNvSpPr>
          <p:nvPr>
            <p:ph type="title"/>
          </p:nvPr>
        </p:nvSpPr>
        <p:spPr>
          <a:xfrm>
            <a:off x="457200" y="247851"/>
            <a:ext cx="8229600" cy="590349"/>
          </a:xfrm>
        </p:spPr>
        <p:txBody>
          <a:bodyPr lIns="0" tIns="18000" rIns="0" bIns="18000" anchor="ctr">
            <a:spAutoFit/>
          </a:bodyPr>
          <a:lstStyle/>
          <a:p>
            <a:r>
              <a:rPr lang="en-US" dirty="0"/>
              <a:t>Electricity </a:t>
            </a:r>
            <a:r>
              <a:rPr lang="en-US" sz="2800" dirty="0"/>
              <a:t>(2 of 3)</a:t>
            </a:r>
            <a:endParaRPr lang="en-IN" dirty="0">
              <a:latin typeface="+mj-lt"/>
            </a:endParaRPr>
          </a:p>
        </p:txBody>
      </p:sp>
      <p:sp>
        <p:nvSpPr>
          <p:cNvPr id="7" name="Content Placeholder 6">
            <a:extLst>
              <a:ext uri="{FF2B5EF4-FFF2-40B4-BE49-F238E27FC236}">
                <a16:creationId xmlns:a16="http://schemas.microsoft.com/office/drawing/2014/main" id="{9FA44E1C-CD89-4A9A-9E88-8360672A8806}"/>
              </a:ext>
            </a:extLst>
          </p:cNvPr>
          <p:cNvSpPr>
            <a:spLocks noGrp="1"/>
          </p:cNvSpPr>
          <p:nvPr>
            <p:ph idx="1"/>
          </p:nvPr>
        </p:nvSpPr>
        <p:spPr>
          <a:xfrm>
            <a:off x="457200" y="1117245"/>
            <a:ext cx="8229600" cy="3668115"/>
          </a:xfrm>
        </p:spPr>
        <p:txBody>
          <a:bodyPr lIns="0" tIns="18000" rIns="0" bIns="18000" anchor="ctr" anchorCtr="0">
            <a:spAutoFit/>
          </a:bodyPr>
          <a:lstStyle/>
          <a:p>
            <a:pPr marL="342900" indent="-342900">
              <a:spcBef>
                <a:spcPts val="600"/>
              </a:spcBef>
            </a:pPr>
            <a:r>
              <a:rPr lang="en-US" dirty="0"/>
              <a:t>Electron Orbits</a:t>
            </a:r>
          </a:p>
          <a:p>
            <a:pPr marL="829818" lvl="1" indent="-342900"/>
            <a:r>
              <a:rPr lang="en-US" dirty="0"/>
              <a:t>Electrons orbit around the nucleus in rings and the outermost ring is called the “valence ring.”</a:t>
            </a:r>
          </a:p>
          <a:p>
            <a:pPr marL="829818" lvl="1" indent="-342900"/>
            <a:r>
              <a:rPr lang="en-US" dirty="0"/>
              <a:t>Whether a material is a conductor or an insulator strictly depends on how many electrons are in the outer ring.</a:t>
            </a:r>
          </a:p>
          <a:p>
            <a:pPr marL="342900" indent="-342900">
              <a:spcBef>
                <a:spcPts val="600"/>
              </a:spcBef>
            </a:pPr>
            <a:r>
              <a:rPr lang="en-US" dirty="0"/>
              <a:t>Conductors</a:t>
            </a:r>
          </a:p>
          <a:p>
            <a:pPr marL="829818" lvl="1" indent="-342900"/>
            <a:r>
              <a:rPr lang="en-US" dirty="0"/>
              <a:t>Conductors are materials with fewer than four electrons in their atom’s outer orbit.</a:t>
            </a:r>
            <a:endParaRPr lang="en-IN" dirty="0"/>
          </a:p>
        </p:txBody>
      </p:sp>
    </p:spTree>
    <p:extLst>
      <p:ext uri="{BB962C8B-B14F-4D97-AF65-F5344CB8AC3E}">
        <p14:creationId xmlns:p14="http://schemas.microsoft.com/office/powerpoint/2010/main" val="42713710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4B860E-90ED-4E2B-B7D6-612468A14C08}"/>
              </a:ext>
            </a:extLst>
          </p:cNvPr>
          <p:cNvSpPr>
            <a:spLocks noGrp="1"/>
          </p:cNvSpPr>
          <p:nvPr>
            <p:ph type="title"/>
          </p:nvPr>
        </p:nvSpPr>
        <p:spPr>
          <a:xfrm>
            <a:off x="457200" y="247851"/>
            <a:ext cx="8229600" cy="590349"/>
          </a:xfrm>
        </p:spPr>
        <p:txBody>
          <a:bodyPr lIns="0" tIns="18000" rIns="0" bIns="18000" anchor="ctr">
            <a:spAutoFit/>
          </a:bodyPr>
          <a:lstStyle/>
          <a:p>
            <a:r>
              <a:rPr lang="en-US" dirty="0"/>
              <a:t>Controller Area Network</a:t>
            </a:r>
            <a:endParaRPr lang="en-IN" sz="2000" dirty="0"/>
          </a:p>
        </p:txBody>
      </p:sp>
      <p:sp>
        <p:nvSpPr>
          <p:cNvPr id="7" name="Content Placeholder 6">
            <a:extLst>
              <a:ext uri="{FF2B5EF4-FFF2-40B4-BE49-F238E27FC236}">
                <a16:creationId xmlns:a16="http://schemas.microsoft.com/office/drawing/2014/main" id="{DB5F582E-1B19-4101-B833-843955CEB68E}"/>
              </a:ext>
            </a:extLst>
          </p:cNvPr>
          <p:cNvSpPr>
            <a:spLocks noGrp="1"/>
          </p:cNvSpPr>
          <p:nvPr>
            <p:ph sz="quarter" idx="13"/>
          </p:nvPr>
        </p:nvSpPr>
        <p:spPr>
          <a:xfrm>
            <a:off x="454025" y="1120817"/>
            <a:ext cx="8232775" cy="3221839"/>
          </a:xfrm>
        </p:spPr>
        <p:txBody>
          <a:bodyPr lIns="0" tIns="18000" rIns="0" bIns="18000" anchor="ctr">
            <a:spAutoFit/>
          </a:bodyPr>
          <a:lstStyle/>
          <a:p>
            <a:pPr marL="342900" indent="-342900">
              <a:spcBef>
                <a:spcPts val="600"/>
              </a:spcBef>
            </a:pPr>
            <a:r>
              <a:rPr lang="en-US" dirty="0">
                <a:latin typeface="Arial" panose="020B0604020202020204" pitchFamily="34" charset="0"/>
                <a:cs typeface="Arial" panose="020B0604020202020204" pitchFamily="34" charset="0"/>
              </a:rPr>
              <a:t>Robert Bosch Corporation developed the </a:t>
            </a:r>
            <a:r>
              <a:rPr lang="en-US" sz="2400" spc="-300" dirty="0">
                <a:latin typeface="Arial" panose="020B0604020202020204" pitchFamily="34" charset="0"/>
                <a:cs typeface="Arial" panose="020B0604020202020204" pitchFamily="34" charset="0"/>
              </a:rPr>
              <a:t>C A </a:t>
            </a:r>
            <a:r>
              <a:rPr lang="en-US" dirty="0">
                <a:latin typeface="Arial" panose="020B0604020202020204" pitchFamily="34" charset="0"/>
                <a:cs typeface="Arial" panose="020B0604020202020204" pitchFamily="34" charset="0"/>
              </a:rPr>
              <a:t>N protocol, which was called </a:t>
            </a:r>
            <a:r>
              <a:rPr lang="en-US" sz="2380" spc="-300" dirty="0">
                <a:latin typeface="Arial" panose="020B0604020202020204" pitchFamily="34" charset="0"/>
                <a:cs typeface="Arial" panose="020B0604020202020204" pitchFamily="34" charset="0"/>
              </a:rPr>
              <a:t>C A </a:t>
            </a:r>
            <a:r>
              <a:rPr lang="en-US" dirty="0">
                <a:latin typeface="Arial" panose="020B0604020202020204" pitchFamily="34" charset="0"/>
                <a:cs typeface="Arial" panose="020B0604020202020204" pitchFamily="34" charset="0"/>
              </a:rPr>
              <a:t>N 1.2, in 1993.</a:t>
            </a:r>
          </a:p>
          <a:p>
            <a:pPr marL="342900" indent="-342900">
              <a:spcBef>
                <a:spcPts val="600"/>
              </a:spcBef>
            </a:pPr>
            <a:r>
              <a:rPr lang="en-US" dirty="0">
                <a:latin typeface="Arial" panose="020B0604020202020204" pitchFamily="34" charset="0"/>
                <a:cs typeface="Arial" panose="020B0604020202020204" pitchFamily="34" charset="0"/>
              </a:rPr>
              <a:t>The </a:t>
            </a:r>
            <a:r>
              <a:rPr lang="en-US" sz="2400" spc="-300" dirty="0">
                <a:latin typeface="Arial" panose="020B0604020202020204" pitchFamily="34" charset="0"/>
                <a:cs typeface="Arial" panose="020B0604020202020204" pitchFamily="34" charset="0"/>
              </a:rPr>
              <a:t>C A </a:t>
            </a:r>
            <a:r>
              <a:rPr lang="en-US" dirty="0">
                <a:latin typeface="Arial" panose="020B0604020202020204" pitchFamily="34" charset="0"/>
                <a:cs typeface="Arial" panose="020B0604020202020204" pitchFamily="34" charset="0"/>
              </a:rPr>
              <a:t>N protocol was approved by the Environmental Protection Agency (</a:t>
            </a:r>
            <a:r>
              <a:rPr lang="en-US" spc="-300" dirty="0">
                <a:latin typeface="Arial" panose="020B0604020202020204" pitchFamily="34" charset="0"/>
                <a:cs typeface="Arial" panose="020B0604020202020204" pitchFamily="34" charset="0"/>
              </a:rPr>
              <a:t>E P </a:t>
            </a:r>
            <a:r>
              <a:rPr lang="en-US" dirty="0">
                <a:latin typeface="Arial" panose="020B0604020202020204" pitchFamily="34" charset="0"/>
                <a:cs typeface="Arial" panose="020B0604020202020204" pitchFamily="34" charset="0"/>
              </a:rPr>
              <a:t>A) for 2003 and newer vehicle diagnostics, and a legal requirement for all vehicles by 2008. </a:t>
            </a:r>
          </a:p>
          <a:p>
            <a:pPr marL="342900" indent="-342900">
              <a:spcBef>
                <a:spcPts val="600"/>
              </a:spcBef>
            </a:pPr>
            <a:r>
              <a:rPr lang="en-US" dirty="0">
                <a:latin typeface="Arial" panose="020B0604020202020204" pitchFamily="34" charset="0"/>
                <a:cs typeface="Arial" panose="020B0604020202020204" pitchFamily="34" charset="0"/>
              </a:rPr>
              <a:t>The </a:t>
            </a:r>
            <a:r>
              <a:rPr lang="en-US" sz="2400" spc="-300" dirty="0">
                <a:latin typeface="Arial" panose="020B0604020202020204" pitchFamily="34" charset="0"/>
                <a:cs typeface="Arial" panose="020B0604020202020204" pitchFamily="34" charset="0"/>
              </a:rPr>
              <a:t>C A </a:t>
            </a:r>
            <a:r>
              <a:rPr lang="en-US" dirty="0">
                <a:latin typeface="Arial" panose="020B0604020202020204" pitchFamily="34" charset="0"/>
                <a:cs typeface="Arial" panose="020B0604020202020204" pitchFamily="34" charset="0"/>
              </a:rPr>
              <a:t>N diagnostic systems use pins 6 and 14 in the standard 16 pin </a:t>
            </a:r>
            <a:r>
              <a:rPr lang="en-US" spc="-300" dirty="0">
                <a:latin typeface="Arial" panose="020B0604020202020204" pitchFamily="34" charset="0"/>
                <a:cs typeface="Arial" panose="020B0604020202020204" pitchFamily="34" charset="0"/>
              </a:rPr>
              <a:t>O B </a:t>
            </a:r>
            <a:r>
              <a:rPr lang="en-US" dirty="0">
                <a:latin typeface="Arial" panose="020B0604020202020204" pitchFamily="34" charset="0"/>
                <a:cs typeface="Arial" panose="020B0604020202020204" pitchFamily="34" charset="0"/>
              </a:rPr>
              <a:t>D-II (J-1962) connector.</a:t>
            </a:r>
            <a:endParaRPr lang="en-I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39682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114CB9A-2739-4645-A59F-F044BD2A08CC}"/>
              </a:ext>
            </a:extLst>
          </p:cNvPr>
          <p:cNvSpPr>
            <a:spLocks noGrp="1"/>
          </p:cNvSpPr>
          <p:nvPr>
            <p:ph type="title"/>
          </p:nvPr>
        </p:nvSpPr>
        <p:spPr>
          <a:xfrm>
            <a:off x="457200" y="228600"/>
            <a:ext cx="8229600" cy="590349"/>
          </a:xfrm>
        </p:spPr>
        <p:txBody>
          <a:bodyPr lIns="0" tIns="18000" rIns="0" bIns="18000" anchor="ctr">
            <a:spAutoFit/>
          </a:bodyPr>
          <a:lstStyle/>
          <a:p>
            <a:r>
              <a:rPr lang="en-US" dirty="0">
                <a:latin typeface="+mj-lt"/>
              </a:rPr>
              <a:t>Figure 11.55</a:t>
            </a:r>
            <a:endParaRPr lang="en-IN" dirty="0">
              <a:latin typeface="+mj-lt"/>
            </a:endParaRPr>
          </a:p>
        </p:txBody>
      </p:sp>
      <p:pic>
        <p:nvPicPr>
          <p:cNvPr id="5" name="Picture Placeholder 4" descr="A Chevrolet Equinox.&#10;Long description is available in notes, press F6.">
            <a:extLst>
              <a:ext uri="{FF2B5EF4-FFF2-40B4-BE49-F238E27FC236}">
                <a16:creationId xmlns:a16="http://schemas.microsoft.com/office/drawing/2014/main" id="{EFEEC151-4BC2-41FB-9362-24EB4599339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438400" y="1447800"/>
            <a:ext cx="4286250" cy="3286125"/>
          </a:xfrm>
          <a:prstGeom prst="rect">
            <a:avLst/>
          </a:prstGeom>
        </p:spPr>
      </p:pic>
      <p:sp>
        <p:nvSpPr>
          <p:cNvPr id="17" name="Content Placeholder 16">
            <a:extLst>
              <a:ext uri="{FF2B5EF4-FFF2-40B4-BE49-F238E27FC236}">
                <a16:creationId xmlns:a16="http://schemas.microsoft.com/office/drawing/2014/main" id="{73191AED-9D84-483A-9691-392CC588DD39}"/>
              </a:ext>
            </a:extLst>
          </p:cNvPr>
          <p:cNvSpPr>
            <a:spLocks noGrp="1"/>
          </p:cNvSpPr>
          <p:nvPr>
            <p:ph idx="1"/>
          </p:nvPr>
        </p:nvSpPr>
        <p:spPr>
          <a:xfrm>
            <a:off x="457200" y="5212519"/>
            <a:ext cx="8229600" cy="1144347"/>
          </a:xfrm>
        </p:spPr>
        <p:txBody>
          <a:bodyPr lIns="0" tIns="18000" rIns="0" bIns="18000" anchor="ctr">
            <a:spAutoFit/>
          </a:bodyPr>
          <a:lstStyle/>
          <a:p>
            <a:pPr marL="0" indent="0">
              <a:buNone/>
            </a:pPr>
            <a:r>
              <a:rPr lang="en-US" dirty="0"/>
              <a:t>A schematic of a Chevrolet Equinox shows that the vehicle uses a </a:t>
            </a:r>
            <a:r>
              <a:rPr lang="en-US" spc="-300" dirty="0"/>
              <a:t>G M L A </a:t>
            </a:r>
            <a:r>
              <a:rPr lang="en-US" dirty="0"/>
              <a:t>N </a:t>
            </a:r>
            <a:r>
              <a:rPr lang="en-US" spc="-300" dirty="0"/>
              <a:t>B U </a:t>
            </a:r>
            <a:r>
              <a:rPr lang="en-US" dirty="0"/>
              <a:t>S (</a:t>
            </a:r>
            <a:r>
              <a:rPr lang="en-US" spc="-300" dirty="0"/>
              <a:t>D L </a:t>
            </a:r>
            <a:r>
              <a:rPr lang="en-US" dirty="0"/>
              <a:t>C pins 6 and 14), plus a Class 2 (pin 2).</a:t>
            </a:r>
          </a:p>
        </p:txBody>
      </p:sp>
    </p:spTree>
    <p:extLst>
      <p:ext uri="{BB962C8B-B14F-4D97-AF65-F5344CB8AC3E}">
        <p14:creationId xmlns:p14="http://schemas.microsoft.com/office/powerpoint/2010/main" val="1573436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CAN Circuit Check</a:t>
            </a:r>
            <a:br>
              <a:rPr lang="en-US" sz="2800" dirty="0"/>
            </a:br>
            <a:r>
              <a:rPr lang="en-US" sz="1200" dirty="0"/>
              <a:t>(The animation will automatically start in a few seconds)</a:t>
            </a:r>
          </a:p>
        </p:txBody>
      </p:sp>
      <p:sp>
        <p:nvSpPr>
          <p:cNvPr id="7" name="Rectangle 6">
            <a:extLst>
              <a:ext uri="{FF2B5EF4-FFF2-40B4-BE49-F238E27FC236}">
                <a16:creationId xmlns:a16="http://schemas.microsoft.com/office/drawing/2014/main" id="{D36CAD09-37D2-4C16-9121-B4315E3CFE40}"/>
              </a:ext>
            </a:extLst>
          </p:cNvPr>
          <p:cNvSpPr/>
          <p:nvPr/>
        </p:nvSpPr>
        <p:spPr>
          <a:xfrm>
            <a:off x="293615" y="1481137"/>
            <a:ext cx="1275126" cy="4630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11404DF-A883-4A4D-922E-1962EC12EB09}"/>
              </a:ext>
            </a:extLst>
          </p:cNvPr>
          <p:cNvSpPr/>
          <p:nvPr/>
        </p:nvSpPr>
        <p:spPr>
          <a:xfrm>
            <a:off x="7411674" y="1481138"/>
            <a:ext cx="1275126" cy="4630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an_circuit_check">
            <a:hlinkClick r:id="" action="ppaction://media"/>
            <a:extLst>
              <a:ext uri="{FF2B5EF4-FFF2-40B4-BE49-F238E27FC236}">
                <a16:creationId xmlns:a16="http://schemas.microsoft.com/office/drawing/2014/main" id="{E846727C-51FF-41EA-A9CB-CF66B44F74DD}"/>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5"/>
          <a:stretch>
            <a:fillRect/>
          </a:stretch>
        </p:blipFill>
        <p:spPr>
          <a:xfrm>
            <a:off x="342647" y="1649624"/>
            <a:ext cx="8232775" cy="4630737"/>
          </a:xfrm>
        </p:spPr>
      </p:pic>
    </p:spTree>
    <p:extLst>
      <p:ext uri="{BB962C8B-B14F-4D97-AF65-F5344CB8AC3E}">
        <p14:creationId xmlns:p14="http://schemas.microsoft.com/office/powerpoint/2010/main" val="13939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Meter Usage, Check CAN Circuit</a:t>
            </a:r>
            <a:br>
              <a:rPr lang="en-US" sz="2800" dirty="0"/>
            </a:br>
            <a:r>
              <a:rPr lang="en-US" sz="1200" dirty="0"/>
              <a:t>(The animation will automatically start in a few seconds)</a:t>
            </a:r>
          </a:p>
        </p:txBody>
      </p:sp>
      <p:sp>
        <p:nvSpPr>
          <p:cNvPr id="7" name="Rectangle 6">
            <a:extLst>
              <a:ext uri="{FF2B5EF4-FFF2-40B4-BE49-F238E27FC236}">
                <a16:creationId xmlns:a16="http://schemas.microsoft.com/office/drawing/2014/main" id="{D36CAD09-37D2-4C16-9121-B4315E3CFE40}"/>
              </a:ext>
            </a:extLst>
          </p:cNvPr>
          <p:cNvSpPr/>
          <p:nvPr/>
        </p:nvSpPr>
        <p:spPr>
          <a:xfrm>
            <a:off x="293615" y="1481137"/>
            <a:ext cx="1275126" cy="4630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11404DF-A883-4A4D-922E-1962EC12EB09}"/>
              </a:ext>
            </a:extLst>
          </p:cNvPr>
          <p:cNvSpPr/>
          <p:nvPr/>
        </p:nvSpPr>
        <p:spPr>
          <a:xfrm>
            <a:off x="7411674" y="1481138"/>
            <a:ext cx="1275126" cy="4630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meter_usage_check_can_circuit_ch49">
            <a:hlinkClick r:id="" action="ppaction://media"/>
            <a:extLst>
              <a:ext uri="{FF2B5EF4-FFF2-40B4-BE49-F238E27FC236}">
                <a16:creationId xmlns:a16="http://schemas.microsoft.com/office/drawing/2014/main" id="{2130B7AB-9923-4810-8F02-E13E360FEC2A}"/>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402627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Controller Area Network, CAN</a:t>
            </a:r>
            <a:br>
              <a:rPr lang="en-US" sz="2800" dirty="0"/>
            </a:br>
            <a:r>
              <a:rPr lang="en-US" sz="1200" dirty="0"/>
              <a:t>(The animation will automatically start in a few seconds)</a:t>
            </a:r>
          </a:p>
        </p:txBody>
      </p:sp>
      <p:sp>
        <p:nvSpPr>
          <p:cNvPr id="7" name="Rectangle 6">
            <a:extLst>
              <a:ext uri="{FF2B5EF4-FFF2-40B4-BE49-F238E27FC236}">
                <a16:creationId xmlns:a16="http://schemas.microsoft.com/office/drawing/2014/main" id="{D36CAD09-37D2-4C16-9121-B4315E3CFE40}"/>
              </a:ext>
            </a:extLst>
          </p:cNvPr>
          <p:cNvSpPr/>
          <p:nvPr/>
        </p:nvSpPr>
        <p:spPr>
          <a:xfrm>
            <a:off x="293615" y="1481137"/>
            <a:ext cx="1275126" cy="4630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11404DF-A883-4A4D-922E-1962EC12EB09}"/>
              </a:ext>
            </a:extLst>
          </p:cNvPr>
          <p:cNvSpPr/>
          <p:nvPr/>
        </p:nvSpPr>
        <p:spPr>
          <a:xfrm>
            <a:off x="7411674" y="1481138"/>
            <a:ext cx="1275126" cy="4630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an_2">
            <a:hlinkClick r:id="" action="ppaction://media"/>
            <a:extLst>
              <a:ext uri="{FF2B5EF4-FFF2-40B4-BE49-F238E27FC236}">
                <a16:creationId xmlns:a16="http://schemas.microsoft.com/office/drawing/2014/main" id="{359FD6D2-4F83-41E6-93B8-33D48BDC34D5}"/>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314845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A33A-FCAD-4566-ABA8-095865225CA3}"/>
              </a:ext>
            </a:extLst>
          </p:cNvPr>
          <p:cNvSpPr>
            <a:spLocks noGrp="1"/>
          </p:cNvSpPr>
          <p:nvPr>
            <p:ph type="title"/>
          </p:nvPr>
        </p:nvSpPr>
        <p:spPr/>
        <p:txBody>
          <a:bodyPr/>
          <a:lstStyle/>
          <a:p>
            <a:r>
              <a:rPr lang="en-US" sz="2800" dirty="0"/>
              <a:t>Animation: </a:t>
            </a:r>
            <a:br>
              <a:rPr lang="en-US" sz="2800" dirty="0"/>
            </a:br>
            <a:r>
              <a:rPr lang="en-US" sz="2800" dirty="0"/>
              <a:t>CAN Signal</a:t>
            </a:r>
            <a:br>
              <a:rPr lang="en-US" sz="2800" dirty="0"/>
            </a:br>
            <a:r>
              <a:rPr lang="en-US" sz="1200" dirty="0"/>
              <a:t>(The animation will automatically start in a few seconds)</a:t>
            </a:r>
          </a:p>
        </p:txBody>
      </p:sp>
      <p:sp>
        <p:nvSpPr>
          <p:cNvPr id="7" name="Rectangle 6">
            <a:extLst>
              <a:ext uri="{FF2B5EF4-FFF2-40B4-BE49-F238E27FC236}">
                <a16:creationId xmlns:a16="http://schemas.microsoft.com/office/drawing/2014/main" id="{D36CAD09-37D2-4C16-9121-B4315E3CFE40}"/>
              </a:ext>
            </a:extLst>
          </p:cNvPr>
          <p:cNvSpPr/>
          <p:nvPr/>
        </p:nvSpPr>
        <p:spPr>
          <a:xfrm>
            <a:off x="293615" y="1481137"/>
            <a:ext cx="1275126" cy="4630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11404DF-A883-4A4D-922E-1962EC12EB09}"/>
              </a:ext>
            </a:extLst>
          </p:cNvPr>
          <p:cNvSpPr/>
          <p:nvPr/>
        </p:nvSpPr>
        <p:spPr>
          <a:xfrm>
            <a:off x="7411674" y="1481138"/>
            <a:ext cx="1275126" cy="4630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an_signal_2">
            <a:hlinkClick r:id="" action="ppaction://media"/>
            <a:extLst>
              <a:ext uri="{FF2B5EF4-FFF2-40B4-BE49-F238E27FC236}">
                <a16:creationId xmlns:a16="http://schemas.microsoft.com/office/drawing/2014/main" id="{50AC340E-25DD-4C9D-98C6-D562CF42316B}"/>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481138"/>
            <a:ext cx="8232775" cy="4630737"/>
          </a:xfrm>
        </p:spPr>
      </p:pic>
    </p:spTree>
    <p:extLst>
      <p:ext uri="{BB962C8B-B14F-4D97-AF65-F5344CB8AC3E}">
        <p14:creationId xmlns:p14="http://schemas.microsoft.com/office/powerpoint/2010/main" val="412706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4B860E-90ED-4E2B-B7D6-612468A14C08}"/>
              </a:ext>
            </a:extLst>
          </p:cNvPr>
          <p:cNvSpPr>
            <a:spLocks noGrp="1"/>
          </p:cNvSpPr>
          <p:nvPr>
            <p:ph type="title"/>
          </p:nvPr>
        </p:nvSpPr>
        <p:spPr>
          <a:xfrm>
            <a:off x="457200" y="247851"/>
            <a:ext cx="8229600" cy="590349"/>
          </a:xfrm>
        </p:spPr>
        <p:txBody>
          <a:bodyPr lIns="0" tIns="18000" rIns="0" bIns="18000" anchor="ctr">
            <a:spAutoFit/>
          </a:bodyPr>
          <a:lstStyle/>
          <a:p>
            <a:r>
              <a:rPr lang="en-US" dirty="0"/>
              <a:t>Summary </a:t>
            </a:r>
            <a:r>
              <a:rPr lang="en-US" sz="2800" dirty="0"/>
              <a:t>(1 of 5)</a:t>
            </a:r>
            <a:endParaRPr lang="en-IN" sz="2000" dirty="0"/>
          </a:p>
        </p:txBody>
      </p:sp>
      <p:sp>
        <p:nvSpPr>
          <p:cNvPr id="7" name="Content Placeholder 6">
            <a:extLst>
              <a:ext uri="{FF2B5EF4-FFF2-40B4-BE49-F238E27FC236}">
                <a16:creationId xmlns:a16="http://schemas.microsoft.com/office/drawing/2014/main" id="{DB5F582E-1B19-4101-B833-843955CEB68E}"/>
              </a:ext>
            </a:extLst>
          </p:cNvPr>
          <p:cNvSpPr>
            <a:spLocks noGrp="1"/>
          </p:cNvSpPr>
          <p:nvPr>
            <p:ph sz="quarter" idx="13"/>
          </p:nvPr>
        </p:nvSpPr>
        <p:spPr>
          <a:xfrm>
            <a:off x="454025" y="1143000"/>
            <a:ext cx="8232775" cy="3668115"/>
          </a:xfrm>
        </p:spPr>
        <p:txBody>
          <a:bodyPr lIns="0" tIns="18000" rIns="0" bIns="18000" anchor="ctr">
            <a:spAutoFit/>
          </a:bodyPr>
          <a:lstStyle/>
          <a:p>
            <a:pPr marL="457200" indent="-457200">
              <a:spcBef>
                <a:spcPts val="600"/>
              </a:spcBef>
              <a:buFont typeface="+mj-lt"/>
              <a:buAutoNum type="arabicPeriod"/>
            </a:pPr>
            <a:r>
              <a:rPr lang="en-US" dirty="0">
                <a:latin typeface="Arial" panose="020B0604020202020204" pitchFamily="34" charset="0"/>
                <a:cs typeface="Arial" panose="020B0604020202020204" pitchFamily="34" charset="0"/>
              </a:rPr>
              <a:t>Electricity is the movement of electrons from one atom to another.</a:t>
            </a:r>
          </a:p>
          <a:p>
            <a:pPr marL="457200" indent="-457200">
              <a:spcBef>
                <a:spcPts val="600"/>
              </a:spcBef>
              <a:buFont typeface="+mj-lt"/>
              <a:buAutoNum type="arabicPeriod"/>
            </a:pPr>
            <a:r>
              <a:rPr lang="en-US" dirty="0">
                <a:latin typeface="Arial" panose="020B0604020202020204" pitchFamily="34" charset="0"/>
                <a:cs typeface="Arial" panose="020B0604020202020204" pitchFamily="34" charset="0"/>
              </a:rPr>
              <a:t>In order for current to flow in a circuit or wire, there must be an excess of electrons at one end and a deficiency of electrons at the other end.</a:t>
            </a:r>
          </a:p>
          <a:p>
            <a:pPr marL="457200" indent="-457200">
              <a:spcBef>
                <a:spcPts val="600"/>
              </a:spcBef>
              <a:buFont typeface="+mj-lt"/>
              <a:buAutoNum type="arabicPeriod"/>
            </a:pPr>
            <a:r>
              <a:rPr lang="en-US" dirty="0">
                <a:latin typeface="Arial" panose="020B0604020202020204" pitchFamily="34" charset="0"/>
                <a:cs typeface="Arial" panose="020B0604020202020204" pitchFamily="34" charset="0"/>
              </a:rPr>
              <a:t>Automotive electricity uses the conventional theory that electricity flows from positive to negative.</a:t>
            </a:r>
          </a:p>
          <a:p>
            <a:pPr marL="457200" indent="-457200">
              <a:spcBef>
                <a:spcPts val="600"/>
              </a:spcBef>
              <a:buFont typeface="+mj-lt"/>
              <a:buAutoNum type="arabicPeriod"/>
            </a:pPr>
            <a:r>
              <a:rPr lang="en-US" dirty="0">
                <a:latin typeface="Arial" panose="020B0604020202020204" pitchFamily="34" charset="0"/>
                <a:cs typeface="Arial" panose="020B0604020202020204" pitchFamily="34" charset="0"/>
              </a:rPr>
              <a:t>The ampere is the measure of the amount of current flow.</a:t>
            </a:r>
          </a:p>
          <a:p>
            <a:pPr marL="457200" indent="-457200">
              <a:spcBef>
                <a:spcPts val="600"/>
              </a:spcBef>
              <a:buFont typeface="+mj-lt"/>
              <a:buAutoNum type="arabicPeriod"/>
            </a:pPr>
            <a:r>
              <a:rPr lang="en-US" dirty="0">
                <a:latin typeface="Arial" panose="020B0604020202020204" pitchFamily="34" charset="0"/>
                <a:cs typeface="Arial" panose="020B0604020202020204" pitchFamily="34" charset="0"/>
              </a:rPr>
              <a:t>Voltage is the unit of electrical pressure.</a:t>
            </a:r>
            <a:endParaRPr lang="en-I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92718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4B860E-90ED-4E2B-B7D6-612468A14C08}"/>
              </a:ext>
            </a:extLst>
          </p:cNvPr>
          <p:cNvSpPr>
            <a:spLocks noGrp="1"/>
          </p:cNvSpPr>
          <p:nvPr>
            <p:ph type="title"/>
          </p:nvPr>
        </p:nvSpPr>
        <p:spPr>
          <a:xfrm>
            <a:off x="457200" y="247851"/>
            <a:ext cx="8229600" cy="590349"/>
          </a:xfrm>
        </p:spPr>
        <p:txBody>
          <a:bodyPr lIns="0" tIns="18000" rIns="0" bIns="18000" anchor="ctr">
            <a:spAutoFit/>
          </a:bodyPr>
          <a:lstStyle/>
          <a:p>
            <a:r>
              <a:rPr lang="en-US" dirty="0"/>
              <a:t>Summary </a:t>
            </a:r>
            <a:r>
              <a:rPr lang="en-US" sz="2800" dirty="0"/>
              <a:t>(2 of 5)</a:t>
            </a:r>
            <a:endParaRPr lang="en-IN" sz="2000" dirty="0"/>
          </a:p>
        </p:txBody>
      </p:sp>
      <p:sp>
        <p:nvSpPr>
          <p:cNvPr id="7" name="Content Placeholder 6">
            <a:extLst>
              <a:ext uri="{FF2B5EF4-FFF2-40B4-BE49-F238E27FC236}">
                <a16:creationId xmlns:a16="http://schemas.microsoft.com/office/drawing/2014/main" id="{DB5F582E-1B19-4101-B833-843955CEB68E}"/>
              </a:ext>
            </a:extLst>
          </p:cNvPr>
          <p:cNvSpPr>
            <a:spLocks noGrp="1"/>
          </p:cNvSpPr>
          <p:nvPr>
            <p:ph sz="quarter" idx="13"/>
          </p:nvPr>
        </p:nvSpPr>
        <p:spPr>
          <a:xfrm>
            <a:off x="454025" y="1144897"/>
            <a:ext cx="8232775" cy="3960503"/>
          </a:xfrm>
        </p:spPr>
        <p:txBody>
          <a:bodyPr lIns="0" tIns="18000" rIns="0" bIns="18000" anchor="ctr">
            <a:spAutoFit/>
          </a:bodyPr>
          <a:lstStyle/>
          <a:p>
            <a:pPr marL="457200" indent="-457200">
              <a:spcBef>
                <a:spcPts val="600"/>
              </a:spcBef>
              <a:buFont typeface="+mj-lt"/>
              <a:buAutoNum type="arabicPeriod" startAt="6"/>
            </a:pPr>
            <a:r>
              <a:rPr lang="en-US" dirty="0">
                <a:latin typeface="Arial" panose="020B0604020202020204" pitchFamily="34" charset="0"/>
                <a:cs typeface="Arial" panose="020B0604020202020204" pitchFamily="34" charset="0"/>
              </a:rPr>
              <a:t>The ohm is the unit of electrical resistance.</a:t>
            </a:r>
          </a:p>
          <a:p>
            <a:pPr marL="457200" indent="-457200">
              <a:spcBef>
                <a:spcPts val="600"/>
              </a:spcBef>
              <a:buFont typeface="+mj-lt"/>
              <a:buAutoNum type="arabicPeriod" startAt="6"/>
            </a:pPr>
            <a:r>
              <a:rPr lang="en-US" dirty="0">
                <a:latin typeface="Arial" panose="020B0604020202020204" pitchFamily="34" charset="0"/>
                <a:cs typeface="Arial" panose="020B0604020202020204" pitchFamily="34" charset="0"/>
              </a:rPr>
              <a:t>All complete electrical circuits have a power source, a circuit protection device, a power-side wire or path, an electrical load, a ground return path, and a switch or a control device.</a:t>
            </a:r>
          </a:p>
          <a:p>
            <a:pPr marL="457200" indent="-457200">
              <a:spcBef>
                <a:spcPts val="600"/>
              </a:spcBef>
              <a:buFont typeface="+mj-lt"/>
              <a:buAutoNum type="arabicPeriod" startAt="6"/>
            </a:pPr>
            <a:r>
              <a:rPr lang="en-US" dirty="0">
                <a:latin typeface="Arial" panose="020B0604020202020204" pitchFamily="34" charset="0"/>
                <a:cs typeface="Arial" panose="020B0604020202020204" pitchFamily="34" charset="0"/>
              </a:rPr>
              <a:t>A short-to-voltage involves a copper-to-copper connection and usually affects more than one circuit.</a:t>
            </a:r>
          </a:p>
          <a:p>
            <a:pPr marL="457200" indent="-457200">
              <a:spcBef>
                <a:spcPts val="600"/>
              </a:spcBef>
              <a:buFont typeface="+mj-lt"/>
              <a:buAutoNum type="arabicPeriod" startAt="6"/>
            </a:pPr>
            <a:r>
              <a:rPr lang="en-US" dirty="0">
                <a:latin typeface="Arial" panose="020B0604020202020204" pitchFamily="34" charset="0"/>
                <a:cs typeface="Arial" panose="020B0604020202020204" pitchFamily="34" charset="0"/>
              </a:rPr>
              <a:t>A short-to-ground usually involves a power path conductor coming in contact with a return (ground) path conductor and usually causes the fuse to blow.</a:t>
            </a:r>
          </a:p>
        </p:txBody>
      </p:sp>
    </p:spTree>
    <p:extLst>
      <p:ext uri="{BB962C8B-B14F-4D97-AF65-F5344CB8AC3E}">
        <p14:creationId xmlns:p14="http://schemas.microsoft.com/office/powerpoint/2010/main" val="12079265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4B860E-90ED-4E2B-B7D6-612468A14C08}"/>
              </a:ext>
            </a:extLst>
          </p:cNvPr>
          <p:cNvSpPr>
            <a:spLocks noGrp="1"/>
          </p:cNvSpPr>
          <p:nvPr>
            <p:ph type="title"/>
          </p:nvPr>
        </p:nvSpPr>
        <p:spPr>
          <a:xfrm>
            <a:off x="457200" y="247851"/>
            <a:ext cx="8229600" cy="590349"/>
          </a:xfrm>
        </p:spPr>
        <p:txBody>
          <a:bodyPr lIns="0" tIns="18000" rIns="0" bIns="18000" anchor="ctr">
            <a:spAutoFit/>
          </a:bodyPr>
          <a:lstStyle/>
          <a:p>
            <a:r>
              <a:rPr lang="en-US" dirty="0"/>
              <a:t>Summary </a:t>
            </a:r>
            <a:r>
              <a:rPr lang="en-US" sz="2800" dirty="0"/>
              <a:t>(3 of 5)</a:t>
            </a:r>
            <a:endParaRPr lang="en-IN" sz="2000" dirty="0"/>
          </a:p>
        </p:txBody>
      </p:sp>
      <p:sp>
        <p:nvSpPr>
          <p:cNvPr id="7" name="Content Placeholder 6">
            <a:extLst>
              <a:ext uri="{FF2B5EF4-FFF2-40B4-BE49-F238E27FC236}">
                <a16:creationId xmlns:a16="http://schemas.microsoft.com/office/drawing/2014/main" id="{DB5F582E-1B19-4101-B833-843955CEB68E}"/>
              </a:ext>
            </a:extLst>
          </p:cNvPr>
          <p:cNvSpPr>
            <a:spLocks noGrp="1"/>
          </p:cNvSpPr>
          <p:nvPr>
            <p:ph sz="quarter" idx="13"/>
          </p:nvPr>
        </p:nvSpPr>
        <p:spPr>
          <a:xfrm>
            <a:off x="454025" y="1125974"/>
            <a:ext cx="8232775" cy="4037447"/>
          </a:xfrm>
        </p:spPr>
        <p:txBody>
          <a:bodyPr lIns="0" tIns="18000" rIns="0" bIns="18000" anchor="ctr">
            <a:spAutoFit/>
          </a:bodyPr>
          <a:lstStyle/>
          <a:p>
            <a:pPr marL="549275" indent="-549275">
              <a:spcBef>
                <a:spcPts val="600"/>
              </a:spcBef>
              <a:buFont typeface="+mj-lt"/>
              <a:buAutoNum type="arabicPeriod" startAt="10"/>
            </a:pPr>
            <a:r>
              <a:rPr lang="en-US" dirty="0">
                <a:latin typeface="Arial" panose="020B0604020202020204" pitchFamily="34" charset="0"/>
                <a:cs typeface="Arial" panose="020B0604020202020204" pitchFamily="34" charset="0"/>
              </a:rPr>
              <a:t>An open is a break in the circuit resulting in absolutely no current flow through the circuit.</a:t>
            </a:r>
          </a:p>
          <a:p>
            <a:pPr marL="549275" indent="-549275">
              <a:spcBef>
                <a:spcPts val="600"/>
              </a:spcBef>
              <a:buFont typeface="+mj-lt"/>
              <a:buAutoNum type="arabicPeriod" startAt="10"/>
            </a:pPr>
            <a:r>
              <a:rPr lang="en-US" dirty="0">
                <a:latin typeface="Arial" panose="020B0604020202020204" pitchFamily="34" charset="0"/>
                <a:cs typeface="Arial" panose="020B0604020202020204" pitchFamily="34" charset="0"/>
              </a:rPr>
              <a:t>Circuit testers include test lights and fused jumper leads.</a:t>
            </a:r>
          </a:p>
          <a:p>
            <a:pPr marL="549275" indent="-549275">
              <a:spcBef>
                <a:spcPts val="600"/>
              </a:spcBef>
              <a:buFont typeface="+mj-lt"/>
              <a:buAutoNum type="arabicPeriod" startAt="10"/>
            </a:pPr>
            <a:r>
              <a:rPr lang="en-US" dirty="0">
                <a:latin typeface="Arial" panose="020B0604020202020204" pitchFamily="34" charset="0"/>
                <a:cs typeface="Arial" panose="020B0604020202020204" pitchFamily="34" charset="0"/>
              </a:rPr>
              <a:t>Digital multimeter (</a:t>
            </a:r>
            <a:r>
              <a:rPr lang="en-US" spc="-300" dirty="0">
                <a:latin typeface="Arial" panose="020B0604020202020204" pitchFamily="34" charset="0"/>
                <a:cs typeface="Arial" panose="020B0604020202020204" pitchFamily="34" charset="0"/>
              </a:rPr>
              <a:t>D M </a:t>
            </a:r>
            <a:r>
              <a:rPr lang="en-US" dirty="0">
                <a:latin typeface="Arial" panose="020B0604020202020204" pitchFamily="34" charset="0"/>
                <a:cs typeface="Arial" panose="020B0604020202020204" pitchFamily="34" charset="0"/>
              </a:rPr>
              <a:t>M) and digital volt-ohm-meter (</a:t>
            </a:r>
            <a:r>
              <a:rPr lang="en-US" spc="-300" dirty="0">
                <a:latin typeface="Arial" panose="020B0604020202020204" pitchFamily="34" charset="0"/>
                <a:cs typeface="Arial" panose="020B0604020202020204" pitchFamily="34" charset="0"/>
              </a:rPr>
              <a:t>D V O </a:t>
            </a:r>
            <a:r>
              <a:rPr lang="en-US" dirty="0">
                <a:latin typeface="Arial" panose="020B0604020202020204" pitchFamily="34" charset="0"/>
                <a:cs typeface="Arial" panose="020B0604020202020204" pitchFamily="34" charset="0"/>
              </a:rPr>
              <a:t>M) are terms commonly used for electronic test meters.</a:t>
            </a:r>
          </a:p>
          <a:p>
            <a:pPr marL="549275" indent="-549275">
              <a:spcBef>
                <a:spcPts val="600"/>
              </a:spcBef>
              <a:buFont typeface="+mj-lt"/>
              <a:buAutoNum type="arabicPeriod" startAt="10"/>
            </a:pPr>
            <a:r>
              <a:rPr lang="en-US" dirty="0">
                <a:latin typeface="Arial" panose="020B0604020202020204" pitchFamily="34" charset="0"/>
                <a:cs typeface="Arial" panose="020B0604020202020204" pitchFamily="34" charset="0"/>
              </a:rPr>
              <a:t>Ammeters measure current and must be connected in series in the circuit.</a:t>
            </a:r>
          </a:p>
          <a:p>
            <a:pPr marL="549275" indent="-549275">
              <a:spcBef>
                <a:spcPts val="600"/>
              </a:spcBef>
              <a:buFont typeface="+mj-lt"/>
              <a:buAutoNum type="arabicPeriod" startAt="10"/>
            </a:pPr>
            <a:r>
              <a:rPr lang="en-US" dirty="0">
                <a:latin typeface="Arial" panose="020B0604020202020204" pitchFamily="34" charset="0"/>
                <a:cs typeface="Arial" panose="020B0604020202020204" pitchFamily="34" charset="0"/>
              </a:rPr>
              <a:t>Voltmeters measure voltage and are connected in parallel.</a:t>
            </a:r>
          </a:p>
        </p:txBody>
      </p:sp>
    </p:spTree>
    <p:extLst>
      <p:ext uri="{BB962C8B-B14F-4D97-AF65-F5344CB8AC3E}">
        <p14:creationId xmlns:p14="http://schemas.microsoft.com/office/powerpoint/2010/main" val="30647542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4B860E-90ED-4E2B-B7D6-612468A14C08}"/>
              </a:ext>
            </a:extLst>
          </p:cNvPr>
          <p:cNvSpPr>
            <a:spLocks noGrp="1"/>
          </p:cNvSpPr>
          <p:nvPr>
            <p:ph type="title"/>
          </p:nvPr>
        </p:nvSpPr>
        <p:spPr>
          <a:xfrm>
            <a:off x="457200" y="247851"/>
            <a:ext cx="8229600" cy="590349"/>
          </a:xfrm>
        </p:spPr>
        <p:txBody>
          <a:bodyPr lIns="0" tIns="18000" rIns="0" bIns="18000" anchor="ctr">
            <a:spAutoFit/>
          </a:bodyPr>
          <a:lstStyle/>
          <a:p>
            <a:r>
              <a:rPr lang="en-US" dirty="0"/>
              <a:t>Summary </a:t>
            </a:r>
            <a:r>
              <a:rPr lang="en-US" sz="2800" dirty="0"/>
              <a:t>(4 of 5)</a:t>
            </a:r>
            <a:endParaRPr lang="en-IN" sz="2000" dirty="0"/>
          </a:p>
        </p:txBody>
      </p:sp>
      <p:sp>
        <p:nvSpPr>
          <p:cNvPr id="7" name="Content Placeholder 6">
            <a:extLst>
              <a:ext uri="{FF2B5EF4-FFF2-40B4-BE49-F238E27FC236}">
                <a16:creationId xmlns:a16="http://schemas.microsoft.com/office/drawing/2014/main" id="{DB5F582E-1B19-4101-B833-843955CEB68E}"/>
              </a:ext>
            </a:extLst>
          </p:cNvPr>
          <p:cNvSpPr>
            <a:spLocks noGrp="1"/>
          </p:cNvSpPr>
          <p:nvPr>
            <p:ph sz="quarter" idx="13"/>
          </p:nvPr>
        </p:nvSpPr>
        <p:spPr>
          <a:xfrm>
            <a:off x="454025" y="1103449"/>
            <a:ext cx="8232775" cy="4306751"/>
          </a:xfrm>
        </p:spPr>
        <p:txBody>
          <a:bodyPr lIns="0" tIns="18000" rIns="0" bIns="18000" anchor="ctr">
            <a:spAutoFit/>
          </a:bodyPr>
          <a:lstStyle/>
          <a:p>
            <a:pPr marL="533400" indent="-533400">
              <a:buFont typeface="+mj-lt"/>
              <a:buAutoNum type="arabicPeriod" startAt="15"/>
            </a:pPr>
            <a:r>
              <a:rPr lang="en-US" dirty="0">
                <a:latin typeface="Arial" panose="020B0604020202020204" pitchFamily="34" charset="0"/>
                <a:cs typeface="Arial" panose="020B0604020202020204" pitchFamily="34" charset="0"/>
              </a:rPr>
              <a:t>Ohmmeters measure resistance of a component and must be connected in parallel with the circuit or component disconnected from power.</a:t>
            </a:r>
          </a:p>
          <a:p>
            <a:pPr marL="533400" indent="-533400">
              <a:buFont typeface="+mj-lt"/>
              <a:buAutoNum type="arabicPeriod" startAt="15"/>
            </a:pPr>
            <a:r>
              <a:rPr lang="en-US" dirty="0">
                <a:latin typeface="Arial" panose="020B0604020202020204" pitchFamily="34" charset="0"/>
                <a:cs typeface="Arial" panose="020B0604020202020204" pitchFamily="34" charset="0"/>
              </a:rPr>
              <a:t>A terminal is the metal end of a wire, whereas a connector is the plastic housing for the terminal.</a:t>
            </a:r>
          </a:p>
          <a:p>
            <a:pPr marL="533400" indent="-533400">
              <a:buFont typeface="+mj-lt"/>
              <a:buAutoNum type="arabicPeriod" startAt="15"/>
            </a:pPr>
            <a:r>
              <a:rPr lang="en-US" dirty="0">
                <a:latin typeface="Arial" panose="020B0604020202020204" pitchFamily="34" charset="0"/>
                <a:cs typeface="Arial" panose="020B0604020202020204" pitchFamily="34" charset="0"/>
              </a:rPr>
              <a:t>All wire repair should use either soldering or a crimp-and-seal connector.</a:t>
            </a:r>
          </a:p>
          <a:p>
            <a:pPr marL="533400" indent="-533400">
              <a:buFont typeface="+mj-lt"/>
              <a:buAutoNum type="arabicPeriod" startAt="15"/>
            </a:pPr>
            <a:r>
              <a:rPr lang="en-US" dirty="0">
                <a:latin typeface="Arial" panose="020B0604020202020204" pitchFamily="34" charset="0"/>
                <a:cs typeface="Arial" panose="020B0604020202020204" pitchFamily="34" charset="0"/>
              </a:rPr>
              <a:t>All switches and relays on a schematic are shown in their normal position either normally closed (N.C.) or normally open (N.O.).</a:t>
            </a:r>
          </a:p>
        </p:txBody>
      </p:sp>
    </p:spTree>
    <p:extLst>
      <p:ext uri="{BB962C8B-B14F-4D97-AF65-F5344CB8AC3E}">
        <p14:creationId xmlns:p14="http://schemas.microsoft.com/office/powerpoint/2010/main" val="3777342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8B2A678-0E40-4DC6-8168-C89D9FBCBF03}"/>
              </a:ext>
            </a:extLst>
          </p:cNvPr>
          <p:cNvSpPr>
            <a:spLocks noGrp="1"/>
          </p:cNvSpPr>
          <p:nvPr>
            <p:ph type="title"/>
          </p:nvPr>
        </p:nvSpPr>
        <p:spPr>
          <a:xfrm>
            <a:off x="457200" y="247851"/>
            <a:ext cx="8229600" cy="590349"/>
          </a:xfrm>
        </p:spPr>
        <p:txBody>
          <a:bodyPr lIns="0" tIns="18000" rIns="0" bIns="18000" anchor="ctr">
            <a:spAutoFit/>
          </a:bodyPr>
          <a:lstStyle/>
          <a:p>
            <a:r>
              <a:rPr lang="en-US" dirty="0"/>
              <a:t>Electricity </a:t>
            </a:r>
            <a:r>
              <a:rPr lang="en-US" sz="2800" dirty="0"/>
              <a:t>(3 of 3)</a:t>
            </a:r>
            <a:endParaRPr lang="en-IN" dirty="0">
              <a:latin typeface="+mj-lt"/>
            </a:endParaRPr>
          </a:p>
        </p:txBody>
      </p:sp>
      <p:sp>
        <p:nvSpPr>
          <p:cNvPr id="7" name="Content Placeholder 6">
            <a:extLst>
              <a:ext uri="{FF2B5EF4-FFF2-40B4-BE49-F238E27FC236}">
                <a16:creationId xmlns:a16="http://schemas.microsoft.com/office/drawing/2014/main" id="{9FA44E1C-CD89-4A9A-9E88-8360672A8806}"/>
              </a:ext>
            </a:extLst>
          </p:cNvPr>
          <p:cNvSpPr>
            <a:spLocks noGrp="1"/>
          </p:cNvSpPr>
          <p:nvPr>
            <p:ph idx="1"/>
          </p:nvPr>
        </p:nvSpPr>
        <p:spPr>
          <a:xfrm>
            <a:off x="457200" y="1143000"/>
            <a:ext cx="8229600" cy="2483175"/>
          </a:xfrm>
        </p:spPr>
        <p:txBody>
          <a:bodyPr lIns="0" tIns="18000" rIns="0" bIns="18000" anchor="ctr" anchorCtr="0">
            <a:spAutoFit/>
          </a:bodyPr>
          <a:lstStyle/>
          <a:p>
            <a:pPr marL="900" indent="-342900">
              <a:spcBef>
                <a:spcPts val="600"/>
              </a:spcBef>
            </a:pPr>
            <a:r>
              <a:rPr lang="en-US" dirty="0"/>
              <a:t>Insulators</a:t>
            </a:r>
          </a:p>
          <a:p>
            <a:pPr marL="487818" lvl="1" indent="-342900"/>
            <a:r>
              <a:rPr lang="en-US" dirty="0"/>
              <a:t>Insulators are materials with more than four electrons in their atom’s outer orbit.</a:t>
            </a:r>
          </a:p>
          <a:p>
            <a:pPr marL="900" indent="-342900">
              <a:spcBef>
                <a:spcPts val="600"/>
              </a:spcBef>
            </a:pPr>
            <a:r>
              <a:rPr lang="en-US" dirty="0"/>
              <a:t>Semiconductors</a:t>
            </a:r>
          </a:p>
          <a:p>
            <a:pPr marL="487818" lvl="1" indent="-342900"/>
            <a:r>
              <a:rPr lang="en-US" dirty="0"/>
              <a:t>Materials with exactly four electrons in their outer orbit are called semiconductors.</a:t>
            </a:r>
            <a:endParaRPr lang="en-IN" dirty="0"/>
          </a:p>
        </p:txBody>
      </p:sp>
    </p:spTree>
    <p:extLst>
      <p:ext uri="{BB962C8B-B14F-4D97-AF65-F5344CB8AC3E}">
        <p14:creationId xmlns:p14="http://schemas.microsoft.com/office/powerpoint/2010/main" val="11649222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4B860E-90ED-4E2B-B7D6-612468A14C08}"/>
              </a:ext>
            </a:extLst>
          </p:cNvPr>
          <p:cNvSpPr>
            <a:spLocks noGrp="1"/>
          </p:cNvSpPr>
          <p:nvPr>
            <p:ph type="title"/>
          </p:nvPr>
        </p:nvSpPr>
        <p:spPr>
          <a:xfrm>
            <a:off x="457200" y="247851"/>
            <a:ext cx="8229600" cy="590349"/>
          </a:xfrm>
        </p:spPr>
        <p:txBody>
          <a:bodyPr lIns="0" tIns="18000" rIns="0" bIns="18000" anchor="ctr">
            <a:spAutoFit/>
          </a:bodyPr>
          <a:lstStyle/>
          <a:p>
            <a:r>
              <a:rPr lang="en-US" dirty="0"/>
              <a:t>Summary </a:t>
            </a:r>
            <a:r>
              <a:rPr lang="en-US" sz="2800" dirty="0"/>
              <a:t>(5 of 5)</a:t>
            </a:r>
            <a:endParaRPr lang="en-IN" sz="2000" dirty="0"/>
          </a:p>
        </p:txBody>
      </p:sp>
      <p:sp>
        <p:nvSpPr>
          <p:cNvPr id="7" name="Content Placeholder 6">
            <a:extLst>
              <a:ext uri="{FF2B5EF4-FFF2-40B4-BE49-F238E27FC236}">
                <a16:creationId xmlns:a16="http://schemas.microsoft.com/office/drawing/2014/main" id="{DB5F582E-1B19-4101-B833-843955CEB68E}"/>
              </a:ext>
            </a:extLst>
          </p:cNvPr>
          <p:cNvSpPr>
            <a:spLocks noGrp="1"/>
          </p:cNvSpPr>
          <p:nvPr>
            <p:ph sz="quarter" idx="13"/>
          </p:nvPr>
        </p:nvSpPr>
        <p:spPr>
          <a:xfrm>
            <a:off x="454025" y="1143000"/>
            <a:ext cx="8232775" cy="3375727"/>
          </a:xfrm>
        </p:spPr>
        <p:txBody>
          <a:bodyPr lIns="0" tIns="18000" rIns="0" bIns="18000" anchor="ctr">
            <a:spAutoFit/>
          </a:bodyPr>
          <a:lstStyle/>
          <a:p>
            <a:pPr marL="533400" indent="-533400">
              <a:buFont typeface="+mj-lt"/>
              <a:buAutoNum type="arabicPeriod" startAt="19"/>
            </a:pPr>
            <a:r>
              <a:rPr lang="en-US" dirty="0">
                <a:latin typeface="Arial" panose="020B0604020202020204" pitchFamily="34" charset="0"/>
                <a:cs typeface="Arial" panose="020B0604020202020204" pitchFamily="34" charset="0"/>
              </a:rPr>
              <a:t>A typical relay uses a small current through a coil (terminals 85 and 86) to operate the higher current part (terminals 30 and 87).</a:t>
            </a:r>
          </a:p>
          <a:p>
            <a:pPr marL="533400" indent="-533400">
              <a:buFont typeface="+mj-lt"/>
              <a:buAutoNum type="arabicPeriod" startAt="19"/>
            </a:pPr>
            <a:r>
              <a:rPr lang="en-US" dirty="0">
                <a:latin typeface="Arial" panose="020B0604020202020204" pitchFamily="34" charset="0"/>
                <a:cs typeface="Arial" panose="020B0604020202020204" pitchFamily="34" charset="0"/>
              </a:rPr>
              <a:t>The use of a network for module communications reduces the number of wires and connections needed.</a:t>
            </a:r>
          </a:p>
          <a:p>
            <a:pPr marL="533400" indent="-533400">
              <a:buFont typeface="+mj-lt"/>
              <a:buAutoNum type="arabicPeriod" startAt="19"/>
            </a:pPr>
            <a:r>
              <a:rPr lang="en-US" dirty="0">
                <a:latin typeface="Arial" panose="020B0604020202020204" pitchFamily="34" charset="0"/>
                <a:cs typeface="Arial" panose="020B0604020202020204" pitchFamily="34" charset="0"/>
              </a:rPr>
              <a:t>The SAE communication classifications for vehicle communications systems include Class A (low speed), Class B (medium speed), and Class C (high speed).</a:t>
            </a:r>
          </a:p>
        </p:txBody>
      </p:sp>
    </p:spTree>
    <p:extLst>
      <p:ext uri="{BB962C8B-B14F-4D97-AF65-F5344CB8AC3E}">
        <p14:creationId xmlns:p14="http://schemas.microsoft.com/office/powerpoint/2010/main" val="3621198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56FAE7-345A-4FE5-9B65-CDC87FE48B18}"/>
              </a:ext>
            </a:extLst>
          </p:cNvPr>
          <p:cNvSpPr>
            <a:spLocks noGrp="1"/>
          </p:cNvSpPr>
          <p:nvPr>
            <p:ph type="title"/>
          </p:nvPr>
        </p:nvSpPr>
        <p:spPr>
          <a:xfrm>
            <a:off x="457200" y="150913"/>
            <a:ext cx="8229600" cy="836571"/>
          </a:xfrm>
        </p:spPr>
        <p:txBody>
          <a:bodyPr lIns="0" tIns="18000" rIns="0" bIns="18000" anchor="ctr">
            <a:spAutoFit/>
          </a:bodyPr>
          <a:lstStyle/>
          <a:p>
            <a:r>
              <a:rPr lang="en-US" dirty="0"/>
              <a:t>Animation and Video Resources</a:t>
            </a:r>
            <a:br>
              <a:rPr lang="en-US" dirty="0"/>
            </a:br>
            <a:r>
              <a:rPr lang="en-US" sz="1600" dirty="0"/>
              <a:t>The below listed resources are hyperlinked to the James Halderman website</a:t>
            </a:r>
            <a:endParaRPr lang="en-IN" sz="1600" dirty="0"/>
          </a:p>
        </p:txBody>
      </p:sp>
      <p:sp>
        <p:nvSpPr>
          <p:cNvPr id="6" name="Content Placeholder 5">
            <a:extLst>
              <a:ext uri="{FF2B5EF4-FFF2-40B4-BE49-F238E27FC236}">
                <a16:creationId xmlns:a16="http://schemas.microsoft.com/office/drawing/2014/main" id="{4138F3F7-4197-4CA5-8C73-5FA3B80E4376}"/>
              </a:ext>
            </a:extLst>
          </p:cNvPr>
          <p:cNvSpPr>
            <a:spLocks noGrp="1"/>
          </p:cNvSpPr>
          <p:nvPr>
            <p:ph sz="quarter" idx="13"/>
          </p:nvPr>
        </p:nvSpPr>
        <p:spPr>
          <a:xfrm>
            <a:off x="454025" y="1992027"/>
            <a:ext cx="8232775" cy="2190788"/>
          </a:xfrm>
        </p:spPr>
        <p:txBody>
          <a:bodyPr lIns="0" tIns="18000" rIns="0" bIns="18000" anchor="ctr">
            <a:spAutoFit/>
          </a:bodyPr>
          <a:lstStyle/>
          <a:p>
            <a:pPr marL="0" indent="0">
              <a:spcBef>
                <a:spcPts val="600"/>
              </a:spcBef>
              <a:buNone/>
            </a:pPr>
            <a:r>
              <a:rPr lang="en-US" dirty="0">
                <a:latin typeface="Arial" panose="020B0604020202020204" pitchFamily="34" charset="0"/>
                <a:cs typeface="Arial" panose="020B0604020202020204" pitchFamily="34" charset="0"/>
                <a:hlinkClick r:id="rId3"/>
              </a:rPr>
              <a:t>(A6) Electrical/Electronic Systems Animations</a:t>
            </a:r>
            <a:endParaRPr lang="en-US" dirty="0">
              <a:latin typeface="Arial" panose="020B0604020202020204" pitchFamily="34" charset="0"/>
              <a:cs typeface="Arial" panose="020B0604020202020204" pitchFamily="34" charset="0"/>
              <a:hlinkClick r:id="" action="ppaction://noaction"/>
            </a:endParaRPr>
          </a:p>
          <a:p>
            <a:pPr marL="0" indent="0">
              <a:spcBef>
                <a:spcPts val="600"/>
              </a:spcBef>
              <a:buNone/>
            </a:pPr>
            <a:r>
              <a:rPr lang="en-US" dirty="0">
                <a:latin typeface="Arial" panose="020B0604020202020204" pitchFamily="34" charset="0"/>
                <a:cs typeface="Arial" panose="020B0604020202020204" pitchFamily="34" charset="0"/>
                <a:hlinkClick r:id="" action="ppaction://noaction"/>
              </a:rPr>
              <a:t>(A7) Heating &amp; Air Conditioning Animations</a:t>
            </a:r>
            <a:endParaRPr lang="en-US" dirty="0">
              <a:latin typeface="Arial" panose="020B0604020202020204" pitchFamily="34" charset="0"/>
              <a:cs typeface="Arial" panose="020B0604020202020204" pitchFamily="34" charset="0"/>
            </a:endParaRPr>
          </a:p>
          <a:p>
            <a:pPr marL="0" indent="0">
              <a:spcBef>
                <a:spcPts val="600"/>
              </a:spcBef>
              <a:buNone/>
            </a:pPr>
            <a:endParaRPr lang="en-US" dirty="0">
              <a:latin typeface="Arial" panose="020B0604020202020204" pitchFamily="34" charset="0"/>
              <a:cs typeface="Arial" panose="020B0604020202020204" pitchFamily="34" charset="0"/>
            </a:endParaRPr>
          </a:p>
          <a:p>
            <a:pPr marL="0" indent="0">
              <a:spcBef>
                <a:spcPts val="600"/>
              </a:spcBef>
              <a:buNone/>
            </a:pPr>
            <a:r>
              <a:rPr lang="en-US" dirty="0">
                <a:latin typeface="Arial" panose="020B0604020202020204" pitchFamily="34" charset="0"/>
                <a:cs typeface="Arial" panose="020B0604020202020204" pitchFamily="34" charset="0"/>
                <a:hlinkClick r:id="rId4"/>
              </a:rPr>
              <a:t>(A6) Electrical/Electronic Systems Videos</a:t>
            </a:r>
            <a:endParaRPr lang="en-US" dirty="0">
              <a:latin typeface="Arial" panose="020B0604020202020204" pitchFamily="34" charset="0"/>
              <a:cs typeface="Arial" panose="020B0604020202020204" pitchFamily="34" charset="0"/>
              <a:hlinkClick r:id="" action="ppaction://noaction"/>
            </a:endParaRPr>
          </a:p>
          <a:p>
            <a:pPr marL="0" indent="0">
              <a:spcBef>
                <a:spcPts val="600"/>
              </a:spcBef>
              <a:buNone/>
            </a:pPr>
            <a:r>
              <a:rPr lang="en-US" dirty="0">
                <a:latin typeface="Arial" panose="020B0604020202020204" pitchFamily="34" charset="0"/>
                <a:cs typeface="Arial" panose="020B0604020202020204" pitchFamily="34" charset="0"/>
                <a:hlinkClick r:id="" action="ppaction://noaction"/>
              </a:rPr>
              <a:t>(A7) Heating &amp; Air Conditioning Videos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01475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7851"/>
            <a:ext cx="8229600" cy="590349"/>
          </a:xfrm>
        </p:spPr>
        <p:txBody>
          <a:bodyPr lIns="0" tIns="18000" rIns="0" bIns="18000"/>
          <a:lstStyle/>
          <a:p>
            <a:r>
              <a:rPr lang="en-US" dirty="0"/>
              <a:t>Copyright</a:t>
            </a:r>
            <a:endParaRPr lang="en-IN" dirty="0"/>
          </a:p>
        </p:txBody>
      </p:sp>
      <p:pic>
        <p:nvPicPr>
          <p:cNvPr id="5" name="Picture Placeholder 4" descr="Warning"/>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496688" y="2220299"/>
            <a:ext cx="1280160" cy="1432560"/>
          </a:xfrm>
        </p:spPr>
      </p:pic>
      <p:sp>
        <p:nvSpPr>
          <p:cNvPr id="3" name="Content Placeholder 2"/>
          <p:cNvSpPr>
            <a:spLocks noGrp="1"/>
          </p:cNvSpPr>
          <p:nvPr>
            <p:ph sz="quarter" idx="10"/>
          </p:nvPr>
        </p:nvSpPr>
        <p:spPr>
          <a:xfrm>
            <a:off x="1955650" y="1461071"/>
            <a:ext cx="6499327" cy="3075585"/>
          </a:xfrm>
        </p:spPr>
        <p:style>
          <a:lnRef idx="2">
            <a:schemeClr val="dk1"/>
          </a:lnRef>
          <a:fillRef idx="1">
            <a:schemeClr val="lt1"/>
          </a:fillRef>
          <a:effectRef idx="0">
            <a:schemeClr val="dk1"/>
          </a:effectRef>
          <a:fontRef idx="minor">
            <a:schemeClr val="dk1"/>
          </a:fontRef>
        </p:style>
        <p:txBody>
          <a:bodyPr lIns="183600" tIns="183600" rIns="183600" bIns="183600" anchor="ctr" anchorCtr="0">
            <a:spAutoFit/>
          </a:bodyPr>
          <a:lstStyle/>
          <a:p>
            <a:pPr marL="432" indent="0">
              <a:buNone/>
            </a:pPr>
            <a:r>
              <a:rPr lang="en-US" sz="1600" b="1" dirty="0">
                <a:latin typeface="Arial" panose="020B0604020202020204" pitchFamily="34" charset="0"/>
                <a:cs typeface="Arial" panose="020B0604020202020204" pitchFamily="34" charset="0"/>
              </a:rPr>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endParaRPr lang="en-IN"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8171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114CB9A-2739-4645-A59F-F044BD2A08CC}"/>
              </a:ext>
            </a:extLst>
          </p:cNvPr>
          <p:cNvSpPr>
            <a:spLocks noGrp="1"/>
          </p:cNvSpPr>
          <p:nvPr>
            <p:ph type="title"/>
          </p:nvPr>
        </p:nvSpPr>
        <p:spPr>
          <a:xfrm>
            <a:off x="457200" y="228600"/>
            <a:ext cx="8229600" cy="590349"/>
          </a:xfrm>
        </p:spPr>
        <p:txBody>
          <a:bodyPr lIns="0" tIns="18000" rIns="0" bIns="18000" anchor="ctr">
            <a:spAutoFit/>
          </a:bodyPr>
          <a:lstStyle/>
          <a:p>
            <a:r>
              <a:rPr lang="en-US" dirty="0">
                <a:latin typeface="+mj-lt"/>
              </a:rPr>
              <a:t>Figure 11.2</a:t>
            </a:r>
            <a:endParaRPr lang="en-IN" dirty="0">
              <a:latin typeface="+mj-lt"/>
            </a:endParaRPr>
          </a:p>
        </p:txBody>
      </p:sp>
      <p:pic>
        <p:nvPicPr>
          <p:cNvPr id="5" name="Picture Placeholder 4" descr="Three negatively charged electrons revolve around a positively charged proton in elliptical paths.&#10;">
            <a:extLst>
              <a:ext uri="{FF2B5EF4-FFF2-40B4-BE49-F238E27FC236}">
                <a16:creationId xmlns:a16="http://schemas.microsoft.com/office/drawing/2014/main" id="{CE35B1EF-C251-45B2-A261-E8402C85A290}"/>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tretch/>
        </p:blipFill>
        <p:spPr>
          <a:xfrm>
            <a:off x="2945379" y="1447800"/>
            <a:ext cx="3276600" cy="3524250"/>
          </a:xfrm>
          <a:prstGeom prst="rect">
            <a:avLst/>
          </a:prstGeom>
        </p:spPr>
      </p:pic>
      <p:sp>
        <p:nvSpPr>
          <p:cNvPr id="17" name="Content Placeholder 16">
            <a:extLst>
              <a:ext uri="{FF2B5EF4-FFF2-40B4-BE49-F238E27FC236}">
                <a16:creationId xmlns:a16="http://schemas.microsoft.com/office/drawing/2014/main" id="{73191AED-9D84-483A-9691-392CC588DD39}"/>
              </a:ext>
            </a:extLst>
          </p:cNvPr>
          <p:cNvSpPr>
            <a:spLocks noGrp="1"/>
          </p:cNvSpPr>
          <p:nvPr>
            <p:ph idx="1"/>
          </p:nvPr>
        </p:nvSpPr>
        <p:spPr>
          <a:xfrm>
            <a:off x="457200" y="5405214"/>
            <a:ext cx="8229600" cy="775015"/>
          </a:xfrm>
        </p:spPr>
        <p:txBody>
          <a:bodyPr lIns="0" tIns="18000" rIns="0" bIns="18000" anchor="ctr">
            <a:spAutoFit/>
          </a:bodyPr>
          <a:lstStyle/>
          <a:p>
            <a:pPr marL="0" indent="0">
              <a:buNone/>
            </a:pPr>
            <a:r>
              <a:rPr lang="en-US" dirty="0"/>
              <a:t>The nucleus of an atom has a positive (+) charge, and the </a:t>
            </a:r>
            <a:r>
              <a:rPr lang="en-US" sz="2400" dirty="0"/>
              <a:t>surrounding electrons have a negative (</a:t>
            </a:r>
            <a:r>
              <a:rPr lang="en-US" sz="1800" dirty="0">
                <a:effectLst/>
                <a:latin typeface="Calibri" panose="020F0502020204030204" pitchFamily="34" charset="0"/>
                <a:ea typeface="Calibri" panose="020F0502020204030204" pitchFamily="34" charset="0"/>
              </a:rPr>
              <a:t>−</a:t>
            </a:r>
            <a:r>
              <a:rPr lang="en-US" sz="2400" dirty="0"/>
              <a:t>) charge</a:t>
            </a:r>
            <a:endParaRPr lang="en-IN" sz="2400" dirty="0"/>
          </a:p>
        </p:txBody>
      </p:sp>
    </p:spTree>
    <p:extLst>
      <p:ext uri="{BB962C8B-B14F-4D97-AF65-F5344CB8AC3E}">
        <p14:creationId xmlns:p14="http://schemas.microsoft.com/office/powerpoint/2010/main" val="2609454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114CB9A-2739-4645-A59F-F044BD2A08CC}"/>
              </a:ext>
            </a:extLst>
          </p:cNvPr>
          <p:cNvSpPr>
            <a:spLocks noGrp="1"/>
          </p:cNvSpPr>
          <p:nvPr>
            <p:ph type="title"/>
          </p:nvPr>
        </p:nvSpPr>
        <p:spPr>
          <a:xfrm>
            <a:off x="457200" y="228600"/>
            <a:ext cx="8229600" cy="590349"/>
          </a:xfrm>
        </p:spPr>
        <p:txBody>
          <a:bodyPr lIns="0" tIns="18000" rIns="0" bIns="18000" anchor="ctr">
            <a:spAutoFit/>
          </a:bodyPr>
          <a:lstStyle/>
          <a:p>
            <a:r>
              <a:rPr lang="en-US" dirty="0">
                <a:latin typeface="+mj-lt"/>
              </a:rPr>
              <a:t>Figure 11.5</a:t>
            </a:r>
            <a:endParaRPr lang="en-IN" dirty="0">
              <a:latin typeface="+mj-lt"/>
            </a:endParaRPr>
          </a:p>
        </p:txBody>
      </p:sp>
      <p:pic>
        <p:nvPicPr>
          <p:cNvPr id="8" name="Picture Placeholder 7" descr="A conductor atom shows four electrons in the first shell and one electron in the second shell revolving around its nucleus.&#10;">
            <a:extLst>
              <a:ext uri="{FF2B5EF4-FFF2-40B4-BE49-F238E27FC236}">
                <a16:creationId xmlns:a16="http://schemas.microsoft.com/office/drawing/2014/main" id="{8E5D992F-882E-4DC3-9875-9F0FF45BFCB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3095312" y="1447800"/>
            <a:ext cx="2966601" cy="3220155"/>
          </a:xfrm>
          <a:prstGeom prst="rect">
            <a:avLst/>
          </a:prstGeom>
        </p:spPr>
      </p:pic>
      <p:sp>
        <p:nvSpPr>
          <p:cNvPr id="17" name="Content Placeholder 16">
            <a:extLst>
              <a:ext uri="{FF2B5EF4-FFF2-40B4-BE49-F238E27FC236}">
                <a16:creationId xmlns:a16="http://schemas.microsoft.com/office/drawing/2014/main" id="{73191AED-9D84-483A-9691-392CC588DD39}"/>
              </a:ext>
            </a:extLst>
          </p:cNvPr>
          <p:cNvSpPr>
            <a:spLocks noGrp="1"/>
          </p:cNvSpPr>
          <p:nvPr>
            <p:ph idx="1"/>
          </p:nvPr>
        </p:nvSpPr>
        <p:spPr>
          <a:xfrm>
            <a:off x="457200" y="5054694"/>
            <a:ext cx="8229600" cy="775015"/>
          </a:xfrm>
        </p:spPr>
        <p:txBody>
          <a:bodyPr lIns="0" tIns="18000" rIns="0" bIns="18000" anchor="ctr">
            <a:spAutoFit/>
          </a:bodyPr>
          <a:lstStyle/>
          <a:p>
            <a:pPr marL="0" indent="0">
              <a:buNone/>
            </a:pPr>
            <a:r>
              <a:rPr lang="en-US" dirty="0"/>
              <a:t>A conductor is any element that has one to three electrons in its outer orbit.</a:t>
            </a:r>
          </a:p>
        </p:txBody>
      </p:sp>
    </p:spTree>
    <p:extLst>
      <p:ext uri="{BB962C8B-B14F-4D97-AF65-F5344CB8AC3E}">
        <p14:creationId xmlns:p14="http://schemas.microsoft.com/office/powerpoint/2010/main" val="3678713179"/>
      </p:ext>
    </p:extLst>
  </p:cSld>
  <p:clrMapOvr>
    <a:masterClrMapping/>
  </p:clrMapOvr>
</p:sld>
</file>

<file path=ppt/theme/theme1.xml><?xml version="1.0" encoding="utf-8"?>
<a:theme xmlns:a="http://schemas.openxmlformats.org/drawingml/2006/main" name="USHE_slide options">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5110</TotalTime>
  <Words>3449</Words>
  <Application>Microsoft Office PowerPoint</Application>
  <PresentationFormat>On-screen Show (4:3)</PresentationFormat>
  <Paragraphs>313</Paragraphs>
  <Slides>72</Slides>
  <Notes>60</Notes>
  <HiddenSlides>0</HiddenSlides>
  <MMClips>13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72</vt:i4>
      </vt:variant>
    </vt:vector>
  </HeadingPairs>
  <TitlesOfParts>
    <vt:vector size="79" baseType="lpstr">
      <vt:lpstr>Arial</vt:lpstr>
      <vt:lpstr>Calibri</vt:lpstr>
      <vt:lpstr>Tahoma</vt:lpstr>
      <vt:lpstr>Times New Roman</vt:lpstr>
      <vt:lpstr>Verdana</vt:lpstr>
      <vt:lpstr>USHE_slide options</vt:lpstr>
      <vt:lpstr>1_USHE</vt:lpstr>
      <vt:lpstr>Automotive Heating and Air Conditioning</vt:lpstr>
      <vt:lpstr>Learning Objectives (1 of 2)</vt:lpstr>
      <vt:lpstr>Learning Objectives (2 of 2)</vt:lpstr>
      <vt:lpstr>Introduction</vt:lpstr>
      <vt:lpstr>Electricity (1 of 3)</vt:lpstr>
      <vt:lpstr>Electricity (2 of 3)</vt:lpstr>
      <vt:lpstr>Electricity (3 of 3)</vt:lpstr>
      <vt:lpstr>Figure 11.2</vt:lpstr>
      <vt:lpstr>Figure 11.5</vt:lpstr>
      <vt:lpstr>Figure 11.6</vt:lpstr>
      <vt:lpstr>Animation:  Copper Atom (The animation will automatically start in a few seconds)</vt:lpstr>
      <vt:lpstr>Animation:  Electron Flow (The animation will automatically start in a few seconds)</vt:lpstr>
      <vt:lpstr>Figure 11.7</vt:lpstr>
      <vt:lpstr>Figure 11.8</vt:lpstr>
      <vt:lpstr>How Electrons Move Through a Conductor</vt:lpstr>
      <vt:lpstr>Figure 11.10</vt:lpstr>
      <vt:lpstr>Units of Electricity (1 of 2)</vt:lpstr>
      <vt:lpstr>Figure 11.12</vt:lpstr>
      <vt:lpstr>Units of Electricity (2 of 2)</vt:lpstr>
      <vt:lpstr>Figure 11.13</vt:lpstr>
      <vt:lpstr>Figure 11.15</vt:lpstr>
      <vt:lpstr>Animation:  Voltage &amp; Resistance (The animation will automatically start in a few seconds)</vt:lpstr>
      <vt:lpstr>Electrical Circuits</vt:lpstr>
      <vt:lpstr>Figure 11.16</vt:lpstr>
      <vt:lpstr>Figure 11.17</vt:lpstr>
      <vt:lpstr>Electrical Schematics (1 of 2)</vt:lpstr>
      <vt:lpstr>Electrical Schematics (2 of 2)</vt:lpstr>
      <vt:lpstr>Figure 11.18</vt:lpstr>
      <vt:lpstr>Figure 11.19</vt:lpstr>
      <vt:lpstr>Animation:  Working With Wiring Diagrams (The animation will automatically start in a few seconds)</vt:lpstr>
      <vt:lpstr>Types of Circuit Faults (1 of 2)</vt:lpstr>
      <vt:lpstr>Types of Circuit Faults (2 of 2)</vt:lpstr>
      <vt:lpstr>Figure 11.21</vt:lpstr>
      <vt:lpstr>Fused Jumper Wire</vt:lpstr>
      <vt:lpstr>Figure 11.25</vt:lpstr>
      <vt:lpstr>Test Light</vt:lpstr>
      <vt:lpstr>Figure 11.26</vt:lpstr>
      <vt:lpstr>Animation:  Test Light Checks (The animation will automatically start in a few seconds)</vt:lpstr>
      <vt:lpstr>Digital Meters</vt:lpstr>
      <vt:lpstr>Figure 11.28</vt:lpstr>
      <vt:lpstr>Chart 11.1</vt:lpstr>
      <vt:lpstr>Figure 11.31</vt:lpstr>
      <vt:lpstr>Animation:  Test Bulb (The animation will automatically start in a few seconds)</vt:lpstr>
      <vt:lpstr>Inductive Ammeters</vt:lpstr>
      <vt:lpstr>Figure 11.35</vt:lpstr>
      <vt:lpstr>Figure 11.36</vt:lpstr>
      <vt:lpstr>Animation:  Test Compressor Clutch Circuit, Clamp Meter (The animation will automatically start in a few seconds)</vt:lpstr>
      <vt:lpstr>Terminals and Connectors</vt:lpstr>
      <vt:lpstr>Figure 11.37</vt:lpstr>
      <vt:lpstr>Figure 11.39</vt:lpstr>
      <vt:lpstr>Wire Repair (1 of 2)</vt:lpstr>
      <vt:lpstr>Wire Repair (2 of 2)</vt:lpstr>
      <vt:lpstr>Animation:  Electrical Wire Repair (The animation will automatically start in a few seconds)</vt:lpstr>
      <vt:lpstr>Relays</vt:lpstr>
      <vt:lpstr>Figure 11.47</vt:lpstr>
      <vt:lpstr>Animation:  Relay (The animation will automatically start in a few seconds)</vt:lpstr>
      <vt:lpstr>Networks</vt:lpstr>
      <vt:lpstr>Figure 11.53</vt:lpstr>
      <vt:lpstr>Network Classifications</vt:lpstr>
      <vt:lpstr>Controller Area Network</vt:lpstr>
      <vt:lpstr>Figure 11.55</vt:lpstr>
      <vt:lpstr>Animation:  CAN Circuit Check (The animation will automatically start in a few seconds)</vt:lpstr>
      <vt:lpstr>Animation:  Meter Usage, Check CAN Circuit (The animation will automatically start in a few seconds)</vt:lpstr>
      <vt:lpstr>Animation:  Controller Area Network, CAN (The animation will automatically start in a few seconds)</vt:lpstr>
      <vt:lpstr>Animation:  CAN Signal (The animation will automatically start in a few seconds)</vt:lpstr>
      <vt:lpstr>Summary (1 of 5)</vt:lpstr>
      <vt:lpstr>Summary (2 of 5)</vt:lpstr>
      <vt:lpstr>Summary (3 of 5)</vt:lpstr>
      <vt:lpstr>Summary (4 of 5)</vt:lpstr>
      <vt:lpstr>Summary (5 of 5)</vt:lpstr>
      <vt:lpstr>Animation and Video Resources The below listed resources are hyperlinked to the James Halderman website</vt:lpstr>
      <vt:lpstr>Copyright</vt:lpstr>
    </vt:vector>
  </TitlesOfParts>
  <Company>Pearson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Heating and Air Conditioning, Ninth Edition, Chapter 11</dc:title>
  <dc:subject>Business</dc:subject>
  <dc:creator>James D. Halderman</dc:creator>
  <cp:keywords>Automotive</cp:keywords>
  <dc:description>Additional information may be found in the Notes Pane of each slide by pressing F6.</dc:description>
  <cp:lastModifiedBy>Glen Plants</cp:lastModifiedBy>
  <cp:revision>329</cp:revision>
  <dcterms:created xsi:type="dcterms:W3CDTF">2014-07-14T20:04:21Z</dcterms:created>
  <dcterms:modified xsi:type="dcterms:W3CDTF">2022-04-25T17:28:00Z</dcterms:modified>
</cp:coreProperties>
</file>

<file path=userCustomization/customUI.xml><?xml version="1.0" encoding="utf-8"?>
<mso:customUI xmlns:doc="http://schemas.microsoft.com/office/2006/01/customui/currentDocument" xmlns:mso="http://schemas.microsoft.com/office/2006/01/customui">
  <mso:ribbon>
    <mso:qat>
      <mso:documentControls>
        <mso:button idQ="doc:_AE_09_Ch01_IB.pptm__Insert_Image_1" visible="true" label="'AE_09_Ch01_IB.pptm'!Insert_Image" onAction="'AE_09_Ch01_IB.pptm'!Insert_Image" imageMso="PersonaStatusBusy"/>
        <mso:button idQ="doc:_AE_09_Ch01_IB.pptm__Align_Images_1" visible="true" label="'AE_09_Ch01_IB.pptm'!Align_Images" onAction="'AE_09_Ch01_IB.pptm'!Align_Images" imageMso="PersonaStatusOnline"/>
      </mso:documentControls>
    </mso:qat>
  </mso:ribbon>
</mso:customUI>
</file>