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0" r:id="rId2"/>
  </p:sldMasterIdLst>
  <p:notesMasterIdLst>
    <p:notesMasterId r:id="rId25"/>
  </p:notesMasterIdLst>
  <p:handoutMasterIdLst>
    <p:handoutMasterId r:id="rId26"/>
  </p:handoutMasterIdLst>
  <p:sldIdLst>
    <p:sldId id="508" r:id="rId3"/>
    <p:sldId id="510" r:id="rId4"/>
    <p:sldId id="491" r:id="rId5"/>
    <p:sldId id="492" r:id="rId6"/>
    <p:sldId id="493" r:id="rId7"/>
    <p:sldId id="54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398" r:id="rId21"/>
    <p:sldId id="544" r:id="rId22"/>
    <p:sldId id="509" r:id="rId23"/>
    <p:sldId id="50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pos="2880">
          <p15:clr>
            <a:srgbClr val="A4A3A4"/>
          </p15:clr>
        </p15:guide>
        <p15:guide id="3" orient="horz" pos="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5A70"/>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07" autoAdjust="0"/>
    <p:restoredTop sz="75720" autoAdjust="0"/>
  </p:normalViewPr>
  <p:slideViewPr>
    <p:cSldViewPr>
      <p:cViewPr varScale="1">
        <p:scale>
          <a:sx n="114" d="100"/>
          <a:sy n="114" d="100"/>
        </p:scale>
        <p:origin x="1122" y="114"/>
      </p:cViewPr>
      <p:guideLst>
        <p:guide orient="horz" pos="768"/>
        <p:guide pos="2880"/>
        <p:guide orient="horz" pos="384"/>
      </p:guideLst>
    </p:cSldViewPr>
  </p:slideViewPr>
  <p:outlineViewPr>
    <p:cViewPr>
      <p:scale>
        <a:sx n="33" d="100"/>
        <a:sy n="33" d="100"/>
      </p:scale>
      <p:origin x="0" y="-12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4/25/2022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4/25/2022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3) NVDA Reader (free versions available)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3744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37476544" indent="-37024831" defTabSz="914407"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1714" eaLnBrk="0" fontAlgn="base" hangingPunct="0">
              <a:spcBef>
                <a:spcPct val="0"/>
              </a:spcBef>
              <a:spcAft>
                <a:spcPct val="0"/>
              </a:spcAft>
              <a:defRPr sz="1400">
                <a:solidFill>
                  <a:schemeClr val="tx1"/>
                </a:solidFill>
                <a:latin typeface="Arial" charset="0"/>
                <a:ea typeface="ＭＳ Ｐゴシック" charset="0"/>
              </a:defRPr>
            </a:lvl6pPr>
            <a:lvl7pPr marL="903427" eaLnBrk="0" fontAlgn="base" hangingPunct="0">
              <a:spcBef>
                <a:spcPct val="0"/>
              </a:spcBef>
              <a:spcAft>
                <a:spcPct val="0"/>
              </a:spcAft>
              <a:defRPr sz="1400">
                <a:solidFill>
                  <a:schemeClr val="tx1"/>
                </a:solidFill>
                <a:latin typeface="Arial" charset="0"/>
                <a:ea typeface="ＭＳ Ｐゴシック" charset="0"/>
              </a:defRPr>
            </a:lvl7pPr>
            <a:lvl8pPr marL="1355141" eaLnBrk="0" fontAlgn="base" hangingPunct="0">
              <a:spcBef>
                <a:spcPct val="0"/>
              </a:spcBef>
              <a:spcAft>
                <a:spcPct val="0"/>
              </a:spcAft>
              <a:defRPr sz="1400">
                <a:solidFill>
                  <a:schemeClr val="tx1"/>
                </a:solidFill>
                <a:latin typeface="Arial" charset="0"/>
                <a:ea typeface="ＭＳ Ｐゴシック" charset="0"/>
              </a:defRPr>
            </a:lvl8pPr>
            <a:lvl9pPr marL="1806854"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D0AF7875-D013-C14D-AA58-2805E35E1243}" type="slidenum">
              <a:rPr lang="en-US" sz="1200">
                <a:latin typeface="Tahoma" charset="0"/>
              </a:rPr>
              <a:pPr eaLnBrk="1" hangingPunct="1"/>
              <a:t>2</a:t>
            </a:fld>
            <a:endParaRPr lang="en-US" sz="1200" dirty="0">
              <a:latin typeface="Tahoma" charset="0"/>
            </a:endParaRPr>
          </a:p>
        </p:txBody>
      </p:sp>
      <p:sp>
        <p:nvSpPr>
          <p:cNvPr id="20483"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458285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37476544" indent="-37024831" defTabSz="914407"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1714" eaLnBrk="0" fontAlgn="base" hangingPunct="0">
              <a:spcBef>
                <a:spcPct val="0"/>
              </a:spcBef>
              <a:spcAft>
                <a:spcPct val="0"/>
              </a:spcAft>
              <a:defRPr sz="1400">
                <a:solidFill>
                  <a:schemeClr val="tx1"/>
                </a:solidFill>
                <a:latin typeface="Arial" charset="0"/>
                <a:ea typeface="ＭＳ Ｐゴシック" charset="0"/>
              </a:defRPr>
            </a:lvl6pPr>
            <a:lvl7pPr marL="903427" eaLnBrk="0" fontAlgn="base" hangingPunct="0">
              <a:spcBef>
                <a:spcPct val="0"/>
              </a:spcBef>
              <a:spcAft>
                <a:spcPct val="0"/>
              </a:spcAft>
              <a:defRPr sz="1400">
                <a:solidFill>
                  <a:schemeClr val="tx1"/>
                </a:solidFill>
                <a:latin typeface="Arial" charset="0"/>
                <a:ea typeface="ＭＳ Ｐゴシック" charset="0"/>
              </a:defRPr>
            </a:lvl7pPr>
            <a:lvl8pPr marL="1355141" eaLnBrk="0" fontAlgn="base" hangingPunct="0">
              <a:spcBef>
                <a:spcPct val="0"/>
              </a:spcBef>
              <a:spcAft>
                <a:spcPct val="0"/>
              </a:spcAft>
              <a:defRPr sz="1400">
                <a:solidFill>
                  <a:schemeClr val="tx1"/>
                </a:solidFill>
                <a:latin typeface="Arial" charset="0"/>
                <a:ea typeface="ＭＳ Ｐゴシック" charset="0"/>
              </a:defRPr>
            </a:lvl8pPr>
            <a:lvl9pPr marL="1806854"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B8E1A403-CBBD-D041-AC2D-2E11A0551267}" type="slidenum">
              <a:rPr lang="en-US" sz="1200">
                <a:latin typeface="Tahoma" charset="0"/>
              </a:rPr>
              <a:pPr eaLnBrk="1" hangingPunct="1"/>
              <a:t>20</a:t>
            </a:fld>
            <a:endParaRPr lang="en-US" sz="1200" dirty="0">
              <a:latin typeface="Tahoma" charset="0"/>
            </a:endParaRPr>
          </a:p>
        </p:txBody>
      </p:sp>
      <p:sp>
        <p:nvSpPr>
          <p:cNvPr id="22531"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00971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75643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2061979679"/>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lvl1pPr>
              <a:defRPr sz="2400" baseline="0">
                <a:latin typeface="+mn-lt"/>
              </a:defRPr>
            </a:lvl1pPr>
            <a:lvl2pPr>
              <a:defRPr sz="2400" baseline="0">
                <a:latin typeface="+mn-lt"/>
              </a:defRPr>
            </a:lvl2pPr>
            <a:lvl3pPr>
              <a:defRPr sz="2400" baseline="0">
                <a:latin typeface="+mn-l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14730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23858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2400" b="0" i="0" u="none" strike="noStrike" cap="none" baseline="0">
                <a:solidFill>
                  <a:schemeClr val="dk1"/>
                </a:solidFill>
                <a:latin typeface="Arial" panose="020B0604020202020204" pitchFamily="34" charset="0"/>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2363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b="1" baseline="0">
                <a:latin typeface="Arial" panose="020B0604020202020204" pitchFamily="34"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sz="2400" baseline="0"/>
            </a:lvl1pPr>
            <a:lvl2pPr>
              <a:defRPr sz="2400" baseline="0"/>
            </a:lvl2pPr>
            <a:lvl3pPr>
              <a:defRPr sz="2400" baseline="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39291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2"/>
            <a:ext cx="8229600" cy="1097279"/>
          </a:xfrm>
          <a:prstGeom prst="rect">
            <a:avLst/>
          </a:prstGeom>
          <a:noFill/>
          <a:ln>
            <a:noFill/>
          </a:ln>
        </p:spPr>
        <p:txBody>
          <a:bodyPr lIns="0" tIns="0" rIns="0" bIns="0" anchor="ctr" anchorCtr="0"/>
          <a:lstStyle>
            <a:lvl1pPr marL="0" marR="0" lvl="0" indent="0" algn="l" rtl="0">
              <a:lnSpc>
                <a:spcPct val="100000"/>
              </a:lnSpc>
              <a:spcBef>
                <a:spcPts val="0"/>
              </a:spcBef>
              <a:buClr>
                <a:srgbClr val="007FA3"/>
              </a:buClr>
              <a:buFont typeface="Times New Roman"/>
              <a:buNone/>
              <a:defRPr sz="3588" b="1" i="0" u="none" strike="noStrike" cap="none">
                <a:solidFill>
                  <a:srgbClr val="007FA3"/>
                </a:solidFill>
                <a:latin typeface="+mj-lt"/>
                <a:ea typeface="Times New Roman"/>
                <a:cs typeface="Times New Roman"/>
                <a:sym typeface="Times New Roman"/>
              </a:defRPr>
            </a:lvl1pPr>
            <a:lvl2pPr lvl="1" indent="0">
              <a:spcBef>
                <a:spcPts val="0"/>
              </a:spcBef>
              <a:buNone/>
              <a:defRPr sz="1794"/>
            </a:lvl2pPr>
            <a:lvl3pPr lvl="2" indent="0">
              <a:spcBef>
                <a:spcPts val="0"/>
              </a:spcBef>
              <a:buNone/>
              <a:defRPr sz="1794"/>
            </a:lvl3pPr>
            <a:lvl4pPr lvl="3" indent="0">
              <a:spcBef>
                <a:spcPts val="0"/>
              </a:spcBef>
              <a:buNone/>
              <a:defRPr sz="1794"/>
            </a:lvl4pPr>
            <a:lvl5pPr lvl="4" indent="0">
              <a:spcBef>
                <a:spcPts val="0"/>
              </a:spcBef>
              <a:buNone/>
              <a:defRPr sz="1794"/>
            </a:lvl5pPr>
            <a:lvl6pPr lvl="5" indent="0">
              <a:spcBef>
                <a:spcPts val="0"/>
              </a:spcBef>
              <a:buNone/>
              <a:defRPr sz="1794"/>
            </a:lvl6pPr>
            <a:lvl7pPr lvl="6" indent="0">
              <a:spcBef>
                <a:spcPts val="0"/>
              </a:spcBef>
              <a:buNone/>
              <a:defRPr sz="1794"/>
            </a:lvl7pPr>
            <a:lvl8pPr lvl="7" indent="0">
              <a:spcBef>
                <a:spcPts val="0"/>
              </a:spcBef>
              <a:buNone/>
              <a:defRPr sz="1794"/>
            </a:lvl8pPr>
            <a:lvl9pPr lvl="8" indent="0">
              <a:spcBef>
                <a:spcPts val="0"/>
              </a:spcBef>
              <a:buNone/>
              <a:defRPr sz="1794"/>
            </a:lvl9pPr>
          </a:lstStyle>
          <a:p>
            <a:r>
              <a:rPr lang="en-US" dirty="0"/>
              <a:t>Click to edit Master title style</a:t>
            </a:r>
            <a:endParaRPr dirty="0"/>
          </a:p>
        </p:txBody>
      </p:sp>
      <p:sp>
        <p:nvSpPr>
          <p:cNvPr id="35" name="Shape 35"/>
          <p:cNvSpPr txBox="1">
            <a:spLocks noGrp="1"/>
          </p:cNvSpPr>
          <p:nvPr>
            <p:ph type="dt" idx="10"/>
          </p:nvPr>
        </p:nvSpPr>
        <p:spPr>
          <a:xfrm>
            <a:off x="6335713"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897" b="0" i="0" u="none" strike="noStrike" cap="none">
                <a:solidFill>
                  <a:schemeClr val="lt1"/>
                </a:solidFill>
                <a:latin typeface="Arial"/>
                <a:ea typeface="Arial"/>
                <a:cs typeface="Arial"/>
                <a:sym typeface="Arial"/>
              </a:defRPr>
            </a:lvl1pPr>
            <a:lvl2pPr marL="455751" marR="0" lvl="1" indent="0" algn="l" rtl="0">
              <a:spcBef>
                <a:spcPts val="0"/>
              </a:spcBef>
              <a:buNone/>
              <a:defRPr sz="1794" b="0" i="0" u="none" strike="noStrike" cap="none">
                <a:solidFill>
                  <a:schemeClr val="dk1"/>
                </a:solidFill>
                <a:latin typeface="Arial"/>
                <a:ea typeface="Arial"/>
                <a:cs typeface="Arial"/>
                <a:sym typeface="Arial"/>
              </a:defRPr>
            </a:lvl2pPr>
            <a:lvl3pPr marL="911502" marR="0" lvl="2" indent="0" algn="l" rtl="0">
              <a:spcBef>
                <a:spcPts val="0"/>
              </a:spcBef>
              <a:buNone/>
              <a:defRPr sz="1794" b="0" i="0" u="none" strike="noStrike" cap="none">
                <a:solidFill>
                  <a:schemeClr val="dk1"/>
                </a:solidFill>
                <a:latin typeface="Arial"/>
                <a:ea typeface="Arial"/>
                <a:cs typeface="Arial"/>
                <a:sym typeface="Arial"/>
              </a:defRPr>
            </a:lvl3pPr>
            <a:lvl4pPr marL="1367254" marR="0" lvl="3" indent="0" algn="l" rtl="0">
              <a:spcBef>
                <a:spcPts val="0"/>
              </a:spcBef>
              <a:buNone/>
              <a:defRPr sz="1794" b="0" i="0" u="none" strike="noStrike" cap="none">
                <a:solidFill>
                  <a:schemeClr val="dk1"/>
                </a:solidFill>
                <a:latin typeface="Arial"/>
                <a:ea typeface="Arial"/>
                <a:cs typeface="Arial"/>
                <a:sym typeface="Arial"/>
              </a:defRPr>
            </a:lvl4pPr>
            <a:lvl5pPr marL="1823005" marR="0" lvl="4" indent="0" algn="l" rtl="0">
              <a:spcBef>
                <a:spcPts val="0"/>
              </a:spcBef>
              <a:buNone/>
              <a:defRPr sz="1794" b="0" i="0" u="none" strike="noStrike" cap="none">
                <a:solidFill>
                  <a:schemeClr val="dk1"/>
                </a:solidFill>
                <a:latin typeface="Arial"/>
                <a:ea typeface="Arial"/>
                <a:cs typeface="Arial"/>
                <a:sym typeface="Arial"/>
              </a:defRPr>
            </a:lvl5pPr>
            <a:lvl6pPr marL="2278756" marR="0" lvl="5" indent="0" algn="l" rtl="0">
              <a:spcBef>
                <a:spcPts val="0"/>
              </a:spcBef>
              <a:buNone/>
              <a:defRPr sz="1794" b="0" i="0" u="none" strike="noStrike" cap="none">
                <a:solidFill>
                  <a:schemeClr val="dk1"/>
                </a:solidFill>
                <a:latin typeface="Arial"/>
                <a:ea typeface="Arial"/>
                <a:cs typeface="Arial"/>
                <a:sym typeface="Arial"/>
              </a:defRPr>
            </a:lvl6pPr>
            <a:lvl7pPr marL="2734507" marR="0" lvl="6" indent="0" algn="l" rtl="0">
              <a:spcBef>
                <a:spcPts val="0"/>
              </a:spcBef>
              <a:buNone/>
              <a:defRPr sz="1794" b="0" i="0" u="none" strike="noStrike" cap="none">
                <a:solidFill>
                  <a:schemeClr val="dk1"/>
                </a:solidFill>
                <a:latin typeface="Arial"/>
                <a:ea typeface="Arial"/>
                <a:cs typeface="Arial"/>
                <a:sym typeface="Arial"/>
              </a:defRPr>
            </a:lvl7pPr>
            <a:lvl8pPr marL="3190259" marR="0" lvl="7" indent="0" algn="l" rtl="0">
              <a:spcBef>
                <a:spcPts val="0"/>
              </a:spcBef>
              <a:buNone/>
              <a:defRPr sz="1794" b="0" i="0" u="none" strike="noStrike" cap="none">
                <a:solidFill>
                  <a:schemeClr val="dk1"/>
                </a:solidFill>
                <a:latin typeface="Arial"/>
                <a:ea typeface="Arial"/>
                <a:cs typeface="Arial"/>
                <a:sym typeface="Arial"/>
              </a:defRPr>
            </a:lvl8pPr>
            <a:lvl9pPr marL="3646010" marR="0" lvl="8" indent="0" algn="l" rtl="0">
              <a:spcBef>
                <a:spcPts val="0"/>
              </a:spcBef>
              <a:buNone/>
              <a:defRPr sz="1794"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2" y="113071"/>
            <a:ext cx="551783" cy="182879"/>
          </a:xfrm>
          <a:prstGeom prst="rect">
            <a:avLst/>
          </a:prstGeom>
          <a:noFill/>
          <a:ln>
            <a:noFill/>
          </a:ln>
        </p:spPr>
        <p:txBody>
          <a:bodyPr lIns="91425" tIns="45700" rIns="91425" bIns="45700" anchor="ctr" anchorCtr="0">
            <a:noAutofit/>
          </a:bodyPr>
          <a:lstStyle/>
          <a:p>
            <a:pPr>
              <a:buSzPct val="25000"/>
            </a:pPr>
            <a:fld id="{00000000-1234-1234-1234-123412341234}" type="slidenum">
              <a:rPr lang="en-US" sz="897" smtClean="0">
                <a:solidFill>
                  <a:schemeClr val="lt1"/>
                </a:solidFill>
                <a:ea typeface="Arial"/>
                <a:cs typeface="Arial"/>
                <a:sym typeface="Arial"/>
              </a:rPr>
              <a:pPr>
                <a:buSzPct val="25000"/>
              </a:pPr>
              <a:t>‹#›</a:t>
            </a:fld>
            <a:endParaRPr lang="en-US" sz="897" dirty="0">
              <a:solidFill>
                <a:schemeClr val="lt1"/>
              </a:solidFil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hasCustomPrompt="1"/>
          </p:nvPr>
        </p:nvSpPr>
        <p:spPr>
          <a:xfrm>
            <a:off x="457200" y="2024163"/>
            <a:ext cx="8229600" cy="384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hasCustomPrompt="1"/>
          </p:nvPr>
        </p:nvSpPr>
        <p:spPr>
          <a:xfrm>
            <a:off x="457200" y="2605994"/>
            <a:ext cx="8229600" cy="4250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Content Placeholder 2">
            <a:extLst>
              <a:ext uri="{FF2B5EF4-FFF2-40B4-BE49-F238E27FC236}">
                <a16:creationId xmlns:a16="http://schemas.microsoft.com/office/drawing/2014/main" id="{9A7A0B90-FDB3-42D0-B954-AD3ACCE16B3F}"/>
              </a:ext>
            </a:extLst>
          </p:cNvPr>
          <p:cNvSpPr>
            <a:spLocks noGrp="1"/>
          </p:cNvSpPr>
          <p:nvPr>
            <p:ph sz="quarter" idx="15"/>
          </p:nvPr>
        </p:nvSpPr>
        <p:spPr>
          <a:xfrm>
            <a:off x="457200" y="3213078"/>
            <a:ext cx="8229600" cy="43951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7D6C98F2-482E-4093-BD0B-132065480A92}"/>
              </a:ext>
            </a:extLst>
          </p:cNvPr>
          <p:cNvSpPr>
            <a:spLocks noGrp="1"/>
          </p:cNvSpPr>
          <p:nvPr>
            <p:ph sz="quarter" idx="16"/>
          </p:nvPr>
        </p:nvSpPr>
        <p:spPr>
          <a:xfrm>
            <a:off x="483495" y="4480332"/>
            <a:ext cx="8229600" cy="4170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906191D6-64FD-47F7-8BDF-EE9FFACDA15C}"/>
              </a:ext>
            </a:extLst>
          </p:cNvPr>
          <p:cNvSpPr>
            <a:spLocks noGrp="1"/>
          </p:cNvSpPr>
          <p:nvPr>
            <p:ph type="pic" sz="quarter" idx="17"/>
          </p:nvPr>
        </p:nvSpPr>
        <p:spPr>
          <a:xfrm>
            <a:off x="457200" y="6069014"/>
            <a:ext cx="8229600" cy="204787"/>
          </a:xfrm>
        </p:spPr>
        <p:txBody>
          <a:bodyPr/>
          <a:lstStyle/>
          <a:p>
            <a:endParaRPr lang="en-US" dirty="0"/>
          </a:p>
        </p:txBody>
      </p:sp>
      <p:sp>
        <p:nvSpPr>
          <p:cNvPr id="12" name="Content Placeholder 11">
            <a:extLst>
              <a:ext uri="{FF2B5EF4-FFF2-40B4-BE49-F238E27FC236}">
                <a16:creationId xmlns:a16="http://schemas.microsoft.com/office/drawing/2014/main" id="{1E1D00D9-6D0B-4BFB-81A1-9E3D5C021C72}"/>
              </a:ext>
            </a:extLst>
          </p:cNvPr>
          <p:cNvSpPr>
            <a:spLocks noGrp="1"/>
          </p:cNvSpPr>
          <p:nvPr>
            <p:ph sz="quarter" idx="18"/>
          </p:nvPr>
        </p:nvSpPr>
        <p:spPr>
          <a:xfrm>
            <a:off x="457200" y="1392130"/>
            <a:ext cx="8229600" cy="44082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89A0A781-3C9B-4380-BCE7-285E1A649526}"/>
              </a:ext>
            </a:extLst>
          </p:cNvPr>
          <p:cNvSpPr>
            <a:spLocks noGrp="1"/>
          </p:cNvSpPr>
          <p:nvPr>
            <p:ph sz="quarter" idx="19"/>
          </p:nvPr>
        </p:nvSpPr>
        <p:spPr>
          <a:xfrm>
            <a:off x="508716" y="5062531"/>
            <a:ext cx="8153400" cy="393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CB4A31E1-EBEC-49A8-A07D-74F9524C3155}"/>
              </a:ext>
            </a:extLst>
          </p:cNvPr>
          <p:cNvSpPr>
            <a:spLocks noGrp="1"/>
          </p:cNvSpPr>
          <p:nvPr>
            <p:ph type="pic" sz="quarter" idx="20"/>
          </p:nvPr>
        </p:nvSpPr>
        <p:spPr>
          <a:xfrm>
            <a:off x="457200" y="3845706"/>
            <a:ext cx="8153400" cy="439496"/>
          </a:xfrm>
        </p:spPr>
        <p:txBody>
          <a:bodyPr/>
          <a:lstStyle/>
          <a:p>
            <a:endParaRPr lang="en-US" dirty="0"/>
          </a:p>
        </p:txBody>
      </p:sp>
      <p:sp>
        <p:nvSpPr>
          <p:cNvPr id="8" name="Content Placeholder 7">
            <a:extLst>
              <a:ext uri="{FF2B5EF4-FFF2-40B4-BE49-F238E27FC236}">
                <a16:creationId xmlns:a16="http://schemas.microsoft.com/office/drawing/2014/main" id="{CA0A3FCF-63AD-48C3-8239-D4BFDCFEC572}"/>
              </a:ext>
            </a:extLst>
          </p:cNvPr>
          <p:cNvSpPr>
            <a:spLocks noGrp="1"/>
          </p:cNvSpPr>
          <p:nvPr>
            <p:ph sz="quarter" idx="21"/>
          </p:nvPr>
        </p:nvSpPr>
        <p:spPr>
          <a:xfrm>
            <a:off x="562698" y="5549987"/>
            <a:ext cx="2344741" cy="42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9675F8C7-95B2-41FD-AB5F-C857E3B9CF05}"/>
              </a:ext>
            </a:extLst>
          </p:cNvPr>
          <p:cNvSpPr>
            <a:spLocks noGrp="1"/>
          </p:cNvSpPr>
          <p:nvPr>
            <p:ph sz="quarter" idx="22"/>
          </p:nvPr>
        </p:nvSpPr>
        <p:spPr>
          <a:xfrm>
            <a:off x="3380473" y="5549113"/>
            <a:ext cx="1919294" cy="4265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3391788E-7FAB-4EC7-A757-84A5FEEC0366}"/>
              </a:ext>
            </a:extLst>
          </p:cNvPr>
          <p:cNvSpPr>
            <a:spLocks noGrp="1"/>
          </p:cNvSpPr>
          <p:nvPr>
            <p:ph sz="quarter" idx="23"/>
          </p:nvPr>
        </p:nvSpPr>
        <p:spPr>
          <a:xfrm>
            <a:off x="5769310" y="5533775"/>
            <a:ext cx="2511805" cy="469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296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hasCustomPrompt="1"/>
          </p:nvPr>
        </p:nvSpPr>
        <p:spPr>
          <a:xfrm>
            <a:off x="457200" y="215371"/>
            <a:ext cx="8229600" cy="1215864"/>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text</a:t>
            </a:r>
            <a:endParaRPr dirty="0"/>
          </a:p>
        </p:txBody>
      </p:sp>
      <p:sp>
        <p:nvSpPr>
          <p:cNvPr id="39" name="Content Placeholder"/>
          <p:cNvSpPr txBox="1">
            <a:spLocks noGrp="1"/>
          </p:cNvSpPr>
          <p:nvPr>
            <p:ph type="body" idx="1"/>
          </p:nvPr>
        </p:nvSpPr>
        <p:spPr>
          <a:xfrm>
            <a:off x="457200" y="1507544"/>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2146852"/>
            <a:ext cx="4397375" cy="3979311"/>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2146852"/>
            <a:ext cx="3657600" cy="945598"/>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346935238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hapter Opener 1">
    <p:spTree>
      <p:nvGrpSpPr>
        <p:cNvPr id="1" name="Shape 37"/>
        <p:cNvGrpSpPr/>
        <p:nvPr/>
      </p:nvGrpSpPr>
      <p:grpSpPr>
        <a:xfrm>
          <a:off x="0" y="0"/>
          <a:ext cx="0" cy="0"/>
          <a:chOff x="0" y="0"/>
          <a:chExt cx="0" cy="0"/>
        </a:xfrm>
      </p:grpSpPr>
      <p:sp>
        <p:nvSpPr>
          <p:cNvPr id="2" name="Title 1"/>
          <p:cNvSpPr>
            <a:spLocks noGrp="1"/>
          </p:cNvSpPr>
          <p:nvPr>
            <p:ph type="title"/>
          </p:nvPr>
        </p:nvSpPr>
        <p:spPr>
          <a:xfrm>
            <a:off x="435684" y="124580"/>
            <a:ext cx="8284454" cy="590349"/>
          </a:xfrm>
        </p:spPr>
        <p:txBody>
          <a:bodyPr lIns="0" tIns="18000" rIns="0" bIns="18000" anchor="ctr" anchorCtr="0">
            <a:spAutoFit/>
          </a:bodyPr>
          <a:lstStyle>
            <a:lvl1pPr>
              <a:defRPr sz="3600">
                <a:latin typeface="+mj-lt"/>
              </a:defRPr>
            </a:lvl1pPr>
          </a:lstStyle>
          <a:p>
            <a:r>
              <a:rPr lang="en-US" dirty="0"/>
              <a:t>Click to edit Master title style</a:t>
            </a:r>
            <a:endParaRPr lang="en-IN" dirty="0"/>
          </a:p>
        </p:txBody>
      </p:sp>
      <p:sp>
        <p:nvSpPr>
          <p:cNvPr id="4" name="Content Placeholder 3"/>
          <p:cNvSpPr>
            <a:spLocks noGrp="1"/>
          </p:cNvSpPr>
          <p:nvPr>
            <p:ph sz="quarter" idx="10"/>
          </p:nvPr>
        </p:nvSpPr>
        <p:spPr>
          <a:xfrm>
            <a:off x="430213" y="1044575"/>
            <a:ext cx="8289925" cy="354013"/>
          </a:xfrm>
        </p:spPr>
        <p:txBody>
          <a:bodyPr/>
          <a:lstStyle>
            <a:lvl1pPr>
              <a:defRPr sz="2000">
                <a:solidFill>
                  <a:srgbClr val="007FA3"/>
                </a:solidFill>
              </a:defRPr>
            </a:lvl1pPr>
            <a:lvl2pPr>
              <a:defRPr sz="2000">
                <a:solidFill>
                  <a:srgbClr val="007FA3"/>
                </a:solidFill>
              </a:defRPr>
            </a:lvl2pPr>
            <a:lvl3pPr>
              <a:defRPr sz="2000">
                <a:solidFill>
                  <a:srgbClr val="007FA3"/>
                </a:solidFill>
              </a:defRPr>
            </a:lvl3pPr>
            <a:lvl4pPr>
              <a:defRPr sz="2000">
                <a:solidFill>
                  <a:srgbClr val="007FA3"/>
                </a:solidFill>
              </a:defRPr>
            </a:lvl4pPr>
            <a:lvl5pPr>
              <a:defRPr sz="2000">
                <a:solidFill>
                  <a:srgbClr val="007FA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Picture Placeholder 5"/>
          <p:cNvSpPr>
            <a:spLocks noGrp="1"/>
          </p:cNvSpPr>
          <p:nvPr>
            <p:ph type="pic" sz="quarter" idx="11"/>
          </p:nvPr>
        </p:nvSpPr>
        <p:spPr>
          <a:xfrm>
            <a:off x="430213" y="1743075"/>
            <a:ext cx="3937000" cy="4011613"/>
          </a:xfrm>
        </p:spPr>
        <p:txBody>
          <a:bodyPr/>
          <a:lstStyle/>
          <a:p>
            <a:endParaRPr lang="en-IN" dirty="0"/>
          </a:p>
        </p:txBody>
      </p:sp>
      <p:sp>
        <p:nvSpPr>
          <p:cNvPr id="8" name="Content Placeholder 7"/>
          <p:cNvSpPr>
            <a:spLocks noGrp="1"/>
          </p:cNvSpPr>
          <p:nvPr>
            <p:ph sz="quarter" idx="12"/>
          </p:nvPr>
        </p:nvSpPr>
        <p:spPr>
          <a:xfrm>
            <a:off x="4567238" y="1990725"/>
            <a:ext cx="4152900" cy="923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3"/>
          </p:nvPr>
        </p:nvSpPr>
        <p:spPr>
          <a:xfrm>
            <a:off x="4567238" y="3441700"/>
            <a:ext cx="4152900" cy="958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Picture Placeholder 12"/>
          <p:cNvSpPr>
            <a:spLocks noGrp="1"/>
          </p:cNvSpPr>
          <p:nvPr>
            <p:ph type="pic" sz="quarter" idx="14"/>
          </p:nvPr>
        </p:nvSpPr>
        <p:spPr>
          <a:xfrm>
            <a:off x="430213" y="6308725"/>
            <a:ext cx="2281237" cy="549275"/>
          </a:xfrm>
        </p:spPr>
        <p:txBody>
          <a:bodyPr/>
          <a:lstStyle/>
          <a:p>
            <a:endParaRPr lang="en-IN" dirty="0"/>
          </a:p>
        </p:txBody>
      </p:sp>
      <p:sp>
        <p:nvSpPr>
          <p:cNvPr id="15" name="Content Placeholder 14"/>
          <p:cNvSpPr>
            <a:spLocks noGrp="1"/>
          </p:cNvSpPr>
          <p:nvPr>
            <p:ph sz="quarter" idx="15"/>
          </p:nvPr>
        </p:nvSpPr>
        <p:spPr>
          <a:xfrm>
            <a:off x="3216537" y="6470650"/>
            <a:ext cx="5503602" cy="263525"/>
          </a:xfrm>
        </p:spPr>
        <p:txBody>
          <a:bodyPr/>
          <a:lstStyle>
            <a:lvl1pPr>
              <a:defRPr sz="1200">
                <a:latin typeface="Verdana" panose="020B0604030504040204" pitchFamily="34" charset="0"/>
                <a:ea typeface="Verdana" panose="020B0604030504040204" pitchFamily="34" charset="0"/>
              </a:defRPr>
            </a:lvl1pPr>
            <a:lvl2pPr>
              <a:defRPr sz="1200">
                <a:latin typeface="Verdana" panose="020B0604030504040204" pitchFamily="34" charset="0"/>
                <a:ea typeface="Verdana" panose="020B0604030504040204" pitchFamily="34" charset="0"/>
              </a:defRPr>
            </a:lvl2pPr>
            <a:lvl3pPr>
              <a:defRPr sz="1200">
                <a:latin typeface="Verdana" panose="020B0604030504040204" pitchFamily="34" charset="0"/>
                <a:ea typeface="Verdana" panose="020B0604030504040204" pitchFamily="34" charset="0"/>
              </a:defRPr>
            </a:lvl3pPr>
            <a:lvl4pPr>
              <a:defRPr sz="1200">
                <a:latin typeface="Verdana" panose="020B0604030504040204" pitchFamily="34" charset="0"/>
                <a:ea typeface="Verdana" panose="020B0604030504040204" pitchFamily="34" charset="0"/>
              </a:defRPr>
            </a:lvl4pPr>
            <a:lvl5pPr>
              <a:defRPr sz="1200">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1216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15" name="Logo" descr="Pearson Logo"/>
          <p:cNvPicPr preferRelativeResize="0"/>
          <p:nvPr userDrawn="1"/>
        </p:nvPicPr>
        <p:blipFill rotWithShape="1">
          <a:blip r:embed="rId8">
            <a:alphaModFix/>
          </a:blip>
          <a:srcRect/>
          <a:stretch/>
        </p:blipFill>
        <p:spPr>
          <a:xfrm>
            <a:off x="443972" y="6429709"/>
            <a:ext cx="917999" cy="279914"/>
          </a:xfrm>
          <a:prstGeom prst="rect">
            <a:avLst/>
          </a:prstGeom>
          <a:noFill/>
          <a:ln>
            <a:noFill/>
          </a:ln>
        </p:spPr>
      </p:pic>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2021, 2018, 2015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31614089"/>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1379275916"/>
      </p:ext>
    </p:extLst>
  </p:cSld>
  <p:clrMap bg1="lt1" tx1="dk1" bg2="dk2" tx2="lt2" accent1="accent1" accent2="accent2" accent3="accent3" accent4="accent4" accent5="accent5" accent6="accent6" hlink="hlink" folHlink="folHlink"/>
  <p:sldLayoutIdLst>
    <p:sldLayoutId id="2147483701" r:id="rId1"/>
    <p:sldLayoutId id="214748370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53"/>
            <a:ext cx="8229600" cy="1144347"/>
          </a:xfrm>
        </p:spPr>
        <p:txBody>
          <a:bodyPr wrap="square" tIns="18000" bIns="18000" anchor="ctr" anchorCtr="0">
            <a:spAutoFit/>
          </a:bodyPr>
          <a:lstStyle/>
          <a:p>
            <a:r>
              <a:rPr lang="en-US" dirty="0"/>
              <a:t>Automotive Heating and Air Conditioning</a:t>
            </a:r>
          </a:p>
        </p:txBody>
      </p:sp>
      <p:sp>
        <p:nvSpPr>
          <p:cNvPr id="3" name="Content Placeholder 2"/>
          <p:cNvSpPr>
            <a:spLocks noGrp="1"/>
          </p:cNvSpPr>
          <p:nvPr>
            <p:ph sz="quarter" idx="10"/>
          </p:nvPr>
        </p:nvSpPr>
        <p:spPr>
          <a:xfrm>
            <a:off x="490915" y="1524000"/>
            <a:ext cx="2328485" cy="344128"/>
          </a:xfrm>
        </p:spPr>
        <p:txBody>
          <a:bodyPr wrap="square" lIns="0" tIns="18000" rIns="0" bIns="18000" anchor="ctr" anchorCtr="0">
            <a:spAutoFit/>
          </a:bodyPr>
          <a:lstStyle/>
          <a:p>
            <a:pPr marL="0" indent="0">
              <a:spcBef>
                <a:spcPts val="600"/>
              </a:spcBef>
              <a:buNone/>
            </a:pPr>
            <a:r>
              <a:rPr lang="en-US" dirty="0"/>
              <a:t>Ninth Edition</a:t>
            </a:r>
          </a:p>
        </p:txBody>
      </p:sp>
      <p:pic>
        <p:nvPicPr>
          <p:cNvPr id="12" name="Picture Placeholder 11" descr="Front Cover: Automotive Heating and Air Conditioning Ninth Edition by James D.&#10;Halderman">
            <a:extLst>
              <a:ext uri="{FF2B5EF4-FFF2-40B4-BE49-F238E27FC236}">
                <a16:creationId xmlns:a16="http://schemas.microsoft.com/office/drawing/2014/main" id="{30018957-08D5-4219-A372-A9D538A0603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35838" y="1981200"/>
            <a:ext cx="3426562" cy="4378757"/>
          </a:xfrm>
          <a:prstGeom prst="rect">
            <a:avLst/>
          </a:prstGeom>
        </p:spPr>
      </p:pic>
      <p:sp>
        <p:nvSpPr>
          <p:cNvPr id="5" name="Content Placeholder 4"/>
          <p:cNvSpPr>
            <a:spLocks noGrp="1"/>
          </p:cNvSpPr>
          <p:nvPr>
            <p:ph sz="quarter" idx="12"/>
          </p:nvPr>
        </p:nvSpPr>
        <p:spPr>
          <a:xfrm>
            <a:off x="4572000" y="2092840"/>
            <a:ext cx="1990188" cy="498016"/>
          </a:xfrm>
        </p:spPr>
        <p:txBody>
          <a:bodyPr wrap="square" lIns="0" tIns="18000" rIns="0" bIns="18000" anchor="ctr" anchorCtr="0">
            <a:spAutoFit/>
          </a:bodyPr>
          <a:lstStyle/>
          <a:p>
            <a:pPr marL="0" indent="0">
              <a:spcBef>
                <a:spcPts val="600"/>
              </a:spcBef>
              <a:buNone/>
            </a:pPr>
            <a:r>
              <a:rPr lang="en-US" sz="3000" dirty="0">
                <a:solidFill>
                  <a:schemeClr val="tx1"/>
                </a:solidFill>
              </a:rPr>
              <a:t>Chapter 10</a:t>
            </a:r>
            <a:endParaRPr lang="en-US" sz="3000" dirty="0"/>
          </a:p>
        </p:txBody>
      </p:sp>
      <p:sp>
        <p:nvSpPr>
          <p:cNvPr id="6" name="Content Placeholder 5"/>
          <p:cNvSpPr>
            <a:spLocks noGrp="1"/>
          </p:cNvSpPr>
          <p:nvPr>
            <p:ph sz="quarter" idx="13"/>
          </p:nvPr>
        </p:nvSpPr>
        <p:spPr>
          <a:xfrm>
            <a:off x="4572000" y="3011090"/>
            <a:ext cx="3526364" cy="775015"/>
          </a:xfrm>
        </p:spPr>
        <p:txBody>
          <a:bodyPr wrap="square" lIns="0" tIns="18000" rIns="0" bIns="18000" anchor="ctr" anchorCtr="0">
            <a:spAutoFit/>
          </a:bodyPr>
          <a:lstStyle/>
          <a:p>
            <a:pPr marL="0" indent="0">
              <a:spcBef>
                <a:spcPts val="600"/>
              </a:spcBef>
              <a:buNone/>
            </a:pPr>
            <a:r>
              <a:rPr lang="en-US" sz="2400" dirty="0"/>
              <a:t>Heating System Operation and Diagnosis</a:t>
            </a:r>
          </a:p>
        </p:txBody>
      </p:sp>
      <p:pic>
        <p:nvPicPr>
          <p:cNvPr id="9" name="Picture Placeholder 8" descr="Pearson Logo"/>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30213" y="6465758"/>
            <a:ext cx="914400" cy="276225"/>
          </a:xfrm>
        </p:spPr>
      </p:pic>
      <p:sp>
        <p:nvSpPr>
          <p:cNvPr id="8" name="Content Placeholder 7"/>
          <p:cNvSpPr>
            <a:spLocks noGrp="1"/>
          </p:cNvSpPr>
          <p:nvPr>
            <p:ph sz="quarter" idx="15"/>
          </p:nvPr>
        </p:nvSpPr>
        <p:spPr>
          <a:xfrm>
            <a:off x="2758698" y="6470133"/>
            <a:ext cx="5961441" cy="221018"/>
          </a:xfrm>
        </p:spPr>
        <p:txBody>
          <a:bodyPr wrap="square" lIns="0" tIns="18000" rIns="0" bIns="18000" anchor="ctr" anchorCtr="0">
            <a:spAutoFit/>
          </a:bodyPr>
          <a:lstStyle/>
          <a:p>
            <a:pPr marL="101600" indent="0" algn="r">
              <a:buNone/>
            </a:pPr>
            <a:r>
              <a:rPr lang="en-US" altLang="en-US" dirty="0">
                <a:latin typeface="Verdana"/>
                <a:cs typeface="Verdana" panose="020B0604030504040204" pitchFamily="34" charset="0"/>
              </a:rPr>
              <a:t>Copyright © 2021, 2018, 2015 Pearson Education, Inc. All Rights Reserved</a:t>
            </a:r>
          </a:p>
        </p:txBody>
      </p:sp>
    </p:spTree>
    <p:extLst>
      <p:ext uri="{BB962C8B-B14F-4D97-AF65-F5344CB8AC3E}">
        <p14:creationId xmlns:p14="http://schemas.microsoft.com/office/powerpoint/2010/main" val="117844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4BA3-7A27-A143-B76A-15A84F1827FE}"/>
              </a:ext>
            </a:extLst>
          </p:cNvPr>
          <p:cNvSpPr>
            <a:spLocks noGrp="1"/>
          </p:cNvSpPr>
          <p:nvPr>
            <p:ph type="title"/>
          </p:nvPr>
        </p:nvSpPr>
        <p:spPr>
          <a:xfrm>
            <a:off x="457200" y="135466"/>
            <a:ext cx="8229600" cy="590349"/>
          </a:xfrm>
        </p:spPr>
        <p:txBody>
          <a:bodyPr lIns="0" tIns="18000" rIns="0" bIns="18000">
            <a:spAutoFit/>
          </a:bodyPr>
          <a:lstStyle/>
          <a:p>
            <a:r>
              <a:rPr lang="en-US" dirty="0"/>
              <a:t>Heater Diagnosis </a:t>
            </a:r>
            <a:r>
              <a:rPr lang="en-US" sz="2800" dirty="0"/>
              <a:t>(3 of 3)</a:t>
            </a:r>
            <a:endParaRPr lang="en-US" dirty="0"/>
          </a:p>
        </p:txBody>
      </p:sp>
      <p:sp>
        <p:nvSpPr>
          <p:cNvPr id="3" name="Content Placeholder 2">
            <a:extLst>
              <a:ext uri="{FF2B5EF4-FFF2-40B4-BE49-F238E27FC236}">
                <a16:creationId xmlns:a16="http://schemas.microsoft.com/office/drawing/2014/main" id="{968BB7D8-C4BF-C547-A389-EA1C6D25E542}"/>
              </a:ext>
            </a:extLst>
          </p:cNvPr>
          <p:cNvSpPr>
            <a:spLocks noGrp="1"/>
          </p:cNvSpPr>
          <p:nvPr>
            <p:ph sz="quarter" idx="13"/>
          </p:nvPr>
        </p:nvSpPr>
        <p:spPr>
          <a:xfrm>
            <a:off x="457200" y="1227667"/>
            <a:ext cx="8232775" cy="4814583"/>
          </a:xfrm>
        </p:spPr>
        <p:txBody>
          <a:bodyPr lIns="0" tIns="18000" rIns="0" bIns="18000">
            <a:spAutoFit/>
          </a:bodyPr>
          <a:lstStyle/>
          <a:p>
            <a:pPr marL="342900" indent="-342900"/>
            <a:r>
              <a:rPr lang="en-US" dirty="0"/>
              <a:t>Scan Tool Diagnosis</a:t>
            </a:r>
          </a:p>
          <a:p>
            <a:pPr marL="829818" lvl="1" indent="-342900"/>
            <a:r>
              <a:rPr lang="en-US" dirty="0"/>
              <a:t>Use a scan tool and check for any stored or pending diagnostic trouble codes, especially those that pertain to the </a:t>
            </a:r>
            <a:r>
              <a:rPr lang="en-US" spc="-300" dirty="0"/>
              <a:t>H V A C</a:t>
            </a:r>
            <a:r>
              <a:rPr lang="en-US" dirty="0"/>
              <a:t> controls.</a:t>
            </a:r>
          </a:p>
          <a:p>
            <a:pPr marL="829818" lvl="1" indent="-342900"/>
            <a:r>
              <a:rPr lang="en-US" dirty="0"/>
              <a:t>Check that the coolant temperature as measured by the engine coolant temperature (</a:t>
            </a:r>
            <a:r>
              <a:rPr lang="en-US" spc="-300" dirty="0"/>
              <a:t>E C </a:t>
            </a:r>
            <a:r>
              <a:rPr lang="en-US" dirty="0"/>
              <a:t>T) sensor is correct, usually 180°F to 200°F (82°C to 93°C). Check service information for the specified coolant temperature for the vehicle being checked.</a:t>
            </a:r>
          </a:p>
          <a:p>
            <a:pPr marL="829818" lvl="1" indent="-342900"/>
            <a:r>
              <a:rPr lang="en-US" dirty="0"/>
              <a:t>Perform a bidirectional control of the blend door and blower motor speed, if possible, to confirm that these are operating correctly.</a:t>
            </a:r>
          </a:p>
        </p:txBody>
      </p:sp>
    </p:spTree>
    <p:extLst>
      <p:ext uri="{BB962C8B-B14F-4D97-AF65-F5344CB8AC3E}">
        <p14:creationId xmlns:p14="http://schemas.microsoft.com/office/powerpoint/2010/main" val="188008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CEE9-04C8-444C-AB67-302C64D79B08}"/>
              </a:ext>
            </a:extLst>
          </p:cNvPr>
          <p:cNvSpPr>
            <a:spLocks noGrp="1"/>
          </p:cNvSpPr>
          <p:nvPr>
            <p:ph type="title"/>
          </p:nvPr>
        </p:nvSpPr>
        <p:spPr>
          <a:xfrm>
            <a:off x="457200" y="135469"/>
            <a:ext cx="8229600" cy="590349"/>
          </a:xfrm>
        </p:spPr>
        <p:txBody>
          <a:bodyPr lIns="0" tIns="18000" rIns="0" bIns="18000">
            <a:spAutoFit/>
          </a:bodyPr>
          <a:lstStyle/>
          <a:p>
            <a:r>
              <a:rPr lang="en-US" dirty="0"/>
              <a:t>Figure 10.4</a:t>
            </a:r>
          </a:p>
        </p:txBody>
      </p:sp>
      <p:pic>
        <p:nvPicPr>
          <p:cNvPr id="6" name="Picture Placeholder 5" descr="A belt drive assembly showing a special wrench being used to loosen the nut assembled in to a pulley in order to remove the tension.">
            <a:extLst>
              <a:ext uri="{FF2B5EF4-FFF2-40B4-BE49-F238E27FC236}">
                <a16:creationId xmlns:a16="http://schemas.microsoft.com/office/drawing/2014/main" id="{B19B1DE5-31F3-054E-B24C-27A300DBC69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340915" y="1508490"/>
            <a:ext cx="4462169" cy="3329389"/>
          </a:xfrm>
        </p:spPr>
      </p:pic>
      <p:sp>
        <p:nvSpPr>
          <p:cNvPr id="4" name="Text Placeholder 3">
            <a:extLst>
              <a:ext uri="{FF2B5EF4-FFF2-40B4-BE49-F238E27FC236}">
                <a16:creationId xmlns:a16="http://schemas.microsoft.com/office/drawing/2014/main" id="{BE80F7E6-6E7E-1147-BEEA-493F820D7D2F}"/>
              </a:ext>
            </a:extLst>
          </p:cNvPr>
          <p:cNvSpPr>
            <a:spLocks noGrp="1"/>
          </p:cNvSpPr>
          <p:nvPr>
            <p:ph type="body" idx="1"/>
          </p:nvPr>
        </p:nvSpPr>
        <p:spPr>
          <a:xfrm>
            <a:off x="457200" y="5294323"/>
            <a:ext cx="8229600" cy="775015"/>
          </a:xfrm>
        </p:spPr>
        <p:txBody>
          <a:bodyPr lIns="0" tIns="18000" rIns="0" bIns="18000">
            <a:spAutoFit/>
          </a:bodyPr>
          <a:lstStyle/>
          <a:p>
            <a:r>
              <a:rPr lang="en-US" dirty="0"/>
              <a:t>A special wrench being used to remove the tension from the accessory drive belt so that it can be removed.</a:t>
            </a:r>
          </a:p>
        </p:txBody>
      </p:sp>
    </p:spTree>
    <p:extLst>
      <p:ext uri="{BB962C8B-B14F-4D97-AF65-F5344CB8AC3E}">
        <p14:creationId xmlns:p14="http://schemas.microsoft.com/office/powerpoint/2010/main" val="1360211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93A6-F2C5-2C4F-8C19-77C5A597596C}"/>
              </a:ext>
            </a:extLst>
          </p:cNvPr>
          <p:cNvSpPr>
            <a:spLocks noGrp="1"/>
          </p:cNvSpPr>
          <p:nvPr>
            <p:ph type="title"/>
          </p:nvPr>
        </p:nvSpPr>
        <p:spPr>
          <a:xfrm>
            <a:off x="457200" y="137786"/>
            <a:ext cx="8229600" cy="590349"/>
          </a:xfrm>
        </p:spPr>
        <p:txBody>
          <a:bodyPr lIns="0" tIns="18000" rIns="0" bIns="18000">
            <a:spAutoFit/>
          </a:bodyPr>
          <a:lstStyle/>
          <a:p>
            <a:r>
              <a:rPr lang="en-US" dirty="0"/>
              <a:t>Electrically Heated Seats </a:t>
            </a:r>
            <a:r>
              <a:rPr lang="en-US" sz="2800" dirty="0"/>
              <a:t>(1 of 2)</a:t>
            </a:r>
            <a:endParaRPr lang="en-US" dirty="0"/>
          </a:p>
        </p:txBody>
      </p:sp>
      <p:sp>
        <p:nvSpPr>
          <p:cNvPr id="3" name="Content Placeholder 2">
            <a:extLst>
              <a:ext uri="{FF2B5EF4-FFF2-40B4-BE49-F238E27FC236}">
                <a16:creationId xmlns:a16="http://schemas.microsoft.com/office/drawing/2014/main" id="{1D2DF981-D471-6F40-B38E-BCD8FE08D788}"/>
              </a:ext>
            </a:extLst>
          </p:cNvPr>
          <p:cNvSpPr>
            <a:spLocks noGrp="1"/>
          </p:cNvSpPr>
          <p:nvPr>
            <p:ph sz="quarter" idx="13"/>
          </p:nvPr>
        </p:nvSpPr>
        <p:spPr>
          <a:xfrm>
            <a:off x="457200" y="1227667"/>
            <a:ext cx="8232775" cy="4306751"/>
          </a:xfrm>
        </p:spPr>
        <p:txBody>
          <a:bodyPr lIns="0" tIns="18000" rIns="0" bIns="18000">
            <a:spAutoFit/>
          </a:bodyPr>
          <a:lstStyle/>
          <a:p>
            <a:pPr marL="342900" indent="-342900"/>
            <a:r>
              <a:rPr lang="en-US" dirty="0"/>
              <a:t>Heated seats use electric heating elements in the seat bottom, as well as in the seat back in many vehicles. </a:t>
            </a:r>
          </a:p>
          <a:p>
            <a:pPr marL="342900" indent="-342900"/>
            <a:r>
              <a:rPr lang="en-US" dirty="0"/>
              <a:t>The heating element is designed to warm the seat and/or back of the seat to about 100°F (37°C) or close to normal body temperature (98.6°F).</a:t>
            </a:r>
          </a:p>
          <a:p>
            <a:pPr marL="342900" indent="-342900"/>
            <a:r>
              <a:rPr lang="en-US" dirty="0"/>
              <a:t>A temperature sensor in the seat cushion is used to regulate the temperature. </a:t>
            </a:r>
          </a:p>
          <a:p>
            <a:pPr marL="342900" indent="-342900"/>
            <a:r>
              <a:rPr lang="en-US" dirty="0"/>
              <a:t>The sensor is a variable resistor that changes with temperature and is used as an input signal to a heated seat control module. </a:t>
            </a:r>
          </a:p>
        </p:txBody>
      </p:sp>
    </p:spTree>
    <p:extLst>
      <p:ext uri="{BB962C8B-B14F-4D97-AF65-F5344CB8AC3E}">
        <p14:creationId xmlns:p14="http://schemas.microsoft.com/office/powerpoint/2010/main" val="240815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93A6-F2C5-2C4F-8C19-77C5A597596C}"/>
              </a:ext>
            </a:extLst>
          </p:cNvPr>
          <p:cNvSpPr>
            <a:spLocks noGrp="1"/>
          </p:cNvSpPr>
          <p:nvPr>
            <p:ph type="title"/>
          </p:nvPr>
        </p:nvSpPr>
        <p:spPr>
          <a:xfrm>
            <a:off x="457200" y="137786"/>
            <a:ext cx="8229600" cy="590349"/>
          </a:xfrm>
        </p:spPr>
        <p:txBody>
          <a:bodyPr lIns="0" tIns="18000" rIns="0" bIns="18000">
            <a:spAutoFit/>
          </a:bodyPr>
          <a:lstStyle/>
          <a:p>
            <a:r>
              <a:rPr lang="en-US" dirty="0"/>
              <a:t>Electrically Heated Seats </a:t>
            </a:r>
            <a:r>
              <a:rPr lang="en-US" sz="2800" dirty="0"/>
              <a:t>(2 of 2)</a:t>
            </a:r>
            <a:endParaRPr lang="en-US" dirty="0"/>
          </a:p>
        </p:txBody>
      </p:sp>
      <p:sp>
        <p:nvSpPr>
          <p:cNvPr id="3" name="Content Placeholder 2">
            <a:extLst>
              <a:ext uri="{FF2B5EF4-FFF2-40B4-BE49-F238E27FC236}">
                <a16:creationId xmlns:a16="http://schemas.microsoft.com/office/drawing/2014/main" id="{1D2DF981-D471-6F40-B38E-BCD8FE08D788}"/>
              </a:ext>
            </a:extLst>
          </p:cNvPr>
          <p:cNvSpPr>
            <a:spLocks noGrp="1"/>
          </p:cNvSpPr>
          <p:nvPr>
            <p:ph sz="quarter" idx="13"/>
          </p:nvPr>
        </p:nvSpPr>
        <p:spPr>
          <a:xfrm>
            <a:off x="457200" y="1227667"/>
            <a:ext cx="8232775" cy="2444703"/>
          </a:xfrm>
        </p:spPr>
        <p:txBody>
          <a:bodyPr lIns="0" tIns="18000" rIns="0" bIns="18000">
            <a:spAutoFit/>
          </a:bodyPr>
          <a:lstStyle/>
          <a:p>
            <a:pPr marL="342900" indent="-342900"/>
            <a:r>
              <a:rPr lang="en-US" dirty="0"/>
              <a:t>The heated seat module uses the seat temperature input, as well as the input from the high–low (or variable) temperature control, to turn the current on or off to the heating element in the seat. </a:t>
            </a:r>
          </a:p>
          <a:p>
            <a:pPr marL="342900" indent="-342900"/>
            <a:r>
              <a:rPr lang="en-US" dirty="0"/>
              <a:t>Some vehicles are equipped with heated seats in both the rear and the front.</a:t>
            </a:r>
          </a:p>
        </p:txBody>
      </p:sp>
    </p:spTree>
    <p:extLst>
      <p:ext uri="{BB962C8B-B14F-4D97-AF65-F5344CB8AC3E}">
        <p14:creationId xmlns:p14="http://schemas.microsoft.com/office/powerpoint/2010/main" val="345690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62CF-2288-5946-BC3E-C4C9CB039084}"/>
              </a:ext>
            </a:extLst>
          </p:cNvPr>
          <p:cNvSpPr>
            <a:spLocks noGrp="1"/>
          </p:cNvSpPr>
          <p:nvPr>
            <p:ph type="title"/>
          </p:nvPr>
        </p:nvSpPr>
        <p:spPr>
          <a:xfrm>
            <a:off x="457200" y="146250"/>
            <a:ext cx="8229600" cy="590349"/>
          </a:xfrm>
        </p:spPr>
        <p:txBody>
          <a:bodyPr lIns="0" tIns="18000" rIns="0" bIns="18000">
            <a:spAutoFit/>
          </a:bodyPr>
          <a:lstStyle/>
          <a:p>
            <a:r>
              <a:rPr lang="en-US" dirty="0"/>
              <a:t>Figure 10.6</a:t>
            </a:r>
          </a:p>
        </p:txBody>
      </p:sp>
      <p:pic>
        <p:nvPicPr>
          <p:cNvPr id="6" name="Picture Placeholder 5" descr="A rectangular white colored cover showing the replaceable heating element and the horizontal yellow colored strips on white sheet shows seat foam material.">
            <a:extLst>
              <a:ext uri="{FF2B5EF4-FFF2-40B4-BE49-F238E27FC236}">
                <a16:creationId xmlns:a16="http://schemas.microsoft.com/office/drawing/2014/main" id="{3763C270-B320-4546-96E6-0FF976AB542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247900" y="1430110"/>
            <a:ext cx="4648200" cy="3486150"/>
          </a:xfrm>
        </p:spPr>
      </p:pic>
      <p:sp>
        <p:nvSpPr>
          <p:cNvPr id="4" name="Text Placeholder 3">
            <a:extLst>
              <a:ext uri="{FF2B5EF4-FFF2-40B4-BE49-F238E27FC236}">
                <a16:creationId xmlns:a16="http://schemas.microsoft.com/office/drawing/2014/main" id="{10CD4915-0101-BA46-82BA-0CAC8D32CA15}"/>
              </a:ext>
            </a:extLst>
          </p:cNvPr>
          <p:cNvSpPr>
            <a:spLocks noGrp="1"/>
          </p:cNvSpPr>
          <p:nvPr>
            <p:ph type="body" idx="1"/>
          </p:nvPr>
        </p:nvSpPr>
        <p:spPr>
          <a:xfrm>
            <a:off x="457200" y="5294323"/>
            <a:ext cx="8229600" cy="775015"/>
          </a:xfrm>
        </p:spPr>
        <p:txBody>
          <a:bodyPr lIns="0" tIns="18000" rIns="0" bIns="18000">
            <a:spAutoFit/>
          </a:bodyPr>
          <a:lstStyle/>
          <a:p>
            <a:r>
              <a:rPr lang="en-US" dirty="0"/>
              <a:t>The heating element of a heated seat is a replaceable part, but service requires that the upholstery be removed.</a:t>
            </a:r>
          </a:p>
        </p:txBody>
      </p:sp>
    </p:spTree>
    <p:extLst>
      <p:ext uri="{BB962C8B-B14F-4D97-AF65-F5344CB8AC3E}">
        <p14:creationId xmlns:p14="http://schemas.microsoft.com/office/powerpoint/2010/main" val="224168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A4DD-E7FD-9347-A5AF-3327DC4D4306}"/>
              </a:ext>
            </a:extLst>
          </p:cNvPr>
          <p:cNvSpPr>
            <a:spLocks noGrp="1"/>
          </p:cNvSpPr>
          <p:nvPr>
            <p:ph type="title"/>
          </p:nvPr>
        </p:nvSpPr>
        <p:spPr>
          <a:xfrm>
            <a:off x="457200" y="137786"/>
            <a:ext cx="8229600" cy="590349"/>
          </a:xfrm>
        </p:spPr>
        <p:txBody>
          <a:bodyPr lIns="0" tIns="18000" rIns="0" bIns="18000">
            <a:spAutoFit/>
          </a:bodyPr>
          <a:lstStyle/>
          <a:p>
            <a:r>
              <a:rPr lang="en-US" dirty="0"/>
              <a:t>Heated and Cooled Seats </a:t>
            </a:r>
            <a:r>
              <a:rPr lang="en-US" sz="2800" dirty="0"/>
              <a:t>(1 of 2)</a:t>
            </a:r>
            <a:endParaRPr lang="en-US" dirty="0"/>
          </a:p>
        </p:txBody>
      </p:sp>
      <p:sp>
        <p:nvSpPr>
          <p:cNvPr id="3" name="Content Placeholder 2">
            <a:extLst>
              <a:ext uri="{FF2B5EF4-FFF2-40B4-BE49-F238E27FC236}">
                <a16:creationId xmlns:a16="http://schemas.microsoft.com/office/drawing/2014/main" id="{3E077CAD-8679-D14F-8F74-8966BD27995A}"/>
              </a:ext>
            </a:extLst>
          </p:cNvPr>
          <p:cNvSpPr>
            <a:spLocks noGrp="1"/>
          </p:cNvSpPr>
          <p:nvPr>
            <p:ph sz="quarter" idx="13"/>
          </p:nvPr>
        </p:nvSpPr>
        <p:spPr>
          <a:xfrm>
            <a:off x="457200" y="1223738"/>
            <a:ext cx="8232775" cy="2637064"/>
          </a:xfrm>
        </p:spPr>
        <p:txBody>
          <a:bodyPr lIns="0" tIns="18000" rIns="0" bIns="18000">
            <a:spAutoFit/>
          </a:bodyPr>
          <a:lstStyle/>
          <a:p>
            <a:pPr marL="342900" indent="-342900"/>
            <a:r>
              <a:rPr lang="en-US" dirty="0"/>
              <a:t>Most electrically heated and cooled seats use a thermoelectric device (</a:t>
            </a:r>
            <a:r>
              <a:rPr lang="en-US" spc="-300" dirty="0"/>
              <a:t>T E </a:t>
            </a:r>
            <a:r>
              <a:rPr lang="en-US" dirty="0"/>
              <a:t>D) located under the seat cushion and seat back.</a:t>
            </a:r>
          </a:p>
          <a:p>
            <a:pPr marL="342900" indent="-342900"/>
            <a:r>
              <a:rPr lang="en-US" dirty="0"/>
              <a:t>The thermoelectric device uses the Peltier effect.</a:t>
            </a:r>
          </a:p>
          <a:p>
            <a:pPr marL="342900" indent="-342900"/>
            <a:r>
              <a:rPr lang="en-US" dirty="0"/>
              <a:t>Most vehicles equipped with heated and cooled seats use two modules per seat.</a:t>
            </a:r>
          </a:p>
        </p:txBody>
      </p:sp>
    </p:spTree>
    <p:extLst>
      <p:ext uri="{BB962C8B-B14F-4D97-AF65-F5344CB8AC3E}">
        <p14:creationId xmlns:p14="http://schemas.microsoft.com/office/powerpoint/2010/main" val="12164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A4DD-E7FD-9347-A5AF-3327DC4D4306}"/>
              </a:ext>
            </a:extLst>
          </p:cNvPr>
          <p:cNvSpPr>
            <a:spLocks noGrp="1"/>
          </p:cNvSpPr>
          <p:nvPr>
            <p:ph type="title"/>
          </p:nvPr>
        </p:nvSpPr>
        <p:spPr>
          <a:xfrm>
            <a:off x="457200" y="135466"/>
            <a:ext cx="8229600" cy="590349"/>
          </a:xfrm>
        </p:spPr>
        <p:txBody>
          <a:bodyPr lIns="0" tIns="18000" rIns="0" bIns="18000">
            <a:spAutoFit/>
          </a:bodyPr>
          <a:lstStyle/>
          <a:p>
            <a:r>
              <a:rPr lang="en-US" dirty="0"/>
              <a:t>Heated and Cooled Seats </a:t>
            </a:r>
            <a:r>
              <a:rPr lang="en-US" sz="2800" dirty="0"/>
              <a:t>(2 of 2)</a:t>
            </a:r>
            <a:endParaRPr lang="en-US" dirty="0"/>
          </a:p>
        </p:txBody>
      </p:sp>
      <p:sp>
        <p:nvSpPr>
          <p:cNvPr id="3" name="Content Placeholder 2">
            <a:extLst>
              <a:ext uri="{FF2B5EF4-FFF2-40B4-BE49-F238E27FC236}">
                <a16:creationId xmlns:a16="http://schemas.microsoft.com/office/drawing/2014/main" id="{3E077CAD-8679-D14F-8F74-8966BD27995A}"/>
              </a:ext>
            </a:extLst>
          </p:cNvPr>
          <p:cNvSpPr>
            <a:spLocks noGrp="1"/>
          </p:cNvSpPr>
          <p:nvPr>
            <p:ph sz="quarter" idx="13"/>
          </p:nvPr>
        </p:nvSpPr>
        <p:spPr>
          <a:xfrm>
            <a:off x="457200" y="1219200"/>
            <a:ext cx="8232775" cy="2075371"/>
          </a:xfrm>
        </p:spPr>
        <p:txBody>
          <a:bodyPr lIns="0" tIns="18000" rIns="0" bIns="18000">
            <a:spAutoFit/>
          </a:bodyPr>
          <a:lstStyle/>
          <a:p>
            <a:pPr marL="342900" indent="-342900"/>
            <a:r>
              <a:rPr lang="en-US" dirty="0"/>
              <a:t>Each thermoelectric device has a temperature sensor, called a thermistor. </a:t>
            </a:r>
          </a:p>
          <a:p>
            <a:pPr marL="342900" indent="-342900"/>
            <a:r>
              <a:rPr lang="en-US" dirty="0"/>
              <a:t>The control module uses sensors to determine the temperature of the fins in the thermoelectric device so that the controller can maintain the set temperature.</a:t>
            </a:r>
          </a:p>
        </p:txBody>
      </p:sp>
    </p:spTree>
    <p:extLst>
      <p:ext uri="{BB962C8B-B14F-4D97-AF65-F5344CB8AC3E}">
        <p14:creationId xmlns:p14="http://schemas.microsoft.com/office/powerpoint/2010/main" val="52480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A254-1804-BD4E-8A26-B90FFA57E48E}"/>
              </a:ext>
            </a:extLst>
          </p:cNvPr>
          <p:cNvSpPr>
            <a:spLocks noGrp="1"/>
          </p:cNvSpPr>
          <p:nvPr>
            <p:ph type="title"/>
          </p:nvPr>
        </p:nvSpPr>
        <p:spPr>
          <a:xfrm>
            <a:off x="457200" y="135466"/>
            <a:ext cx="8229600" cy="590349"/>
          </a:xfrm>
        </p:spPr>
        <p:txBody>
          <a:bodyPr lIns="0" tIns="18000" rIns="0" bIns="18000">
            <a:spAutoFit/>
          </a:bodyPr>
          <a:lstStyle/>
          <a:p>
            <a:r>
              <a:rPr lang="en-US" dirty="0"/>
              <a:t>Heated Steering Wheel</a:t>
            </a:r>
          </a:p>
        </p:txBody>
      </p:sp>
      <p:sp>
        <p:nvSpPr>
          <p:cNvPr id="3" name="Content Placeholder 2">
            <a:extLst>
              <a:ext uri="{FF2B5EF4-FFF2-40B4-BE49-F238E27FC236}">
                <a16:creationId xmlns:a16="http://schemas.microsoft.com/office/drawing/2014/main" id="{772E890E-8054-0948-8299-7FF1DFA5E2B8}"/>
              </a:ext>
            </a:extLst>
          </p:cNvPr>
          <p:cNvSpPr>
            <a:spLocks noGrp="1"/>
          </p:cNvSpPr>
          <p:nvPr>
            <p:ph sz="quarter" idx="13"/>
          </p:nvPr>
        </p:nvSpPr>
        <p:spPr>
          <a:xfrm>
            <a:off x="457200" y="1227667"/>
            <a:ext cx="8232775" cy="3745059"/>
          </a:xfrm>
        </p:spPr>
        <p:txBody>
          <a:bodyPr lIns="0" tIns="18000" rIns="0" bIns="18000">
            <a:spAutoFit/>
          </a:bodyPr>
          <a:lstStyle/>
          <a:p>
            <a:pPr marL="342900" indent="-342900"/>
            <a:r>
              <a:rPr lang="en-US" dirty="0"/>
              <a:t>A signal is sent to the control module and electrical current flows through the heating element in the rim of the steering wheel.</a:t>
            </a:r>
          </a:p>
          <a:p>
            <a:pPr marL="342900" indent="-342900"/>
            <a:r>
              <a:rPr lang="en-US" dirty="0"/>
              <a:t>The system remains on until the ignition switch is turned off or the driver turns off the control switch. </a:t>
            </a:r>
          </a:p>
          <a:p>
            <a:pPr marL="342900" indent="-342900"/>
            <a:r>
              <a:rPr lang="en-US" dirty="0"/>
              <a:t>The temperature of the steering wheel is usually calibrated to stay at about 90°F (32°C), and it requires three to four minutes to reach that temperature depending on the outside temperature.</a:t>
            </a:r>
          </a:p>
        </p:txBody>
      </p:sp>
    </p:spTree>
    <p:extLst>
      <p:ext uri="{BB962C8B-B14F-4D97-AF65-F5344CB8AC3E}">
        <p14:creationId xmlns:p14="http://schemas.microsoft.com/office/powerpoint/2010/main" val="205873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6FAD-C01F-F64B-971F-5B634363A5CC}"/>
              </a:ext>
            </a:extLst>
          </p:cNvPr>
          <p:cNvSpPr>
            <a:spLocks noGrp="1"/>
          </p:cNvSpPr>
          <p:nvPr>
            <p:ph type="title"/>
          </p:nvPr>
        </p:nvSpPr>
        <p:spPr>
          <a:xfrm>
            <a:off x="457200" y="135469"/>
            <a:ext cx="8229600" cy="590349"/>
          </a:xfrm>
        </p:spPr>
        <p:txBody>
          <a:bodyPr lIns="0" tIns="18000" rIns="0" bIns="18000">
            <a:spAutoFit/>
          </a:bodyPr>
          <a:lstStyle/>
          <a:p>
            <a:r>
              <a:rPr lang="en-US" dirty="0"/>
              <a:t>Figure 10.8</a:t>
            </a:r>
          </a:p>
        </p:txBody>
      </p:sp>
      <p:pic>
        <p:nvPicPr>
          <p:cNvPr id="6" name="Picture Placeholder 5" descr="Steering wheel icon pointed out on the steering wheel of a vehicle.">
            <a:extLst>
              <a:ext uri="{FF2B5EF4-FFF2-40B4-BE49-F238E27FC236}">
                <a16:creationId xmlns:a16="http://schemas.microsoft.com/office/drawing/2014/main" id="{0D02CA48-7F2E-314E-A569-ECE63160508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93231" y="1384969"/>
            <a:ext cx="4757537" cy="3576432"/>
          </a:xfrm>
        </p:spPr>
      </p:pic>
      <p:sp>
        <p:nvSpPr>
          <p:cNvPr id="4" name="Text Placeholder 3">
            <a:extLst>
              <a:ext uri="{FF2B5EF4-FFF2-40B4-BE49-F238E27FC236}">
                <a16:creationId xmlns:a16="http://schemas.microsoft.com/office/drawing/2014/main" id="{E87F51C0-8CAD-6C43-ADC3-60FDB4FBD24F}"/>
              </a:ext>
            </a:extLst>
          </p:cNvPr>
          <p:cNvSpPr>
            <a:spLocks noGrp="1"/>
          </p:cNvSpPr>
          <p:nvPr>
            <p:ph type="body" idx="1"/>
          </p:nvPr>
        </p:nvSpPr>
        <p:spPr>
          <a:xfrm>
            <a:off x="457200" y="5294323"/>
            <a:ext cx="8229600" cy="775015"/>
          </a:xfrm>
        </p:spPr>
        <p:txBody>
          <a:bodyPr lIns="0" tIns="18000" rIns="0" bIns="18000">
            <a:spAutoFit/>
          </a:bodyPr>
          <a:lstStyle/>
          <a:p>
            <a:r>
              <a:rPr lang="en-US" dirty="0"/>
              <a:t>The heated steering wheel is controlled by a switch on the steering wheel in this vehicle.</a:t>
            </a:r>
          </a:p>
        </p:txBody>
      </p:sp>
    </p:spTree>
    <p:extLst>
      <p:ext uri="{BB962C8B-B14F-4D97-AF65-F5344CB8AC3E}">
        <p14:creationId xmlns:p14="http://schemas.microsoft.com/office/powerpoint/2010/main" val="99916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EA4ABD-6234-4B57-9695-5DA3436D1C79}"/>
              </a:ext>
            </a:extLst>
          </p:cNvPr>
          <p:cNvSpPr>
            <a:spLocks noGrp="1"/>
          </p:cNvSpPr>
          <p:nvPr>
            <p:ph type="title"/>
          </p:nvPr>
        </p:nvSpPr>
        <p:spPr>
          <a:xfrm>
            <a:off x="457200" y="152400"/>
            <a:ext cx="8229600" cy="590349"/>
          </a:xfrm>
        </p:spPr>
        <p:txBody>
          <a:bodyPr lIns="0" tIns="18000" rIns="0" bIns="18000" anchor="ctr" anchorCtr="0">
            <a:spAutoFit/>
          </a:bodyPr>
          <a:lstStyle/>
          <a:p>
            <a:r>
              <a:rPr lang="en-US" dirty="0"/>
              <a:t>Summary </a:t>
            </a:r>
            <a:r>
              <a:rPr lang="en-US" sz="2800" dirty="0"/>
              <a:t>(1 of 2)</a:t>
            </a:r>
            <a:endParaRPr lang="en-IN" dirty="0"/>
          </a:p>
        </p:txBody>
      </p:sp>
      <p:sp>
        <p:nvSpPr>
          <p:cNvPr id="7" name="Content Placeholder 6">
            <a:extLst>
              <a:ext uri="{FF2B5EF4-FFF2-40B4-BE49-F238E27FC236}">
                <a16:creationId xmlns:a16="http://schemas.microsoft.com/office/drawing/2014/main" id="{E21208A4-C5D3-4AF4-8C1E-4BFCE1159FC3}"/>
              </a:ext>
            </a:extLst>
          </p:cNvPr>
          <p:cNvSpPr>
            <a:spLocks noGrp="1"/>
          </p:cNvSpPr>
          <p:nvPr>
            <p:ph idx="1"/>
          </p:nvPr>
        </p:nvSpPr>
        <p:spPr>
          <a:xfrm>
            <a:off x="457200" y="1143000"/>
            <a:ext cx="8229600" cy="2637064"/>
          </a:xfrm>
        </p:spPr>
        <p:txBody>
          <a:bodyPr lIns="0" tIns="18000" rIns="0" bIns="18000" anchor="ctr" anchorCtr="0">
            <a:spAutoFit/>
          </a:bodyPr>
          <a:lstStyle/>
          <a:p>
            <a:pPr marL="457200" indent="-457200">
              <a:buFont typeface="+mj-lt"/>
              <a:buAutoNum type="arabicPeriod"/>
            </a:pPr>
            <a:r>
              <a:rPr lang="en-US" dirty="0"/>
              <a:t>Hot coolant from the engine cooling system provides the heat for heater output.</a:t>
            </a:r>
          </a:p>
          <a:p>
            <a:pPr marL="457200" indent="-457200">
              <a:buFont typeface="+mj-lt"/>
              <a:buAutoNum type="arabicPeriod"/>
            </a:pPr>
            <a:r>
              <a:rPr lang="en-US" dirty="0"/>
              <a:t>The heater core resembles a small radiator, and it is connected to the engine by a pair of hoses.</a:t>
            </a:r>
          </a:p>
          <a:p>
            <a:pPr marL="457200" indent="-457200">
              <a:buFont typeface="+mj-lt"/>
              <a:buAutoNum type="arabicPeriod"/>
            </a:pPr>
            <a:r>
              <a:rPr lang="en-US" dirty="0"/>
              <a:t>Some vehicles use a coolant flow valve to control heater output temperature.</a:t>
            </a:r>
          </a:p>
        </p:txBody>
      </p:sp>
    </p:spTree>
    <p:extLst>
      <p:ext uri="{BB962C8B-B14F-4D97-AF65-F5344CB8AC3E}">
        <p14:creationId xmlns:p14="http://schemas.microsoft.com/office/powerpoint/2010/main" val="293285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82065B-BF6C-4540-9082-C0858085051D}"/>
              </a:ext>
            </a:extLst>
          </p:cNvPr>
          <p:cNvSpPr>
            <a:spLocks noGrp="1"/>
          </p:cNvSpPr>
          <p:nvPr>
            <p:ph type="title"/>
          </p:nvPr>
        </p:nvSpPr>
        <p:spPr>
          <a:xfrm>
            <a:off x="457200" y="152400"/>
            <a:ext cx="8229600" cy="590349"/>
          </a:xfrm>
        </p:spPr>
        <p:txBody>
          <a:bodyPr lIns="0" tIns="18000" rIns="0" bIns="18000" anchor="ctr" anchorCtr="0">
            <a:spAutoFit/>
          </a:bodyPr>
          <a:lstStyle/>
          <a:p>
            <a:r>
              <a:rPr lang="en-US" dirty="0">
                <a:latin typeface="Arial"/>
                <a:cs typeface="Times New Roman"/>
              </a:rPr>
              <a:t>Learning Objectives</a:t>
            </a:r>
            <a:endParaRPr lang="en-US" dirty="0"/>
          </a:p>
        </p:txBody>
      </p:sp>
      <p:sp>
        <p:nvSpPr>
          <p:cNvPr id="5" name="Content Placeholder 4">
            <a:extLst>
              <a:ext uri="{FF2B5EF4-FFF2-40B4-BE49-F238E27FC236}">
                <a16:creationId xmlns:a16="http://schemas.microsoft.com/office/drawing/2014/main" id="{01542E12-E5E6-40AA-B4C3-AFE82A14DD71}"/>
              </a:ext>
            </a:extLst>
          </p:cNvPr>
          <p:cNvSpPr>
            <a:spLocks noGrp="1"/>
          </p:cNvSpPr>
          <p:nvPr>
            <p:ph idx="1"/>
          </p:nvPr>
        </p:nvSpPr>
        <p:spPr>
          <a:xfrm>
            <a:off x="457200" y="1143000"/>
            <a:ext cx="8229600" cy="3952808"/>
          </a:xfrm>
        </p:spPr>
        <p:txBody>
          <a:bodyPr lIns="0" tIns="18000" rIns="0" bIns="18000" anchor="ctr" anchorCtr="0">
            <a:spAutoFit/>
          </a:bodyPr>
          <a:lstStyle/>
          <a:p>
            <a:pPr marL="720000" indent="-720000">
              <a:buNone/>
            </a:pPr>
            <a:r>
              <a:rPr lang="en-US" b="1" dirty="0">
                <a:solidFill>
                  <a:srgbClr val="007FA3"/>
                </a:solidFill>
              </a:rPr>
              <a:t>10.1	</a:t>
            </a:r>
            <a:r>
              <a:rPr lang="en-US" dirty="0"/>
              <a:t>Prepare for the </a:t>
            </a:r>
            <a:r>
              <a:rPr lang="en-US" spc="-300" dirty="0"/>
              <a:t>A S E</a:t>
            </a:r>
            <a:r>
              <a:rPr lang="en-US" dirty="0"/>
              <a:t> Heating and Air Conditioning (A7) certification test content area </a:t>
            </a:r>
            <a:r>
              <a:rPr lang="en-US" altLang="ja-JP" dirty="0"/>
              <a:t>“</a:t>
            </a:r>
            <a:r>
              <a:rPr lang="en-US" dirty="0"/>
              <a:t>C</a:t>
            </a:r>
            <a:r>
              <a:rPr lang="en-US" altLang="ja-JP" dirty="0"/>
              <a:t>”</a:t>
            </a:r>
            <a:r>
              <a:rPr lang="en-US" dirty="0"/>
              <a:t> (Heating and Engine Cooling Systems Diagnosis and Repair).</a:t>
            </a:r>
          </a:p>
          <a:p>
            <a:pPr marL="720000" indent="-720000">
              <a:buNone/>
            </a:pPr>
            <a:r>
              <a:rPr lang="en-US" b="1" dirty="0">
                <a:solidFill>
                  <a:srgbClr val="007FA3"/>
                </a:solidFill>
              </a:rPr>
              <a:t>10.2	</a:t>
            </a:r>
            <a:r>
              <a:rPr lang="en-US" dirty="0"/>
              <a:t>Discuss the operation of heating systems.</a:t>
            </a:r>
          </a:p>
          <a:p>
            <a:pPr marL="720000" indent="-720000">
              <a:buNone/>
            </a:pPr>
            <a:r>
              <a:rPr lang="en-US" b="1" dirty="0">
                <a:solidFill>
                  <a:srgbClr val="007FA3"/>
                </a:solidFill>
              </a:rPr>
              <a:t>10.3	</a:t>
            </a:r>
            <a:r>
              <a:rPr lang="en-US" dirty="0"/>
              <a:t>Discuss the diagnosis of heating systems.</a:t>
            </a:r>
          </a:p>
          <a:p>
            <a:pPr marL="720000" indent="-720000">
              <a:buNone/>
            </a:pPr>
            <a:r>
              <a:rPr lang="en-US" b="1" dirty="0">
                <a:solidFill>
                  <a:srgbClr val="007FA3"/>
                </a:solidFill>
              </a:rPr>
              <a:t>10.4</a:t>
            </a:r>
            <a:r>
              <a:rPr lang="en-US" b="1" dirty="0">
                <a:solidFill>
                  <a:srgbClr val="005A70"/>
                </a:solidFill>
              </a:rPr>
              <a:t>	</a:t>
            </a:r>
            <a:r>
              <a:rPr lang="en-US" dirty="0"/>
              <a:t>Explain the operation of electrically heated seats.</a:t>
            </a:r>
          </a:p>
          <a:p>
            <a:pPr marL="720000" indent="-720000">
              <a:buNone/>
            </a:pPr>
            <a:r>
              <a:rPr lang="en-US" b="1" dirty="0">
                <a:solidFill>
                  <a:srgbClr val="007FA3"/>
                </a:solidFill>
              </a:rPr>
              <a:t>10.5	</a:t>
            </a:r>
            <a:r>
              <a:rPr lang="en-US" dirty="0"/>
              <a:t>Explain the operation of heated and cooled seats.</a:t>
            </a:r>
          </a:p>
          <a:p>
            <a:pPr marL="720000" indent="-720000">
              <a:buNone/>
            </a:pPr>
            <a:r>
              <a:rPr lang="en-US" b="1" dirty="0">
                <a:solidFill>
                  <a:srgbClr val="007FA3"/>
                </a:solidFill>
              </a:rPr>
              <a:t>10.6	</a:t>
            </a:r>
            <a:r>
              <a:rPr lang="en-US" dirty="0"/>
              <a:t>Explain the operation of heated steering wheel.</a:t>
            </a:r>
          </a:p>
        </p:txBody>
      </p:sp>
    </p:spTree>
    <p:extLst>
      <p:ext uri="{BB962C8B-B14F-4D97-AF65-F5344CB8AC3E}">
        <p14:creationId xmlns:p14="http://schemas.microsoft.com/office/powerpoint/2010/main" val="115063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56FAE7-345A-4FE5-9B65-CDC87FE48B18}"/>
              </a:ext>
            </a:extLst>
          </p:cNvPr>
          <p:cNvSpPr>
            <a:spLocks noGrp="1"/>
          </p:cNvSpPr>
          <p:nvPr>
            <p:ph type="title"/>
          </p:nvPr>
        </p:nvSpPr>
        <p:spPr>
          <a:xfrm>
            <a:off x="457200" y="150913"/>
            <a:ext cx="8229600" cy="836571"/>
          </a:xfrm>
        </p:spPr>
        <p:txBody>
          <a:bodyPr lIns="0" tIns="18000" rIns="0" bIns="18000" anchor="ctr">
            <a:spAutoFit/>
          </a:bodyPr>
          <a:lstStyle/>
          <a:p>
            <a:r>
              <a:rPr lang="en-US" dirty="0"/>
              <a:t>Animation and Video Resources</a:t>
            </a:r>
            <a:br>
              <a:rPr lang="en-US" dirty="0"/>
            </a:br>
            <a:r>
              <a:rPr lang="en-US" sz="1600" dirty="0"/>
              <a:t>The below listed resources are hyperlinked to the James Halderman website</a:t>
            </a:r>
            <a:endParaRPr lang="en-IN" sz="1600" dirty="0"/>
          </a:p>
        </p:txBody>
      </p:sp>
      <p:sp>
        <p:nvSpPr>
          <p:cNvPr id="6" name="Content Placeholder 5">
            <a:extLst>
              <a:ext uri="{FF2B5EF4-FFF2-40B4-BE49-F238E27FC236}">
                <a16:creationId xmlns:a16="http://schemas.microsoft.com/office/drawing/2014/main" id="{4138F3F7-4197-4CA5-8C73-5FA3B80E4376}"/>
              </a:ext>
            </a:extLst>
          </p:cNvPr>
          <p:cNvSpPr>
            <a:spLocks noGrp="1"/>
          </p:cNvSpPr>
          <p:nvPr>
            <p:ph sz="quarter" idx="13"/>
          </p:nvPr>
        </p:nvSpPr>
        <p:spPr>
          <a:xfrm>
            <a:off x="454025" y="2438303"/>
            <a:ext cx="8232775" cy="1298235"/>
          </a:xfrm>
        </p:spPr>
        <p:txBody>
          <a:bodyPr lIns="0" tIns="18000" rIns="0" bIns="18000" anchor="ctr">
            <a:spAutoFit/>
          </a:bodyPr>
          <a:lstStyle/>
          <a:p>
            <a:pPr marL="0" indent="0">
              <a:spcBef>
                <a:spcPts val="600"/>
              </a:spcBef>
              <a:buNone/>
            </a:pPr>
            <a:r>
              <a:rPr lang="en-US" dirty="0">
                <a:latin typeface="Arial" panose="020B0604020202020204" pitchFamily="34" charset="0"/>
                <a:cs typeface="Arial" panose="020B0604020202020204" pitchFamily="34" charset="0"/>
                <a:hlinkClick r:id="" action="ppaction://noaction"/>
              </a:rPr>
              <a:t>(A7) Heating &amp; Air Conditioning Animations</a:t>
            </a:r>
            <a:endParaRPr lang="en-US" dirty="0">
              <a:latin typeface="Arial" panose="020B0604020202020204" pitchFamily="34" charset="0"/>
              <a:cs typeface="Arial" panose="020B0604020202020204" pitchFamily="34" charset="0"/>
            </a:endParaRPr>
          </a:p>
          <a:p>
            <a:pPr marL="0" indent="0">
              <a:spcBef>
                <a:spcPts val="600"/>
              </a:spcBef>
              <a:buNone/>
            </a:pPr>
            <a:endParaRPr lang="en-US" dirty="0">
              <a:latin typeface="Arial" panose="020B0604020202020204" pitchFamily="34" charset="0"/>
              <a:cs typeface="Arial" panose="020B0604020202020204" pitchFamily="34" charset="0"/>
            </a:endParaRPr>
          </a:p>
          <a:p>
            <a:pPr marL="0" indent="0">
              <a:spcBef>
                <a:spcPts val="600"/>
              </a:spcBef>
              <a:buNone/>
            </a:pPr>
            <a:r>
              <a:rPr lang="en-US" dirty="0">
                <a:latin typeface="Arial" panose="020B0604020202020204" pitchFamily="34" charset="0"/>
                <a:cs typeface="Arial" panose="020B0604020202020204" pitchFamily="34" charset="0"/>
                <a:hlinkClick r:id="" action="ppaction://noaction"/>
              </a:rPr>
              <a:t>(A7) Heating &amp; Air Conditioning Videos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147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EA4ABD-6234-4B57-9695-5DA3436D1C79}"/>
              </a:ext>
            </a:extLst>
          </p:cNvPr>
          <p:cNvSpPr>
            <a:spLocks noGrp="1"/>
          </p:cNvSpPr>
          <p:nvPr>
            <p:ph type="title"/>
          </p:nvPr>
        </p:nvSpPr>
        <p:spPr>
          <a:xfrm>
            <a:off x="457200" y="152400"/>
            <a:ext cx="8229600" cy="590349"/>
          </a:xfrm>
        </p:spPr>
        <p:txBody>
          <a:bodyPr lIns="0" tIns="18000" rIns="0" bIns="18000" anchor="ctr" anchorCtr="0">
            <a:spAutoFit/>
          </a:bodyPr>
          <a:lstStyle/>
          <a:p>
            <a:r>
              <a:rPr lang="en-US" dirty="0"/>
              <a:t>Summary </a:t>
            </a:r>
            <a:r>
              <a:rPr lang="en-US" sz="2800" dirty="0"/>
              <a:t>(2 of 2)</a:t>
            </a:r>
            <a:endParaRPr lang="en-IN" dirty="0"/>
          </a:p>
        </p:txBody>
      </p:sp>
      <p:sp>
        <p:nvSpPr>
          <p:cNvPr id="7" name="Content Placeholder 6">
            <a:extLst>
              <a:ext uri="{FF2B5EF4-FFF2-40B4-BE49-F238E27FC236}">
                <a16:creationId xmlns:a16="http://schemas.microsoft.com/office/drawing/2014/main" id="{E21208A4-C5D3-4AF4-8C1E-4BFCE1159FC3}"/>
              </a:ext>
            </a:extLst>
          </p:cNvPr>
          <p:cNvSpPr>
            <a:spLocks noGrp="1"/>
          </p:cNvSpPr>
          <p:nvPr>
            <p:ph idx="1"/>
          </p:nvPr>
        </p:nvSpPr>
        <p:spPr>
          <a:xfrm>
            <a:off x="457200" y="1143000"/>
            <a:ext cx="8229600" cy="2075371"/>
          </a:xfrm>
        </p:spPr>
        <p:txBody>
          <a:bodyPr lIns="0" tIns="18000" rIns="0" bIns="18000" anchor="ctr" anchorCtr="0">
            <a:spAutoFit/>
          </a:bodyPr>
          <a:lstStyle/>
          <a:p>
            <a:pPr marL="457200" indent="-457200">
              <a:buFont typeface="+mj-lt"/>
              <a:buAutoNum type="arabicPeriod" startAt="4"/>
            </a:pPr>
            <a:r>
              <a:rPr lang="en-US" dirty="0"/>
              <a:t>Heated seats can use either a resistance-type heater located under the seat covering or a thermoelectric (</a:t>
            </a:r>
            <a:r>
              <a:rPr lang="en-US" spc="-300" dirty="0"/>
              <a:t>T E</a:t>
            </a:r>
            <a:r>
              <a:rPr lang="en-US" dirty="0"/>
              <a:t>) device.</a:t>
            </a:r>
          </a:p>
          <a:p>
            <a:pPr marL="457200" indent="-457200">
              <a:buFont typeface="+mj-lt"/>
              <a:buAutoNum type="arabicPeriod" startAt="4"/>
            </a:pPr>
            <a:r>
              <a:rPr lang="en-US" dirty="0"/>
              <a:t>Heater diagnosis includes verifying the problem, visual inspections, and scan tool usage.</a:t>
            </a:r>
          </a:p>
        </p:txBody>
      </p:sp>
    </p:spTree>
    <p:extLst>
      <p:ext uri="{BB962C8B-B14F-4D97-AF65-F5344CB8AC3E}">
        <p14:creationId xmlns:p14="http://schemas.microsoft.com/office/powerpoint/2010/main" val="1382119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78" y="100357"/>
            <a:ext cx="8202898" cy="651981"/>
          </a:xfrm>
        </p:spPr>
        <p:txBody>
          <a:bodyPr vert="horz" wrap="square" lIns="0" tIns="17942" rIns="0" bIns="17942" rtlCol="0" anchor="ctr" anchorCtr="0">
            <a:spAutoFit/>
          </a:bodyPr>
          <a:lstStyle/>
          <a:p>
            <a:r>
              <a:rPr lang="en-US" sz="3600" dirty="0"/>
              <a:t>Copyright</a:t>
            </a:r>
            <a:endParaRPr lang="en-US" sz="3600" b="0" dirty="0"/>
          </a:p>
        </p:txBody>
      </p:sp>
      <p:pic>
        <p:nvPicPr>
          <p:cNvPr id="10" name="Picture Placeholder 9" descr="Warning">
            <a:extLst>
              <a:ext uri="{FF2B5EF4-FFF2-40B4-BE49-F238E27FC236}">
                <a16:creationId xmlns:a16="http://schemas.microsoft.com/office/drawing/2014/main" id="{916ED080-4A7D-4795-B4C6-665358BE6EAE}"/>
              </a:ext>
            </a:extLst>
          </p:cNvPr>
          <p:cNvPicPr>
            <a:picLocks noGrp="1" noChangeAspect="1"/>
          </p:cNvPicPr>
          <p:nvPr>
            <p:ph sz="quarter" idx="14"/>
          </p:nvPr>
        </p:nvPicPr>
        <p:blipFill>
          <a:blip r:embed="rId3">
            <a:extLst>
              <a:ext uri="{96DAC541-7B7A-43D3-8B79-37D633B846F1}">
                <asvg:svgBlip xmlns:asvg="http://schemas.microsoft.com/office/drawing/2016/SVG/main" r:embed="rId4"/>
              </a:ext>
            </a:extLst>
          </a:blip>
          <a:stretch>
            <a:fillRect/>
          </a:stretch>
        </p:blipFill>
        <p:spPr>
          <a:xfrm>
            <a:off x="457048" y="2758426"/>
            <a:ext cx="1380653" cy="1380653"/>
          </a:xfrm>
          <a:prstGeom prst="rect">
            <a:avLst/>
          </a:prstGeom>
        </p:spPr>
      </p:pic>
      <p:sp>
        <p:nvSpPr>
          <p:cNvPr id="3" name="Content Placeholder 2">
            <a:extLst>
              <a:ext uri="{FF2B5EF4-FFF2-40B4-BE49-F238E27FC236}">
                <a16:creationId xmlns:a16="http://schemas.microsoft.com/office/drawing/2014/main" id="{DF9C7A11-9888-4F7B-B711-91904077BD8C}"/>
              </a:ext>
            </a:extLst>
          </p:cNvPr>
          <p:cNvSpPr>
            <a:spLocks noGrp="1"/>
          </p:cNvSpPr>
          <p:nvPr>
            <p:ph sz="quarter" idx="13"/>
          </p:nvPr>
        </p:nvSpPr>
        <p:spPr>
          <a:xfrm>
            <a:off x="1989606" y="1862425"/>
            <a:ext cx="6683843" cy="3363712"/>
          </a:xfrm>
          <a:ln w="28575">
            <a:solidFill>
              <a:schemeClr val="tx1"/>
            </a:solidFill>
          </a:ln>
        </p:spPr>
        <p:txBody>
          <a:bodyPr vert="horz" lIns="255668" tIns="255668" rIns="255668" bIns="255668" rtlCol="0" anchor="ctr">
            <a:spAutoFit/>
          </a:bodyPr>
          <a:lstStyle/>
          <a:p>
            <a:pPr marL="0" indent="0">
              <a:buNone/>
            </a:pPr>
            <a:r>
              <a:rPr lang="en-US" sz="1682"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11745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2E46-854E-A049-A98B-63390663CAE8}"/>
              </a:ext>
            </a:extLst>
          </p:cNvPr>
          <p:cNvSpPr>
            <a:spLocks noGrp="1"/>
          </p:cNvSpPr>
          <p:nvPr>
            <p:ph type="title"/>
          </p:nvPr>
        </p:nvSpPr>
        <p:spPr>
          <a:xfrm>
            <a:off x="457200" y="137783"/>
            <a:ext cx="8229600" cy="590349"/>
          </a:xfrm>
        </p:spPr>
        <p:txBody>
          <a:bodyPr lIns="0" tIns="18000" rIns="0" bIns="18000">
            <a:spAutoFit/>
          </a:bodyPr>
          <a:lstStyle/>
          <a:p>
            <a:r>
              <a:rPr lang="en-US" dirty="0"/>
              <a:t>Heating Systems</a:t>
            </a:r>
          </a:p>
        </p:txBody>
      </p:sp>
      <p:sp>
        <p:nvSpPr>
          <p:cNvPr id="3" name="Content Placeholder 2">
            <a:extLst>
              <a:ext uri="{FF2B5EF4-FFF2-40B4-BE49-F238E27FC236}">
                <a16:creationId xmlns:a16="http://schemas.microsoft.com/office/drawing/2014/main" id="{CDCD235C-4512-614B-8C5D-F187A354B507}"/>
              </a:ext>
            </a:extLst>
          </p:cNvPr>
          <p:cNvSpPr>
            <a:spLocks noGrp="1"/>
          </p:cNvSpPr>
          <p:nvPr>
            <p:ph sz="quarter" idx="13"/>
          </p:nvPr>
        </p:nvSpPr>
        <p:spPr>
          <a:xfrm>
            <a:off x="457200" y="1225185"/>
            <a:ext cx="8232775" cy="4676083"/>
          </a:xfrm>
        </p:spPr>
        <p:txBody>
          <a:bodyPr lIns="0" tIns="18000" rIns="0" bIns="18000">
            <a:spAutoFit/>
          </a:bodyPr>
          <a:lstStyle/>
          <a:p>
            <a:pPr marL="342900" indent="-342900"/>
            <a:r>
              <a:rPr lang="en-US" dirty="0"/>
              <a:t>The inlet hose to the heater core connects to an outlet fitting near the engine thermostat or an area of the engine with the hottest coolant. </a:t>
            </a:r>
          </a:p>
          <a:p>
            <a:pPr marL="342900" indent="-342900"/>
            <a:r>
              <a:rPr lang="en-US" dirty="0"/>
              <a:t>The outlet hose from the heater core is connected near the inlet of the water pump, which is the area with the lowest coolant pressure. </a:t>
            </a:r>
          </a:p>
          <a:p>
            <a:pPr marL="342900" indent="-342900"/>
            <a:r>
              <a:rPr lang="en-US" dirty="0"/>
              <a:t>When the engine runs, coolant flows through the engine</a:t>
            </a:r>
            <a:r>
              <a:rPr lang="en-US" altLang="ja-JP" dirty="0"/>
              <a:t>’</a:t>
            </a:r>
            <a:r>
              <a:rPr lang="en-US" dirty="0"/>
              <a:t>s water jackets, past the thermostat, and through the heater core. </a:t>
            </a:r>
          </a:p>
          <a:p>
            <a:pPr marL="342900" indent="-342900"/>
            <a:r>
              <a:rPr lang="en-US" dirty="0"/>
              <a:t>The heated coolant warms the heater core and the air passing through it.</a:t>
            </a:r>
          </a:p>
        </p:txBody>
      </p:sp>
    </p:spTree>
    <p:extLst>
      <p:ext uri="{BB962C8B-B14F-4D97-AF65-F5344CB8AC3E}">
        <p14:creationId xmlns:p14="http://schemas.microsoft.com/office/powerpoint/2010/main" val="58778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F54C1-727E-E147-B7C8-0F7955D1F141}"/>
              </a:ext>
            </a:extLst>
          </p:cNvPr>
          <p:cNvSpPr>
            <a:spLocks noGrp="1"/>
          </p:cNvSpPr>
          <p:nvPr>
            <p:ph type="title"/>
          </p:nvPr>
        </p:nvSpPr>
        <p:spPr>
          <a:xfrm>
            <a:off x="457200" y="146253"/>
            <a:ext cx="8229600" cy="590349"/>
          </a:xfrm>
        </p:spPr>
        <p:txBody>
          <a:bodyPr lIns="0" tIns="18000" rIns="0" bIns="18000">
            <a:spAutoFit/>
          </a:bodyPr>
          <a:lstStyle/>
          <a:p>
            <a:r>
              <a:rPr lang="en-US" dirty="0"/>
              <a:t>Figure 10.1</a:t>
            </a:r>
          </a:p>
        </p:txBody>
      </p:sp>
      <p:pic>
        <p:nvPicPr>
          <p:cNvPr id="6" name="Picture Placeholder 5" descr="A vehicle's heating system shows an upper and a lower radiator hose, water pump, thermostat, control valve, and a passenger compartment with cabin airflow through a heater core.">
            <a:extLst>
              <a:ext uri="{FF2B5EF4-FFF2-40B4-BE49-F238E27FC236}">
                <a16:creationId xmlns:a16="http://schemas.microsoft.com/office/drawing/2014/main" id="{D81DD35E-B636-AC43-BD50-5DF18354E7F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3867"/>
          <a:stretch/>
        </p:blipFill>
        <p:spPr>
          <a:xfrm>
            <a:off x="2349500" y="1436587"/>
            <a:ext cx="4445000" cy="3467100"/>
          </a:xfrm>
        </p:spPr>
      </p:pic>
      <p:sp>
        <p:nvSpPr>
          <p:cNvPr id="4" name="Text Placeholder 3">
            <a:extLst>
              <a:ext uri="{FF2B5EF4-FFF2-40B4-BE49-F238E27FC236}">
                <a16:creationId xmlns:a16="http://schemas.microsoft.com/office/drawing/2014/main" id="{F4DFF565-2EA4-404D-9436-8C19BFE5AEEE}"/>
              </a:ext>
            </a:extLst>
          </p:cNvPr>
          <p:cNvSpPr>
            <a:spLocks noGrp="1"/>
          </p:cNvSpPr>
          <p:nvPr>
            <p:ph type="body" idx="1"/>
          </p:nvPr>
        </p:nvSpPr>
        <p:spPr>
          <a:xfrm>
            <a:off x="457200" y="5104053"/>
            <a:ext cx="8229600" cy="1144347"/>
          </a:xfrm>
        </p:spPr>
        <p:txBody>
          <a:bodyPr lIns="0" tIns="18000" rIns="0" bIns="18000">
            <a:spAutoFit/>
          </a:bodyPr>
          <a:lstStyle/>
          <a:p>
            <a:r>
              <a:rPr lang="en-US" dirty="0"/>
              <a:t>The main parts of a vehicle’s heating system are the heater core, blower, heater hoses, and, in some cases, a heater control valve.</a:t>
            </a:r>
          </a:p>
        </p:txBody>
      </p:sp>
    </p:spTree>
    <p:extLst>
      <p:ext uri="{BB962C8B-B14F-4D97-AF65-F5344CB8AC3E}">
        <p14:creationId xmlns:p14="http://schemas.microsoft.com/office/powerpoint/2010/main" val="104476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B1BE-99E4-5B49-9A33-8EA27015EE4A}"/>
              </a:ext>
            </a:extLst>
          </p:cNvPr>
          <p:cNvSpPr>
            <a:spLocks noGrp="1"/>
          </p:cNvSpPr>
          <p:nvPr>
            <p:ph type="title"/>
          </p:nvPr>
        </p:nvSpPr>
        <p:spPr>
          <a:xfrm>
            <a:off x="457200" y="135466"/>
            <a:ext cx="8229600" cy="590349"/>
          </a:xfrm>
        </p:spPr>
        <p:txBody>
          <a:bodyPr lIns="0" tIns="18000" rIns="0" bIns="18000">
            <a:spAutoFit/>
          </a:bodyPr>
          <a:lstStyle/>
          <a:p>
            <a:r>
              <a:rPr lang="en-US" dirty="0"/>
              <a:t>Figure 10.3</a:t>
            </a:r>
          </a:p>
        </p:txBody>
      </p:sp>
      <p:pic>
        <p:nvPicPr>
          <p:cNvPr id="6" name="Picture Placeholder 5" descr="Hot coolant flows through several water tubes on a heater core along with a top header, air passages, and cooling fins, and the air flow is directed outwards from the fins.">
            <a:extLst>
              <a:ext uri="{FF2B5EF4-FFF2-40B4-BE49-F238E27FC236}">
                <a16:creationId xmlns:a16="http://schemas.microsoft.com/office/drawing/2014/main" id="{7A918608-F534-E446-ABE5-DBD681673B3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96086" y="1447800"/>
            <a:ext cx="4751827" cy="3503017"/>
          </a:xfrm>
        </p:spPr>
      </p:pic>
      <p:sp>
        <p:nvSpPr>
          <p:cNvPr id="4" name="Text Placeholder 3">
            <a:extLst>
              <a:ext uri="{FF2B5EF4-FFF2-40B4-BE49-F238E27FC236}">
                <a16:creationId xmlns:a16="http://schemas.microsoft.com/office/drawing/2014/main" id="{0B6C00D9-FE0A-104C-8F24-13C5C49F55F3}"/>
              </a:ext>
            </a:extLst>
          </p:cNvPr>
          <p:cNvSpPr>
            <a:spLocks noGrp="1"/>
          </p:cNvSpPr>
          <p:nvPr>
            <p:ph type="body" idx="1"/>
          </p:nvPr>
        </p:nvSpPr>
        <p:spPr>
          <a:xfrm>
            <a:off x="457200" y="5104053"/>
            <a:ext cx="8229600" cy="1144347"/>
          </a:xfrm>
        </p:spPr>
        <p:txBody>
          <a:bodyPr lIns="0" tIns="18000" rIns="0" bIns="18000">
            <a:spAutoFit/>
          </a:bodyPr>
          <a:lstStyle/>
          <a:p>
            <a:r>
              <a:rPr lang="en-US" dirty="0"/>
              <a:t>Heat is transferred from the hot coolant flowing through the water tubes to warm the air flowing through the fins of the core.</a:t>
            </a:r>
          </a:p>
        </p:txBody>
      </p:sp>
    </p:spTree>
    <p:extLst>
      <p:ext uri="{BB962C8B-B14F-4D97-AF65-F5344CB8AC3E}">
        <p14:creationId xmlns:p14="http://schemas.microsoft.com/office/powerpoint/2010/main" val="302744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A33A-FCAD-4566-ABA8-095865225CA3}"/>
              </a:ext>
            </a:extLst>
          </p:cNvPr>
          <p:cNvSpPr>
            <a:spLocks noGrp="1"/>
          </p:cNvSpPr>
          <p:nvPr>
            <p:ph type="title"/>
          </p:nvPr>
        </p:nvSpPr>
        <p:spPr/>
        <p:txBody>
          <a:bodyPr/>
          <a:lstStyle/>
          <a:p>
            <a:r>
              <a:rPr lang="en-US" sz="2800" dirty="0"/>
              <a:t>Animation: </a:t>
            </a:r>
            <a:br>
              <a:rPr lang="en-US" sz="2800" dirty="0"/>
            </a:br>
            <a:r>
              <a:rPr lang="en-US" sz="2800" dirty="0"/>
              <a:t>Heater Operation</a:t>
            </a:r>
            <a:br>
              <a:rPr lang="en-US" sz="2800" dirty="0"/>
            </a:br>
            <a:r>
              <a:rPr lang="en-US" sz="1200" dirty="0"/>
              <a:t>(The animation will automatically start in a few seconds)</a:t>
            </a:r>
          </a:p>
        </p:txBody>
      </p:sp>
      <p:sp>
        <p:nvSpPr>
          <p:cNvPr id="7" name="Rectangle 6">
            <a:extLst>
              <a:ext uri="{FF2B5EF4-FFF2-40B4-BE49-F238E27FC236}">
                <a16:creationId xmlns:a16="http://schemas.microsoft.com/office/drawing/2014/main" id="{D36CAD09-37D2-4C16-9121-B4315E3CFE40}"/>
              </a:ext>
            </a:extLst>
          </p:cNvPr>
          <p:cNvSpPr/>
          <p:nvPr/>
        </p:nvSpPr>
        <p:spPr>
          <a:xfrm>
            <a:off x="293615" y="1481137"/>
            <a:ext cx="1275126" cy="4630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1404DF-A883-4A4D-922E-1962EC12EB09}"/>
              </a:ext>
            </a:extLst>
          </p:cNvPr>
          <p:cNvSpPr/>
          <p:nvPr/>
        </p:nvSpPr>
        <p:spPr>
          <a:xfrm>
            <a:off x="7411674" y="1481138"/>
            <a:ext cx="1275126" cy="4630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heater">
            <a:hlinkClick r:id="" action="ppaction://media"/>
            <a:extLst>
              <a:ext uri="{FF2B5EF4-FFF2-40B4-BE49-F238E27FC236}">
                <a16:creationId xmlns:a16="http://schemas.microsoft.com/office/drawing/2014/main" id="{83CFF0FB-2950-45EE-B54A-A273ED076756}"/>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481138"/>
            <a:ext cx="8232775" cy="4630737"/>
          </a:xfrm>
        </p:spPr>
      </p:pic>
    </p:spTree>
    <p:extLst>
      <p:ext uri="{BB962C8B-B14F-4D97-AF65-F5344CB8AC3E}">
        <p14:creationId xmlns:p14="http://schemas.microsoft.com/office/powerpoint/2010/main" val="376855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47AF-A6CB-354F-BFA5-D4F93ACB6B42}"/>
              </a:ext>
            </a:extLst>
          </p:cNvPr>
          <p:cNvSpPr>
            <a:spLocks noGrp="1"/>
          </p:cNvSpPr>
          <p:nvPr>
            <p:ph type="title"/>
          </p:nvPr>
        </p:nvSpPr>
        <p:spPr>
          <a:xfrm>
            <a:off x="457200" y="135469"/>
            <a:ext cx="8229600" cy="590349"/>
          </a:xfrm>
        </p:spPr>
        <p:txBody>
          <a:bodyPr lIns="0" tIns="18000" rIns="0" bIns="18000">
            <a:spAutoFit/>
          </a:bodyPr>
          <a:lstStyle/>
          <a:p>
            <a:r>
              <a:rPr lang="en-US" dirty="0"/>
              <a:t>Dual Heating Systems</a:t>
            </a:r>
          </a:p>
        </p:txBody>
      </p:sp>
      <p:sp>
        <p:nvSpPr>
          <p:cNvPr id="3" name="Content Placeholder 2">
            <a:extLst>
              <a:ext uri="{FF2B5EF4-FFF2-40B4-BE49-F238E27FC236}">
                <a16:creationId xmlns:a16="http://schemas.microsoft.com/office/drawing/2014/main" id="{991B44AD-CDD5-6A4B-8173-ACEA0009EE6B}"/>
              </a:ext>
            </a:extLst>
          </p:cNvPr>
          <p:cNvSpPr>
            <a:spLocks noGrp="1"/>
          </p:cNvSpPr>
          <p:nvPr>
            <p:ph sz="quarter" idx="13"/>
          </p:nvPr>
        </p:nvSpPr>
        <p:spPr>
          <a:xfrm>
            <a:off x="457200" y="1229169"/>
            <a:ext cx="8232775" cy="2775563"/>
          </a:xfrm>
        </p:spPr>
        <p:txBody>
          <a:bodyPr lIns="0" tIns="18000" rIns="0" bIns="18000">
            <a:spAutoFit/>
          </a:bodyPr>
          <a:lstStyle/>
          <a:p>
            <a:pPr marL="342900" indent="-342900"/>
            <a:r>
              <a:rPr lang="en-US" dirty="0"/>
              <a:t>Larger vehicles with rear A/C systems include a heater in the rear unit.</a:t>
            </a:r>
          </a:p>
          <a:p>
            <a:pPr marL="829818" lvl="1" indent="-342900"/>
            <a:r>
              <a:rPr lang="en-US" dirty="0"/>
              <a:t>These rear units include a heater core and temperature-blend door.</a:t>
            </a:r>
          </a:p>
          <a:p>
            <a:pPr marL="829818" lvl="1" indent="-342900"/>
            <a:r>
              <a:rPr lang="en-US" dirty="0"/>
              <a:t>Heater hoses include a tee fitting in each hose so that the heated coolant can flow through either or both heater cores.</a:t>
            </a:r>
          </a:p>
        </p:txBody>
      </p:sp>
    </p:spTree>
    <p:extLst>
      <p:ext uri="{BB962C8B-B14F-4D97-AF65-F5344CB8AC3E}">
        <p14:creationId xmlns:p14="http://schemas.microsoft.com/office/powerpoint/2010/main" val="293464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4BA3-7A27-A143-B76A-15A84F1827FE}"/>
              </a:ext>
            </a:extLst>
          </p:cNvPr>
          <p:cNvSpPr>
            <a:spLocks noGrp="1"/>
          </p:cNvSpPr>
          <p:nvPr>
            <p:ph type="title"/>
          </p:nvPr>
        </p:nvSpPr>
        <p:spPr>
          <a:xfrm>
            <a:off x="457200" y="135469"/>
            <a:ext cx="8229600" cy="590349"/>
          </a:xfrm>
        </p:spPr>
        <p:txBody>
          <a:bodyPr lIns="0" tIns="18000" rIns="0" bIns="18000">
            <a:spAutoFit/>
          </a:bodyPr>
          <a:lstStyle/>
          <a:p>
            <a:r>
              <a:rPr lang="en-US" dirty="0"/>
              <a:t>Heater Diagnosis </a:t>
            </a:r>
            <a:r>
              <a:rPr lang="en-US" sz="2800" dirty="0"/>
              <a:t>(1 of 3)</a:t>
            </a:r>
            <a:endParaRPr lang="en-US" dirty="0"/>
          </a:p>
        </p:txBody>
      </p:sp>
      <p:sp>
        <p:nvSpPr>
          <p:cNvPr id="3" name="Content Placeholder 2">
            <a:extLst>
              <a:ext uri="{FF2B5EF4-FFF2-40B4-BE49-F238E27FC236}">
                <a16:creationId xmlns:a16="http://schemas.microsoft.com/office/drawing/2014/main" id="{968BB7D8-C4BF-C547-A389-EA1C6D25E542}"/>
              </a:ext>
            </a:extLst>
          </p:cNvPr>
          <p:cNvSpPr>
            <a:spLocks noGrp="1"/>
          </p:cNvSpPr>
          <p:nvPr>
            <p:ph sz="quarter" idx="13"/>
          </p:nvPr>
        </p:nvSpPr>
        <p:spPr>
          <a:xfrm>
            <a:off x="457200" y="1227667"/>
            <a:ext cx="8232775" cy="3083340"/>
          </a:xfrm>
        </p:spPr>
        <p:txBody>
          <a:bodyPr lIns="0" tIns="18000" rIns="0" bIns="18000">
            <a:spAutoFit/>
          </a:bodyPr>
          <a:lstStyle/>
          <a:p>
            <a:pPr marL="342900" indent="-342900"/>
            <a:r>
              <a:rPr lang="en-US" dirty="0"/>
              <a:t>Visual Inspection</a:t>
            </a:r>
          </a:p>
          <a:p>
            <a:pPr marL="829818" lvl="1" indent="-342900"/>
            <a:r>
              <a:rPr lang="en-US" dirty="0"/>
              <a:t>Coolant level and condition</a:t>
            </a:r>
          </a:p>
          <a:p>
            <a:pPr marL="829818" lvl="1" indent="-342900"/>
            <a:r>
              <a:rPr lang="en-US" dirty="0"/>
              <a:t>Water pump drive belt condition and proper tension</a:t>
            </a:r>
          </a:p>
          <a:p>
            <a:pPr marL="1229868" lvl="2" indent="-342900"/>
            <a:r>
              <a:rPr lang="en-US" dirty="0"/>
              <a:t>Belt tension gauge</a:t>
            </a:r>
          </a:p>
          <a:p>
            <a:pPr marL="1229868" lvl="2" indent="-342900"/>
            <a:r>
              <a:rPr lang="en-US" dirty="0"/>
              <a:t>Marks on the tensioner</a:t>
            </a:r>
          </a:p>
          <a:p>
            <a:pPr marL="1229868" lvl="2" indent="-342900"/>
            <a:r>
              <a:rPr lang="en-US" dirty="0"/>
              <a:t>Torque wrench reading</a:t>
            </a:r>
          </a:p>
          <a:p>
            <a:pPr marL="1229868" lvl="2" indent="-342900"/>
            <a:r>
              <a:rPr lang="en-US" dirty="0"/>
              <a:t>Deflection</a:t>
            </a:r>
          </a:p>
        </p:txBody>
      </p:sp>
    </p:spTree>
    <p:extLst>
      <p:ext uri="{BB962C8B-B14F-4D97-AF65-F5344CB8AC3E}">
        <p14:creationId xmlns:p14="http://schemas.microsoft.com/office/powerpoint/2010/main" val="2066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4BA3-7A27-A143-B76A-15A84F1827FE}"/>
              </a:ext>
            </a:extLst>
          </p:cNvPr>
          <p:cNvSpPr>
            <a:spLocks noGrp="1"/>
          </p:cNvSpPr>
          <p:nvPr>
            <p:ph type="title"/>
          </p:nvPr>
        </p:nvSpPr>
        <p:spPr>
          <a:xfrm>
            <a:off x="457200" y="137783"/>
            <a:ext cx="8229600" cy="590349"/>
          </a:xfrm>
        </p:spPr>
        <p:txBody>
          <a:bodyPr lIns="0" tIns="18000" rIns="0" bIns="18000">
            <a:spAutoFit/>
          </a:bodyPr>
          <a:lstStyle/>
          <a:p>
            <a:r>
              <a:rPr lang="en-US" dirty="0"/>
              <a:t>Heater Diagnosis </a:t>
            </a:r>
            <a:r>
              <a:rPr lang="en-US" sz="2800" dirty="0"/>
              <a:t>(2 of 3)</a:t>
            </a:r>
            <a:endParaRPr lang="en-US" dirty="0"/>
          </a:p>
        </p:txBody>
      </p:sp>
      <p:sp>
        <p:nvSpPr>
          <p:cNvPr id="3" name="Content Placeholder 2">
            <a:extLst>
              <a:ext uri="{FF2B5EF4-FFF2-40B4-BE49-F238E27FC236}">
                <a16:creationId xmlns:a16="http://schemas.microsoft.com/office/drawing/2014/main" id="{968BB7D8-C4BF-C547-A389-EA1C6D25E542}"/>
              </a:ext>
            </a:extLst>
          </p:cNvPr>
          <p:cNvSpPr>
            <a:spLocks noGrp="1"/>
          </p:cNvSpPr>
          <p:nvPr>
            <p:ph sz="quarter" idx="13"/>
          </p:nvPr>
        </p:nvSpPr>
        <p:spPr>
          <a:xfrm>
            <a:off x="457200" y="1227667"/>
            <a:ext cx="8232775" cy="2113843"/>
          </a:xfrm>
        </p:spPr>
        <p:txBody>
          <a:bodyPr lIns="0" tIns="18000" rIns="0" bIns="18000">
            <a:spAutoFit/>
          </a:bodyPr>
          <a:lstStyle/>
          <a:p>
            <a:pPr marL="342900" indent="-342900"/>
            <a:r>
              <a:rPr lang="en-US" dirty="0"/>
              <a:t>To check a radiator or condenser for possible clogged or restricted areas</a:t>
            </a:r>
          </a:p>
          <a:p>
            <a:pPr marL="829818" lvl="1" indent="-342900"/>
            <a:r>
              <a:rPr lang="en-US" dirty="0"/>
              <a:t>Check the temperature of the heater hoses</a:t>
            </a:r>
          </a:p>
          <a:p>
            <a:pPr marL="829818" lvl="1" indent="-342900"/>
            <a:r>
              <a:rPr lang="en-US" dirty="0"/>
              <a:t>Check for proper airflow across the heater core</a:t>
            </a:r>
          </a:p>
          <a:p>
            <a:pPr marL="829818" lvl="1" indent="-342900"/>
            <a:r>
              <a:rPr lang="en-US" dirty="0"/>
              <a:t>Pressure test the cooling system</a:t>
            </a:r>
          </a:p>
        </p:txBody>
      </p:sp>
    </p:spTree>
    <p:extLst>
      <p:ext uri="{BB962C8B-B14F-4D97-AF65-F5344CB8AC3E}">
        <p14:creationId xmlns:p14="http://schemas.microsoft.com/office/powerpoint/2010/main" val="930902395"/>
      </p:ext>
    </p:extLst>
  </p:cSld>
  <p:clrMapOvr>
    <a:masterClrMapping/>
  </p:clrMapOvr>
</p:sld>
</file>

<file path=ppt/theme/theme1.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5968</TotalTime>
  <Words>1227</Words>
  <Application>Microsoft Office PowerPoint</Application>
  <PresentationFormat>On-screen Show (4:3)</PresentationFormat>
  <Paragraphs>90</Paragraphs>
  <Slides>22</Slides>
  <Notes>4</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Tahoma</vt:lpstr>
      <vt:lpstr>Times New Roman</vt:lpstr>
      <vt:lpstr>Verdana</vt:lpstr>
      <vt:lpstr>USHE_slide options</vt:lpstr>
      <vt:lpstr>1_USHE</vt:lpstr>
      <vt:lpstr>Automotive Heating and Air Conditioning</vt:lpstr>
      <vt:lpstr>Learning Objectives</vt:lpstr>
      <vt:lpstr>Heating Systems</vt:lpstr>
      <vt:lpstr>Figure 10.1</vt:lpstr>
      <vt:lpstr>Figure 10.3</vt:lpstr>
      <vt:lpstr>Animation:  Heater Operation (The animation will automatically start in a few seconds)</vt:lpstr>
      <vt:lpstr>Dual Heating Systems</vt:lpstr>
      <vt:lpstr>Heater Diagnosis (1 of 3)</vt:lpstr>
      <vt:lpstr>Heater Diagnosis (2 of 3)</vt:lpstr>
      <vt:lpstr>Heater Diagnosis (3 of 3)</vt:lpstr>
      <vt:lpstr>Figure 10.4</vt:lpstr>
      <vt:lpstr>Electrically Heated Seats (1 of 2)</vt:lpstr>
      <vt:lpstr>Electrically Heated Seats (2 of 2)</vt:lpstr>
      <vt:lpstr>Figure 10.6</vt:lpstr>
      <vt:lpstr>Heated and Cooled Seats (1 of 2)</vt:lpstr>
      <vt:lpstr>Heated and Cooled Seats (2 of 2)</vt:lpstr>
      <vt:lpstr>Heated Steering Wheel</vt:lpstr>
      <vt:lpstr>Figure 10.8</vt:lpstr>
      <vt:lpstr>Summary (1 of 2)</vt:lpstr>
      <vt:lpstr>Animation and Video Resources The below listed resources are hyperlinked to the James Halderman website</vt:lpstr>
      <vt:lpstr>Summary (2 of 2)</vt:lpstr>
      <vt:lpstr>Copyright</vt:lpstr>
    </vt:vector>
  </TitlesOfParts>
  <Company>Pearson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Engines Theory and Servicing, Ninth Edition, Chapter 10</dc:title>
  <dc:subject>Business</dc:subject>
  <dc:creator>James D. Halderman</dc:creator>
  <cp:keywords>Automotive</cp:keywords>
  <dc:description>Additional information may be found in the Notes Pane of each slide by pressing F6.</dc:description>
  <cp:lastModifiedBy>Glen Plants</cp:lastModifiedBy>
  <cp:revision>295</cp:revision>
  <dcterms:created xsi:type="dcterms:W3CDTF">2014-07-14T20:04:21Z</dcterms:created>
  <dcterms:modified xsi:type="dcterms:W3CDTF">2022-04-25T16:26:29Z</dcterms:modified>
</cp:coreProperties>
</file>

<file path=userCustomization/customUI.xml><?xml version="1.0" encoding="utf-8"?>
<mso:customUI xmlns:doc="http://schemas.microsoft.com/office/2006/01/customui/currentDocument" xmlns:mso="http://schemas.microsoft.com/office/2006/01/customui">
  <mso:ribbon>
    <mso:qat>
      <mso:documentControls>
        <mso:button idQ="doc:_AE_09_Ch01_IB.pptm__Insert_Image_1" visible="true" label="'AE_09_Ch01_IB.pptm'!Insert_Image" onAction="'AE_09_Ch01_IB.pptm'!Insert_Image" imageMso="PersonaStatusBusy"/>
        <mso:button idQ="doc:_AE_09_Ch01_IB.pptm__Align_Images_1" visible="true" label="'AE_09_Ch01_IB.pptm'!Align_Images" onAction="'AE_09_Ch01_IB.pptm'!Align_Images" imageMso="PersonaStatusOnline"/>
      </mso:documentControls>
    </mso:qat>
  </mso:ribbon>
</mso:customUI>
</file>