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271" r:id="rId3"/>
    <p:sldId id="496" r:id="rId4"/>
    <p:sldId id="257" r:id="rId5"/>
    <p:sldId id="562" r:id="rId6"/>
    <p:sldId id="329" r:id="rId7"/>
    <p:sldId id="508" r:id="rId8"/>
    <p:sldId id="546" r:id="rId9"/>
    <p:sldId id="520" r:id="rId10"/>
    <p:sldId id="571" r:id="rId11"/>
    <p:sldId id="355" r:id="rId12"/>
    <p:sldId id="553" r:id="rId13"/>
    <p:sldId id="523" r:id="rId14"/>
    <p:sldId id="542" r:id="rId15"/>
    <p:sldId id="267" r:id="rId16"/>
    <p:sldId id="527" r:id="rId17"/>
    <p:sldId id="312" r:id="rId18"/>
    <p:sldId id="528" r:id="rId19"/>
    <p:sldId id="529" r:id="rId20"/>
    <p:sldId id="295" r:id="rId21"/>
    <p:sldId id="526" r:id="rId22"/>
    <p:sldId id="557" r:id="rId23"/>
    <p:sldId id="280" r:id="rId24"/>
    <p:sldId id="315" r:id="rId25"/>
    <p:sldId id="555" r:id="rId26"/>
    <p:sldId id="548" r:id="rId27"/>
    <p:sldId id="485" r:id="rId28"/>
    <p:sldId id="492" r:id="rId29"/>
    <p:sldId id="490" r:id="rId30"/>
    <p:sldId id="547" r:id="rId31"/>
    <p:sldId id="556" r:id="rId32"/>
    <p:sldId id="491" r:id="rId33"/>
    <p:sldId id="545" r:id="rId34"/>
    <p:sldId id="535" r:id="rId35"/>
    <p:sldId id="543" r:id="rId36"/>
    <p:sldId id="566" r:id="rId37"/>
    <p:sldId id="292" r:id="rId38"/>
    <p:sldId id="259" r:id="rId39"/>
    <p:sldId id="334" r:id="rId40"/>
    <p:sldId id="563" r:id="rId41"/>
    <p:sldId id="294" r:id="rId42"/>
    <p:sldId id="506" r:id="rId43"/>
    <p:sldId id="505" r:id="rId44"/>
    <p:sldId id="335" r:id="rId45"/>
    <p:sldId id="507" r:id="rId46"/>
    <p:sldId id="525" r:id="rId47"/>
    <p:sldId id="531" r:id="rId48"/>
    <p:sldId id="532" r:id="rId49"/>
    <p:sldId id="272" r:id="rId50"/>
    <p:sldId id="534" r:id="rId51"/>
    <p:sldId id="494" r:id="rId52"/>
    <p:sldId id="549" r:id="rId53"/>
    <p:sldId id="538" r:id="rId54"/>
    <p:sldId id="519" r:id="rId55"/>
    <p:sldId id="495" r:id="rId56"/>
    <p:sldId id="512" r:id="rId57"/>
    <p:sldId id="400" r:id="rId58"/>
    <p:sldId id="514" r:id="rId59"/>
    <p:sldId id="522" r:id="rId60"/>
    <p:sldId id="515" r:id="rId61"/>
    <p:sldId id="517" r:id="rId62"/>
    <p:sldId id="564" r:id="rId63"/>
    <p:sldId id="518" r:id="rId64"/>
    <p:sldId id="561" r:id="rId65"/>
    <p:sldId id="551" r:id="rId66"/>
    <p:sldId id="552" r:id="rId67"/>
    <p:sldId id="502" r:id="rId68"/>
    <p:sldId id="572" r:id="rId69"/>
    <p:sldId id="500" r:id="rId70"/>
    <p:sldId id="499" r:id="rId71"/>
    <p:sldId id="503" r:id="rId72"/>
    <p:sldId id="568" r:id="rId73"/>
    <p:sldId id="504" r:id="rId74"/>
    <p:sldId id="501" r:id="rId75"/>
    <p:sldId id="483" r:id="rId76"/>
    <p:sldId id="539" r:id="rId77"/>
    <p:sldId id="401" r:id="rId78"/>
    <p:sldId id="403" r:id="rId79"/>
    <p:sldId id="408" r:id="rId80"/>
    <p:sldId id="511" r:id="rId81"/>
    <p:sldId id="453" r:id="rId82"/>
    <p:sldId id="454" r:id="rId83"/>
    <p:sldId id="456" r:id="rId84"/>
    <p:sldId id="458" r:id="rId85"/>
    <p:sldId id="459" r:id="rId86"/>
    <p:sldId id="477" r:id="rId87"/>
    <p:sldId id="350" r:id="rId88"/>
    <p:sldId id="475" r:id="rId89"/>
    <p:sldId id="336" r:id="rId90"/>
    <p:sldId id="337" r:id="rId91"/>
    <p:sldId id="524" r:id="rId92"/>
    <p:sldId id="536" r:id="rId93"/>
    <p:sldId id="316" r:id="rId94"/>
    <p:sldId id="530" r:id="rId95"/>
    <p:sldId id="533" r:id="rId96"/>
    <p:sldId id="570" r:id="rId97"/>
    <p:sldId id="569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ner" initials="O" lastIdx="1" clrIdx="0">
    <p:extLst>
      <p:ext uri="{19B8F6BF-5375-455C-9EA6-DF929625EA0E}">
        <p15:presenceInfo xmlns:p15="http://schemas.microsoft.com/office/powerpoint/2012/main" userId="Ow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8" autoAdjust="0"/>
    <p:restoredTop sz="94660"/>
  </p:normalViewPr>
  <p:slideViewPr>
    <p:cSldViewPr snapToGrid="0">
      <p:cViewPr varScale="1">
        <p:scale>
          <a:sx n="75" d="100"/>
          <a:sy n="75" d="100"/>
        </p:scale>
        <p:origin x="60" y="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A6D95-CD47-4AF6-9156-43FD367C8931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328F1-DA67-4902-9DFC-A5276B6D7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6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19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44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11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8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88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19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57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52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60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46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7E740-91B1-4CA1-8563-7E168B0D3B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12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03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53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0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83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9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19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23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51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3EDE-F3BB-46BB-BD2C-AC2CC9184B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5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9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386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34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271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3EDE-F3BB-46BB-BD2C-AC2CC9184B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187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02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3EDE-F3BB-46BB-BD2C-AC2CC9184B1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820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462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3EDE-F3BB-46BB-BD2C-AC2CC9184B1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814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766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8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3EDE-F3BB-46BB-BD2C-AC2CC9184B1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38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886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733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65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500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903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016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571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076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239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478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0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F38A61BA-8AFF-4065-A631-C214D482A9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57C019E5-93DD-4A8B-B983-1BE2190198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52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613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13">
            <a:extLst>
              <a:ext uri="{FF2B5EF4-FFF2-40B4-BE49-F238E27FC236}">
                <a16:creationId xmlns:a16="http://schemas.microsoft.com/office/drawing/2014/main" id="{234DBD62-2AA2-4403-A4F4-A3FE634FEA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740FC4-54FD-49DD-8A57-E377B5ADB294}" type="slidenum">
              <a:rPr lang="en-US" altLang="en-US">
                <a:latin typeface="Calibri" panose="020F0502020204030204" pitchFamily="34" charset="0"/>
              </a:rPr>
              <a:pPr eaLnBrk="1" hangingPunct="1"/>
              <a:t>57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627B62A0-EDA3-4B1E-BCD9-68B036FA40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984ECE3A-E8D6-476E-BB34-F8352206C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8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147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827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859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414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734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546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252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41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070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776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003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439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392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918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>
            <a:extLst>
              <a:ext uri="{FF2B5EF4-FFF2-40B4-BE49-F238E27FC236}">
                <a16:creationId xmlns:a16="http://schemas.microsoft.com/office/drawing/2014/main" id="{7923CF8F-CB3C-4CA6-B0BF-12FBAB50E6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>
            <a:extLst>
              <a:ext uri="{FF2B5EF4-FFF2-40B4-BE49-F238E27FC236}">
                <a16:creationId xmlns:a16="http://schemas.microsoft.com/office/drawing/2014/main" id="{3C370916-6AC0-470B-85E1-E71E666C1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7524" name="Slide Number Placeholder 3">
            <a:extLst>
              <a:ext uri="{FF2B5EF4-FFF2-40B4-BE49-F238E27FC236}">
                <a16:creationId xmlns:a16="http://schemas.microsoft.com/office/drawing/2014/main" id="{A0D9EAC3-DB45-4156-9C25-6C36C4CBB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CB77E39-F7A3-4D66-8536-E99C998EEB33}" type="slidenum">
              <a:rPr lang="en-US" altLang="en-US"/>
              <a:pPr eaLnBrk="1" hangingPunct="1"/>
              <a:t>75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98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0153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3">
            <a:extLst>
              <a:ext uri="{FF2B5EF4-FFF2-40B4-BE49-F238E27FC236}">
                <a16:creationId xmlns:a16="http://schemas.microsoft.com/office/drawing/2014/main" id="{7731F738-2E52-41BA-930E-EDCD28A0E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78B35C-9FEC-499B-A892-88E63E64311D}" type="slidenum">
              <a:rPr lang="en-US" altLang="en-US">
                <a:latin typeface="Calibri" panose="020F0502020204030204" pitchFamily="34" charset="0"/>
              </a:rPr>
              <a:pPr eaLnBrk="1" hangingPunct="1"/>
              <a:t>77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BA21F66D-D4CE-46BD-A420-F528EB1B3F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EC541A93-6AAC-4713-AC3A-5DAAAA301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3">
            <a:extLst>
              <a:ext uri="{FF2B5EF4-FFF2-40B4-BE49-F238E27FC236}">
                <a16:creationId xmlns:a16="http://schemas.microsoft.com/office/drawing/2014/main" id="{AD747C83-DFBA-4EF3-A115-F5A185CE13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A1B66B-384D-4A17-99D8-A14C23056079}" type="slidenum">
              <a:rPr lang="en-US" altLang="en-US">
                <a:latin typeface="Calibri" panose="020F0502020204030204" pitchFamily="34" charset="0"/>
              </a:rPr>
              <a:pPr eaLnBrk="1" hangingPunct="1"/>
              <a:t>78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060F1EBB-E500-4593-9CB6-688E5C5354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AB854DD3-EB5F-46CC-AD40-9DB71C4CD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13">
            <a:extLst>
              <a:ext uri="{FF2B5EF4-FFF2-40B4-BE49-F238E27FC236}">
                <a16:creationId xmlns:a16="http://schemas.microsoft.com/office/drawing/2014/main" id="{A9755FAE-1C81-49E7-A1ED-49411FAF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6C529B-76B0-4356-B8BB-F3FC2C36D4A6}" type="slidenum">
              <a:rPr lang="en-US" altLang="en-US">
                <a:latin typeface="Calibri" panose="020F0502020204030204" pitchFamily="34" charset="0"/>
              </a:rPr>
              <a:pPr eaLnBrk="1" hangingPunct="1"/>
              <a:t>79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79D22A06-EE1E-45E6-9EA1-6D17D421F8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7844855D-B5C7-4529-B42D-07F0BCC9FF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062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13">
            <a:extLst>
              <a:ext uri="{FF2B5EF4-FFF2-40B4-BE49-F238E27FC236}">
                <a16:creationId xmlns:a16="http://schemas.microsoft.com/office/drawing/2014/main" id="{C4CDC9B2-312D-498D-AADA-496D2EF39F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8415B02-418C-423C-B8DC-269E79B3A5CD}" type="slidenum">
              <a:rPr lang="en-US" altLang="en-US">
                <a:latin typeface="Calibri" panose="020F0502020204030204" pitchFamily="34" charset="0"/>
              </a:rPr>
              <a:pPr eaLnBrk="1" hangingPunct="1"/>
              <a:t>81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0733909F-9CFA-432C-A3D3-71731EECDF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9408D9A8-E1EB-4831-94AC-CE44476F3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13">
            <a:extLst>
              <a:ext uri="{FF2B5EF4-FFF2-40B4-BE49-F238E27FC236}">
                <a16:creationId xmlns:a16="http://schemas.microsoft.com/office/drawing/2014/main" id="{5FFFD94D-ED7A-4B2C-BEC5-CEDE946315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0115A4-F1FE-495A-A8A9-63FC3C085431}" type="slidenum">
              <a:rPr lang="en-US" altLang="en-US">
                <a:latin typeface="Calibri" panose="020F0502020204030204" pitchFamily="34" charset="0"/>
              </a:rPr>
              <a:pPr eaLnBrk="1" hangingPunct="1"/>
              <a:t>82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6E96E63E-41C1-475E-BB00-398003184D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700" name="Rectangle 3">
            <a:extLst>
              <a:ext uri="{FF2B5EF4-FFF2-40B4-BE49-F238E27FC236}">
                <a16:creationId xmlns:a16="http://schemas.microsoft.com/office/drawing/2014/main" id="{175D64DA-5704-4BCA-B5DB-8F0F8EFE0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13">
            <a:extLst>
              <a:ext uri="{FF2B5EF4-FFF2-40B4-BE49-F238E27FC236}">
                <a16:creationId xmlns:a16="http://schemas.microsoft.com/office/drawing/2014/main" id="{724C4C12-8ACF-45E8-B59B-8E369A3EEB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D75334-85C1-4FD9-BB57-41D21BE54135}" type="slidenum">
              <a:rPr lang="en-US" altLang="en-US">
                <a:latin typeface="Calibri" panose="020F0502020204030204" pitchFamily="34" charset="0"/>
              </a:rPr>
              <a:pPr eaLnBrk="1" hangingPunct="1"/>
              <a:t>83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091CDA5A-DF72-4BC3-A1C1-DDE81EF3C7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id="{6FD6C59A-70DB-4C98-A49F-65B6213BC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13">
            <a:extLst>
              <a:ext uri="{FF2B5EF4-FFF2-40B4-BE49-F238E27FC236}">
                <a16:creationId xmlns:a16="http://schemas.microsoft.com/office/drawing/2014/main" id="{22D25228-4355-446B-B958-A262D29E51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890D5A-359A-40A6-BB56-E89D045AE6B0}" type="slidenum">
              <a:rPr lang="en-US" altLang="en-US">
                <a:latin typeface="Calibri" panose="020F0502020204030204" pitchFamily="34" charset="0"/>
              </a:rPr>
              <a:pPr eaLnBrk="1" hangingPunct="1"/>
              <a:t>84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id="{441112F7-D7C6-4040-B025-1D439EAC6E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214778D5-A333-406A-9925-420A034ED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13">
            <a:extLst>
              <a:ext uri="{FF2B5EF4-FFF2-40B4-BE49-F238E27FC236}">
                <a16:creationId xmlns:a16="http://schemas.microsoft.com/office/drawing/2014/main" id="{D5E8E324-C77E-47C4-92BB-C3A29E99FA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BFB23C-259F-4FD0-9C01-725D1AFE8DDB}" type="slidenum">
              <a:rPr lang="en-US" altLang="en-US">
                <a:latin typeface="Calibri" panose="020F0502020204030204" pitchFamily="34" charset="0"/>
              </a:rPr>
              <a:pPr eaLnBrk="1" hangingPunct="1"/>
              <a:t>85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61795" name="Rectangle 2">
            <a:extLst>
              <a:ext uri="{FF2B5EF4-FFF2-40B4-BE49-F238E27FC236}">
                <a16:creationId xmlns:a16="http://schemas.microsoft.com/office/drawing/2014/main" id="{1A796C5B-9BF7-4D22-9875-031D6FD7A2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6" name="Rectangle 3">
            <a:extLst>
              <a:ext uri="{FF2B5EF4-FFF2-40B4-BE49-F238E27FC236}">
                <a16:creationId xmlns:a16="http://schemas.microsoft.com/office/drawing/2014/main" id="{A3A66D03-844C-4B09-BC5B-312FB666BD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1C106BA8-5510-4E27-AB9C-8ECBE9F36D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3F55AE06-AE8A-4B15-AD6C-62030C00D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B054CDD5-387A-48D9-902E-678EEBE68B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4692C43-F1CC-4ADC-BD65-015CF302EE27}" type="slidenum">
              <a:rPr lang="en-US" altLang="en-US"/>
              <a:pPr eaLnBrk="1" hangingPunct="1"/>
              <a:t>86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2493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6216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13">
            <a:extLst>
              <a:ext uri="{FF2B5EF4-FFF2-40B4-BE49-F238E27FC236}">
                <a16:creationId xmlns:a16="http://schemas.microsoft.com/office/drawing/2014/main" id="{04977897-74E5-4429-A4E4-A23CE8D9D2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0B12EE-825F-48B3-B9F5-F3F83B04EC83}" type="slidenum">
              <a:rPr lang="en-US" altLang="en-US">
                <a:latin typeface="Calibri" panose="020F0502020204030204" pitchFamily="34" charset="0"/>
              </a:rPr>
              <a:pPr eaLnBrk="1" hangingPunct="1"/>
              <a:t>88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75107" name="Rectangle 2">
            <a:extLst>
              <a:ext uri="{FF2B5EF4-FFF2-40B4-BE49-F238E27FC236}">
                <a16:creationId xmlns:a16="http://schemas.microsoft.com/office/drawing/2014/main" id="{9C4FDD75-7D03-4FB6-BE7D-739FB5B68F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C0FC2E8C-9FC8-4FC4-97C9-0C3675BA24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7413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001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1823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6458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160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2330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8860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12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6588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9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4CC28-6A09-41D2-B654-5410B68C9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C2EBA-9516-4EA7-AFB5-7FACEEC809FA}" type="datetime1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7833F-CCB0-485C-8853-A46B00AB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AF219-2C37-4779-93BF-F68B7BEE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4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09096-ED97-4443-AB54-19351ECA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7B8980-8001-47CC-94AD-DF20418F4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3C394-14F1-4A2C-B744-4479374C3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457A-1E2C-455B-868C-DC72A18C3B73}" type="datetime1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8E0CD-3273-4093-8134-462611B9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CB2B6-0EB9-4D62-AC8E-275CF41D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2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7F3C38-8ADF-4DA7-BB77-6DB224DA52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74469-6F34-46B8-A8AE-68A390EAA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FFF71-EEFF-493A-83CF-C7D0DB0AB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9E59-022C-4FF7-8141-E63FA708E7FA}" type="datetime1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39A32-A8B8-46B5-B74D-EF91A7DFB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A368-3BAA-4840-BC53-54655F16C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90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AA9C-B38A-48CA-868B-2DFF81637C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1C953-934D-4105-8A87-39C7E9280331}" type="datetime1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D85DC-0882-44FB-B6AA-E205FDE64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2850A-5B92-4F4D-B0CC-21691159AF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D6A65-F31B-463A-8076-2B16BF1C83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78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7ED93B2-10D2-42E0-B023-05957AD68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AD3F3-68A6-4016-8270-E5B99D3674B0}" type="datetime1">
              <a:rPr lang="en-US" smtClean="0"/>
              <a:t>3/19/2022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6C7AF35-3592-4DA5-9AB2-467FC59543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AD26F7D-7EEA-445B-B928-9026F51B2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7CB16-7AD6-4A98-9BF8-02D8AEEA4B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92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80B9-F9BD-40EC-BE65-1E3062F89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8379F-C83E-4DB3-957F-C893890CA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8CC36-921C-48EE-99D5-7FB49E35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9546D-BD10-42C3-A2BE-E7FEDF0127BB}" type="datetime1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B500E-95B1-4010-B14B-06591DA91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294ED-27A9-458B-A62E-F833BB92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0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089D9-AE02-4D8E-A01A-B7AD1C8AB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B6825-82FE-4F98-B9DD-14AF8AF20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8806C-C0FF-4D46-899D-D0822233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FCB6-36F7-4A6F-8A5E-511FEA0B2C74}" type="datetime1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702AE-5880-4C8C-AEA3-C468AA71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9FA32-535E-43F1-994C-7DB49FA9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3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9E43-C665-49F8-BBF6-4E781A8F7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44154-234A-48C1-B82A-A6118FEE15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A8704-D232-4C2D-A954-FAD6AE59B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Aft>
                <a:spcPts val="100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F0D37-A7D0-4ABF-86E3-45E89A571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E538-FF17-4313-8853-209E098F3AF5}" type="datetime1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0BC0A-7D4B-4EC3-87D1-7E952AB9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E8038-F6F3-41BF-84F2-98420091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AD3A1-25BA-4320-9963-ED815884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9FB67-CAA6-4002-8930-8946DB57E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9FCA7-2E61-4DCC-8AFA-560C25888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A60C8-418E-4993-9176-4E3D7532F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925A1B-2BAE-44DE-A68F-2EAA6DA9C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BD0F0-FB1D-404F-AED3-B83BDBBA9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3A6D-2B67-4C08-9DF5-867718EFB89E}" type="datetime1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60EDD8-8177-4DC9-B0DC-E043E1BFD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676375-F826-41E5-B859-F598AA67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55EDEF-2B82-4999-B42E-0FF52B44C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B43D-7C4B-4DB9-8410-98CAE65569C6}" type="datetime1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587ED-876B-4418-8709-0F7DC52A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31999-BFC3-45DE-B016-189002D4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02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46F89D-306C-4F26-B454-61663A039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57687-8A7D-4FE2-ABF9-83AF088CE706}" type="datetime1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76BD5B-2718-4E08-A6A8-7F398903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21A29-0746-4BC3-9C22-77141582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1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3D56D-31D9-400C-8773-A933D0708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B7A23-34BE-46C1-8683-76E87FCED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30066-ED17-49C7-A4CF-82B60ADBD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C8E2C-4035-446C-86D7-76544A62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574C-6957-418F-A80C-2D2E1D026228}" type="datetime1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54474-4D77-4E62-A57A-0212DEA52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F4F1F-BC61-4B46-AD6E-A52CB1F8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7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D4B-C865-459F-BDB4-B4C1B197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1341A3-9C1A-4B74-82AD-5B9294AC4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9B008-54A4-4104-96F9-C0AC28F99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240C2-135D-43E2-ABD2-87C372B9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04FE-C6EE-4E8E-B425-BBA1790A84CD}" type="datetime1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AAD4C-78B7-4C4F-9F5B-F3DF18B4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22C8E-9CF2-4A64-B296-FDB900BE7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7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8A528F-9724-48E0-BFFF-3D3376305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CF42F-30BC-46AE-86E6-A1B94E273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7EC70-D8BC-4938-A833-5976B0D66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9004F-C322-496C-BC16-4D0914D88291}" type="datetime1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B8E38-7832-4E59-B364-31FFFD17E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5FD88-55C5-4BAC-93D5-B44A4FE53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E90D5B-6492-E44D-B21E-EF907CF26A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7"/>
          <a:stretch/>
        </p:blipFill>
        <p:spPr>
          <a:xfrm>
            <a:off x="-7620" y="0"/>
            <a:ext cx="12412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7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10" Type="http://schemas.openxmlformats.org/officeDocument/2006/relationships/image" Target="../media/image109.png"/><Relationship Id="rId4" Type="http://schemas.openxmlformats.org/officeDocument/2006/relationships/image" Target="../media/image103.jpg"/><Relationship Id="rId9" Type="http://schemas.openxmlformats.org/officeDocument/2006/relationships/image" Target="../media/image10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g"/><Relationship Id="rId4" Type="http://schemas.openxmlformats.org/officeDocument/2006/relationships/image" Target="../media/image11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tiff"/><Relationship Id="rId4" Type="http://schemas.openxmlformats.org/officeDocument/2006/relationships/image" Target="../media/image11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6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D0E7778-265B-BE4F-B684-D1D025749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3"/>
          <a:stretch/>
        </p:blipFill>
        <p:spPr>
          <a:xfrm>
            <a:off x="-7620" y="0"/>
            <a:ext cx="12248388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3243B-D0CD-46E4-8291-162DE35C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815193-BFCE-874D-9DC4-5F271B4DE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963" y="558800"/>
            <a:ext cx="5854700" cy="2870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1A5FB9-E94F-B34F-A693-8B9D2F1A84B3}"/>
              </a:ext>
            </a:extLst>
          </p:cNvPr>
          <p:cNvSpPr txBox="1"/>
          <p:nvPr/>
        </p:nvSpPr>
        <p:spPr>
          <a:xfrm>
            <a:off x="7729746" y="4106672"/>
            <a:ext cx="4032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By Jim </a:t>
            </a:r>
            <a:r>
              <a:rPr lang="en-US" sz="2400" b="1" dirty="0" err="1">
                <a:solidFill>
                  <a:schemeClr val="bg1"/>
                </a:solidFill>
              </a:rPr>
              <a:t>Halderman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7C4F85-DC41-AF45-A190-05DF9E512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231" y="5289946"/>
            <a:ext cx="2923431" cy="84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8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3C30A2-51DD-48DC-88AD-A2FB858B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Franklin Gothic Heavy" panose="020B0903020102020204" pitchFamily="34" charset="0"/>
              </a:rPr>
              <a:t>Visual Inspection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7CB3CD-B30C-4640-9A74-CC0197EB4F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According to General Motors, 20% of faults are found using visual inspection</a:t>
            </a:r>
          </a:p>
          <a:p>
            <a:r>
              <a:rPr lang="en-US" b="0" dirty="0"/>
              <a:t>Ask students to perform a  visual inspection.</a:t>
            </a:r>
          </a:p>
          <a:p>
            <a:r>
              <a:rPr lang="en-US" b="0" dirty="0"/>
              <a:t>Typical bugs: Remove the dipstick; Turn MAF </a:t>
            </a:r>
            <a:r>
              <a:rPr lang="en-US" b="0" dirty="0" err="1"/>
              <a:t>backwartds</a:t>
            </a:r>
            <a:endParaRPr lang="en-US" b="0" dirty="0"/>
          </a:p>
          <a:p>
            <a:endParaRPr lang="en-US" b="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FB6AE88-64F2-4D1A-ADF1-250A34F9D3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59" y="1825625"/>
            <a:ext cx="6040967" cy="45307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D610D-8DDE-4638-856D-6DCF8FE4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10</a:t>
            </a:fld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32056D4-7113-472A-B8AF-8209D96BBB46}"/>
              </a:ext>
            </a:extLst>
          </p:cNvPr>
          <p:cNvSpPr/>
          <p:nvPr/>
        </p:nvSpPr>
        <p:spPr>
          <a:xfrm rot="20078762">
            <a:off x="8475773" y="414762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7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EA493-8835-4476-A5FB-300243D58A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11709"/>
            <a:ext cx="6095163" cy="51097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2018+ GM use a QR code on the “B” pillar. 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using a QR reader on a  smartphone or scan tool camera, shows the VIN and the 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“Regular Production Option” (RPO) codes.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(2016-2017 VIN only) 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 for the right parts and diagnosis.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4B0EC-06FB-4284-9213-42D051C9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18EC51-B3DE-4D66-B232-113E30B74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403" y="1825625"/>
            <a:ext cx="3002533" cy="2539577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AB0FDA2-AC11-47BA-BD54-9F5E7FBE1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t="20385" r="2996" b="18299"/>
          <a:stretch/>
        </p:blipFill>
        <p:spPr>
          <a:xfrm>
            <a:off x="7209916" y="1335659"/>
            <a:ext cx="4264581" cy="2698072"/>
          </a:xfrm>
        </p:spPr>
      </p:pic>
      <p:pic>
        <p:nvPicPr>
          <p:cNvPr id="2052" name="Picture 4" descr="QR Code on Certification Label Offers More RPO Codes – TechLink">
            <a:extLst>
              <a:ext uri="{FF2B5EF4-FFF2-40B4-BE49-F238E27FC236}">
                <a16:creationId xmlns:a16="http://schemas.microsoft.com/office/drawing/2014/main" id="{6C5B5748-6999-134F-8A6F-34CC066A2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0" t="13674" r="6745" b="14629"/>
          <a:stretch/>
        </p:blipFill>
        <p:spPr bwMode="auto">
          <a:xfrm>
            <a:off x="7209916" y="3787379"/>
            <a:ext cx="4264581" cy="270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D10BB0AA-A727-A34A-ACCE-E191A60D2D4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Service Information – GM RPO Codes</a:t>
            </a:r>
          </a:p>
        </p:txBody>
      </p:sp>
    </p:spTree>
    <p:extLst>
      <p:ext uri="{BB962C8B-B14F-4D97-AF65-F5344CB8AC3E}">
        <p14:creationId xmlns:p14="http://schemas.microsoft.com/office/powerpoint/2010/main" val="325853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7E784-21A3-4FB3-A5BD-486741B13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29010"/>
            <a:ext cx="6083808" cy="5105527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everything that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and does not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work, including: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the brake pedal feel.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for proper engagement into drive and reverse.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vehicle moves forward and back, but does not shift, it is usually the valve body.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vehicle does not move, usually the unit needs to be removed.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B8CD93-A99D-47E8-B215-5A05F2CBE4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28" y="1930178"/>
            <a:ext cx="5181600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04E45-EAEF-4EAD-92ED-083C9900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121D1A6-1591-3341-9871-2D863C05E5B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Where to Start?</a:t>
            </a:r>
          </a:p>
        </p:txBody>
      </p:sp>
    </p:spTree>
    <p:extLst>
      <p:ext uri="{BB962C8B-B14F-4D97-AF65-F5344CB8AC3E}">
        <p14:creationId xmlns:p14="http://schemas.microsoft.com/office/powerpoint/2010/main" val="67132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0089EB-7B3A-4091-A063-26D25DFB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2F18DE0-9986-2842-BAE6-E3ECDF735E2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Any Dash Warning Lights On?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EB310E-AEB3-DC4C-B04A-A4EDE1438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451"/>
          <a:stretch/>
        </p:blipFill>
        <p:spPr>
          <a:xfrm>
            <a:off x="1360487" y="1259017"/>
            <a:ext cx="4214305" cy="5486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C07756-52A5-FA47-9461-D51E2B163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939" y="1259017"/>
            <a:ext cx="4214305" cy="43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91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2E24F-9619-40C8-8AFC-D70C413CB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4725" y="4550968"/>
            <a:ext cx="5181600" cy="175876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 Information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 Caution</a:t>
            </a:r>
          </a:p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 Warning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2DFD8-DA77-46D8-93EE-249B0B19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458C9-D8DC-BB4D-9ADF-65C3F10DF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346" y="2292739"/>
            <a:ext cx="3938366" cy="1691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C2F30E-EA2F-864F-A344-2EFC4C78C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48677"/>
            <a:ext cx="1883664" cy="81433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90ACBE7-764A-EE42-9B48-84DB1C33E5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Dash Symbol Chart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D39F4E-204C-D14B-BC53-19F263F31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885" y="302218"/>
            <a:ext cx="4557917" cy="60541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BCEDED-70E3-D54F-B43D-74889DCC35EF}"/>
              </a:ext>
            </a:extLst>
          </p:cNvPr>
          <p:cNvSpPr txBox="1"/>
          <p:nvPr/>
        </p:nvSpPr>
        <p:spPr>
          <a:xfrm>
            <a:off x="856712" y="1427650"/>
            <a:ext cx="7370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www.JamesHalderman.com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51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Content Placeholder 3">
            <a:extLst>
              <a:ext uri="{FF2B5EF4-FFF2-40B4-BE49-F238E27FC236}">
                <a16:creationId xmlns:a16="http://schemas.microsoft.com/office/drawing/2014/main" id="{7246D8FA-9285-42C8-AE3C-AFD3F8D45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6" t="19185" r="34510" b="27027"/>
          <a:stretch/>
        </p:blipFill>
        <p:spPr>
          <a:xfrm>
            <a:off x="8927754" y="1796406"/>
            <a:ext cx="2959608" cy="2176908"/>
          </a:xfrm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8D3F2354-1509-4D5E-A214-01EBD1870C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6" t="21710" r="10468" b="22001"/>
          <a:stretch/>
        </p:blipFill>
        <p:spPr bwMode="auto">
          <a:xfrm>
            <a:off x="8927754" y="4472025"/>
            <a:ext cx="2959608" cy="217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DC2B942A-E4EB-4DB4-B6A7-D8772FDBFC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t="23631" r="33412" b="21116"/>
          <a:stretch/>
        </p:blipFill>
        <p:spPr bwMode="auto">
          <a:xfrm>
            <a:off x="4768486" y="4472025"/>
            <a:ext cx="2959610" cy="217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FE590D5C-DCB5-4B73-8E12-CCB09217DC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t="26707" r="33029" b="19505"/>
          <a:stretch/>
        </p:blipFill>
        <p:spPr bwMode="auto">
          <a:xfrm>
            <a:off x="4791456" y="1796406"/>
            <a:ext cx="2959608" cy="217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06BDF-C0E3-4E74-934D-FBE0988C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15</a:t>
            </a:fld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3D0F379-3941-4DAF-8CDF-19A5C85DA006}"/>
              </a:ext>
            </a:extLst>
          </p:cNvPr>
          <p:cNvSpPr/>
          <p:nvPr/>
        </p:nvSpPr>
        <p:spPr>
          <a:xfrm rot="16200000">
            <a:off x="8399258" y="4418761"/>
            <a:ext cx="751992" cy="167652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96FEB39-3E9C-F64C-98B7-F10D72EF1BD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Dash Warning Lights Mean?</a:t>
            </a:r>
          </a:p>
        </p:txBody>
      </p:sp>
      <p:sp>
        <p:nvSpPr>
          <p:cNvPr id="12" name="Arrow: Down 2">
            <a:extLst>
              <a:ext uri="{FF2B5EF4-FFF2-40B4-BE49-F238E27FC236}">
                <a16:creationId xmlns:a16="http://schemas.microsoft.com/office/drawing/2014/main" id="{ECF9C14E-2D55-494D-AA26-82E739C3477D}"/>
              </a:ext>
            </a:extLst>
          </p:cNvPr>
          <p:cNvSpPr/>
          <p:nvPr/>
        </p:nvSpPr>
        <p:spPr>
          <a:xfrm rot="16200000">
            <a:off x="4689715" y="4691863"/>
            <a:ext cx="751992" cy="173722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2">
            <a:extLst>
              <a:ext uri="{FF2B5EF4-FFF2-40B4-BE49-F238E27FC236}">
                <a16:creationId xmlns:a16="http://schemas.microsoft.com/office/drawing/2014/main" id="{A797039C-28CE-344A-9508-D7C59FC08E81}"/>
              </a:ext>
            </a:extLst>
          </p:cNvPr>
          <p:cNvSpPr/>
          <p:nvPr/>
        </p:nvSpPr>
        <p:spPr>
          <a:xfrm rot="16200000">
            <a:off x="8944912" y="1541442"/>
            <a:ext cx="751992" cy="18900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B6DF8-9F51-EF40-BB72-22947E05BBD9}"/>
              </a:ext>
            </a:extLst>
          </p:cNvPr>
          <p:cNvSpPr txBox="1"/>
          <p:nvPr/>
        </p:nvSpPr>
        <p:spPr>
          <a:xfrm>
            <a:off x="603504" y="1674674"/>
            <a:ext cx="3958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(Electronic Throttle control fault detected)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FFA0E-196B-4E99-BEE5-734654D0B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982" y="1336672"/>
            <a:ext cx="525560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school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the hood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E6E1D-655B-437C-8AB5-278CD1147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336672"/>
            <a:ext cx="537552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school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driver’s seat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2C68F-4250-4067-90DC-CC3CD4686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2" y="2713410"/>
            <a:ext cx="5135713" cy="3417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6C9599-CADF-41EF-90BD-054EDD717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0"/>
          <a:stretch/>
        </p:blipFill>
        <p:spPr>
          <a:xfrm>
            <a:off x="6075239" y="2713410"/>
            <a:ext cx="5375522" cy="34175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C1015-0932-482E-B795-16DCFB6D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16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F4E0FA1-889B-1346-8EC1-6BB62EEFC9B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Checking Oil Level</a:t>
            </a:r>
          </a:p>
        </p:txBody>
      </p:sp>
    </p:spTree>
    <p:extLst>
      <p:ext uri="{BB962C8B-B14F-4D97-AF65-F5344CB8AC3E}">
        <p14:creationId xmlns:p14="http://schemas.microsoft.com/office/powerpoint/2010/main" val="1514731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B3E7B8B6-B0BC-412A-B952-5A544FE1A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732" y="1887229"/>
            <a:ext cx="6942668" cy="454977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2010, Jaguar uses an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ultrasonic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oil level sensor.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uses sound waves that bounce off the oil surface and then displays the oil level.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Scroll through trip settings, using the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 button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end of the turn signal stalk.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altLang="en-US" dirty="0"/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D8258FC9-0C0E-424E-B5BB-DC3F6BEB55F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t="2397" r="24154" b="9126"/>
          <a:stretch/>
        </p:blipFill>
        <p:spPr>
          <a:xfrm>
            <a:off x="8083296" y="2443961"/>
            <a:ext cx="3621024" cy="37124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95B0EC-D991-40CF-99F3-5582B987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77B3A7E-B379-E443-89E4-CC661E0B60B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Ultrasonic Oil Level Sensor</a:t>
            </a:r>
          </a:p>
        </p:txBody>
      </p:sp>
      <p:pic>
        <p:nvPicPr>
          <p:cNvPr id="11266" name="Picture 2" descr="Jaguar Cars - Wikipedia">
            <a:extLst>
              <a:ext uri="{FF2B5EF4-FFF2-40B4-BE49-F238E27FC236}">
                <a16:creationId xmlns:a16="http://schemas.microsoft.com/office/drawing/2014/main" id="{981E9088-EFA5-D44F-BB94-AE0F4625C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674" y="625165"/>
            <a:ext cx="3414268" cy="159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75EB8-62E5-40C5-98C0-C1CA34405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1302"/>
            <a:ext cx="5181600" cy="484504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level displayed on the dash is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 on European vehicles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this this time, including: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Jaguar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BMW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Mercedes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(Audi A8 shown)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71101-60D5-49BA-9DCA-69E3B23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18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786642B-D74A-47E1-AF3B-5DD9B1C263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/>
          <a:stretch/>
        </p:blipFill>
        <p:spPr>
          <a:xfrm>
            <a:off x="6453684" y="1511301"/>
            <a:ext cx="5738316" cy="4665662"/>
          </a:xfr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8547DA0-25F2-F942-8672-CF2163D968D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Oil Level Dash Displays</a:t>
            </a:r>
          </a:p>
        </p:txBody>
      </p:sp>
    </p:spTree>
    <p:extLst>
      <p:ext uri="{BB962C8B-B14F-4D97-AF65-F5344CB8AC3E}">
        <p14:creationId xmlns:p14="http://schemas.microsoft.com/office/powerpoint/2010/main" val="3014062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124F3-EBB5-4F02-AFCA-6E8569E81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2948" y="1996192"/>
            <a:ext cx="4026408" cy="79047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ATF? - Some vehicles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AB46F-D9C4-44FC-8EF0-E28351F9E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1996192"/>
            <a:ext cx="5532120" cy="79047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Tire Pressure? - Most vehicles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3C1BA-61DF-497E-BF88-C2F2F30BB3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" b="7580"/>
          <a:stretch/>
        </p:blipFill>
        <p:spPr>
          <a:xfrm>
            <a:off x="1491996" y="2616096"/>
            <a:ext cx="3680319" cy="3863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DF7C44-001E-48A0-86F3-53C85546FA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0" r="18348" b="10023"/>
          <a:stretch/>
        </p:blipFill>
        <p:spPr>
          <a:xfrm>
            <a:off x="6492239" y="2616097"/>
            <a:ext cx="4463913" cy="38638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1DBA4-4447-454A-9695-1F43DC86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19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CFBB2D35-3E70-D34A-B412-2438164C76C3}"/>
              </a:ext>
            </a:extLst>
          </p:cNvPr>
          <p:cNvSpPr txBox="1">
            <a:spLocks/>
          </p:cNvSpPr>
          <p:nvPr/>
        </p:nvSpPr>
        <p:spPr>
          <a:xfrm>
            <a:off x="838200" y="378037"/>
            <a:ext cx="10866120" cy="161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What else can be measured from the driver’s seat?</a:t>
            </a:r>
          </a:p>
        </p:txBody>
      </p:sp>
    </p:spTree>
    <p:extLst>
      <p:ext uri="{BB962C8B-B14F-4D97-AF65-F5344CB8AC3E}">
        <p14:creationId xmlns:p14="http://schemas.microsoft.com/office/powerpoint/2010/main" val="2790159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860029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77917" y="1566864"/>
            <a:ext cx="6207515" cy="241077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Halderman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flat-rate technician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 and former automotive instructor</a:t>
            </a: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172200" y="1756569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CEBDF1-9521-49B1-9BF3-544EBE582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281" y="3676522"/>
            <a:ext cx="2743201" cy="2057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F6A041-5895-480D-BD2A-2576CB8C9E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373" y="134860"/>
            <a:ext cx="2343707" cy="2998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9B001C-8842-48C2-8F71-1C17D3870E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31" y="795139"/>
            <a:ext cx="2354116" cy="3011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945B28-60E3-4C22-A6AE-51121550A4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720262"/>
            <a:ext cx="3480288" cy="4592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1AC82E-345C-734D-AB56-3653E56F8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0166" y="3429000"/>
            <a:ext cx="2235118" cy="2969514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F289E00-FFCE-744B-8610-EC01CC8F38B0}"/>
              </a:ext>
            </a:extLst>
          </p:cNvPr>
          <p:cNvSpPr txBox="1">
            <a:spLocks/>
          </p:cNvSpPr>
          <p:nvPr/>
        </p:nvSpPr>
        <p:spPr>
          <a:xfrm>
            <a:off x="699304" y="4627335"/>
            <a:ext cx="5181601" cy="1106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jim@jameshalderman.com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29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Content Placeholder 3">
            <a:extLst>
              <a:ext uri="{FF2B5EF4-FFF2-40B4-BE49-F238E27FC236}">
                <a16:creationId xmlns:a16="http://schemas.microsoft.com/office/drawing/2014/main" id="{7EFFDA6F-B872-4875-800D-17E1C01EB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0"/>
          <a:stretch/>
        </p:blipFill>
        <p:spPr>
          <a:xfrm>
            <a:off x="7463441" y="1721589"/>
            <a:ext cx="3702050" cy="2036064"/>
          </a:xfrm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511CEEFE-A65A-45AD-BB7E-82095D21B9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0"/>
          <a:stretch/>
        </p:blipFill>
        <p:spPr bwMode="auto">
          <a:xfrm>
            <a:off x="7463441" y="3913038"/>
            <a:ext cx="3771900" cy="213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27064C6F-CA94-4814-A66C-25DCFF1E47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7" b="17278"/>
          <a:stretch/>
        </p:blipFill>
        <p:spPr bwMode="auto">
          <a:xfrm>
            <a:off x="956659" y="2646193"/>
            <a:ext cx="5724970" cy="253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C3EC9-56CD-47BD-BC5A-170F8B9B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375C976-D474-5E4C-95D6-25B6D87A227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Ford Mustang Variable Effort Steering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2D0B23-3AF7-EA4A-A0B0-7A5E0A2B16F3}"/>
              </a:ext>
            </a:extLst>
          </p:cNvPr>
          <p:cNvSpPr txBox="1">
            <a:spLocks/>
          </p:cNvSpPr>
          <p:nvPr/>
        </p:nvSpPr>
        <p:spPr>
          <a:xfrm>
            <a:off x="838200" y="1410819"/>
            <a:ext cx="7153540" cy="79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Changeable from the driver’s seat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7821" y="1600201"/>
            <a:ext cx="4931979" cy="45259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the air conditioning working as designed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vent temperature and look at outside temperature.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lnSpc>
                <a:spcPct val="100000"/>
              </a:lnSpc>
              <a:spcAft>
                <a:spcPts val="1000"/>
              </a:spcAft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34" y="2159876"/>
            <a:ext cx="5531801" cy="4148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8EB827-8E52-4E38-93FB-312F4EB145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3"/>
          <a:stretch/>
        </p:blipFill>
        <p:spPr>
          <a:xfrm>
            <a:off x="1389248" y="4261103"/>
            <a:ext cx="4241457" cy="20476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C3352-FD7F-4E8F-9A6E-316E011E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21</a:t>
            </a:fld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17F5738E-9322-4638-9A49-BC060701F4AD}"/>
              </a:ext>
            </a:extLst>
          </p:cNvPr>
          <p:cNvSpPr/>
          <p:nvPr/>
        </p:nvSpPr>
        <p:spPr>
          <a:xfrm>
            <a:off x="4146332" y="5490498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EDD9EE4-8F29-46B3-A709-CB5846FD54EB}"/>
              </a:ext>
            </a:extLst>
          </p:cNvPr>
          <p:cNvSpPr/>
          <p:nvPr/>
        </p:nvSpPr>
        <p:spPr>
          <a:xfrm rot="18106730">
            <a:off x="8340020" y="2664373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D4C09C4-80E2-CC4B-BE77-B46C076E97A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A/C Diagnosis from the Driver’s Seat</a:t>
            </a:r>
          </a:p>
        </p:txBody>
      </p:sp>
    </p:spTree>
    <p:extLst>
      <p:ext uri="{BB962C8B-B14F-4D97-AF65-F5344CB8AC3E}">
        <p14:creationId xmlns:p14="http://schemas.microsoft.com/office/powerpoint/2010/main" val="156664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B2DED4-D4F0-4667-B603-4D12E1BE26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2" y="1726724"/>
            <a:ext cx="5623560" cy="421767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D305FEE-C074-4167-88DA-07DC6ECE10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60" y="1726724"/>
            <a:ext cx="5623560" cy="421767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83F11-2A5F-406E-86A9-8C1EDC4B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22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E76EC6A-8093-C34A-BB2B-09038B6D0EE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Airflow Check</a:t>
            </a:r>
          </a:p>
        </p:txBody>
      </p:sp>
    </p:spTree>
    <p:extLst>
      <p:ext uri="{BB962C8B-B14F-4D97-AF65-F5344CB8AC3E}">
        <p14:creationId xmlns:p14="http://schemas.microsoft.com/office/powerpoint/2010/main" val="687703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CE374CA7-83A9-4547-8B7A-3ABA73122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312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There is an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“electrical short”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because the driver gets shocked when touching the door handle when leaving the car. </a:t>
            </a:r>
          </a:p>
          <a:p>
            <a:pPr eaLnBrk="1" hangingPunct="1">
              <a:lnSpc>
                <a:spcPct val="110000"/>
              </a:lnSpc>
              <a:spcAft>
                <a:spcPts val="1000"/>
              </a:spcAft>
            </a:pP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Driver’s movement on the upholstery caused a static charge buildup. </a:t>
            </a:r>
          </a:p>
          <a:p>
            <a:pPr eaLnBrk="1" hangingPunct="1">
              <a:lnSpc>
                <a:spcPct val="110000"/>
              </a:lnSpc>
              <a:spcAft>
                <a:spcPts val="1000"/>
              </a:spcAft>
            </a:pP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Used static guard spray on the seats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AAB892-B3ED-42EA-B769-84841317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968C0-4066-43D7-B904-43C80D401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87" y="1825624"/>
            <a:ext cx="3442366" cy="208384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CFB8C711-CCB6-F447-B8D2-AE71F41064C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Case Study</a:t>
            </a:r>
          </a:p>
        </p:txBody>
      </p:sp>
      <p:pic>
        <p:nvPicPr>
          <p:cNvPr id="19458" name="Picture 2" descr="Anti-Static Spray &amp;amp; Static Eliminator - Sprayway Cleaners">
            <a:extLst>
              <a:ext uri="{FF2B5EF4-FFF2-40B4-BE49-F238E27FC236}">
                <a16:creationId xmlns:a16="http://schemas.microsoft.com/office/drawing/2014/main" id="{CAF2BFAC-0CB8-5A41-ABE2-9A96051FC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553" y="136525"/>
            <a:ext cx="2493911" cy="612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1FC5F-03CB-4136-81C6-08E6790856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Buick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LaCrosse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3.8 L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Customer states that the battery goes dead overnight.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says that a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“humming”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 is heard from under the dash.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A8613E-20D4-4619-8796-40C4730B92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8C968-CB6F-4CCE-B20C-638A62C1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24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7A2D2C5-2B39-4044-9551-4BDE4395430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3452157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CB6DA-4E9B-4477-888A-EF8223462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30725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a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image camera (FLIR)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locate which module was powered up all the time.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HVAC module was not shutting down.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controlled by the BCM.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Replaced BCM and programmed the unit.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B21918-3E7C-43C0-881F-8C86465BAB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4"/>
            <a:ext cx="5824728" cy="43361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F89FD-4470-4424-B23B-20E41C5AC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2339753-C61F-5044-B96D-964F80AB864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Case Study - Solution</a:t>
            </a:r>
          </a:p>
        </p:txBody>
      </p:sp>
    </p:spTree>
    <p:extLst>
      <p:ext uri="{BB962C8B-B14F-4D97-AF65-F5344CB8AC3E}">
        <p14:creationId xmlns:p14="http://schemas.microsoft.com/office/powerpoint/2010/main" val="3107207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68C2F8B-A250-4E30-9E44-1888F85AC5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t="25213" r="28641" b="12858"/>
          <a:stretch/>
        </p:blipFill>
        <p:spPr>
          <a:xfrm>
            <a:off x="5925312" y="2233467"/>
            <a:ext cx="3895438" cy="370961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21D27-D4BE-45F2-A8E5-018C63C9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26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9B4C25C-C21B-48EC-8EEA-C0D63945E4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54" y="634432"/>
            <a:ext cx="2958700" cy="253970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11F76-8846-476F-8D9B-6B00E086F7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 t="20974" r="36722" b="14834"/>
          <a:stretch/>
        </p:blipFill>
        <p:spPr>
          <a:xfrm>
            <a:off x="905256" y="2233467"/>
            <a:ext cx="4306824" cy="3709612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2FF0D0D-7926-144F-8FC6-C8AFEA758EA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Voltage Display</a:t>
            </a:r>
          </a:p>
        </p:txBody>
      </p:sp>
    </p:spTree>
    <p:extLst>
      <p:ext uri="{BB962C8B-B14F-4D97-AF65-F5344CB8AC3E}">
        <p14:creationId xmlns:p14="http://schemas.microsoft.com/office/powerpoint/2010/main" val="2868663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33D35-FB87-4170-BA61-B328E179E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97902" cy="480504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voltage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(cranking and charging voltage)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voltage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 ripple voltage)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determine the condition of the following:</a:t>
            </a:r>
          </a:p>
          <a:p>
            <a:pPr marL="971550" lvl="1" indent="-514350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SOC</a:t>
            </a:r>
          </a:p>
          <a:p>
            <a:pPr marL="971550" lvl="1" indent="-514350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Starter</a:t>
            </a:r>
          </a:p>
          <a:p>
            <a:pPr marL="971550" lvl="1" indent="-514350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Alternator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EEDC45-D8CB-45E6-98D3-79765DAA0E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21307"/>
          <a:stretch/>
        </p:blipFill>
        <p:spPr>
          <a:xfrm>
            <a:off x="5436102" y="1593125"/>
            <a:ext cx="6533393" cy="47187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3739B-FA6A-4624-A906-A07AFCC5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27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A3E7338-F53F-1443-A411-2EEFEDD9597C}"/>
              </a:ext>
            </a:extLst>
          </p:cNvPr>
          <p:cNvSpPr txBox="1">
            <a:spLocks/>
          </p:cNvSpPr>
          <p:nvPr/>
        </p:nvSpPr>
        <p:spPr>
          <a:xfrm>
            <a:off x="838200" y="227329"/>
            <a:ext cx="10866120" cy="1646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Electrical Measurements from the Driver’s Seat</a:t>
            </a:r>
          </a:p>
        </p:txBody>
      </p:sp>
    </p:spTree>
    <p:extLst>
      <p:ext uri="{BB962C8B-B14F-4D97-AF65-F5344CB8AC3E}">
        <p14:creationId xmlns:p14="http://schemas.microsoft.com/office/powerpoint/2010/main" val="313063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D470DD-9A58-404A-90E6-14BDB8E488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4" t="25177" r="24823" b="10642"/>
          <a:stretch/>
        </p:blipFill>
        <p:spPr>
          <a:xfrm>
            <a:off x="6329670" y="1608631"/>
            <a:ext cx="5374650" cy="4672867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236653F-1BF3-4F9B-BD67-74A327A18F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" y="1608631"/>
            <a:ext cx="5496878" cy="467286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1182B-0822-4974-9395-B59C18FD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28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CA5845F-74CA-174E-B71A-92CA5D9D14C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Where is the DLC?</a:t>
            </a:r>
          </a:p>
        </p:txBody>
      </p:sp>
    </p:spTree>
    <p:extLst>
      <p:ext uri="{BB962C8B-B14F-4D97-AF65-F5344CB8AC3E}">
        <p14:creationId xmlns:p14="http://schemas.microsoft.com/office/powerpoint/2010/main" val="3240770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3B99F-5F64-476E-88EC-68DA7CF5D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708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OBD II Plug - Pins #4 and #5 are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E84E068-B235-450B-BE70-FD04112AC4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058640"/>
            <a:ext cx="5181600" cy="3885307"/>
          </a:xfr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2EC789FB-F4F5-4B2B-89AF-70E2B7173031}"/>
              </a:ext>
            </a:extLst>
          </p:cNvPr>
          <p:cNvSpPr/>
          <p:nvPr/>
        </p:nvSpPr>
        <p:spPr>
          <a:xfrm rot="20564608">
            <a:off x="8289084" y="2100432"/>
            <a:ext cx="484632" cy="14301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F91A8-506E-4463-87BE-20FBA723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167DB1-94D4-4B5C-87F2-0E90A224A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63975"/>
            <a:ext cx="5638800" cy="2447925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7191AC3-F675-DC43-BF0B-4ADB3BE80DD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OBD II Connector</a:t>
            </a:r>
          </a:p>
        </p:txBody>
      </p:sp>
    </p:spTree>
    <p:extLst>
      <p:ext uri="{BB962C8B-B14F-4D97-AF65-F5344CB8AC3E}">
        <p14:creationId xmlns:p14="http://schemas.microsoft.com/office/powerpoint/2010/main" val="3672908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F120C6-C078-4647-942F-76642149F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432C122-75F0-7348-8488-30C4C79DAFA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6028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Download this presentation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4F3106-2667-CB44-A874-A7C52B0F7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069" y="1446191"/>
            <a:ext cx="2408174" cy="1041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054113-084F-164F-83CB-B566FEE7C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824" y="2633330"/>
            <a:ext cx="3020126" cy="3605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25AF91-D969-A041-8608-5CB1288DF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296" y="3557143"/>
            <a:ext cx="6141721" cy="27637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0FED8E-BB9A-3D46-ACDD-D3374AE89EFB}"/>
              </a:ext>
            </a:extLst>
          </p:cNvPr>
          <p:cNvSpPr txBox="1"/>
          <p:nvPr/>
        </p:nvSpPr>
        <p:spPr>
          <a:xfrm>
            <a:off x="856712" y="1427650"/>
            <a:ext cx="7370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www.JamesHalderman.com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86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534C7-66F7-418E-8B0F-EFE28F1662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touches first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making the connection.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prevent voltage spikes.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B9245-607F-49E1-AE34-B77E2421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CDBD5C-F8A0-4905-B49E-FFBE114B9C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530" t="19814" r="4176" b="11190"/>
          <a:stretch/>
        </p:blipFill>
        <p:spPr>
          <a:xfrm>
            <a:off x="7443216" y="607372"/>
            <a:ext cx="3566160" cy="213678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BF5773C7-6643-1545-B4F7-6132A3F0F84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OBD II Connector</a:t>
            </a:r>
          </a:p>
        </p:txBody>
      </p:sp>
      <p:pic>
        <p:nvPicPr>
          <p:cNvPr id="28676" name="Picture 4" descr="▷ Protection against voltage spikes in LV systems">
            <a:extLst>
              <a:ext uri="{FF2B5EF4-FFF2-40B4-BE49-F238E27FC236}">
                <a16:creationId xmlns:a16="http://schemas.microsoft.com/office/drawing/2014/main" id="{A00DD050-027D-4041-A9BA-8D66AA052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2967577"/>
            <a:ext cx="5880518" cy="33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941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F5B90-B179-48B9-B571-E55F7AE0B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10788"/>
            <a:ext cx="5800344" cy="5032375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5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Compliant</a:t>
            </a:r>
            <a:r>
              <a:rPr lang="en-US" sz="5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On a Chevrolet Avalanche, the scan tool would not power up.</a:t>
            </a:r>
          </a:p>
          <a:p>
            <a:pPr>
              <a:lnSpc>
                <a:spcPct val="120000"/>
              </a:lnSpc>
            </a:pPr>
            <a:r>
              <a:rPr lang="en-US" sz="5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</a:t>
            </a:r>
            <a:r>
              <a:rPr lang="en-US" sz="5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No 12 volts at pin #16 of the DLC. Found a blown fuse for the lighter (power socket).</a:t>
            </a:r>
          </a:p>
          <a:p>
            <a:pPr>
              <a:lnSpc>
                <a:spcPct val="120000"/>
              </a:lnSpc>
            </a:pPr>
            <a:r>
              <a:rPr lang="en-US" sz="5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(Customer remembered hearing a “pop” when he plugged in a device to the power outlet.)</a:t>
            </a:r>
          </a:p>
          <a:p>
            <a:pPr>
              <a:lnSpc>
                <a:spcPct val="120000"/>
              </a:lnSpc>
            </a:pPr>
            <a:r>
              <a:rPr lang="en-US" sz="5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en-US" sz="5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Replaced the that fuse feeds pin #16 of the DLC.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2D7FEF-0011-407E-9BC6-9A9AD2B5D1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823056"/>
            <a:ext cx="5181600" cy="393539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4C379-878B-4361-B380-B9AE2C9D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31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BFE5A6E-3D3B-764E-8810-2FEBB87B23A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635284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982150"/>
            <a:ext cx="3742944" cy="3043746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OBD II male connector…Pin #4 (-) and #16 (+) go to power plug and to a jump box.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1B4C-C4D8-47F2-A241-36899B42C396}" type="slidenum">
              <a:rPr lang="en-US" smtClean="0"/>
              <a:t>32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D9B4BC5-AC01-B04D-928A-EA70F0458B1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OBD II DLC Memory Saver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568C16-484C-C647-BC12-FF9A47FDC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5"/>
          <a:stretch/>
        </p:blipFill>
        <p:spPr>
          <a:xfrm>
            <a:off x="3264408" y="1708053"/>
            <a:ext cx="9055608" cy="45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74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56712-8D3E-47C9-900E-DC611FB8A4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0721"/>
            <a:ext cx="5181600" cy="2636647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break-out box (BOB) and a DMM.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the Meter to the Terminals 4 and 16 of the DLC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F68E2C-95DE-4302-8D2E-7E8CA413B8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390" y="1450721"/>
            <a:ext cx="5634716" cy="343688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7B336-5C89-43FD-816E-DFD89BA20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33</a:t>
            </a:fld>
            <a:endParaRPr lang="en-US"/>
          </a:p>
        </p:txBody>
      </p:sp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6044F19B-E048-4928-ACDF-FEB21D80B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05" y="4087368"/>
            <a:ext cx="5676190" cy="2334292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5595BDC-AAE1-2545-9103-1AD03390BA4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Checking Voltage at the DLC</a:t>
            </a:r>
          </a:p>
        </p:txBody>
      </p:sp>
    </p:spTree>
    <p:extLst>
      <p:ext uri="{BB962C8B-B14F-4D97-AF65-F5344CB8AC3E}">
        <p14:creationId xmlns:p14="http://schemas.microsoft.com/office/powerpoint/2010/main" val="1056271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B91C4-549F-446A-8F9B-B06B894413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 16: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LED lights up when there is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Pins 4 and 5: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LED's on each pin light up when 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good.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Pins 2, 6, 7, 10: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LED's on each pin light up to identify vehicle data OBD-II protocol and activity.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08EE6C-A43C-4F44-BCF4-FEF9478E10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05" y="1825625"/>
            <a:ext cx="5195453" cy="46672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BA09C-92B8-4EB1-A8E3-5B9AC8B71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34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8C4F878-CCC9-AD4C-83A3-F9CE9A9261F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LEDs on the OBD II BOB</a:t>
            </a:r>
          </a:p>
        </p:txBody>
      </p:sp>
    </p:spTree>
    <p:extLst>
      <p:ext uri="{BB962C8B-B14F-4D97-AF65-F5344CB8AC3E}">
        <p14:creationId xmlns:p14="http://schemas.microsoft.com/office/powerpoint/2010/main" val="2367651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F4850-CA5C-4ECE-8365-131995200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35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F29035A-CFFA-5D43-B8F2-A77F517BAB3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762232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Where to Purchase a Break-Out Box (BOB)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E9F47-BAAC-1245-96BA-CACB78900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05" y="1376604"/>
            <a:ext cx="9571093" cy="531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95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B2F62-F60C-4A6C-8FB0-E551998EFD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breakout box or a DLC extension harness to every vehicle.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Protects the DLC from damage from students trying to plug in a scan tool.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breakout box makes it easy to check for voltages without doing any harm to the  vehicle.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101E2-7499-4454-8A06-C827759D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36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D6D56EB-D1ED-4046-BC10-8E1CF52D6A8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Tech Tip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7D63A-3AE0-9447-9ADA-D4C54186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460" y="564388"/>
            <a:ext cx="42926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0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Testing-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and watch the voltmeter and turn on high beam headlights.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voltage drop.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it stabilizes, turn off the lights.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how fast the voltage increases.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final voltage is the SOC.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ABA8FC-6E25-412B-885F-B47F1823CA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98" y="1693640"/>
            <a:ext cx="5801784" cy="4351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1B4C-C4D8-47F2-A241-36899B42C396}" type="slidenum">
              <a:rPr lang="en-US" smtClean="0"/>
              <a:t>37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7843D15-1DFD-0141-B369-CFEBFD5D775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Battery Voltage</a:t>
            </a:r>
          </a:p>
        </p:txBody>
      </p:sp>
    </p:spTree>
    <p:extLst>
      <p:ext uri="{BB962C8B-B14F-4D97-AF65-F5344CB8AC3E}">
        <p14:creationId xmlns:p14="http://schemas.microsoft.com/office/powerpoint/2010/main" val="1647611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1725F-5212-4CC3-9EE3-12CAFAC1A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0449"/>
            <a:ext cx="4538472" cy="435133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voltage should be 12.6 V or higher.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FD2CC-55C2-4963-97FA-73180CB1C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38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6757539-4DAD-0A4D-BDF9-67BD9500A5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Battery Condition Test</a:t>
            </a:r>
          </a:p>
        </p:txBody>
      </p:sp>
      <p:pic>
        <p:nvPicPr>
          <p:cNvPr id="38914" name="Picture 2" descr="How To Test a Car Battery With a Multimeter | Haynes Manuals">
            <a:extLst>
              <a:ext uri="{FF2B5EF4-FFF2-40B4-BE49-F238E27FC236}">
                <a16:creationId xmlns:a16="http://schemas.microsoft.com/office/drawing/2014/main" id="{A23491DB-39B0-8345-9A3F-86F2C35A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" y="2984579"/>
            <a:ext cx="6096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6743E7-0AFB-4BC8-B12C-2965A8BB7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70" y="1399664"/>
            <a:ext cx="6308659" cy="437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80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25154"/>
            <a:ext cx="557002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Cranking voltage -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Crank the  engine.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  the battery voltage.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should be above 9.6 Volts during cranking.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1B4C-C4D8-47F2-A241-36899B42C396}" type="slidenum">
              <a:rPr lang="en-US" smtClean="0"/>
              <a:t>39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193F093-9342-4F53-B99F-5D3385910F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36" y="1306101"/>
            <a:ext cx="5378396" cy="4969301"/>
          </a:xfr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9939DF54-6845-9E49-B066-251CCBAAAFA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Cranking System Voltage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F8EFA8-65FB-974A-9235-21FC544A1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384" y="4251310"/>
            <a:ext cx="4188826" cy="233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9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C028A-CDC2-4C0B-BB6C-38C16EA04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900928" cy="444715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 of the battery, starting and charging systems from the driver's seat.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an OBD II breakout box (BOB).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check DTCs, monitor status and scan tool data all from the driver’s seat.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drive.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63C0-9D06-4D76-9874-8F9E3346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CD86A0-55DA-4A9E-A7FD-B5380920B3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8" y="2091427"/>
            <a:ext cx="5645489" cy="3210872"/>
          </a:xfr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27E9156-4CD1-5847-AD70-872F4E5D247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6028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Topics to be Discussed</a:t>
            </a:r>
          </a:p>
        </p:txBody>
      </p:sp>
    </p:spTree>
    <p:extLst>
      <p:ext uri="{BB962C8B-B14F-4D97-AF65-F5344CB8AC3E}">
        <p14:creationId xmlns:p14="http://schemas.microsoft.com/office/powerpoint/2010/main" val="1183086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65962-542D-4C6B-9FA1-4618E5B672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25041"/>
            <a:ext cx="5532455" cy="476783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Chevy Equinox infotainment system rebooting on occasion when starting the engine.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Voltage briefly dropping too low while cranking.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Captured by Fluke 87 using the peak min/max feature (250 µSec capture rate).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Replacing the battery corrected the problem.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A068D-CC91-4574-A5C5-EEAE03150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40</a:t>
            </a:fld>
            <a:endParaRPr lang="en-US"/>
          </a:p>
        </p:txBody>
      </p:sp>
      <p:pic>
        <p:nvPicPr>
          <p:cNvPr id="9" name="Content Placeholder 8" descr="A picture containing indoor, black, sitting, monitor&#10;&#10;Description automatically generated">
            <a:extLst>
              <a:ext uri="{FF2B5EF4-FFF2-40B4-BE49-F238E27FC236}">
                <a16:creationId xmlns:a16="http://schemas.microsoft.com/office/drawing/2014/main" id="{5EBBCA91-86AE-3447-AA13-F2DA3B9176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/>
          <a:stretch/>
        </p:blipFill>
        <p:spPr>
          <a:xfrm>
            <a:off x="6620256" y="1651017"/>
            <a:ext cx="5276088" cy="4071708"/>
          </a:xfr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6D2677A6-8BB0-3B49-ADA6-48F1648DCD0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3827138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1508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Charging Voltage -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the engine and observe the voltmeter.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should be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13.5-15.0 Volts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1B4C-C4D8-47F2-A241-36899B42C396}" type="slidenum">
              <a:rPr lang="en-US" smtClean="0"/>
              <a:t>41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EF2C71A-F4AA-4798-ACE3-D62BB446A7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36"/>
          <a:stretch/>
        </p:blipFill>
        <p:spPr>
          <a:xfrm>
            <a:off x="6973336" y="1509418"/>
            <a:ext cx="4358842" cy="4699357"/>
          </a:xfr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F22AE23-FD1E-B040-9BA0-B8DBCA08940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Charging System Voltage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4CCC1C-F5AE-4F42-97C4-87C7FD929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261">
            <a:off x="2057400" y="3945444"/>
            <a:ext cx="2743200" cy="28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2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65962-542D-4C6B-9FA1-4618E5B672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Ford F-150  speedometer needle went up and down with engine speed, rather than vehicle speed. 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Excessive AC Ripple voltage  (over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volt AC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at the battery.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Replacing the alternator restored the proper operation of the speedometer.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A068D-CC91-4574-A5C5-EEAE03150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42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95B2855-BBAE-A347-B1FD-6278D380CCF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Case Study</a:t>
            </a:r>
          </a:p>
        </p:txBody>
      </p:sp>
      <p:pic>
        <p:nvPicPr>
          <p:cNvPr id="43010" name="Picture 2" descr="2015-2020 8&amp;quot; F150 Instrument Clusters - Ford F150 Forum - Community of Ford  Truck Fans">
            <a:extLst>
              <a:ext uri="{FF2B5EF4-FFF2-40B4-BE49-F238E27FC236}">
                <a16:creationId xmlns:a16="http://schemas.microsoft.com/office/drawing/2014/main" id="{FACE088D-3CD5-2B49-832B-51DC89A09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30800" r="5667" b="22001"/>
          <a:stretch/>
        </p:blipFill>
        <p:spPr bwMode="auto">
          <a:xfrm>
            <a:off x="6096000" y="1655064"/>
            <a:ext cx="5852160" cy="264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17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CBA0A-279D-4E81-99B6-8F9BF0257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4067"/>
            <a:ext cx="5745480" cy="454289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owner of a Chevrolet Silverado (6.6L diesel V8) stated that  the battery warning light would come on when accelerating hard.  Retrieved a 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C0800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DTC (system voltage is greater than 16 volts).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The charging voltage was measured at 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17.7 volts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The alternator was replaced, the DTC was cleared, and the vehicle returned to the customer. 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F8228-989A-403C-9EB6-FFA0C122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43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80E905C-8AF3-B546-9EB6-C070C768C1E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Case Study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6AFC42-8D3F-7244-9ED1-EDF1B545D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4261">
            <a:off x="7191477" y="1748080"/>
            <a:ext cx="3754257" cy="390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50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Ripple Voltage –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the engine.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on the headlights to provide an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load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the meter to read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volts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 should read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 0.5 Volt.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AE6937-A9D1-4411-9497-E5E308BC80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71"/>
          <a:stretch/>
        </p:blipFill>
        <p:spPr>
          <a:xfrm>
            <a:off x="6612058" y="4001294"/>
            <a:ext cx="4639460" cy="23149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1B4C-C4D8-47F2-A241-36899B42C396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18FCCD-B8BD-4C18-A85B-E18B8CC264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1" r="6042"/>
          <a:stretch/>
        </p:blipFill>
        <p:spPr>
          <a:xfrm>
            <a:off x="5894079" y="1530833"/>
            <a:ext cx="6075418" cy="2314946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B462C35-E3AF-4949-8B81-8ECDB460F5B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Ripple Voltage Testing</a:t>
            </a:r>
          </a:p>
        </p:txBody>
      </p:sp>
    </p:spTree>
    <p:extLst>
      <p:ext uri="{BB962C8B-B14F-4D97-AF65-F5344CB8AC3E}">
        <p14:creationId xmlns:p14="http://schemas.microsoft.com/office/powerpoint/2010/main" val="4075195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6AF2E-4B28-48AC-8184-A5F7ADCFA6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scope leads to terminals #4 and #16 at the DLC.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the accelerator pedal to the floor to enter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“clear flood”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mode.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Crank the engine and observe the waveform.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01DE4BC-7CF6-40D9-B057-A6D4D74D1C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31" y="3605172"/>
            <a:ext cx="3850271" cy="28877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6736D-2D61-4767-8299-ADC9B00C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45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BCBD9AE-A419-D048-BE40-7EEB9B83A0E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Relative Power Balance Test</a:t>
            </a:r>
          </a:p>
        </p:txBody>
      </p:sp>
      <p:pic>
        <p:nvPicPr>
          <p:cNvPr id="46082" name="Picture 2" descr="8 quick steps to take if your gas pedal sticks - State Farm®">
            <a:extLst>
              <a:ext uri="{FF2B5EF4-FFF2-40B4-BE49-F238E27FC236}">
                <a16:creationId xmlns:a16="http://schemas.microsoft.com/office/drawing/2014/main" id="{FF3932C3-7879-9147-82D7-8F15A98C3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32" y="1276223"/>
            <a:ext cx="3850272" cy="216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175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F9E8E-2B71-445F-92D5-269A81BA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46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ED2785A-094E-3B49-A5D4-BA15965AE12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Anything already plugged into the DLC?</a:t>
            </a:r>
          </a:p>
        </p:txBody>
      </p:sp>
      <p:pic>
        <p:nvPicPr>
          <p:cNvPr id="47106" name="Picture 2" descr="Save on Auto Insurance with Snapshot (Progressive) in South Florida">
            <a:extLst>
              <a:ext uri="{FF2B5EF4-FFF2-40B4-BE49-F238E27FC236}">
                <a16:creationId xmlns:a16="http://schemas.microsoft.com/office/drawing/2014/main" id="{1DC1329D-90EB-324F-BF0B-B7BDBA584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60" y="1333500"/>
            <a:ext cx="66040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Snapshot 101 — Rate Suckers">
            <a:extLst>
              <a:ext uri="{FF2B5EF4-FFF2-40B4-BE49-F238E27FC236}">
                <a16:creationId xmlns:a16="http://schemas.microsoft.com/office/drawing/2014/main" id="{3C2C0492-B5A8-D14B-9124-4A8ADB95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60" y="2091690"/>
            <a:ext cx="45339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25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A8B59-676F-4C3E-AECE-E378FC4CB8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the device is plugged into the  DLC, it has power (#16) and ground (#4) at all times.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cause some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driveability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issues and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 DTCs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result in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savings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(Driving late at night because of a flight from the west coast, for example.)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5DB465-414A-4BE5-908D-0BC7A98BD9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46" y="2267712"/>
            <a:ext cx="6132158" cy="390925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033AB-07C8-49F8-A284-1317717085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7" b="11603"/>
          <a:stretch/>
        </p:blipFill>
        <p:spPr>
          <a:xfrm>
            <a:off x="7774582" y="501031"/>
            <a:ext cx="3361944" cy="16276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ADF8F-72B2-450D-81F0-FE59B2BE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47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4F08ABC-E550-9440-B911-9CFA1A7394F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Insurance Telematics</a:t>
            </a:r>
          </a:p>
        </p:txBody>
      </p:sp>
    </p:spTree>
    <p:extLst>
      <p:ext uri="{BB962C8B-B14F-4D97-AF65-F5344CB8AC3E}">
        <p14:creationId xmlns:p14="http://schemas.microsoft.com/office/powerpoint/2010/main" val="4100139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56022-C586-4913-B19C-2F4FD0119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0993"/>
            <a:ext cx="5652247" cy="265493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PCM, of course, monitors all functions.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transmit “state of health” messages to the vehicle manufacturer (i.e. On Star).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0B1DFB-FA21-4B4C-8689-51388DA2FF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43" y="1225154"/>
            <a:ext cx="5392244" cy="369210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B7FF20-F23C-4575-A91B-D66484CF2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01" y="4018617"/>
            <a:ext cx="3725941" cy="24742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2F100-1733-404E-900D-2AE1CB2A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48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24B5412-7381-3746-9759-6597DDC41E6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Diagnosis Telematics</a:t>
            </a:r>
          </a:p>
        </p:txBody>
      </p:sp>
    </p:spTree>
    <p:extLst>
      <p:ext uri="{BB962C8B-B14F-4D97-AF65-F5344CB8AC3E}">
        <p14:creationId xmlns:p14="http://schemas.microsoft.com/office/powerpoint/2010/main" val="2349581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51C595-D5F2-45A4-9278-9EFDB660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49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9FD3E9A-5C65-5144-95B3-BCCE97773E1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Smart Phone Interface – Chevrolet Volt</a:t>
            </a:r>
          </a:p>
        </p:txBody>
      </p:sp>
      <p:pic>
        <p:nvPicPr>
          <p:cNvPr id="6" name="Picture 2" descr="Check The Status Of Your Battery — Your Chevy Volt&amp;#39;s Battery, That Is [New  App] | Cult of Mac">
            <a:extLst>
              <a:ext uri="{FF2B5EF4-FFF2-40B4-BE49-F238E27FC236}">
                <a16:creationId xmlns:a16="http://schemas.microsoft.com/office/drawing/2014/main" id="{D93734BA-98CA-D94B-B180-2F353841E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" y="1597081"/>
            <a:ext cx="6253672" cy="43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GM and OnStar launch sophisticated mobile app for Volt [w/videos]">
            <a:extLst>
              <a:ext uri="{FF2B5EF4-FFF2-40B4-BE49-F238E27FC236}">
                <a16:creationId xmlns:a16="http://schemas.microsoft.com/office/drawing/2014/main" id="{6E3867DD-45D9-A342-9010-20BE07B48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44" y="2181408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3CDBE9-97DA-40BC-90B0-F25AB26293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" t="5099" r="26283"/>
          <a:stretch/>
        </p:blipFill>
        <p:spPr>
          <a:xfrm>
            <a:off x="6208778" y="1472184"/>
            <a:ext cx="5657089" cy="470477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B8671-0B24-4483-999B-9083BA58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A1E842-6CD6-47A2-9BE2-6EC5C30CE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4729"/>
            <a:ext cx="5181600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could be checked from the driver's seat?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level?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voltage?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Starter/ alternator issues?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conditioning condition?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Diagnosis?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0593E60-0B08-894F-A4A8-E461734C0BF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6028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Today All or Mostly Electrical</a:t>
            </a:r>
          </a:p>
        </p:txBody>
      </p:sp>
    </p:spTree>
    <p:extLst>
      <p:ext uri="{BB962C8B-B14F-4D97-AF65-F5344CB8AC3E}">
        <p14:creationId xmlns:p14="http://schemas.microsoft.com/office/powerpoint/2010/main" val="2759075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301666-207B-4FC5-8025-E9B76B259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50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293AE9B-6732-E849-A94B-28795DAB08B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OBD DLC Wiring</a:t>
            </a:r>
          </a:p>
        </p:txBody>
      </p:sp>
      <p:pic>
        <p:nvPicPr>
          <p:cNvPr id="14" name="Picture 2" descr="Troubleshooting OBD II Data Link Connector">
            <a:extLst>
              <a:ext uri="{FF2B5EF4-FFF2-40B4-BE49-F238E27FC236}">
                <a16:creationId xmlns:a16="http://schemas.microsoft.com/office/drawing/2014/main" id="{5123E300-42BB-5D45-8540-2DE74C451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7" t="6688" r="5064" b="5749"/>
          <a:stretch/>
        </p:blipFill>
        <p:spPr bwMode="auto">
          <a:xfrm>
            <a:off x="7384682" y="0"/>
            <a:ext cx="3542397" cy="737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A51210-26B5-434E-AD69-D9B1A1BBD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87" y="1590279"/>
            <a:ext cx="7036366" cy="394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884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736F59-35A1-4B8B-A74A-A0A778F2E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"/>
          <a:stretch/>
        </p:blipFill>
        <p:spPr>
          <a:xfrm>
            <a:off x="3581401" y="1316022"/>
            <a:ext cx="5068836" cy="573370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010303-CD11-4109-9F25-C7F46342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51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7E1746A-3482-4040-BA95-E4EA1F4912F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CAN Terminating Resistors</a:t>
            </a:r>
          </a:p>
        </p:txBody>
      </p:sp>
    </p:spTree>
    <p:extLst>
      <p:ext uri="{BB962C8B-B14F-4D97-AF65-F5344CB8AC3E}">
        <p14:creationId xmlns:p14="http://schemas.microsoft.com/office/powerpoint/2010/main" val="22091493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1B1851-06FF-448F-87EE-4089B347FB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8" y="2335872"/>
            <a:ext cx="5099947" cy="384996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6F08D-AFF6-4290-9F6A-5E550921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52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C08630-37FB-46C7-8E8E-69499B7BF3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09" y="2085183"/>
            <a:ext cx="4517420" cy="4351338"/>
          </a:xfr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CCF26110-C299-104B-B645-FD646DF9F1B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Terminating Resistance Testing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C98EA-328C-744E-AAA2-05B148E88FD7}"/>
              </a:ext>
            </a:extLst>
          </p:cNvPr>
          <p:cNvSpPr txBox="1"/>
          <p:nvPr/>
        </p:nvSpPr>
        <p:spPr>
          <a:xfrm>
            <a:off x="838200" y="1225154"/>
            <a:ext cx="853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(Two 120 ohm in parallel – 60 Ohms)</a:t>
            </a:r>
          </a:p>
        </p:txBody>
      </p:sp>
    </p:spTree>
    <p:extLst>
      <p:ext uri="{BB962C8B-B14F-4D97-AF65-F5344CB8AC3E}">
        <p14:creationId xmlns:p14="http://schemas.microsoft.com/office/powerpoint/2010/main" val="11882179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60960-0175-4351-8B08-CB48B47E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53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2E2FDAF-758F-284E-B280-A7F7D440C77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Stop-Start Systems</a:t>
            </a:r>
          </a:p>
        </p:txBody>
      </p:sp>
      <p:pic>
        <p:nvPicPr>
          <p:cNvPr id="55298" name="Picture 2" descr="Understanding Vehicle Start/Stop Systems">
            <a:extLst>
              <a:ext uri="{FF2B5EF4-FFF2-40B4-BE49-F238E27FC236}">
                <a16:creationId xmlns:a16="http://schemas.microsoft.com/office/drawing/2014/main" id="{06CD16BE-E9B8-B24C-8529-08743E7DE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3" r="2034" b="28191"/>
          <a:stretch/>
        </p:blipFill>
        <p:spPr bwMode="auto">
          <a:xfrm>
            <a:off x="515690" y="1634068"/>
            <a:ext cx="5961888" cy="439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Stop-start haters: Chip shortage has upside | Automotive News">
            <a:extLst>
              <a:ext uri="{FF2B5EF4-FFF2-40B4-BE49-F238E27FC236}">
                <a16:creationId xmlns:a16="http://schemas.microsoft.com/office/drawing/2014/main" id="{02185C49-5633-0042-9FE9-1D84ABEA7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9066" r="18567" b="15600"/>
          <a:stretch/>
        </p:blipFill>
        <p:spPr bwMode="auto">
          <a:xfrm>
            <a:off x="6715322" y="1634068"/>
            <a:ext cx="5500490" cy="439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9355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59B0D-9C5B-4DA2-A611-9D71FF85FA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0036"/>
            <a:ext cx="4684776" cy="435133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means that a DTC has been stored.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for stored DTCs.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check TSBs.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service information.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D61F5-DA76-408B-A72B-190E2D47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DAB571-76AB-431A-8E91-07C94FA92B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745" y="1634067"/>
            <a:ext cx="5921709" cy="4321199"/>
          </a:xfr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C15ED40-DBED-43F9-B07B-06AB7CDECEA8}"/>
              </a:ext>
            </a:extLst>
          </p:cNvPr>
          <p:cNvSpPr/>
          <p:nvPr/>
        </p:nvSpPr>
        <p:spPr>
          <a:xfrm>
            <a:off x="5266944" y="4915087"/>
            <a:ext cx="2008632" cy="4531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D8554D3-52C6-7B4B-BE4E-22659B3FCC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Check Engine Light On?</a:t>
            </a:r>
          </a:p>
        </p:txBody>
      </p:sp>
    </p:spTree>
    <p:extLst>
      <p:ext uri="{BB962C8B-B14F-4D97-AF65-F5344CB8AC3E}">
        <p14:creationId xmlns:p14="http://schemas.microsoft.com/office/powerpoint/2010/main" val="1748879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F6658-60CF-4CF9-8958-0E914A252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3056"/>
            <a:ext cx="5181600" cy="7752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DTCs 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BA94D2-DE0D-4431-8F79-A33A5921BA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7"/>
          <a:stretch/>
        </p:blipFill>
        <p:spPr>
          <a:xfrm>
            <a:off x="914400" y="2520690"/>
            <a:ext cx="5181600" cy="351829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4CBEAD-A02E-42FE-8C64-5F25AE4134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r="877"/>
          <a:stretch/>
        </p:blipFill>
        <p:spPr>
          <a:xfrm>
            <a:off x="6455664" y="1593056"/>
            <a:ext cx="5586984" cy="44459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E6777-493A-4686-8BAD-61F07234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55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2D10F61-50C9-954C-A131-E974173EB2A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Diagnosing OBD II DTCs</a:t>
            </a:r>
          </a:p>
        </p:txBody>
      </p:sp>
    </p:spTree>
    <p:extLst>
      <p:ext uri="{BB962C8B-B14F-4D97-AF65-F5344CB8AC3E}">
        <p14:creationId xmlns:p14="http://schemas.microsoft.com/office/powerpoint/2010/main" val="6755098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56C78-CFEF-4F24-9F8D-C457F060B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2878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Cadillac CTS  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Check engine light on and stumble on acceleration at times.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Code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P0101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Check PIDs with an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Autolink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scanner. (Mass air flow sensor out of range.)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Replaced MAF.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17245A-8FA2-4BC8-9257-36224DEE40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14126"/>
            <a:ext cx="5907024" cy="44302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56C8F-965E-410D-8600-5833DCCB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56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A543439-9861-D745-A690-444635A405B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24456811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DE6165A9-49E2-406E-BF15-195FFDE094A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295400"/>
            <a:ext cx="5181600" cy="52578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Before starting the engine, connect the scan tool.</a:t>
            </a:r>
          </a:p>
          <a:p>
            <a:pPr marL="0" indent="0" eaLnBrk="1" hangingPunct="1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Four types of scan tools:</a:t>
            </a:r>
          </a:p>
          <a:p>
            <a:pPr marL="514350" indent="-514350" eaLnBrk="1" hangingPunct="1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Code readers </a:t>
            </a:r>
          </a:p>
          <a:p>
            <a:pPr marL="514350" indent="-514350" eaLnBrk="1" hangingPunct="1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OBD II global (generic)</a:t>
            </a:r>
          </a:p>
          <a:p>
            <a:pPr marL="514350" indent="-514350" eaLnBrk="1" hangingPunct="1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Factory scan tool</a:t>
            </a:r>
          </a:p>
          <a:p>
            <a:pPr marL="514350" indent="-514350" eaLnBrk="1" hangingPunct="1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Enhanced aftermarket scan tool. </a:t>
            </a:r>
          </a:p>
          <a:p>
            <a:pPr eaLnBrk="1" hangingPunct="1">
              <a:lnSpc>
                <a:spcPct val="100000"/>
              </a:lnSpc>
              <a:spcAft>
                <a:spcPts val="1000"/>
              </a:spcAft>
            </a:pPr>
            <a:endParaRPr lang="en-US" alt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Aft>
                <a:spcPts val="1000"/>
              </a:spcAft>
              <a:buNone/>
            </a:pPr>
            <a:endParaRPr lang="en-US" alt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2534E2-5371-45C6-A6C1-C5CD8FF162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70" y="1574800"/>
            <a:ext cx="5957418" cy="38862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D6CED3-5CB1-44C7-9EA5-0D3A2968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6A65-F31B-463A-8076-2B16BF1C8343}" type="slidenum">
              <a:rPr lang="en-US" altLang="en-US" smtClean="0"/>
              <a:pPr/>
              <a:t>57</a:t>
            </a:fld>
            <a:endParaRPr lang="en-US" alt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F5924D1-2045-7849-93BF-BD9170067FB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Scan Tool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03BBFF-4847-844A-9161-C4D3E133876D}"/>
              </a:ext>
            </a:extLst>
          </p:cNvPr>
          <p:cNvSpPr/>
          <p:nvPr/>
        </p:nvSpPr>
        <p:spPr>
          <a:xfrm>
            <a:off x="743712" y="1871485"/>
            <a:ext cx="11055096" cy="44848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573366-866C-42E8-9E50-6BCABEEFC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82911"/>
            <a:ext cx="2237122" cy="223712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3CC77-3E42-4548-9A1C-067340146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552" y="4266156"/>
            <a:ext cx="1986214" cy="1986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070C36-5078-4A61-B29C-1447ADE4A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6" y="4377373"/>
            <a:ext cx="1911097" cy="1911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17C336-36E5-45FA-87C6-214DCB72C9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66" y="1993415"/>
            <a:ext cx="2162882" cy="2162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4BDF5-FF87-4BC2-82A5-1D57C519A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60" y="4460176"/>
            <a:ext cx="1824088" cy="18240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8FB0F5-631B-4CCC-AB3B-2643BBA0B2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30" y="2002958"/>
            <a:ext cx="2021301" cy="20213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F5C307-ED28-4AFC-95EB-1A1CC043B8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958" y="4257978"/>
            <a:ext cx="1986214" cy="19862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77BD6-56D1-4BFE-8F4E-039DCDAB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58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624318A-3E67-764C-A2C4-BF55AE99A36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Code Readers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C32A5EA-A34B-064B-95E3-7C9F02CAD4BF}"/>
              </a:ext>
            </a:extLst>
          </p:cNvPr>
          <p:cNvSpPr txBox="1">
            <a:spLocks/>
          </p:cNvSpPr>
          <p:nvPr/>
        </p:nvSpPr>
        <p:spPr>
          <a:xfrm>
            <a:off x="838200" y="1207671"/>
            <a:ext cx="5181600" cy="77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BB5DA-351A-7543-A892-19736965FDB2}"/>
              </a:ext>
            </a:extLst>
          </p:cNvPr>
          <p:cNvSpPr txBox="1"/>
          <p:nvPr/>
        </p:nvSpPr>
        <p:spPr>
          <a:xfrm>
            <a:off x="838200" y="1225154"/>
            <a:ext cx="853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(Usually cost less than $100)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EFC48-D7D6-A543-A648-DD5BB83C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6813" y="2002958"/>
            <a:ext cx="20193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266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26994-4260-47CE-9719-2DF1283E9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3017"/>
            <a:ext cx="5032248" cy="489585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a smart phone Bluetooth adapter (usually less than $20).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Purchase a phone app (about $5.00).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OBD Car Doctor, E OBD2 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OBD Car Doctor, Torque, EOBD2, Dash Command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Third-party apps may need to pay to get full function.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06103-169E-4728-94C7-EADB46F3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59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2CAAEFC-2E93-284E-AB5B-A2721F35409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Smart Phone Scan Tool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76C8E0-EB8B-6547-9F1C-A19B30A79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676406"/>
            <a:ext cx="5839297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7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6">
            <a:extLst>
              <a:ext uri="{FF2B5EF4-FFF2-40B4-BE49-F238E27FC236}">
                <a16:creationId xmlns:a16="http://schemas.microsoft.com/office/drawing/2014/main" id="{D7EA14B6-BE8C-4839-B196-3FBE740F90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1"/>
            <a:ext cx="5050536" cy="39776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stated that he had to pound on dash to get the car to start.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Yep. the customer pounded on the dash,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hard that the needles fell off.</a:t>
            </a:r>
          </a:p>
        </p:txBody>
      </p:sp>
      <p:pic>
        <p:nvPicPr>
          <p:cNvPr id="55300" name="Picture 7" descr="CIMG2664">
            <a:extLst>
              <a:ext uri="{FF2B5EF4-FFF2-40B4-BE49-F238E27FC236}">
                <a16:creationId xmlns:a16="http://schemas.microsoft.com/office/drawing/2014/main" id="{9C4563D3-9934-4404-9220-31E489399D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600201"/>
            <a:ext cx="5729819" cy="429736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8F5BD8-1A08-479D-A401-91300A32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6A65-F31B-463A-8076-2B16BF1C8343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9C82CB9-7674-0741-9890-76623CFED7F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6028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Verify Customer Concern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BF2FCF-9375-8A4F-B9C8-809991979EB5}"/>
              </a:ext>
            </a:extLst>
          </p:cNvPr>
          <p:cNvSpPr/>
          <p:nvPr/>
        </p:nvSpPr>
        <p:spPr>
          <a:xfrm>
            <a:off x="743712" y="1871485"/>
            <a:ext cx="11055096" cy="44848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8D5206-DE4E-401B-B4D7-4E6237906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02" y="2065592"/>
            <a:ext cx="3869518" cy="386951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3B2CB-2325-43CF-AD3E-F7FC6E855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95" y="2129670"/>
            <a:ext cx="2351421" cy="3792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76F788-3E69-41D7-BB07-46AD502CA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96" y="2129670"/>
            <a:ext cx="1855399" cy="37865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BFFBF5-63C6-4FDD-AE03-9FEDCF99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60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F5411DE-7CD9-5147-A8AF-EEEC162109F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OBD II Global (Generic) Scan Tools</a:t>
            </a:r>
          </a:p>
        </p:txBody>
      </p:sp>
    </p:spTree>
    <p:extLst>
      <p:ext uri="{BB962C8B-B14F-4D97-AF65-F5344CB8AC3E}">
        <p14:creationId xmlns:p14="http://schemas.microsoft.com/office/powerpoint/2010/main" val="25769827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D883A7-FF78-A045-A635-45082A33DA15}"/>
              </a:ext>
            </a:extLst>
          </p:cNvPr>
          <p:cNvSpPr/>
          <p:nvPr/>
        </p:nvSpPr>
        <p:spPr>
          <a:xfrm>
            <a:off x="743712" y="1344169"/>
            <a:ext cx="11055096" cy="4996223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B48763B-4BC7-470E-A6B3-71550DF02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 b="11671"/>
          <a:stretch/>
        </p:blipFill>
        <p:spPr>
          <a:xfrm>
            <a:off x="1570202" y="3860940"/>
            <a:ext cx="3221254" cy="244354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AC57CF-2793-4444-AC9D-A0E5C0CA4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5" y="1454944"/>
            <a:ext cx="4512968" cy="2513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8687AA-D77A-4684-BDB9-0AB49C304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30" y="1596942"/>
            <a:ext cx="4657725" cy="47434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3836B3-D026-446F-A05F-659FF1F8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61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B87F930-829D-5E47-98F6-3879E0B6012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Enhanced Aftermarket Scan Tools</a:t>
            </a:r>
          </a:p>
        </p:txBody>
      </p:sp>
    </p:spTree>
    <p:extLst>
      <p:ext uri="{BB962C8B-B14F-4D97-AF65-F5344CB8AC3E}">
        <p14:creationId xmlns:p14="http://schemas.microsoft.com/office/powerpoint/2010/main" val="32551875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4CFA77-EFB3-EF42-882A-6DA9ECC279A1}"/>
              </a:ext>
            </a:extLst>
          </p:cNvPr>
          <p:cNvSpPr/>
          <p:nvPr/>
        </p:nvSpPr>
        <p:spPr>
          <a:xfrm>
            <a:off x="743712" y="1353312"/>
            <a:ext cx="11055096" cy="500303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4B2D2A-1D96-4A8D-BCB1-864DB3082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294" y="1885945"/>
            <a:ext cx="3718424" cy="3718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21179C-A675-4F4D-843E-46F8E93A14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3"/>
          <a:stretch/>
        </p:blipFill>
        <p:spPr>
          <a:xfrm>
            <a:off x="3419340" y="1593337"/>
            <a:ext cx="4394864" cy="33636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504CA9-067C-4162-90DD-127F0AA2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F0087-A0FB-8346-81FC-BC075861F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434" y="4482894"/>
            <a:ext cx="2585442" cy="1819385"/>
          </a:xfrm>
          <a:prstGeom prst="rect">
            <a:avLst/>
          </a:prstGeom>
        </p:spPr>
      </p:pic>
      <p:pic>
        <p:nvPicPr>
          <p:cNvPr id="64514" name="Picture 2" descr="Tech2 Diagnostic Scanner For GM/Saab/Opel/Isuzu/Suzuki/Holden with TIS2000 Software Full Package in Carton Box">
            <a:extLst>
              <a:ext uri="{FF2B5EF4-FFF2-40B4-BE49-F238E27FC236}">
                <a16:creationId xmlns:a16="http://schemas.microsoft.com/office/drawing/2014/main" id="{220700F7-6DB6-8D4C-B760-8B1B8FFFC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82" y="1495989"/>
            <a:ext cx="2541258" cy="254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CEF97A2A-CFBE-4249-9EF7-D621793088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Factory Scan Tools</a:t>
            </a:r>
          </a:p>
        </p:txBody>
      </p:sp>
    </p:spTree>
    <p:extLst>
      <p:ext uri="{BB962C8B-B14F-4D97-AF65-F5344CB8AC3E}">
        <p14:creationId xmlns:p14="http://schemas.microsoft.com/office/powerpoint/2010/main" val="22166956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0B6BE-EE60-4EEA-806D-97EE9A68B7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scan tool technology is built into the vehicle. </a:t>
            </a:r>
          </a:p>
          <a:p>
            <a:pPr fontAlgn="base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Cars like the Hyundai Genesis include a “System Check” visual that pops up in the center of the gauge cluster at start-up.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36B51F-03F4-4A89-9669-C7817E9757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6070301" cy="403105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05AC2-763C-4022-A4C0-C6DBEA28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63</a:t>
            </a:fld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C2F2CDC-34AE-4F41-9DBC-184CF3A20210}"/>
              </a:ext>
            </a:extLst>
          </p:cNvPr>
          <p:cNvSpPr/>
          <p:nvPr/>
        </p:nvSpPr>
        <p:spPr>
          <a:xfrm rot="9161333">
            <a:off x="9739883" y="3753703"/>
            <a:ext cx="484632" cy="229253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96B77B2-A351-FB46-98A3-27398BAEBB9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2016+ Hyundai Genesis</a:t>
            </a:r>
          </a:p>
        </p:txBody>
      </p:sp>
    </p:spTree>
    <p:extLst>
      <p:ext uri="{BB962C8B-B14F-4D97-AF65-F5344CB8AC3E}">
        <p14:creationId xmlns:p14="http://schemas.microsoft.com/office/powerpoint/2010/main" val="14879998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80CD43C-2291-420C-A33E-98F97FE389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2446814"/>
            <a:ext cx="6019800" cy="361188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CF5DD8C-A4F4-4589-91F4-3650633313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60" y="2446814"/>
            <a:ext cx="6019800" cy="361188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F8F9C-43A3-4131-9F11-056FF1C6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64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FFBA6A0-8DC4-7B46-80F1-DF98984F1B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Scan Tool Data (PIDs)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FFA174-0A0D-5546-8636-91781CF9DA94}"/>
              </a:ext>
            </a:extLst>
          </p:cNvPr>
          <p:cNvSpPr txBox="1"/>
          <p:nvPr/>
        </p:nvSpPr>
        <p:spPr>
          <a:xfrm>
            <a:off x="838200" y="1225154"/>
            <a:ext cx="853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(Perform all Module Scan)</a:t>
            </a:r>
          </a:p>
        </p:txBody>
      </p:sp>
    </p:spTree>
    <p:extLst>
      <p:ext uri="{BB962C8B-B14F-4D97-AF65-F5344CB8AC3E}">
        <p14:creationId xmlns:p14="http://schemas.microsoft.com/office/powerpoint/2010/main" val="30963419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A46D-C99D-4A20-83E9-07DD2396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460" y="-212462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Cylinder Contribution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CC6F7-90F3-4434-B806-98349F27D6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 provided by the Ford IDS scan tool.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1768F-BB0C-4FC7-B8A7-266A2E0A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65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854F6A5-6FCA-1842-8C5D-F58D732D402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Cylinder Contribution Test</a:t>
            </a:r>
          </a:p>
        </p:txBody>
      </p:sp>
      <p:pic>
        <p:nvPicPr>
          <p:cNvPr id="67586" name="Picture 2" descr="Automotive Technology Principles, Diagnosis, and Service - ppt download">
            <a:extLst>
              <a:ext uri="{FF2B5EF4-FFF2-40B4-BE49-F238E27FC236}">
                <a16:creationId xmlns:a16="http://schemas.microsoft.com/office/drawing/2014/main" id="{88927C3C-0E06-6B40-BE22-AFF183E11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25333" r="12967" b="11218"/>
          <a:stretch/>
        </p:blipFill>
        <p:spPr bwMode="auto">
          <a:xfrm>
            <a:off x="5327147" y="1847269"/>
            <a:ext cx="67299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E78EF9-108F-A148-A13B-F1BAB79C7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44081"/>
            <a:ext cx="4313695" cy="29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903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B9668-DDD2-417B-ABF5-9061E78248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99439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P0300 etc.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scan tool to do the hard work from the driver’s seat.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misfire data.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453F5D-92E2-4E31-B9F5-B6CA01C922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89" y="1473390"/>
            <a:ext cx="4962382" cy="470357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131E3-E553-4AE9-9375-DF21250B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66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831A96D-3B95-BE41-9457-B281726CFA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P0300 Random Misfire DTC</a:t>
            </a:r>
          </a:p>
        </p:txBody>
      </p:sp>
      <p:pic>
        <p:nvPicPr>
          <p:cNvPr id="1026" name="Picture 2" descr="P0300 Code: Cylinder Misfire Issue (Symptoms, Causes, and Fixes)">
            <a:extLst>
              <a:ext uri="{FF2B5EF4-FFF2-40B4-BE49-F238E27FC236}">
                <a16:creationId xmlns:a16="http://schemas.microsoft.com/office/drawing/2014/main" id="{0743CA39-E6AB-D04C-A873-455351DE9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77" y="4820024"/>
            <a:ext cx="2731246" cy="153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7080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42DE2-0914-47BD-82FB-099E25A25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9461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scan tools can show misfire data or use Mode $06.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CDAEBD-BB0E-43E8-BC1D-0853F558FF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46" y="1147197"/>
            <a:ext cx="5049423" cy="50553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A86AF-CA17-4ED8-B4D4-E113D71A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DE19D2-B861-40FB-B41E-86A6629AE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96" y="2532048"/>
            <a:ext cx="3519543" cy="400686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ED1C32C-1D01-AF4F-B92A-2759C54C530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Misfire Data</a:t>
            </a:r>
          </a:p>
        </p:txBody>
      </p:sp>
    </p:spTree>
    <p:extLst>
      <p:ext uri="{BB962C8B-B14F-4D97-AF65-F5344CB8AC3E}">
        <p14:creationId xmlns:p14="http://schemas.microsoft.com/office/powerpoint/2010/main" val="32614273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93E8EBA-2721-453C-920C-4AE5DEFB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Franklin Gothic Heavy" panose="020B0903020102020204" pitchFamily="34" charset="0"/>
              </a:rPr>
              <a:t>Global OBD II Modes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20BA73-968F-42F2-82FE-3CB0E442BF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/>
              <a:t>Mode $01 — Request live data</a:t>
            </a:r>
          </a:p>
          <a:p>
            <a:r>
              <a:rPr lang="en-US" dirty="0"/>
              <a:t>Mode $02—Request freeze frame information</a:t>
            </a:r>
          </a:p>
          <a:p>
            <a:r>
              <a:rPr lang="en-US" dirty="0"/>
              <a:t>Mode $03 – Request Stored Trouble Codes</a:t>
            </a:r>
          </a:p>
          <a:p>
            <a:r>
              <a:rPr lang="en-US" dirty="0"/>
              <a:t>Mode $04—Clear/reset emissions-related diagnostic information</a:t>
            </a:r>
          </a:p>
          <a:p>
            <a:r>
              <a:rPr lang="en-US" dirty="0"/>
              <a:t>Mode $05—Request oxygen sensor test results</a:t>
            </a:r>
          </a:p>
          <a:p>
            <a:r>
              <a:rPr lang="en-US" dirty="0">
                <a:solidFill>
                  <a:srgbClr val="C00000"/>
                </a:solidFill>
              </a:rPr>
              <a:t>Mode $06—Request on-board monitoring test results for specific monitored systems</a:t>
            </a:r>
          </a:p>
          <a:p>
            <a:r>
              <a:rPr lang="en-US" dirty="0"/>
              <a:t>Mode $07 — Request emission-related diagnostic trouble codes detected during current or last completed driving cycle</a:t>
            </a:r>
          </a:p>
          <a:p>
            <a:r>
              <a:rPr lang="en-US" dirty="0"/>
              <a:t>Mode $08—Request control of on-board system, test or component</a:t>
            </a:r>
          </a:p>
          <a:p>
            <a:r>
              <a:rPr lang="en-US" dirty="0"/>
              <a:t>Mode $09—Request vehicle information</a:t>
            </a:r>
          </a:p>
          <a:p>
            <a:r>
              <a:rPr lang="en-US" dirty="0">
                <a:solidFill>
                  <a:srgbClr val="C00000"/>
                </a:solidFill>
              </a:rPr>
              <a:t>Mode $0A (10)—Request emissions-related diagnostic trouble codes with</a:t>
            </a:r>
            <a:r>
              <a:rPr lang="en-US" b="0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permanent</a:t>
            </a:r>
            <a:r>
              <a:rPr lang="en-US" b="0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status after a clear/reset emission-related diagnostic information service.</a:t>
            </a:r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8AEF7AD-36D7-4310-8723-7A0B2E4BD8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BDE57-A0F7-4470-99A9-87AF1BB5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083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452F2-49BF-4DE9-BC4C-D8CB94C1D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5990"/>
            <a:ext cx="5181600" cy="481682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OBD II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designed for engineers to check the operation of non-continuously monitored systems.  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not intended to be used by service technicians.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$06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used by service technicians to monitor the PCM test results of various systems.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$06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used to maintain all noncontinuous monitors and pending DTCs.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219381C-322A-4946-A221-D7F2E5269B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45" y="1382339"/>
            <a:ext cx="5084428" cy="48168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82CF5-2F13-4F33-96BF-9085981A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69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E265840-95A0-EE48-A922-8D304503FC1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Mode $06</a:t>
            </a:r>
          </a:p>
        </p:txBody>
      </p:sp>
    </p:spTree>
    <p:extLst>
      <p:ext uri="{BB962C8B-B14F-4D97-AF65-F5344CB8AC3E}">
        <p14:creationId xmlns:p14="http://schemas.microsoft.com/office/powerpoint/2010/main" val="2237079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8FF72-3A92-4098-9E07-B65B70662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520"/>
            <a:ext cx="5516880" cy="46672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the following:</a:t>
            </a:r>
          </a:p>
          <a:p>
            <a:pPr marL="514350" indent="-514350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Lights, turn signal, and horn</a:t>
            </a:r>
          </a:p>
          <a:p>
            <a:pPr marL="514350" indent="-514350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Windshield wipers and washers</a:t>
            </a:r>
          </a:p>
          <a:p>
            <a:pPr marL="514350" indent="-514350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accessories</a:t>
            </a:r>
          </a:p>
          <a:p>
            <a:pPr marL="514350" indent="-514350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mirrors in the shop to see the lights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5E2FFA-A350-4DE7-87EF-074BC23F41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94" y="996072"/>
            <a:ext cx="5913014" cy="5134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BA836-105C-4DA7-B26D-EE84B472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8054A5A-BD64-4945-93CE-19DC89054C6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Visual Inspection</a:t>
            </a:r>
          </a:p>
        </p:txBody>
      </p:sp>
    </p:spTree>
    <p:extLst>
      <p:ext uri="{BB962C8B-B14F-4D97-AF65-F5344CB8AC3E}">
        <p14:creationId xmlns:p14="http://schemas.microsoft.com/office/powerpoint/2010/main" val="6670042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B968AE-D930-4B4D-AE3D-6026A7CBB5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89658"/>
            <a:ext cx="2698219" cy="480218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78653BE-33CD-490C-B67E-94EA3B3754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94" y="1389658"/>
            <a:ext cx="8239206" cy="480218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73E4AB-7013-4338-90EC-6A506F100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70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709F654-DC6C-7046-AB10-ECCCE7C7878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Check Monitor Status</a:t>
            </a:r>
          </a:p>
        </p:txBody>
      </p:sp>
    </p:spTree>
    <p:extLst>
      <p:ext uri="{BB962C8B-B14F-4D97-AF65-F5344CB8AC3E}">
        <p14:creationId xmlns:p14="http://schemas.microsoft.com/office/powerpoint/2010/main" val="37651772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6C308-E181-41B0-86E4-B2F8F73F2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69390"/>
            <a:ext cx="4047565" cy="4351338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Rough Idle </a:t>
            </a:r>
          </a:p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 </a:t>
            </a:r>
          </a:p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Codes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data PID indicates the problem?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3" descr="IMG_4082-1">
            <a:extLst>
              <a:ext uri="{FF2B5EF4-FFF2-40B4-BE49-F238E27FC236}">
                <a16:creationId xmlns:a16="http://schemas.microsoft.com/office/drawing/2014/main" id="{D52597B8-47EC-4DB5-A331-9B6147961F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46" y="1981951"/>
            <a:ext cx="8289276" cy="565074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4E310-6F8B-46EA-A013-0DAF4BB74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71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F9DF4E6-F35E-A446-96D2-E4A16B57BCA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ABC0B-53B8-2C44-BD50-AE05874AB09A}"/>
              </a:ext>
            </a:extLst>
          </p:cNvPr>
          <p:cNvSpPr txBox="1"/>
          <p:nvPr/>
        </p:nvSpPr>
        <p:spPr>
          <a:xfrm>
            <a:off x="838200" y="1225154"/>
            <a:ext cx="853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(1997 Chevy Truck 350 V8)</a:t>
            </a:r>
          </a:p>
        </p:txBody>
      </p:sp>
    </p:spTree>
    <p:extLst>
      <p:ext uri="{BB962C8B-B14F-4D97-AF65-F5344CB8AC3E}">
        <p14:creationId xmlns:p14="http://schemas.microsoft.com/office/powerpoint/2010/main" val="24023729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6C308-E181-41B0-86E4-B2F8F73F2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69390"/>
            <a:ext cx="4047565" cy="4351338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Rough Idle </a:t>
            </a:r>
          </a:p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 </a:t>
            </a:r>
          </a:p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Codes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data PID indicates the problem?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3" descr="IMG_4082-1">
            <a:extLst>
              <a:ext uri="{FF2B5EF4-FFF2-40B4-BE49-F238E27FC236}">
                <a16:creationId xmlns:a16="http://schemas.microsoft.com/office/drawing/2014/main" id="{D52597B8-47EC-4DB5-A331-9B6147961F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28" y="2028429"/>
            <a:ext cx="8171871" cy="55707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4E310-6F8B-46EA-A013-0DAF4BB74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72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F9DF4E6-F35E-A446-96D2-E4A16B57BCA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ABC0B-53B8-2C44-BD50-AE05874AB09A}"/>
              </a:ext>
            </a:extLst>
          </p:cNvPr>
          <p:cNvSpPr txBox="1"/>
          <p:nvPr/>
        </p:nvSpPr>
        <p:spPr>
          <a:xfrm>
            <a:off x="838200" y="1225154"/>
            <a:ext cx="853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(1997 Chevy Truck 350 V8)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1CEFE9-AC83-094B-A5CD-25A5AE97DF35}"/>
              </a:ext>
            </a:extLst>
          </p:cNvPr>
          <p:cNvSpPr/>
          <p:nvPr/>
        </p:nvSpPr>
        <p:spPr>
          <a:xfrm>
            <a:off x="10300138" y="1975324"/>
            <a:ext cx="1053662" cy="1031961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6">
            <a:extLst>
              <a:ext uri="{FF2B5EF4-FFF2-40B4-BE49-F238E27FC236}">
                <a16:creationId xmlns:a16="http://schemas.microsoft.com/office/drawing/2014/main" id="{94DA1D31-86E4-2E4D-B177-4930C68678A3}"/>
              </a:ext>
            </a:extLst>
          </p:cNvPr>
          <p:cNvSpPr/>
          <p:nvPr/>
        </p:nvSpPr>
        <p:spPr>
          <a:xfrm rot="3251277">
            <a:off x="9461245" y="1261243"/>
            <a:ext cx="1341015" cy="3742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613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8F99D7-1A4C-4EDE-8F5A-6B327D2BF2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93" y="2012950"/>
            <a:ext cx="3248025" cy="43434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9088B9-ABF2-4D2E-91BC-9EB6F9F0EC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01" y="1989205"/>
            <a:ext cx="6041545" cy="436714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3C4D40-A294-4C42-9C98-DCD34259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73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18F6CDC-3669-D741-9177-D973819F775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Camshaft Wear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7535C-1F10-8C4D-A49C-BEB11E5409A2}"/>
              </a:ext>
            </a:extLst>
          </p:cNvPr>
          <p:cNvSpPr txBox="1"/>
          <p:nvPr/>
        </p:nvSpPr>
        <p:spPr>
          <a:xfrm>
            <a:off x="838200" y="1225154"/>
            <a:ext cx="853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Causing the CMP Retard (-6 degrees)</a:t>
            </a:r>
          </a:p>
        </p:txBody>
      </p:sp>
    </p:spTree>
    <p:extLst>
      <p:ext uri="{BB962C8B-B14F-4D97-AF65-F5344CB8AC3E}">
        <p14:creationId xmlns:p14="http://schemas.microsoft.com/office/powerpoint/2010/main" val="12699719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4F310-2145-4171-BC7F-E7727B0F2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4650"/>
            <a:ext cx="55684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factory or an enhanced aftermarket scan tool allows the technician to: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on individual lights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 individual power windows and other accessories that are connected to the BUS system.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0203E8-EE6F-4B92-81B9-A3B6385672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39" y="1644650"/>
            <a:ext cx="4446788" cy="44657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3D5E0-C766-465C-B193-2A5EB2F5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74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600F95C-E2EF-9B42-A581-D51481D7E97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Bi-Directional Control</a:t>
            </a:r>
          </a:p>
        </p:txBody>
      </p:sp>
    </p:spTree>
    <p:extLst>
      <p:ext uri="{BB962C8B-B14F-4D97-AF65-F5344CB8AC3E}">
        <p14:creationId xmlns:p14="http://schemas.microsoft.com/office/powerpoint/2010/main" val="3961971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6CE122AE-A1B1-46D9-890B-71DDCEAA8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12266" cy="4351338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engine RPM signal comes from the CPK sensor.</a:t>
            </a:r>
          </a:p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number goes up, the engine is going faster.</a:t>
            </a:r>
          </a:p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usually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important input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01C34C-2B40-4C20-88A5-50AF09E264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67" y="2077095"/>
            <a:ext cx="6388324" cy="359343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6B6298-E3C5-4759-BBA9-1BF1848F1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75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FED24ED-BCCC-1040-9145-6354E1D5279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High Authority Inputs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D3F39F-43ED-471A-87E0-2F19631E7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36" y="1411163"/>
            <a:ext cx="11612533" cy="46343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80781-1040-4ED1-AF10-AEB7C4C69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76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3ED5155-B4F2-C24B-AAE6-15E839ABC71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Look Carefully at All PIDs</a:t>
            </a:r>
          </a:p>
        </p:txBody>
      </p:sp>
    </p:spTree>
    <p:extLst>
      <p:ext uri="{BB962C8B-B14F-4D97-AF65-F5344CB8AC3E}">
        <p14:creationId xmlns:p14="http://schemas.microsoft.com/office/powerpoint/2010/main" val="17260572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6C75FCBB-411F-43D1-931E-83F0E67867D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25214" y="1371600"/>
            <a:ext cx="5904186" cy="5334000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On a cold engine - </a:t>
            </a:r>
          </a:p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Key on/Engine off (KOEO) and look at the values for ECT (engine coolant temperature) and IAT (intake air temperature).</a:t>
            </a:r>
          </a:p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Basically, the same sensor and the two temperatures should agree.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BCDD8E-DA66-43A6-B5BD-AFE8922E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CB16-7AD6-4A98-9BF8-02D8AEEA4B3F}" type="slidenum">
              <a:rPr lang="en-US" altLang="en-US" smtClean="0"/>
              <a:pPr/>
              <a:t>77</a:t>
            </a:fld>
            <a:endParaRPr lang="en-US" alt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8F90CBE-7A67-D34F-9889-50D0845D5EA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ECT = IAT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94BD2-E782-AA4B-9283-D45FDABB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092" y="432520"/>
            <a:ext cx="4990228" cy="2314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C82FA-B7F6-C144-A798-D11DC6078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948" y="3429000"/>
            <a:ext cx="4049085" cy="2375663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5A679C8B-9266-443F-B1B5-F0A177291C8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412843"/>
            <a:ext cx="5181600" cy="5334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Aft>
                <a:spcPts val="10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The ECT sensor has a higher authority than the IAT and is therefore more likely to be the cause of a starting or cold running problem.</a:t>
            </a:r>
          </a:p>
          <a:p>
            <a:pPr eaLnBrk="1" hangingPunct="1">
              <a:lnSpc>
                <a:spcPct val="100000"/>
              </a:lnSpc>
              <a:spcAft>
                <a:spcPts val="10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The ECT is the only sensor used by the PCM when the ignition key is first turned from on to start.</a:t>
            </a:r>
          </a:p>
        </p:txBody>
      </p:sp>
      <p:pic>
        <p:nvPicPr>
          <p:cNvPr id="45060" name="Picture 4" descr="Tech208">
            <a:extLst>
              <a:ext uri="{FF2B5EF4-FFF2-40B4-BE49-F238E27FC236}">
                <a16:creationId xmlns:a16="http://schemas.microsoft.com/office/drawing/2014/main" id="{4B59351D-ECFC-438E-A0F1-CE93D79A07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2" y="1681792"/>
            <a:ext cx="5880538" cy="441040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302825-F43B-4989-AC11-09FA99CA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6A65-F31B-463A-8076-2B16BF1C8343}" type="slidenum">
              <a:rPr lang="en-US" altLang="en-US" smtClean="0"/>
              <a:pPr/>
              <a:t>78</a:t>
            </a:fld>
            <a:endParaRPr lang="en-US" alt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0B68332-7A5A-3E4F-9310-9AD6E6E629A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ECT = IAT (continued)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>
            <a:extLst>
              <a:ext uri="{FF2B5EF4-FFF2-40B4-BE49-F238E27FC236}">
                <a16:creationId xmlns:a16="http://schemas.microsoft.com/office/drawing/2014/main" id="{CD143D6B-3F81-47AF-BEC0-E78900401B1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08812" y="1600200"/>
            <a:ext cx="5691988" cy="5105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A MAP sensor is a 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high-authority</a:t>
            </a: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sensor, especially on speed density-controlled engines.</a:t>
            </a:r>
          </a:p>
          <a:p>
            <a:pPr eaLnBrk="1" hangingPunct="1">
              <a:lnSpc>
                <a:spcPct val="100000"/>
              </a:lnSpc>
              <a:spcAft>
                <a:spcPts val="1000"/>
              </a:spcAft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The MAP reading at 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KOEO</a:t>
            </a: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should be atmospheric pressure (about 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29.50 in. Hg</a:t>
            </a: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.), depending on altitude and weather conditions.</a:t>
            </a:r>
          </a:p>
          <a:p>
            <a:pPr eaLnBrk="1" hangingPunct="1">
              <a:lnSpc>
                <a:spcPct val="100000"/>
              </a:lnSpc>
              <a:spcAft>
                <a:spcPts val="1000"/>
              </a:spcAft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An easier value to remember is that it should be about 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4.6- 4.8 volts</a:t>
            </a: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B9B99-6FAA-4E8C-A2CE-17A520945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6A65-F31B-463A-8076-2B16BF1C8343}" type="slidenum">
              <a:rPr lang="en-US" altLang="en-US" smtClean="0"/>
              <a:pPr/>
              <a:t>79</a:t>
            </a:fld>
            <a:endParaRPr lang="en-US" alt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FD3D0F7-ED4F-794A-BED9-665366C2074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MAP = BARO</a:t>
            </a:r>
          </a:p>
        </p:txBody>
      </p:sp>
      <p:pic>
        <p:nvPicPr>
          <p:cNvPr id="1026" name="Picture 2" descr="5 Bad MAP Sensor Symptoms (and Replacement Cost in 2022)">
            <a:extLst>
              <a:ext uri="{FF2B5EF4-FFF2-40B4-BE49-F238E27FC236}">
                <a16:creationId xmlns:a16="http://schemas.microsoft.com/office/drawing/2014/main" id="{4B02B99E-83C8-D747-8042-9D0A55A21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r="14760"/>
          <a:stretch/>
        </p:blipFill>
        <p:spPr bwMode="auto">
          <a:xfrm>
            <a:off x="6453634" y="1476799"/>
            <a:ext cx="5554767" cy="430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2D0520-691F-4096-B517-F8D62F7A38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600994"/>
            <a:ext cx="5876544" cy="440740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D3B7278-6906-4BA6-9B1F-C4D8972DCE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824" y="1600994"/>
            <a:ext cx="5876544" cy="440740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D841B-9F1D-43D7-890A-C1B1BAD5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04CD382-6456-314D-83E6-423B88C2C9A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My Shop Mirror</a:t>
            </a:r>
          </a:p>
        </p:txBody>
      </p:sp>
    </p:spTree>
    <p:extLst>
      <p:ext uri="{BB962C8B-B14F-4D97-AF65-F5344CB8AC3E}">
        <p14:creationId xmlns:p14="http://schemas.microsoft.com/office/powerpoint/2010/main" val="27893315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C92AD-AD15-4309-8F87-2855FF710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MAP sensor is basically a vacuum gauge connected to the intake manifold.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to monitor basic engine health such as: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Retarded cam timing (low steady vacuum)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 exhaust (vacuum drops at higher engine speeds)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8CCE2-BE71-46FB-A45D-09412C94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80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841C7D-7F29-4222-9CCE-BE162C098F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472" y="2594138"/>
            <a:ext cx="5862131" cy="389873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B83E5-1A3A-4580-8F17-4DADAE465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59" y="323323"/>
            <a:ext cx="2159393" cy="214011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90A44BC-671F-2F4B-ADC5-79BD0075B69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MAP vs. Vacuum</a:t>
            </a:r>
          </a:p>
        </p:txBody>
      </p:sp>
    </p:spTree>
    <p:extLst>
      <p:ext uri="{BB962C8B-B14F-4D97-AF65-F5344CB8AC3E}">
        <p14:creationId xmlns:p14="http://schemas.microsoft.com/office/powerpoint/2010/main" val="12220761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>
            <a:extLst>
              <a:ext uri="{FF2B5EF4-FFF2-40B4-BE49-F238E27FC236}">
                <a16:creationId xmlns:a16="http://schemas.microsoft.com/office/drawing/2014/main" id="{63CF1285-0B85-4CAF-A89D-5432F2EE542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82869" y="1752601"/>
            <a:ext cx="5136931" cy="43783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Long-term fuel trim (LTFT) can add or subtract more fuel than STFT.</a:t>
            </a:r>
          </a:p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LTFT is slower than STFT.</a:t>
            </a:r>
          </a:p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The purpose of LTFT is to keep STFT within plus or minus 10%.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AB0FBA-077B-4698-B8B7-306D8816E8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108414"/>
            <a:ext cx="5586088" cy="3128209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7DA312-4F6F-452F-A364-AC29AE73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6A65-F31B-463A-8076-2B16BF1C8343}" type="slidenum">
              <a:rPr lang="en-US" altLang="en-US" smtClean="0"/>
              <a:pPr/>
              <a:t>81</a:t>
            </a:fld>
            <a:endParaRPr lang="en-US" alt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D78517B-0DE5-0D49-B21A-E31403E6E24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Long Term/Short Term Fuel Trim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>
            <a:extLst>
              <a:ext uri="{FF2B5EF4-FFF2-40B4-BE49-F238E27FC236}">
                <a16:creationId xmlns:a16="http://schemas.microsoft.com/office/drawing/2014/main" id="{0830EBAE-58E2-44A7-847C-2F245D47DC5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200" y="1825625"/>
            <a:ext cx="5433060" cy="4351338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I suggest that you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ignore STFT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STFT is what is happening this instant.</a:t>
            </a:r>
          </a:p>
          <a:p>
            <a:pPr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LTFT gives a history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of the exhaust mixture and is more helpful when it comes to a diagnosis.</a:t>
            </a:r>
          </a:p>
          <a:p>
            <a:pPr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Add the two together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to get the  total amount of added or subtracted fuel.</a:t>
            </a:r>
          </a:p>
          <a:p>
            <a:pPr eaLnBrk="1" hangingPunct="1"/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LTFT = +8%, STFT = -3%, total = +5%.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5947CE-6DDE-48E6-8DF3-0121F7F386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47" y="1825625"/>
            <a:ext cx="5453607" cy="3529263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A8ED40-6107-4027-8E34-B5FB3337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82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B01CAFF-FEBF-0F4B-BB18-3F676A2BE05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LTFT and STFT Diagnosis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>
            <a:extLst>
              <a:ext uri="{FF2B5EF4-FFF2-40B4-BE49-F238E27FC236}">
                <a16:creationId xmlns:a16="http://schemas.microsoft.com/office/drawing/2014/main" id="{F330463B-58C2-4952-BB2F-BB8108F6A93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56745" y="1619163"/>
            <a:ext cx="4424855" cy="39211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Look for a vacuum leak.</a:t>
            </a:r>
          </a:p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Look for a cracked exhaust manifold.</a:t>
            </a:r>
          </a:p>
        </p:txBody>
      </p:sp>
      <p:pic>
        <p:nvPicPr>
          <p:cNvPr id="65540" name="Picture 4" descr="IMG_1022">
            <a:extLst>
              <a:ext uri="{FF2B5EF4-FFF2-40B4-BE49-F238E27FC236}">
                <a16:creationId xmlns:a16="http://schemas.microsoft.com/office/drawing/2014/main" id="{D0448414-4237-4936-83A4-6BEDCBE151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4937" y="1417638"/>
            <a:ext cx="6227463" cy="488068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420B48-F647-4BB0-8E0D-35AD2F9C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6A65-F31B-463A-8076-2B16BF1C8343}" type="slidenum">
              <a:rPr lang="en-US" altLang="en-US" smtClean="0"/>
              <a:pPr/>
              <a:t>83</a:t>
            </a:fld>
            <a:endParaRPr lang="en-US" altLang="en-US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B6D4E8CD-99C2-4E79-A18B-CCD41EBDE896}"/>
              </a:ext>
            </a:extLst>
          </p:cNvPr>
          <p:cNvSpPr/>
          <p:nvPr/>
        </p:nvSpPr>
        <p:spPr>
          <a:xfrm rot="5781527">
            <a:off x="8226351" y="3547242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95C52B8-2F01-5D4C-BE1C-D119835828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+LTFT Too High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>
            <a:extLst>
              <a:ext uri="{FF2B5EF4-FFF2-40B4-BE49-F238E27FC236}">
                <a16:creationId xmlns:a16="http://schemas.microsoft.com/office/drawing/2014/main" id="{ACA28B11-BC23-4989-8868-FAC97F78D9D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51793" y="1825625"/>
            <a:ext cx="5468007" cy="4351338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LTFT = +12%</a:t>
            </a:r>
          </a:p>
          <a:p>
            <a:pPr eaLnBrk="1" hangingPunct="1"/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STFT = +2%</a:t>
            </a:r>
          </a:p>
          <a:p>
            <a:pPr marL="0" indent="0" eaLnBrk="1" hangingPunct="1">
              <a:buNone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How is the </a:t>
            </a:r>
            <a:b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engine running </a:t>
            </a:r>
            <a:b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now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?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DF54D5-B0DE-4564-BFF7-9C89F7A754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875" y="1794602"/>
            <a:ext cx="8685125" cy="3992299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8CC08-52D7-44D9-8A8A-80BE226B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84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CA64902-6D8B-9B4F-B48A-5EEA9C3619D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Fuel Trim Example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>
            <a:extLst>
              <a:ext uri="{FF2B5EF4-FFF2-40B4-BE49-F238E27FC236}">
                <a16:creationId xmlns:a16="http://schemas.microsoft.com/office/drawing/2014/main" id="{5C1DCD2C-20D4-45B5-85C6-ED860284088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Answer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: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The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engine is operating normally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now because the PCM has compensated for a slightly lean air-fuel mixture by increasing the injector pulse-width.</a:t>
            </a:r>
          </a:p>
          <a:p>
            <a:pPr lvl="1" eaLnBrk="1" hangingPunct="1">
              <a:spcAft>
                <a:spcPts val="1200"/>
              </a:spcAft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Look for a vacuum leak or low fuel pressure.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5781FD-8E9F-457D-8F83-CBC23A4951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5625"/>
            <a:ext cx="5945476" cy="4084986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3D98BA-AABD-4165-8FBF-062107EAD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85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4E81FD3-9E99-9A42-896B-A3A6883A93B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Fuel Trim Example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3" descr="Hot wheels.bmp">
            <a:extLst>
              <a:ext uri="{FF2B5EF4-FFF2-40B4-BE49-F238E27FC236}">
                <a16:creationId xmlns:a16="http://schemas.microsoft.com/office/drawing/2014/main" id="{24D8C1C4-2635-4C5F-B1C1-C55406286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50" y="1225154"/>
            <a:ext cx="9574638" cy="547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9EDCF7-F9A9-4D7F-88A2-F738D0D0A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86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C0F92CD-9311-3342-B874-C464C7897EA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Test Drive the Vehicle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F15A8-40AB-4AB1-9DC5-F0ADE3B44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186" y="1318752"/>
            <a:ext cx="6193597" cy="540272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Volumetric efficiency (VE)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percentage of air entering the engine compared to the theoretical airflow.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normally aspirated engines will test having a VE of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to 90%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two-valve cylinder head engines will test lower than newer engines equipped with four valves per cylinder.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100%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possible on supercharged or turbocharged engines.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64B05-0A94-463E-BD5F-548F83044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87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30E5571-4BA9-40A0-A9B4-81879C1A4E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251487"/>
            <a:ext cx="4554220" cy="8096394"/>
          </a:xfr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1A90E864-FCB9-FA41-96CC-7153B57A5A2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Volumetric Efficiency</a:t>
            </a:r>
          </a:p>
        </p:txBody>
      </p:sp>
    </p:spTree>
    <p:extLst>
      <p:ext uri="{BB962C8B-B14F-4D97-AF65-F5344CB8AC3E}">
        <p14:creationId xmlns:p14="http://schemas.microsoft.com/office/powerpoint/2010/main" val="27235667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7">
            <a:extLst>
              <a:ext uri="{FF2B5EF4-FFF2-40B4-BE49-F238E27FC236}">
                <a16:creationId xmlns:a16="http://schemas.microsoft.com/office/drawing/2014/main" id="{71743A5F-B359-424C-B51E-52161194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21" y="1225154"/>
            <a:ext cx="9372600" cy="492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7A7BF-D6B6-48A9-B64B-B16E94EC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88</a:t>
            </a:fld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638AD61-C743-4D93-A63F-63CC82188DA8}"/>
              </a:ext>
            </a:extLst>
          </p:cNvPr>
          <p:cNvSpPr/>
          <p:nvPr/>
        </p:nvSpPr>
        <p:spPr>
          <a:xfrm rot="10800000">
            <a:off x="9846565" y="5224951"/>
            <a:ext cx="1693111" cy="3310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FCCDF13-CD8D-3546-8D14-870260BFF55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Must Maintain at least 850mV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972E0-C754-4F47-BB8A-C51B83E87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7265"/>
            <a:ext cx="5371681" cy="48958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 - 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O</a:t>
            </a:r>
            <a:r>
              <a:rPr lang="en-US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goes low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fuel system is lean.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for MAF reporting error,  clogged fuel filter, or weak fuel pump.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O</a:t>
            </a:r>
            <a:r>
              <a:rPr lang="en-US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goes high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something is restricted. Check intake and exhaust.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5BB8BB-5922-46FC-ADCC-84C733D39F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40" y="1648267"/>
            <a:ext cx="5452943" cy="40840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CB7DF-6627-431A-A95E-6D60A349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89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B853914-5165-2F44-A5DF-A1A14702DD3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Power Test Drive</a:t>
            </a:r>
          </a:p>
        </p:txBody>
      </p:sp>
    </p:spTree>
    <p:extLst>
      <p:ext uri="{BB962C8B-B14F-4D97-AF65-F5344CB8AC3E}">
        <p14:creationId xmlns:p14="http://schemas.microsoft.com/office/powerpoint/2010/main" val="226754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5BFA-6A52-40A1-8880-815ED2917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73200"/>
            <a:ext cx="5181600" cy="470376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cruise control is inoperative,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be due to inoperative brake lights or CHMSL.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them by looking through the rearview mirror, using the mirrors in the shop. 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484EB5-BDC0-424D-85F2-7EDB4F8802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4" b="16613"/>
          <a:stretch/>
        </p:blipFill>
        <p:spPr>
          <a:xfrm>
            <a:off x="6520392" y="3328416"/>
            <a:ext cx="5671608" cy="29352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160E9-9E30-4F5F-BC0F-78023CE3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9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A5DBC12-2D3B-FF4C-8FC6-11BAFF8184F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TECH TIP</a:t>
            </a:r>
          </a:p>
        </p:txBody>
      </p:sp>
      <p:pic>
        <p:nvPicPr>
          <p:cNvPr id="6146" name="Picture 2" descr="Check your rear view mirror. | Gaspar &amp;amp; Michele">
            <a:extLst>
              <a:ext uri="{FF2B5EF4-FFF2-40B4-BE49-F238E27FC236}">
                <a16:creationId xmlns:a16="http://schemas.microsoft.com/office/drawing/2014/main" id="{05E58320-B5F3-A044-B9D5-E6424F3C4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59"/>
          <a:stretch/>
        </p:blipFill>
        <p:spPr bwMode="auto">
          <a:xfrm>
            <a:off x="6520392" y="485783"/>
            <a:ext cx="5671608" cy="284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0712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5B088-0D47-41B4-AEF6-B746D380C6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-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 PID stays steady.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Exhaust system is restricted.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-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 PID ratchets down.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Intake is restricted.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E53C23-C284-4AF9-ADA9-8A924D28BE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12027"/>
          <a:stretch/>
        </p:blipFill>
        <p:spPr>
          <a:xfrm>
            <a:off x="7379970" y="539472"/>
            <a:ext cx="4406746" cy="296991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F30D6-550D-4B7C-8D88-EB2FC5D95A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3"/>
          <a:stretch/>
        </p:blipFill>
        <p:spPr>
          <a:xfrm>
            <a:off x="7379970" y="3603347"/>
            <a:ext cx="4406746" cy="28333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6C44F-1BF6-414D-9E9C-572885B4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90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9B24447-00B2-0B4F-977F-E9350425EEE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Test Drive - continued</a:t>
            </a:r>
          </a:p>
        </p:txBody>
      </p:sp>
    </p:spTree>
    <p:extLst>
      <p:ext uri="{BB962C8B-B14F-4D97-AF65-F5344CB8AC3E}">
        <p14:creationId xmlns:p14="http://schemas.microsoft.com/office/powerpoint/2010/main" val="29521686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everyday repair.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replacement modules require programming.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hardware and subscription access is a must.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Advantages to both generic and manufacturer specific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J2534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 through devices.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76" y="1113884"/>
            <a:ext cx="5125046" cy="524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BF988-5C4E-4B5F-B00C-9199B122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91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19CF4F4-F50D-B845-BB42-99A968B005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Module Programming</a:t>
            </a:r>
          </a:p>
        </p:txBody>
      </p:sp>
    </p:spTree>
    <p:extLst>
      <p:ext uri="{BB962C8B-B14F-4D97-AF65-F5344CB8AC3E}">
        <p14:creationId xmlns:p14="http://schemas.microsoft.com/office/powerpoint/2010/main" val="16254582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5E7E7FD-5586-48A1-A08C-300763F1E7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5933371"/>
              </p:ext>
            </p:extLst>
          </p:nvPr>
        </p:nvGraphicFramePr>
        <p:xfrm>
          <a:off x="2144110" y="1156250"/>
          <a:ext cx="7378262" cy="5565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4171">
                  <a:extLst>
                    <a:ext uri="{9D8B030D-6E8A-4147-A177-3AD203B41FA5}">
                      <a16:colId xmlns:a16="http://schemas.microsoft.com/office/drawing/2014/main" val="1063192562"/>
                    </a:ext>
                  </a:extLst>
                </a:gridCol>
                <a:gridCol w="1844171">
                  <a:extLst>
                    <a:ext uri="{9D8B030D-6E8A-4147-A177-3AD203B41FA5}">
                      <a16:colId xmlns:a16="http://schemas.microsoft.com/office/drawing/2014/main" val="2513139640"/>
                    </a:ext>
                  </a:extLst>
                </a:gridCol>
                <a:gridCol w="1844960">
                  <a:extLst>
                    <a:ext uri="{9D8B030D-6E8A-4147-A177-3AD203B41FA5}">
                      <a16:colId xmlns:a16="http://schemas.microsoft.com/office/drawing/2014/main" val="3477450665"/>
                    </a:ext>
                  </a:extLst>
                </a:gridCol>
                <a:gridCol w="1844960">
                  <a:extLst>
                    <a:ext uri="{9D8B030D-6E8A-4147-A177-3AD203B41FA5}">
                      <a16:colId xmlns:a16="http://schemas.microsoft.com/office/drawing/2014/main" val="3481470346"/>
                    </a:ext>
                  </a:extLst>
                </a:gridCol>
              </a:tblGrid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Item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Maybe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7353094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Warning lights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773111"/>
                  </a:ext>
                </a:extLst>
              </a:tr>
              <a:tr h="562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A/C Vent temperature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1021586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Tire pressure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 (most vehicles)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7736971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Steering wheel effort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 (some vehicles)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2957665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Battery testing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7917735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Oil level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6636126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Starter Amp testing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3547746"/>
                  </a:ext>
                </a:extLst>
              </a:tr>
              <a:tr h="562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Starting/charging testing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 (several tests)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2042321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DLC protocol activity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9653713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CAN Resistance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8306798"/>
                  </a:ext>
                </a:extLst>
              </a:tr>
              <a:tr h="562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Head and brake lights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53601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Scan tool data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7235437"/>
                  </a:ext>
                </a:extLst>
              </a:tr>
              <a:tr h="562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Diagnose restricted intake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3805979"/>
                  </a:ext>
                </a:extLst>
              </a:tr>
              <a:tr h="562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Diagnose restricted exhaust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166597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D67F447-3595-4678-BBB1-DB00A2F75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DE2251-FAE0-47E6-A331-37A6C895C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92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D34CA12-8C47-7942-B561-3D331E137C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Summary Chart</a:t>
            </a:r>
          </a:p>
        </p:txBody>
      </p:sp>
    </p:spTree>
    <p:extLst>
      <p:ext uri="{BB962C8B-B14F-4D97-AF65-F5344CB8AC3E}">
        <p14:creationId xmlns:p14="http://schemas.microsoft.com/office/powerpoint/2010/main" val="41530239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0B7114-AA60-43F4-BAB5-59DD65979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2" y="1196788"/>
            <a:ext cx="9866472" cy="529608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487BA-0EA7-45AD-B6D3-5EFC96582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93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8EBF312-8813-4442-AD6A-4D4DC8A2D88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Cars in the Future?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85757-6590-47FE-9E2D-9EC744B173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many systems that can be checked and diagnosed from the driver’s seat.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easy.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flat-rate.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fast diagnosis.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to the root cause quickly.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 the car right the first time.</a:t>
            </a:r>
          </a:p>
          <a:p>
            <a:pPr marL="0" indent="0">
              <a:buNone/>
            </a:pPr>
            <a:r>
              <a:rPr lang="en-US" sz="3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satisfaction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2C050B-68E3-44F7-869C-8CB1F59D9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2"/>
          <a:stretch/>
        </p:blipFill>
        <p:spPr>
          <a:xfrm>
            <a:off x="6873525" y="451511"/>
            <a:ext cx="4206483" cy="29774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F7E86-BDB9-4763-A15E-8A95ADAA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94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C4D79-C422-48E1-9610-68068F18E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25" y="3559732"/>
            <a:ext cx="4206483" cy="279661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BEB4521-0016-7D4A-8CF3-4328A2D16FF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7147603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D5B05-1A79-416B-ADC0-862A4519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95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77958BA-92C5-6745-88AE-A99BB20358B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Website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A622A5-6D71-684B-B370-119B5E6EBC6F}"/>
              </a:ext>
            </a:extLst>
          </p:cNvPr>
          <p:cNvGrpSpPr/>
          <p:nvPr/>
        </p:nvGrpSpPr>
        <p:grpSpPr>
          <a:xfrm>
            <a:off x="1163195" y="1225154"/>
            <a:ext cx="10216129" cy="5131196"/>
            <a:chOff x="1669114" y="1225154"/>
            <a:chExt cx="9204291" cy="46229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ACAF38D-111F-5946-8B0C-AB885D250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115" y="1225154"/>
              <a:ext cx="9204290" cy="331163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66B91BD-5C86-124C-92F3-0363D274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114" y="2297789"/>
              <a:ext cx="9201931" cy="3550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2268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498339-7A8A-49DE-9525-B6B051D4C8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31" y="1225154"/>
            <a:ext cx="2811246" cy="37098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D5B05-1A79-416B-ADC0-862A4519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96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77958BA-92C5-6745-88AE-A99BB20358B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866120" cy="86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Textbooks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38729-4105-CB44-B812-F26B23B0F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85" y="365125"/>
            <a:ext cx="6398790" cy="5899751"/>
          </a:xfrm>
          <a:prstGeom prst="rect">
            <a:avLst/>
          </a:prstGeom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7A9AB380-3C0E-7A45-A452-6CA89AE72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31769"/>
            <a:ext cx="3331835" cy="10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0898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D0E7778-265B-BE4F-B684-D1D025749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3"/>
          <a:stretch/>
        </p:blipFill>
        <p:spPr>
          <a:xfrm>
            <a:off x="-7620" y="0"/>
            <a:ext cx="12248388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3243B-D0CD-46E4-8291-162DE35C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97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1A5FB9-E94F-B34F-A693-8B9D2F1A84B3}"/>
              </a:ext>
            </a:extLst>
          </p:cNvPr>
          <p:cNvSpPr txBox="1"/>
          <p:nvPr/>
        </p:nvSpPr>
        <p:spPr>
          <a:xfrm>
            <a:off x="6300316" y="1862574"/>
            <a:ext cx="54619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0" b="1" dirty="0">
                <a:solidFill>
                  <a:schemeClr val="bg1"/>
                </a:solidFill>
              </a:rPr>
              <a:t>Jim </a:t>
            </a:r>
            <a:r>
              <a:rPr lang="en-US" sz="5000" b="1" dirty="0" err="1">
                <a:solidFill>
                  <a:schemeClr val="bg1"/>
                </a:solidFill>
              </a:rPr>
              <a:t>Halderman</a:t>
            </a:r>
            <a:endParaRPr lang="en-US" sz="5000" b="1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7C4F85-DC41-AF45-A190-05DF9E512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231" y="5289946"/>
            <a:ext cx="2923431" cy="846444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8B7CA6BF-9B27-B245-A0CC-668323674D58}"/>
              </a:ext>
            </a:extLst>
          </p:cNvPr>
          <p:cNvSpPr txBox="1">
            <a:spLocks/>
          </p:cNvSpPr>
          <p:nvPr/>
        </p:nvSpPr>
        <p:spPr>
          <a:xfrm>
            <a:off x="4662252" y="365125"/>
            <a:ext cx="7099998" cy="8600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D6BBA-E074-4143-B1A8-7FDE77FD2D7F}"/>
              </a:ext>
            </a:extLst>
          </p:cNvPr>
          <p:cNvSpPr txBox="1"/>
          <p:nvPr/>
        </p:nvSpPr>
        <p:spPr>
          <a:xfrm>
            <a:off x="3856892" y="2861093"/>
            <a:ext cx="79053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0" b="1" dirty="0" err="1">
                <a:solidFill>
                  <a:schemeClr val="bg1"/>
                </a:solidFill>
              </a:rPr>
              <a:t>Jim@JamesHalderman.com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28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5204</TotalTime>
  <Words>3015</Words>
  <Application>Microsoft Office PowerPoint</Application>
  <PresentationFormat>Widescreen</PresentationFormat>
  <Paragraphs>596</Paragraphs>
  <Slides>97</Slides>
  <Notes>90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3" baseType="lpstr">
      <vt:lpstr>Arial</vt:lpstr>
      <vt:lpstr>Calibri</vt:lpstr>
      <vt:lpstr>Calibri Light</vt:lpstr>
      <vt:lpstr>Franklin Gothic Demi</vt:lpstr>
      <vt:lpstr>Franklin Gothic Heavy</vt:lpstr>
      <vt:lpstr>Office Theme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 Inspection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Cylinder Contribution Test</vt:lpstr>
      <vt:lpstr>PowerPoint Presentation</vt:lpstr>
      <vt:lpstr>PowerPoint Presentation</vt:lpstr>
      <vt:lpstr>Global OBD II Modes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Diagnosis from the  Driver’s Seat</dc:title>
  <dc:creator>James Halderman</dc:creator>
  <cp:lastModifiedBy>Owner</cp:lastModifiedBy>
  <cp:revision>663</cp:revision>
  <dcterms:created xsi:type="dcterms:W3CDTF">2019-07-04T13:07:07Z</dcterms:created>
  <dcterms:modified xsi:type="dcterms:W3CDTF">2022-03-19T14:16:01Z</dcterms:modified>
</cp:coreProperties>
</file>