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76" r:id="rId2"/>
    <p:sldId id="427" r:id="rId3"/>
    <p:sldId id="428" r:id="rId4"/>
    <p:sldId id="429" r:id="rId5"/>
    <p:sldId id="452" r:id="rId6"/>
    <p:sldId id="431" r:id="rId7"/>
    <p:sldId id="453" r:id="rId8"/>
    <p:sldId id="432" r:id="rId9"/>
    <p:sldId id="433" r:id="rId10"/>
    <p:sldId id="434" r:id="rId11"/>
    <p:sldId id="454" r:id="rId12"/>
    <p:sldId id="1090" r:id="rId13"/>
    <p:sldId id="455" r:id="rId14"/>
    <p:sldId id="456" r:id="rId15"/>
    <p:sldId id="435" r:id="rId16"/>
    <p:sldId id="1091" r:id="rId17"/>
    <p:sldId id="458" r:id="rId18"/>
    <p:sldId id="459" r:id="rId19"/>
    <p:sldId id="460" r:id="rId20"/>
    <p:sldId id="437" r:id="rId21"/>
    <p:sldId id="1092" r:id="rId22"/>
    <p:sldId id="461" r:id="rId23"/>
    <p:sldId id="438" r:id="rId24"/>
    <p:sldId id="1089" r:id="rId25"/>
    <p:sldId id="462" r:id="rId26"/>
    <p:sldId id="473" r:id="rId27"/>
    <p:sldId id="477" r:id="rId28"/>
    <p:sldId id="474" r:id="rId29"/>
    <p:sldId id="475" r:id="rId30"/>
    <p:sldId id="476" r:id="rId31"/>
    <p:sldId id="444" r:id="rId32"/>
    <p:sldId id="445" r:id="rId33"/>
    <p:sldId id="1093" r:id="rId34"/>
    <p:sldId id="469" r:id="rId35"/>
    <p:sldId id="470" r:id="rId36"/>
    <p:sldId id="446" r:id="rId37"/>
    <p:sldId id="447" r:id="rId38"/>
    <p:sldId id="1094" r:id="rId39"/>
    <p:sldId id="1095" r:id="rId40"/>
    <p:sldId id="471" r:id="rId41"/>
    <p:sldId id="472" r:id="rId42"/>
    <p:sldId id="448" r:id="rId43"/>
    <p:sldId id="449" r:id="rId44"/>
    <p:sldId id="450" r:id="rId45"/>
    <p:sldId id="1096" r:id="rId46"/>
    <p:sldId id="109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6" autoAdjust="0"/>
    <p:restoredTop sz="83248" autoAdjust="0"/>
  </p:normalViewPr>
  <p:slideViewPr>
    <p:cSldViewPr>
      <p:cViewPr>
        <p:scale>
          <a:sx n="100" d="100"/>
          <a:sy n="100" d="100"/>
        </p:scale>
        <p:origin x="1728" y="408"/>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2/1/2021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2/1/2021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2/1/2021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770611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SG4J5b5mwqE" TargetMode="External"/><Relationship Id="rId3" Type="http://schemas.openxmlformats.org/officeDocument/2006/relationships/hyperlink" Target="https://www.youtube.com/watch?v=UACCcOfW6WM" TargetMode="External"/><Relationship Id="rId7" Type="http://schemas.openxmlformats.org/officeDocument/2006/relationships/hyperlink" Target="https://www.youtube.com/watch?v=3htiFQYyg_s" TargetMode="External"/><Relationship Id="rId2" Type="http://schemas.openxmlformats.org/officeDocument/2006/relationships/hyperlink" Target="https://www.youtube.com/watch?v=0ayGTFR9gHs" TargetMode="External"/><Relationship Id="rId1" Type="http://schemas.openxmlformats.org/officeDocument/2006/relationships/slideLayout" Target="../slideLayouts/slideLayout12.xml"/><Relationship Id="rId6" Type="http://schemas.openxmlformats.org/officeDocument/2006/relationships/hyperlink" Target="https://www.youtube.com/watch?v=5vkpeypbntQ" TargetMode="External"/><Relationship Id="rId11" Type="http://schemas.openxmlformats.org/officeDocument/2006/relationships/hyperlink" Target="https://www.youtube.com/watch?v=JCnMPMuIVYg&amp;feature=youtu.be" TargetMode="External"/><Relationship Id="rId5" Type="http://schemas.openxmlformats.org/officeDocument/2006/relationships/hyperlink" Target="https://www.youtube.com/watch?v=W_APxWdzt98&amp;feature=youtu.be" TargetMode="External"/><Relationship Id="rId10" Type="http://schemas.openxmlformats.org/officeDocument/2006/relationships/hyperlink" Target="https://www.youtube.com/watch?v=zNCBj2LoSJo" TargetMode="External"/><Relationship Id="rId4" Type="http://schemas.openxmlformats.org/officeDocument/2006/relationships/hyperlink" Target="https://www.youtube.com/watch?v=a3DhLaAfkO0" TargetMode="External"/><Relationship Id="rId9" Type="http://schemas.openxmlformats.org/officeDocument/2006/relationships/hyperlink" Target="https://www.youtube.com/watch?v=ymKzKOnI78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ymul7T3hC5Y" TargetMode="External"/><Relationship Id="rId2" Type="http://schemas.openxmlformats.org/officeDocument/2006/relationships/hyperlink" Target="https://www.youtube.com/watch?v=ugQ5GI9I-QI"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8</a:t>
            </a:r>
          </a:p>
        </p:txBody>
      </p:sp>
      <p:sp>
        <p:nvSpPr>
          <p:cNvPr id="5" name="Text Placeholder 4"/>
          <p:cNvSpPr>
            <a:spLocks noGrp="1"/>
          </p:cNvSpPr>
          <p:nvPr>
            <p:ph type="body" sz="quarter" idx="15"/>
          </p:nvPr>
        </p:nvSpPr>
        <p:spPr>
          <a:xfrm>
            <a:off x="5029200" y="3200400"/>
            <a:ext cx="4114800" cy="2925763"/>
          </a:xfrm>
        </p:spPr>
        <p:txBody>
          <a:bodyPr/>
          <a:lstStyle/>
          <a:p>
            <a:r>
              <a:rPr lang="en-US" dirty="0"/>
              <a:t>Cooling System Operation and Diagnosis</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Thermostats (2 of 2)</a:t>
            </a:r>
          </a:p>
        </p:txBody>
      </p:sp>
      <p:sp>
        <p:nvSpPr>
          <p:cNvPr id="30723" name="Content Placeholder 2"/>
          <p:cNvSpPr>
            <a:spLocks noGrp="1"/>
          </p:cNvSpPr>
          <p:nvPr>
            <p:ph idx="1"/>
          </p:nvPr>
        </p:nvSpPr>
        <p:spPr/>
        <p:txBody>
          <a:bodyPr/>
          <a:lstStyle/>
          <a:p>
            <a:r>
              <a:rPr lang="en-US" dirty="0"/>
              <a:t>An encapsulated, wax-based, plastic-pellet heat sensor is located on the engine side of the thermostatic valve. </a:t>
            </a:r>
          </a:p>
          <a:p>
            <a:r>
              <a:rPr lang="en-US" dirty="0"/>
              <a:t>As the engine warms, heat swells the heat sensor.</a:t>
            </a:r>
          </a:p>
        </p:txBody>
      </p:sp>
    </p:spTree>
    <p:extLst>
      <p:ext uri="{BB962C8B-B14F-4D97-AF65-F5344CB8AC3E}">
        <p14:creationId xmlns:p14="http://schemas.microsoft.com/office/powerpoint/2010/main" val="24083679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8–5</a:t>
            </a:r>
            <a:r>
              <a:rPr lang="en-US" dirty="0"/>
              <a:t> (a) When the engine is cold, the coolant flows through the bypass. (b) When the thermostat opens, the coolant can flow to the radiator.</a:t>
            </a:r>
          </a:p>
        </p:txBody>
      </p:sp>
      <p:pic>
        <p:nvPicPr>
          <p:cNvPr id="3" name="Picture 2" descr="6036908005.jpg"/>
          <p:cNvPicPr>
            <a:picLocks noChangeAspect="1"/>
          </p:cNvPicPr>
          <p:nvPr/>
        </p:nvPicPr>
        <p:blipFill>
          <a:blip r:embed="rId2" cstate="print"/>
          <a:stretch>
            <a:fillRect/>
          </a:stretch>
        </p:blipFill>
        <p:spPr>
          <a:xfrm>
            <a:off x="100641" y="1915065"/>
            <a:ext cx="4389120" cy="3947050"/>
          </a:xfrm>
          <a:prstGeom prst="rect">
            <a:avLst/>
          </a:prstGeom>
        </p:spPr>
      </p:pic>
      <p:pic>
        <p:nvPicPr>
          <p:cNvPr id="4" name="Picture 3" descr="6036908006.jpg"/>
          <p:cNvPicPr>
            <a:picLocks noChangeAspect="1"/>
          </p:cNvPicPr>
          <p:nvPr/>
        </p:nvPicPr>
        <p:blipFill>
          <a:blip r:embed="rId3" cstate="print"/>
          <a:stretch>
            <a:fillRect/>
          </a:stretch>
        </p:blipFill>
        <p:spPr>
          <a:xfrm>
            <a:off x="4613523" y="1922070"/>
            <a:ext cx="4389120" cy="3832450"/>
          </a:xfrm>
          <a:prstGeom prst="rect">
            <a:avLst/>
          </a:prstGeom>
        </p:spPr>
      </p:pic>
    </p:spTree>
    <p:extLst>
      <p:ext uri="{BB962C8B-B14F-4D97-AF65-F5344CB8AC3E}">
        <p14:creationId xmlns:p14="http://schemas.microsoft.com/office/powerpoint/2010/main" val="2595053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Thermostat Operation</a:t>
            </a:r>
            <a:br>
              <a:rPr lang="en-US" sz="1800" dirty="0"/>
            </a:br>
            <a:r>
              <a:rPr lang="en-US" sz="900" dirty="0">
                <a:solidFill>
                  <a:schemeClr val="bg2"/>
                </a:solidFill>
              </a:rPr>
              <a:t>(The animation will automatically start in a few seconds) </a:t>
            </a:r>
            <a:endParaRPr lang="en-US" sz="900" dirty="0"/>
          </a:p>
        </p:txBody>
      </p:sp>
      <p:pic>
        <p:nvPicPr>
          <p:cNvPr id="5" name="thermostat_op">
            <a:hlinkClick r:id="" action="ppaction://media"/>
            <a:extLst>
              <a:ext uri="{FF2B5EF4-FFF2-40B4-BE49-F238E27FC236}">
                <a16:creationId xmlns:a16="http://schemas.microsoft.com/office/drawing/2014/main" id="{B7AEC794-8414-409F-8012-9478432339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651233"/>
            <a:ext cx="7858031" cy="4419600"/>
          </a:xfrm>
        </p:spPr>
      </p:pic>
    </p:spTree>
    <p:extLst>
      <p:ext uri="{BB962C8B-B14F-4D97-AF65-F5344CB8AC3E}">
        <p14:creationId xmlns:p14="http://schemas.microsoft.com/office/powerpoint/2010/main" val="36271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Radiators</a:t>
            </a:r>
          </a:p>
        </p:txBody>
      </p:sp>
      <p:sp>
        <p:nvSpPr>
          <p:cNvPr id="4" name="Content Placeholder 3"/>
          <p:cNvSpPr>
            <a:spLocks noGrp="1"/>
          </p:cNvSpPr>
          <p:nvPr>
            <p:ph idx="1"/>
          </p:nvPr>
        </p:nvSpPr>
        <p:spPr/>
        <p:txBody>
          <a:bodyPr/>
          <a:lstStyle/>
          <a:p>
            <a:r>
              <a:rPr lang="en-US" dirty="0"/>
              <a:t>What are the types of radiators?</a:t>
            </a:r>
          </a:p>
          <a:p>
            <a:r>
              <a:rPr lang="en-US" dirty="0"/>
              <a:t>What are the two basic designs of radiators?</a:t>
            </a:r>
          </a:p>
          <a:p>
            <a:r>
              <a:rPr lang="en-US" dirty="0"/>
              <a:t>How radiators work</a:t>
            </a:r>
          </a:p>
        </p:txBody>
      </p:sp>
    </p:spTree>
    <p:extLst>
      <p:ext uri="{BB962C8B-B14F-4D97-AF65-F5344CB8AC3E}">
        <p14:creationId xmlns:p14="http://schemas.microsoft.com/office/powerpoint/2010/main" val="269896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8–11</a:t>
            </a:r>
            <a:r>
              <a:rPr lang="en-US" dirty="0"/>
              <a:t> The tubes and fins of the radiator core.</a:t>
            </a:r>
          </a:p>
        </p:txBody>
      </p:sp>
      <p:pic>
        <p:nvPicPr>
          <p:cNvPr id="3" name="Picture 2" descr="6036908012.jpg"/>
          <p:cNvPicPr>
            <a:picLocks noChangeAspect="1"/>
          </p:cNvPicPr>
          <p:nvPr/>
        </p:nvPicPr>
        <p:blipFill>
          <a:blip r:embed="rId2" cstate="print"/>
          <a:stretch>
            <a:fillRect/>
          </a:stretch>
        </p:blipFill>
        <p:spPr>
          <a:xfrm>
            <a:off x="2119580" y="1762964"/>
            <a:ext cx="4904841" cy="4246473"/>
          </a:xfrm>
          <a:prstGeom prst="rect">
            <a:avLst/>
          </a:prstGeom>
        </p:spPr>
      </p:pic>
    </p:spTree>
    <p:extLst>
      <p:ext uri="{BB962C8B-B14F-4D97-AF65-F5344CB8AC3E}">
        <p14:creationId xmlns:p14="http://schemas.microsoft.com/office/powerpoint/2010/main" val="364337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p:txBody>
          <a:bodyPr/>
          <a:lstStyle/>
          <a:p>
            <a:r>
              <a:rPr lang="en-US" dirty="0"/>
              <a:t>Pressure Cap</a:t>
            </a:r>
          </a:p>
        </p:txBody>
      </p:sp>
      <p:sp>
        <p:nvSpPr>
          <p:cNvPr id="31747" name="Rectangle 3"/>
          <p:cNvSpPr>
            <a:spLocks noGrp="1" noChangeArrowheads="1"/>
          </p:cNvSpPr>
          <p:nvPr>
            <p:ph type="body" idx="1"/>
          </p:nvPr>
        </p:nvSpPr>
        <p:spPr/>
        <p:txBody>
          <a:bodyPr/>
          <a:lstStyle/>
          <a:p>
            <a:r>
              <a:rPr lang="en-US" dirty="0"/>
              <a:t>The filler neck is fitted with a pressure cap. </a:t>
            </a:r>
          </a:p>
          <a:p>
            <a:r>
              <a:rPr lang="en-US" dirty="0"/>
              <a:t>The cap has a spring-loaded valve that closes the cooling system vent. </a:t>
            </a:r>
          </a:p>
          <a:p>
            <a:r>
              <a:rPr lang="en-US" dirty="0"/>
              <a:t>This causes cooling pressure to build up to the pressure setting of the cap. </a:t>
            </a:r>
          </a:p>
          <a:p>
            <a:r>
              <a:rPr lang="en-US" dirty="0"/>
              <a:t>At this point, the valve will release the excess pressure to prevent system damage.</a:t>
            </a:r>
          </a:p>
        </p:txBody>
      </p:sp>
    </p:spTree>
    <p:extLst>
      <p:ext uri="{BB962C8B-B14F-4D97-AF65-F5344CB8AC3E}">
        <p14:creationId xmlns:p14="http://schemas.microsoft.com/office/powerpoint/2010/main" val="30042616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Radiator Pressure Cap</a:t>
            </a:r>
            <a:br>
              <a:rPr lang="en-US" sz="1800" dirty="0"/>
            </a:br>
            <a:r>
              <a:rPr lang="en-US" sz="900" dirty="0">
                <a:solidFill>
                  <a:schemeClr val="bg2"/>
                </a:solidFill>
              </a:rPr>
              <a:t>(The animation will automatically start in a few seconds) </a:t>
            </a:r>
            <a:endParaRPr lang="en-US" sz="900" dirty="0"/>
          </a:p>
        </p:txBody>
      </p:sp>
      <p:pic>
        <p:nvPicPr>
          <p:cNvPr id="5" name="pressure_cap_operation">
            <a:hlinkClick r:id="" action="ppaction://media"/>
            <a:extLst>
              <a:ext uri="{FF2B5EF4-FFF2-40B4-BE49-F238E27FC236}">
                <a16:creationId xmlns:a16="http://schemas.microsoft.com/office/drawing/2014/main" id="{592A43BD-3DFD-4161-B550-04B4A9A867A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524000"/>
            <a:ext cx="8264481" cy="4648200"/>
          </a:xfrm>
        </p:spPr>
      </p:pic>
    </p:spTree>
    <p:extLst>
      <p:ext uri="{BB962C8B-B14F-4D97-AF65-F5344CB8AC3E}">
        <p14:creationId xmlns:p14="http://schemas.microsoft.com/office/powerpoint/2010/main" val="357115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8–14</a:t>
            </a:r>
            <a:r>
              <a:rPr lang="en-US" dirty="0"/>
              <a:t> The pressure valve maintains the system pressure and allows excess pressure to vent. The vacuum valve allows coolant to return to the system from the recovery tank.</a:t>
            </a:r>
          </a:p>
        </p:txBody>
      </p:sp>
      <p:pic>
        <p:nvPicPr>
          <p:cNvPr id="3" name="Picture 2" descr="6036908016.jpg"/>
          <p:cNvPicPr>
            <a:picLocks noChangeAspect="1"/>
          </p:cNvPicPr>
          <p:nvPr/>
        </p:nvPicPr>
        <p:blipFill>
          <a:blip r:embed="rId2" cstate="print"/>
          <a:stretch>
            <a:fillRect/>
          </a:stretch>
        </p:blipFill>
        <p:spPr>
          <a:xfrm>
            <a:off x="539496" y="2196388"/>
            <a:ext cx="8065008" cy="3379622"/>
          </a:xfrm>
          <a:prstGeom prst="rect">
            <a:avLst/>
          </a:prstGeom>
        </p:spPr>
      </p:pic>
    </p:spTree>
    <p:extLst>
      <p:ext uri="{BB962C8B-B14F-4D97-AF65-F5344CB8AC3E}">
        <p14:creationId xmlns:p14="http://schemas.microsoft.com/office/powerpoint/2010/main" val="2410898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Coolant Recovery Systems</a:t>
            </a:r>
          </a:p>
        </p:txBody>
      </p:sp>
      <p:sp>
        <p:nvSpPr>
          <p:cNvPr id="4" name="Content Placeholder 3"/>
          <p:cNvSpPr>
            <a:spLocks noGrp="1"/>
          </p:cNvSpPr>
          <p:nvPr>
            <p:ph idx="1"/>
          </p:nvPr>
        </p:nvSpPr>
        <p:spPr/>
        <p:txBody>
          <a:bodyPr/>
          <a:lstStyle/>
          <a:p>
            <a:r>
              <a:rPr lang="en-US" dirty="0"/>
              <a:t>What is the purpose and function of coolant recover systems?</a:t>
            </a:r>
          </a:p>
          <a:p>
            <a:pPr lvl="1"/>
            <a:r>
              <a:rPr lang="en-US" dirty="0"/>
              <a:t>Most cooling systems connect the overflow to a plastic reservoir to hold excess coolant while the system is hot.</a:t>
            </a:r>
          </a:p>
          <a:p>
            <a:r>
              <a:rPr lang="en-US" dirty="0"/>
              <a:t>Surge tank</a:t>
            </a:r>
          </a:p>
          <a:p>
            <a:pPr lvl="1"/>
            <a:r>
              <a:rPr lang="en-US" dirty="0"/>
              <a:t>Some vehicles use a surge tank, which is located at the highest level of the cooling system and holds about 1 quart (1 liter) of coolant.</a:t>
            </a:r>
          </a:p>
        </p:txBody>
      </p:sp>
    </p:spTree>
    <p:extLst>
      <p:ext uri="{BB962C8B-B14F-4D97-AF65-F5344CB8AC3E}">
        <p14:creationId xmlns:p14="http://schemas.microsoft.com/office/powerpoint/2010/main" val="424470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8–15</a:t>
            </a:r>
            <a:r>
              <a:rPr lang="en-US" dirty="0"/>
              <a:t> The level in the coolant recovery system raises and lowers with engine temperature.</a:t>
            </a:r>
          </a:p>
        </p:txBody>
      </p:sp>
      <p:pic>
        <p:nvPicPr>
          <p:cNvPr id="3" name="Picture 2" descr="6036908017.jpg"/>
          <p:cNvPicPr>
            <a:picLocks noChangeAspect="1"/>
          </p:cNvPicPr>
          <p:nvPr/>
        </p:nvPicPr>
        <p:blipFill>
          <a:blip r:embed="rId2" cstate="print"/>
          <a:stretch>
            <a:fillRect/>
          </a:stretch>
        </p:blipFill>
        <p:spPr>
          <a:xfrm>
            <a:off x="2371954" y="1653235"/>
            <a:ext cx="4400092" cy="4465929"/>
          </a:xfrm>
          <a:prstGeom prst="rect">
            <a:avLst/>
          </a:prstGeom>
        </p:spPr>
      </p:pic>
    </p:spTree>
    <p:extLst>
      <p:ext uri="{BB962C8B-B14F-4D97-AF65-F5344CB8AC3E}">
        <p14:creationId xmlns:p14="http://schemas.microsoft.com/office/powerpoint/2010/main" val="281625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6"/>
          <p:cNvSpPr>
            <a:spLocks noGrp="1"/>
          </p:cNvSpPr>
          <p:nvPr>
            <p:ph idx="1"/>
          </p:nvPr>
        </p:nvSpPr>
        <p:spPr/>
        <p:txBody>
          <a:bodyPr/>
          <a:lstStyle/>
          <a:p>
            <a:pPr marL="0" indent="0">
              <a:buNone/>
            </a:pPr>
            <a:r>
              <a:rPr lang="en-US" b="1" dirty="0">
                <a:solidFill>
                  <a:srgbClr val="005A70"/>
                </a:solidFill>
              </a:rPr>
              <a:t>8.1</a:t>
            </a:r>
            <a:r>
              <a:rPr lang="en-US" dirty="0"/>
              <a:t> Explain the purpose and function of the cooling system and cooling system operation.</a:t>
            </a:r>
          </a:p>
          <a:p>
            <a:pPr marL="0" indent="0">
              <a:buNone/>
            </a:pPr>
            <a:r>
              <a:rPr lang="en-US" b="1" dirty="0">
                <a:solidFill>
                  <a:srgbClr val="005A70"/>
                </a:solidFill>
              </a:rPr>
              <a:t>8.2</a:t>
            </a:r>
            <a:r>
              <a:rPr lang="en-US" dirty="0"/>
              <a:t> Explain the purpose of thermostats, radiators, pressure caps, and water pumps.</a:t>
            </a:r>
          </a:p>
          <a:p>
            <a:pPr marL="0" indent="0">
              <a:buNone/>
            </a:pPr>
            <a:r>
              <a:rPr lang="en-US" b="1" dirty="0">
                <a:solidFill>
                  <a:srgbClr val="005A70"/>
                </a:solidFill>
              </a:rPr>
              <a:t>8.3</a:t>
            </a:r>
            <a:r>
              <a:rPr lang="en-US" dirty="0"/>
              <a:t> Explain coolant flow in the engine and coolant recovery systems.</a:t>
            </a:r>
          </a:p>
        </p:txBody>
      </p:sp>
    </p:spTree>
    <p:extLst>
      <p:ext uri="{BB962C8B-B14F-4D97-AF65-F5344CB8AC3E}">
        <p14:creationId xmlns:p14="http://schemas.microsoft.com/office/powerpoint/2010/main" val="12883641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Water Pumps</a:t>
            </a:r>
          </a:p>
        </p:txBody>
      </p:sp>
      <p:sp>
        <p:nvSpPr>
          <p:cNvPr id="33795" name="Content Placeholder 3"/>
          <p:cNvSpPr>
            <a:spLocks noGrp="1"/>
          </p:cNvSpPr>
          <p:nvPr>
            <p:ph idx="1"/>
          </p:nvPr>
        </p:nvSpPr>
        <p:spPr/>
        <p:txBody>
          <a:bodyPr/>
          <a:lstStyle/>
          <a:p>
            <a:r>
              <a:rPr lang="en-US" dirty="0"/>
              <a:t>Water pumps are not positive displacement pumps. </a:t>
            </a:r>
          </a:p>
          <a:p>
            <a:r>
              <a:rPr lang="en-US" dirty="0"/>
              <a:t>The water pump is a centrifugal pump that can move a large volume of coolant without increasing the pressure of the coolant.</a:t>
            </a:r>
          </a:p>
          <a:p>
            <a:r>
              <a:rPr lang="en-US" dirty="0"/>
              <a:t>Coolant leaving the pump impeller is fed through a scroll.</a:t>
            </a:r>
          </a:p>
        </p:txBody>
      </p:sp>
    </p:spTree>
    <p:extLst>
      <p:ext uri="{BB962C8B-B14F-4D97-AF65-F5344CB8AC3E}">
        <p14:creationId xmlns:p14="http://schemas.microsoft.com/office/powerpoint/2010/main" val="28672681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Water Pump Operation</a:t>
            </a:r>
            <a:br>
              <a:rPr lang="en-US" sz="1800" dirty="0"/>
            </a:br>
            <a:r>
              <a:rPr lang="en-US" sz="900" dirty="0">
                <a:solidFill>
                  <a:schemeClr val="bg2"/>
                </a:solidFill>
              </a:rPr>
              <a:t>(The animation will automatically start in a few seconds) </a:t>
            </a:r>
            <a:endParaRPr lang="en-US" sz="900" dirty="0"/>
          </a:p>
        </p:txBody>
      </p:sp>
      <p:pic>
        <p:nvPicPr>
          <p:cNvPr id="5" name="water_pump_operation">
            <a:hlinkClick r:id="" action="ppaction://media"/>
            <a:extLst>
              <a:ext uri="{FF2B5EF4-FFF2-40B4-BE49-F238E27FC236}">
                <a16:creationId xmlns:a16="http://schemas.microsoft.com/office/drawing/2014/main" id="{34233FA1-061E-46EA-8D6D-A191192C8A8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9593"/>
            <a:ext cx="8128998" cy="4572000"/>
          </a:xfrm>
        </p:spPr>
      </p:pic>
    </p:spTree>
    <p:extLst>
      <p:ext uri="{BB962C8B-B14F-4D97-AF65-F5344CB8AC3E}">
        <p14:creationId xmlns:p14="http://schemas.microsoft.com/office/powerpoint/2010/main" val="29980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8–19</a:t>
            </a:r>
            <a:r>
              <a:rPr lang="en-US" dirty="0"/>
              <a:t> This severely corroded water pump could not circulate enough coolant to keep the engine cool. As a result, the engine overheated and blew a head gasket.</a:t>
            </a:r>
          </a:p>
        </p:txBody>
      </p:sp>
      <p:pic>
        <p:nvPicPr>
          <p:cNvPr id="3" name="Picture 2" descr="6036908021.jpg"/>
          <p:cNvPicPr>
            <a:picLocks noChangeAspect="1"/>
          </p:cNvPicPr>
          <p:nvPr/>
        </p:nvPicPr>
        <p:blipFill>
          <a:blip r:embed="rId2" cstate="print"/>
          <a:stretch>
            <a:fillRect/>
          </a:stretch>
        </p:blipFill>
        <p:spPr>
          <a:xfrm>
            <a:off x="1691641" y="1894637"/>
            <a:ext cx="5760719" cy="3983126"/>
          </a:xfrm>
          <a:prstGeom prst="rect">
            <a:avLst/>
          </a:prstGeom>
        </p:spPr>
      </p:pic>
    </p:spTree>
    <p:extLst>
      <p:ext uri="{BB962C8B-B14F-4D97-AF65-F5344CB8AC3E}">
        <p14:creationId xmlns:p14="http://schemas.microsoft.com/office/powerpoint/2010/main" val="198220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Coolant Flow in the Engine</a:t>
            </a:r>
          </a:p>
        </p:txBody>
      </p:sp>
      <p:sp>
        <p:nvSpPr>
          <p:cNvPr id="34819" name="Content Placeholder 2"/>
          <p:cNvSpPr>
            <a:spLocks noGrp="1"/>
          </p:cNvSpPr>
          <p:nvPr>
            <p:ph idx="1"/>
          </p:nvPr>
        </p:nvSpPr>
        <p:spPr/>
        <p:txBody>
          <a:bodyPr/>
          <a:lstStyle/>
          <a:p>
            <a:r>
              <a:rPr lang="en-US" dirty="0"/>
              <a:t>Coolant flows through the engine in one of the following ways:</a:t>
            </a:r>
          </a:p>
          <a:p>
            <a:pPr lvl="1"/>
            <a:r>
              <a:rPr lang="en-US" dirty="0"/>
              <a:t>Parallel flow system</a:t>
            </a:r>
          </a:p>
          <a:p>
            <a:pPr lvl="1"/>
            <a:r>
              <a:rPr lang="en-US" dirty="0"/>
              <a:t>Series flow system</a:t>
            </a:r>
          </a:p>
          <a:p>
            <a:pPr lvl="1"/>
            <a:r>
              <a:rPr lang="en-US" dirty="0"/>
              <a:t>Series–parallel flow system</a:t>
            </a:r>
          </a:p>
          <a:p>
            <a:r>
              <a:rPr lang="en-US" dirty="0"/>
              <a:t>Excess pressure usually forces some coolant from the system through an overflow.</a:t>
            </a:r>
          </a:p>
        </p:txBody>
      </p:sp>
    </p:spTree>
    <p:extLst>
      <p:ext uri="{BB962C8B-B14F-4D97-AF65-F5344CB8AC3E}">
        <p14:creationId xmlns:p14="http://schemas.microsoft.com/office/powerpoint/2010/main" val="16073517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Coolant Flow-World Engine</a:t>
            </a:r>
            <a:br>
              <a:rPr lang="en-US" sz="1800" dirty="0"/>
            </a:br>
            <a:r>
              <a:rPr lang="en-US" sz="900" dirty="0">
                <a:solidFill>
                  <a:schemeClr val="bg2"/>
                </a:solidFill>
              </a:rPr>
              <a:t>(The animation will automatically start in a few seconds) </a:t>
            </a:r>
            <a:endParaRPr lang="en-US" sz="900" dirty="0"/>
          </a:p>
        </p:txBody>
      </p:sp>
      <p:pic>
        <p:nvPicPr>
          <p:cNvPr id="5" name="coolant_flow_world_engine">
            <a:hlinkClick r:id="" action="ppaction://media"/>
            <a:extLst>
              <a:ext uri="{FF2B5EF4-FFF2-40B4-BE49-F238E27FC236}">
                <a16:creationId xmlns:a16="http://schemas.microsoft.com/office/drawing/2014/main" id="{0C485AD0-E2EA-47A1-96C5-A2BE73B1F3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600200"/>
            <a:ext cx="8264481" cy="4648200"/>
          </a:xfrm>
        </p:spPr>
      </p:pic>
      <p:sp>
        <p:nvSpPr>
          <p:cNvPr id="7" name="Rectangle 6">
            <a:extLst>
              <a:ext uri="{FF2B5EF4-FFF2-40B4-BE49-F238E27FC236}">
                <a16:creationId xmlns:a16="http://schemas.microsoft.com/office/drawing/2014/main" id="{7E27CB76-7AB1-426B-85FD-7EA4DB26912D}"/>
              </a:ext>
            </a:extLst>
          </p:cNvPr>
          <p:cNvSpPr/>
          <p:nvPr/>
        </p:nvSpPr>
        <p:spPr>
          <a:xfrm>
            <a:off x="228600" y="1524000"/>
            <a:ext cx="12954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8247E210-14D9-44AF-B631-F761D49E0929}"/>
              </a:ext>
            </a:extLst>
          </p:cNvPr>
          <p:cNvSpPr/>
          <p:nvPr/>
        </p:nvSpPr>
        <p:spPr>
          <a:xfrm>
            <a:off x="7662644" y="1459684"/>
            <a:ext cx="12192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32745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8–22</a:t>
            </a:r>
            <a:r>
              <a:rPr lang="en-US" dirty="0"/>
              <a:t> A Chevrolet V-8 block that shows the large coolant holes and the smaller gas vent or bleed holes that must match the head gasket when the engine is assembled.</a:t>
            </a:r>
          </a:p>
        </p:txBody>
      </p:sp>
      <p:pic>
        <p:nvPicPr>
          <p:cNvPr id="3" name="Picture 2" descr="6036908024.jpg"/>
          <p:cNvPicPr>
            <a:picLocks noChangeAspect="1"/>
          </p:cNvPicPr>
          <p:nvPr/>
        </p:nvPicPr>
        <p:blipFill>
          <a:blip r:embed="rId2" cstate="print"/>
          <a:stretch>
            <a:fillRect/>
          </a:stretch>
        </p:blipFill>
        <p:spPr>
          <a:xfrm>
            <a:off x="1691641" y="1965961"/>
            <a:ext cx="5760719" cy="3840479"/>
          </a:xfrm>
          <a:prstGeom prst="rect">
            <a:avLst/>
          </a:prstGeom>
        </p:spPr>
      </p:pic>
    </p:spTree>
    <p:extLst>
      <p:ext uri="{BB962C8B-B14F-4D97-AF65-F5344CB8AC3E}">
        <p14:creationId xmlns:p14="http://schemas.microsoft.com/office/powerpoint/2010/main" val="947985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Fans (1 of 2)</a:t>
            </a:r>
          </a:p>
        </p:txBody>
      </p:sp>
      <p:sp>
        <p:nvSpPr>
          <p:cNvPr id="37891" name="Content Placeholder 2"/>
          <p:cNvSpPr>
            <a:spLocks noGrp="1"/>
          </p:cNvSpPr>
          <p:nvPr>
            <p:ph idx="1"/>
          </p:nvPr>
        </p:nvSpPr>
        <p:spPr/>
        <p:txBody>
          <a:bodyPr/>
          <a:lstStyle/>
          <a:p>
            <a:r>
              <a:rPr lang="en-US" dirty="0"/>
              <a:t>The thermostatic spring operates a valve that allows the fan to freewheel when the radiator is cold. </a:t>
            </a:r>
          </a:p>
          <a:p>
            <a:r>
              <a:rPr lang="en-US" dirty="0"/>
              <a:t>As the radiator warms to about 150°F (65°C), the air hitting the thermostatic spring will cause the spring to change its shape.</a:t>
            </a:r>
          </a:p>
        </p:txBody>
      </p:sp>
    </p:spTree>
    <p:extLst>
      <p:ext uri="{BB962C8B-B14F-4D97-AF65-F5344CB8AC3E}">
        <p14:creationId xmlns:p14="http://schemas.microsoft.com/office/powerpoint/2010/main" val="23534120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p:txBody>
          <a:bodyPr/>
          <a:lstStyle/>
          <a:p>
            <a:r>
              <a:rPr lang="en-US" dirty="0"/>
              <a:t>Cooling Fans (2 of 2)</a:t>
            </a:r>
          </a:p>
        </p:txBody>
      </p:sp>
      <p:sp>
        <p:nvSpPr>
          <p:cNvPr id="36867" name="Rectangle 3"/>
          <p:cNvSpPr>
            <a:spLocks noGrp="1" noChangeArrowheads="1"/>
          </p:cNvSpPr>
          <p:nvPr>
            <p:ph type="body" idx="1"/>
          </p:nvPr>
        </p:nvSpPr>
        <p:spPr/>
        <p:txBody>
          <a:bodyPr/>
          <a:lstStyle/>
          <a:p>
            <a:r>
              <a:rPr lang="en-US" dirty="0"/>
              <a:t>The thermal fan is designed so that it uses little power at high engine speeds and minimizes noise. </a:t>
            </a:r>
          </a:p>
          <a:p>
            <a:r>
              <a:rPr lang="en-US" dirty="0"/>
              <a:t>A second type of thermal fan has a thermostatic spring added to the silicone coupling fan drive. </a:t>
            </a:r>
          </a:p>
          <a:p>
            <a:r>
              <a:rPr lang="en-US" dirty="0"/>
              <a:t>The thermal fan has a silicone coupling fan drive mounted between the drive pulley and the fan.</a:t>
            </a:r>
          </a:p>
        </p:txBody>
      </p:sp>
    </p:spTree>
    <p:extLst>
      <p:ext uri="{BB962C8B-B14F-4D97-AF65-F5344CB8AC3E}">
        <p14:creationId xmlns:p14="http://schemas.microsoft.com/office/powerpoint/2010/main" val="87601015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8–23</a:t>
            </a:r>
            <a:r>
              <a:rPr lang="en-US" dirty="0"/>
              <a:t> A typical electric cooling fan assembly showing the radiator and related components.</a:t>
            </a:r>
          </a:p>
        </p:txBody>
      </p:sp>
      <p:pic>
        <p:nvPicPr>
          <p:cNvPr id="3" name="Picture 2" descr="6036908025.jpg"/>
          <p:cNvPicPr>
            <a:picLocks noChangeAspect="1"/>
          </p:cNvPicPr>
          <p:nvPr/>
        </p:nvPicPr>
        <p:blipFill>
          <a:blip r:embed="rId2" cstate="print"/>
          <a:stretch>
            <a:fillRect/>
          </a:stretch>
        </p:blipFill>
        <p:spPr>
          <a:xfrm>
            <a:off x="1538021" y="1532535"/>
            <a:ext cx="6067958" cy="4707331"/>
          </a:xfrm>
          <a:prstGeom prst="rect">
            <a:avLst/>
          </a:prstGeom>
        </p:spPr>
      </p:pic>
    </p:spTree>
    <p:extLst>
      <p:ext uri="{BB962C8B-B14F-4D97-AF65-F5344CB8AC3E}">
        <p14:creationId xmlns:p14="http://schemas.microsoft.com/office/powerpoint/2010/main" val="1954496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Heater Cores</a:t>
            </a:r>
          </a:p>
        </p:txBody>
      </p:sp>
      <p:sp>
        <p:nvSpPr>
          <p:cNvPr id="4" name="Content Placeholder 3"/>
          <p:cNvSpPr>
            <a:spLocks noGrp="1"/>
          </p:cNvSpPr>
          <p:nvPr>
            <p:ph idx="1"/>
          </p:nvPr>
        </p:nvSpPr>
        <p:spPr/>
        <p:txBody>
          <a:bodyPr/>
          <a:lstStyle/>
          <a:p>
            <a:r>
              <a:rPr lang="en-US" dirty="0"/>
              <a:t>Most of the heat absorbed from the engine by the cooling system is wasted. </a:t>
            </a:r>
          </a:p>
          <a:p>
            <a:r>
              <a:rPr lang="en-US" dirty="0"/>
              <a:t>Some of this heat, however, is recovered by the vehicle heater.</a:t>
            </a:r>
          </a:p>
          <a:p>
            <a:r>
              <a:rPr lang="en-US" dirty="0"/>
              <a:t>The heater and air conditioning work in series to maintain vehicle compartment temperature.</a:t>
            </a:r>
          </a:p>
        </p:txBody>
      </p:sp>
    </p:spTree>
    <p:extLst>
      <p:ext uri="{BB962C8B-B14F-4D97-AF65-F5344CB8AC3E}">
        <p14:creationId xmlns:p14="http://schemas.microsoft.com/office/powerpoint/2010/main" val="31254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8.4</a:t>
            </a:r>
            <a:r>
              <a:rPr lang="en-US" dirty="0"/>
              <a:t> Explain the purpose of cooling fans and heater cores.</a:t>
            </a:r>
          </a:p>
          <a:p>
            <a:pPr marL="0" indent="0">
              <a:buNone/>
            </a:pPr>
            <a:r>
              <a:rPr lang="en-US" b="1" dirty="0">
                <a:solidFill>
                  <a:srgbClr val="005A70"/>
                </a:solidFill>
              </a:rPr>
              <a:t>8.5 </a:t>
            </a:r>
            <a:r>
              <a:rPr lang="en-US" dirty="0"/>
              <a:t>Describe cooling system testing and explain the purpose of the coolant temperature warning light.</a:t>
            </a:r>
          </a:p>
          <a:p>
            <a:pPr marL="0" indent="0">
              <a:buNone/>
            </a:pPr>
            <a:r>
              <a:rPr lang="en-US" b="1" dirty="0">
                <a:solidFill>
                  <a:srgbClr val="005A70"/>
                </a:solidFill>
              </a:rPr>
              <a:t>8.6</a:t>
            </a:r>
            <a:r>
              <a:rPr lang="en-US" dirty="0"/>
              <a:t> Explain cooling system inspection and cooling system service.</a:t>
            </a:r>
          </a:p>
        </p:txBody>
      </p:sp>
    </p:spTree>
    <p:extLst>
      <p:ext uri="{BB962C8B-B14F-4D97-AF65-F5344CB8AC3E}">
        <p14:creationId xmlns:p14="http://schemas.microsoft.com/office/powerpoint/2010/main" val="19608518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8–25</a:t>
            </a:r>
            <a:r>
              <a:rPr lang="en-US" dirty="0"/>
              <a:t> A typical heater core installed in a heating, ventilation, and air-conditioning (HVAC) housing assembly.</a:t>
            </a:r>
          </a:p>
        </p:txBody>
      </p:sp>
      <p:pic>
        <p:nvPicPr>
          <p:cNvPr id="3" name="Picture 2" descr="6036908027.jpg"/>
          <p:cNvPicPr>
            <a:picLocks noChangeAspect="1"/>
          </p:cNvPicPr>
          <p:nvPr/>
        </p:nvPicPr>
        <p:blipFill>
          <a:blip r:embed="rId2" cstate="print"/>
          <a:stretch>
            <a:fillRect/>
          </a:stretch>
        </p:blipFill>
        <p:spPr>
          <a:xfrm>
            <a:off x="1691641" y="1439266"/>
            <a:ext cx="5760719" cy="4893868"/>
          </a:xfrm>
          <a:prstGeom prst="rect">
            <a:avLst/>
          </a:prstGeom>
        </p:spPr>
      </p:pic>
    </p:spTree>
    <p:extLst>
      <p:ext uri="{BB962C8B-B14F-4D97-AF65-F5344CB8AC3E}">
        <p14:creationId xmlns:p14="http://schemas.microsoft.com/office/powerpoint/2010/main" val="3134470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System Testing and Warning Light (1 of 2)</a:t>
            </a:r>
          </a:p>
        </p:txBody>
      </p:sp>
      <p:sp>
        <p:nvSpPr>
          <p:cNvPr id="40963" name="Content Placeholder 2"/>
          <p:cNvSpPr>
            <a:spLocks noGrp="1"/>
          </p:cNvSpPr>
          <p:nvPr>
            <p:ph idx="1"/>
          </p:nvPr>
        </p:nvSpPr>
        <p:spPr/>
        <p:txBody>
          <a:bodyPr/>
          <a:lstStyle/>
          <a:p>
            <a:r>
              <a:rPr lang="en-US" dirty="0"/>
              <a:t>Many cooling system faults can be found by performing a thorough visual inspection.</a:t>
            </a:r>
          </a:p>
          <a:p>
            <a:r>
              <a:rPr lang="en-US" dirty="0"/>
              <a:t>Pressure testing using a hand operated pressure tester is a quick and easy cooling system test.</a:t>
            </a:r>
          </a:p>
          <a:p>
            <a:r>
              <a:rPr lang="en-US" dirty="0"/>
              <a:t>Check for fluorescent dye in the coolant to check for a leak, one that is specifically designed for coolant.</a:t>
            </a:r>
          </a:p>
        </p:txBody>
      </p:sp>
    </p:spTree>
    <p:extLst>
      <p:ext uri="{BB962C8B-B14F-4D97-AF65-F5344CB8AC3E}">
        <p14:creationId xmlns:p14="http://schemas.microsoft.com/office/powerpoint/2010/main" val="40250794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System Testing and Warning Light (2 of 2)</a:t>
            </a:r>
          </a:p>
        </p:txBody>
      </p:sp>
      <p:sp>
        <p:nvSpPr>
          <p:cNvPr id="41987" name="Content Placeholder 2"/>
          <p:cNvSpPr>
            <a:spLocks noGrp="1"/>
          </p:cNvSpPr>
          <p:nvPr>
            <p:ph idx="1"/>
          </p:nvPr>
        </p:nvSpPr>
        <p:spPr/>
        <p:txBody>
          <a:bodyPr/>
          <a:lstStyle/>
          <a:p>
            <a:r>
              <a:rPr lang="en-US" dirty="0"/>
              <a:t>Most vehicles are equipped with a heat sensor for the engine operating temperature indicator light.</a:t>
            </a:r>
          </a:p>
          <a:p>
            <a:pPr lvl="1"/>
            <a:r>
              <a:rPr lang="en-US" dirty="0"/>
              <a:t>If the warning light comes on during driving (or the temperature gauge goes into the red danger zone), then the coolant temperature is about 250°F to 258°F (120°C to 126°C), which is still below the boiling point of the coolant</a:t>
            </a:r>
          </a:p>
        </p:txBody>
      </p:sp>
    </p:spTree>
    <p:extLst>
      <p:ext uri="{BB962C8B-B14F-4D97-AF65-F5344CB8AC3E}">
        <p14:creationId xmlns:p14="http://schemas.microsoft.com/office/powerpoint/2010/main" val="30376087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52400" y="599813"/>
            <a:ext cx="8534400" cy="507831"/>
          </a:xfrm>
        </p:spPr>
        <p:txBody>
          <a:bodyPr/>
          <a:lstStyle/>
          <a:p>
            <a:r>
              <a:rPr lang="en-US" sz="2400" dirty="0"/>
              <a:t>Animation: Warning Lights, Engine Coolant Temperature</a:t>
            </a:r>
            <a:br>
              <a:rPr lang="en-US" sz="1800" dirty="0"/>
            </a:br>
            <a:r>
              <a:rPr lang="en-US" sz="900" dirty="0">
                <a:solidFill>
                  <a:schemeClr val="bg2"/>
                </a:solidFill>
              </a:rPr>
              <a:t>(The animation will automatically start in a few seconds) </a:t>
            </a:r>
            <a:endParaRPr lang="en-US" sz="900" dirty="0"/>
          </a:p>
        </p:txBody>
      </p:sp>
      <p:pic>
        <p:nvPicPr>
          <p:cNvPr id="5" name="warning_lights_cooling_sys">
            <a:hlinkClick r:id="" action="ppaction://media"/>
            <a:extLst>
              <a:ext uri="{FF2B5EF4-FFF2-40B4-BE49-F238E27FC236}">
                <a16:creationId xmlns:a16="http://schemas.microsoft.com/office/drawing/2014/main" id="{6C4FD613-7E45-4F9C-82BA-FE16E5C7C59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524000"/>
            <a:ext cx="8399965" cy="4724400"/>
          </a:xfrm>
        </p:spPr>
      </p:pic>
    </p:spTree>
    <p:extLst>
      <p:ext uri="{BB962C8B-B14F-4D97-AF65-F5344CB8AC3E}">
        <p14:creationId xmlns:p14="http://schemas.microsoft.com/office/powerpoint/2010/main" val="40256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8–29</a:t>
            </a:r>
            <a:r>
              <a:rPr lang="en-US" dirty="0"/>
              <a:t> Use dye specifically made for coolant when checking for leaks using a black light.</a:t>
            </a:r>
          </a:p>
        </p:txBody>
      </p:sp>
      <p:pic>
        <p:nvPicPr>
          <p:cNvPr id="3" name="Picture 2" descr="6036908031.jpg"/>
          <p:cNvPicPr>
            <a:picLocks noChangeAspect="1"/>
          </p:cNvPicPr>
          <p:nvPr/>
        </p:nvPicPr>
        <p:blipFill>
          <a:blip r:embed="rId2" cstate="print"/>
          <a:stretch>
            <a:fillRect/>
          </a:stretch>
        </p:blipFill>
        <p:spPr>
          <a:xfrm>
            <a:off x="2651761" y="1625803"/>
            <a:ext cx="3840479" cy="4520793"/>
          </a:xfrm>
          <a:prstGeom prst="rect">
            <a:avLst/>
          </a:prstGeom>
        </p:spPr>
      </p:pic>
    </p:spTree>
    <p:extLst>
      <p:ext uri="{BB962C8B-B14F-4D97-AF65-F5344CB8AC3E}">
        <p14:creationId xmlns:p14="http://schemas.microsoft.com/office/powerpoint/2010/main" val="2092763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8–30</a:t>
            </a:r>
            <a:r>
              <a:rPr lang="en-US" dirty="0"/>
              <a:t> When an engine overheats, often the coolant overflow container boils.</a:t>
            </a:r>
          </a:p>
        </p:txBody>
      </p:sp>
      <p:pic>
        <p:nvPicPr>
          <p:cNvPr id="3" name="Picture 2" descr="6036908032.jpg"/>
          <p:cNvPicPr>
            <a:picLocks noChangeAspect="1"/>
          </p:cNvPicPr>
          <p:nvPr/>
        </p:nvPicPr>
        <p:blipFill>
          <a:blip r:embed="rId2" cstate="print"/>
          <a:stretch>
            <a:fillRect/>
          </a:stretch>
        </p:blipFill>
        <p:spPr>
          <a:xfrm>
            <a:off x="1691641" y="1894637"/>
            <a:ext cx="5760719" cy="3983126"/>
          </a:xfrm>
          <a:prstGeom prst="rect">
            <a:avLst/>
          </a:prstGeom>
        </p:spPr>
      </p:pic>
    </p:spTree>
    <p:extLst>
      <p:ext uri="{BB962C8B-B14F-4D97-AF65-F5344CB8AC3E}">
        <p14:creationId xmlns:p14="http://schemas.microsoft.com/office/powerpoint/2010/main" val="3348727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System Inspection and Cooling System Service (1 of 2)</a:t>
            </a:r>
          </a:p>
        </p:txBody>
      </p:sp>
      <p:sp>
        <p:nvSpPr>
          <p:cNvPr id="43011" name="Content Placeholder 2"/>
          <p:cNvSpPr>
            <a:spLocks noGrp="1"/>
          </p:cNvSpPr>
          <p:nvPr>
            <p:ph idx="1"/>
          </p:nvPr>
        </p:nvSpPr>
        <p:spPr/>
        <p:txBody>
          <a:bodyPr/>
          <a:lstStyle/>
          <a:p>
            <a:r>
              <a:rPr lang="en-US" dirty="0"/>
              <a:t>Normal maintenance involves an occasional check on the coolant level.</a:t>
            </a:r>
          </a:p>
          <a:p>
            <a:r>
              <a:rPr lang="en-US" dirty="0"/>
              <a:t>Testing if belt tension is within factory specifications: </a:t>
            </a:r>
          </a:p>
          <a:p>
            <a:pPr lvl="1"/>
            <a:r>
              <a:rPr lang="en-US" dirty="0"/>
              <a:t>Belt tension gauge; marks on the tensioner; torque wrench reading; deflection</a:t>
            </a:r>
          </a:p>
        </p:txBody>
      </p:sp>
    </p:spTree>
    <p:extLst>
      <p:ext uri="{BB962C8B-B14F-4D97-AF65-F5344CB8AC3E}">
        <p14:creationId xmlns:p14="http://schemas.microsoft.com/office/powerpoint/2010/main" val="71825890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System Inspection and Cooling System Service (2 of 2)</a:t>
            </a:r>
          </a:p>
        </p:txBody>
      </p:sp>
      <p:sp>
        <p:nvSpPr>
          <p:cNvPr id="44035" name="Content Placeholder 2"/>
          <p:cNvSpPr>
            <a:spLocks noGrp="1"/>
          </p:cNvSpPr>
          <p:nvPr>
            <p:ph idx="1"/>
          </p:nvPr>
        </p:nvSpPr>
        <p:spPr/>
        <p:txBody>
          <a:bodyPr/>
          <a:lstStyle/>
          <a:p>
            <a:r>
              <a:rPr lang="en-US" dirty="0"/>
              <a:t>Flushing coolant</a:t>
            </a:r>
          </a:p>
          <a:p>
            <a:r>
              <a:rPr lang="en-US" dirty="0"/>
              <a:t>Coolant exchange machine</a:t>
            </a:r>
          </a:p>
          <a:p>
            <a:r>
              <a:rPr lang="en-US" dirty="0"/>
              <a:t>Hose inspection</a:t>
            </a:r>
          </a:p>
          <a:p>
            <a:r>
              <a:rPr lang="en-US" dirty="0"/>
              <a:t>Disposing of used coolant</a:t>
            </a:r>
          </a:p>
          <a:p>
            <a:r>
              <a:rPr lang="en-US" dirty="0"/>
              <a:t>Cleaning the radiator exterior</a:t>
            </a:r>
          </a:p>
        </p:txBody>
      </p:sp>
    </p:spTree>
    <p:extLst>
      <p:ext uri="{BB962C8B-B14F-4D97-AF65-F5344CB8AC3E}">
        <p14:creationId xmlns:p14="http://schemas.microsoft.com/office/powerpoint/2010/main" val="29029947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Changing Coolant</a:t>
            </a:r>
            <a:br>
              <a:rPr lang="en-US" sz="1800" dirty="0"/>
            </a:br>
            <a:r>
              <a:rPr lang="en-US" sz="900" dirty="0">
                <a:solidFill>
                  <a:schemeClr val="bg2"/>
                </a:solidFill>
              </a:rPr>
              <a:t>(The animation will automatically start in a few seconds) </a:t>
            </a:r>
            <a:endParaRPr lang="en-US" sz="900" dirty="0"/>
          </a:p>
        </p:txBody>
      </p:sp>
      <p:pic>
        <p:nvPicPr>
          <p:cNvPr id="5" name="coolant_replacement">
            <a:hlinkClick r:id="" action="ppaction://media"/>
            <a:extLst>
              <a:ext uri="{FF2B5EF4-FFF2-40B4-BE49-F238E27FC236}">
                <a16:creationId xmlns:a16="http://schemas.microsoft.com/office/drawing/2014/main" id="{DE7B203F-17E7-4427-BC7C-F68ECC5B2C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428357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Pressure Test Cooling System</a:t>
            </a:r>
            <a:br>
              <a:rPr lang="en-US" sz="1800" dirty="0"/>
            </a:br>
            <a:r>
              <a:rPr lang="en-US" sz="900" dirty="0">
                <a:solidFill>
                  <a:schemeClr val="bg2"/>
                </a:solidFill>
              </a:rPr>
              <a:t>(The animation will automatically start in a few seconds) </a:t>
            </a:r>
            <a:endParaRPr lang="en-US" sz="900" dirty="0"/>
          </a:p>
        </p:txBody>
      </p:sp>
      <p:pic>
        <p:nvPicPr>
          <p:cNvPr id="5" name="Pressure_Test_Cooling_System">
            <a:hlinkClick r:id="" action="ppaction://media"/>
            <a:extLst>
              <a:ext uri="{FF2B5EF4-FFF2-40B4-BE49-F238E27FC236}">
                <a16:creationId xmlns:a16="http://schemas.microsoft.com/office/drawing/2014/main" id="{D0987A33-8859-44C7-978B-5D4B935906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97588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p:txBody>
          <a:bodyPr/>
          <a:lstStyle/>
          <a:p>
            <a:r>
              <a:rPr lang="en-US" dirty="0"/>
              <a:t>Cooling System</a:t>
            </a:r>
          </a:p>
        </p:txBody>
      </p:sp>
      <p:sp>
        <p:nvSpPr>
          <p:cNvPr id="25603" name="Rectangle 3"/>
          <p:cNvSpPr>
            <a:spLocks noGrp="1" noChangeArrowheads="1"/>
          </p:cNvSpPr>
          <p:nvPr>
            <p:ph type="body" idx="1"/>
          </p:nvPr>
        </p:nvSpPr>
        <p:spPr/>
        <p:txBody>
          <a:bodyPr/>
          <a:lstStyle/>
          <a:p>
            <a:r>
              <a:rPr lang="en-US" dirty="0"/>
              <a:t>Coolant flows through the engine, where it picks up heat. </a:t>
            </a:r>
          </a:p>
          <a:p>
            <a:r>
              <a:rPr lang="en-US" dirty="0"/>
              <a:t>It then flows to the radiator, where the heat is given up to the outside air. </a:t>
            </a:r>
          </a:p>
          <a:p>
            <a:r>
              <a:rPr lang="en-US" dirty="0"/>
              <a:t>The coolant continually recirculates through the cooling system.</a:t>
            </a:r>
          </a:p>
        </p:txBody>
      </p:sp>
    </p:spTree>
    <p:extLst>
      <p:ext uri="{BB962C8B-B14F-4D97-AF65-F5344CB8AC3E}">
        <p14:creationId xmlns:p14="http://schemas.microsoft.com/office/powerpoint/2010/main" val="27226866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8–31</a:t>
            </a:r>
            <a:r>
              <a:rPr lang="en-US" dirty="0"/>
              <a:t> Typical marks on an accessory drive belt tensioner.</a:t>
            </a:r>
          </a:p>
        </p:txBody>
      </p:sp>
      <p:pic>
        <p:nvPicPr>
          <p:cNvPr id="3" name="Picture 2" descr="6036908033.jpg"/>
          <p:cNvPicPr>
            <a:picLocks noChangeAspect="1"/>
          </p:cNvPicPr>
          <p:nvPr/>
        </p:nvPicPr>
        <p:blipFill>
          <a:blip r:embed="rId2" cstate="print"/>
          <a:stretch>
            <a:fillRect/>
          </a:stretch>
        </p:blipFill>
        <p:spPr>
          <a:xfrm>
            <a:off x="1691641" y="1730044"/>
            <a:ext cx="5760719" cy="4312310"/>
          </a:xfrm>
          <a:prstGeom prst="rect">
            <a:avLst/>
          </a:prstGeom>
        </p:spPr>
      </p:pic>
    </p:spTree>
    <p:extLst>
      <p:ext uri="{BB962C8B-B14F-4D97-AF65-F5344CB8AC3E}">
        <p14:creationId xmlns:p14="http://schemas.microsoft.com/office/powerpoint/2010/main" val="875556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t>FIGURE 8–32</a:t>
            </a:r>
            <a:r>
              <a:rPr lang="en-US" sz="1600" dirty="0"/>
              <a:t> (a) Many vehicle manufacturers recommend that the bleeder valve be opened whenever refilling the cooling system. (b) Chrysler recommends that a clear plastic hose (1/4 inch ID) be attached to the bleeder valve and directed into a suitable container to keep from spilling coolant onto the ground and on the engine and to allow the technician to observe the flow of coolant for any remaining air bubbles.</a:t>
            </a:r>
          </a:p>
        </p:txBody>
      </p:sp>
      <p:pic>
        <p:nvPicPr>
          <p:cNvPr id="3" name="Picture 2" descr="6036908034.jpg"/>
          <p:cNvPicPr>
            <a:picLocks noChangeAspect="1"/>
          </p:cNvPicPr>
          <p:nvPr/>
        </p:nvPicPr>
        <p:blipFill>
          <a:blip r:embed="rId2" cstate="print"/>
          <a:stretch>
            <a:fillRect/>
          </a:stretch>
        </p:blipFill>
        <p:spPr>
          <a:xfrm>
            <a:off x="238665" y="2210719"/>
            <a:ext cx="4206240" cy="2764100"/>
          </a:xfrm>
          <a:prstGeom prst="rect">
            <a:avLst/>
          </a:prstGeom>
        </p:spPr>
      </p:pic>
      <p:pic>
        <p:nvPicPr>
          <p:cNvPr id="4" name="Picture 3" descr="6036908035.jpg"/>
          <p:cNvPicPr>
            <a:picLocks noChangeAspect="1"/>
          </p:cNvPicPr>
          <p:nvPr/>
        </p:nvPicPr>
        <p:blipFill>
          <a:blip r:embed="rId3" cstate="print"/>
          <a:stretch>
            <a:fillRect/>
          </a:stretch>
        </p:blipFill>
        <p:spPr>
          <a:xfrm>
            <a:off x="4715484" y="2177687"/>
            <a:ext cx="4206240" cy="2772111"/>
          </a:xfrm>
          <a:prstGeom prst="rect">
            <a:avLst/>
          </a:prstGeom>
        </p:spPr>
      </p:pic>
    </p:spTree>
    <p:extLst>
      <p:ext uri="{BB962C8B-B14F-4D97-AF65-F5344CB8AC3E}">
        <p14:creationId xmlns:p14="http://schemas.microsoft.com/office/powerpoint/2010/main" val="969858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title"/>
          </p:nvPr>
        </p:nvSpPr>
        <p:spPr/>
        <p:txBody>
          <a:bodyPr/>
          <a:lstStyle/>
          <a:p>
            <a:r>
              <a:rPr lang="en-US" dirty="0"/>
              <a:t>Summary (1 of 3)</a:t>
            </a:r>
          </a:p>
        </p:txBody>
      </p:sp>
      <p:sp>
        <p:nvSpPr>
          <p:cNvPr id="45059" name="Rectangle 3"/>
          <p:cNvSpPr>
            <a:spLocks noGrp="1" noChangeArrowheads="1"/>
          </p:cNvSpPr>
          <p:nvPr>
            <p:ph type="body" idx="1"/>
          </p:nvPr>
        </p:nvSpPr>
        <p:spPr/>
        <p:txBody>
          <a:bodyPr/>
          <a:lstStyle/>
          <a:p>
            <a:r>
              <a:rPr lang="en-US" dirty="0"/>
              <a:t>The purpose and function of the cooling system is to maintain proper engine operating temperature.</a:t>
            </a:r>
          </a:p>
          <a:p>
            <a:r>
              <a:rPr lang="en-US" dirty="0"/>
              <a:t>The thermostat controls engine coolant temperature by opening at its rated opening temperature to allow coolant to flow through the radiator.</a:t>
            </a:r>
          </a:p>
        </p:txBody>
      </p:sp>
    </p:spTree>
    <p:extLst>
      <p:ext uri="{BB962C8B-B14F-4D97-AF65-F5344CB8AC3E}">
        <p14:creationId xmlns:p14="http://schemas.microsoft.com/office/powerpoint/2010/main" val="13922989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(2 of 3)</a:t>
            </a:r>
          </a:p>
        </p:txBody>
      </p:sp>
      <p:sp>
        <p:nvSpPr>
          <p:cNvPr id="46083" name="Content Placeholder 2"/>
          <p:cNvSpPr>
            <a:spLocks noGrp="1"/>
          </p:cNvSpPr>
          <p:nvPr>
            <p:ph idx="1"/>
          </p:nvPr>
        </p:nvSpPr>
        <p:spPr/>
        <p:txBody>
          <a:bodyPr/>
          <a:lstStyle/>
          <a:p>
            <a:r>
              <a:rPr lang="en-US" dirty="0"/>
              <a:t>Coolant fans are designed to draw air through the radiator to aid in the heat transfer process, drawing the heat from the coolant and transferring it to the outside air through the radiator.</a:t>
            </a:r>
          </a:p>
          <a:p>
            <a:r>
              <a:rPr lang="en-US" dirty="0"/>
              <a:t>The cooling system should be tested for leaks using a hand-operated pressure pump.</a:t>
            </a:r>
          </a:p>
        </p:txBody>
      </p:sp>
    </p:spTree>
    <p:extLst>
      <p:ext uri="{BB962C8B-B14F-4D97-AF65-F5344CB8AC3E}">
        <p14:creationId xmlns:p14="http://schemas.microsoft.com/office/powerpoint/2010/main" val="278402948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3)</a:t>
            </a:r>
          </a:p>
        </p:txBody>
      </p:sp>
      <p:sp>
        <p:nvSpPr>
          <p:cNvPr id="47107" name="Content Placeholder 2"/>
          <p:cNvSpPr>
            <a:spLocks noGrp="1"/>
          </p:cNvSpPr>
          <p:nvPr>
            <p:ph idx="1"/>
          </p:nvPr>
        </p:nvSpPr>
        <p:spPr/>
        <p:txBody>
          <a:bodyPr/>
          <a:lstStyle/>
          <a:p>
            <a:r>
              <a:rPr lang="en-US" dirty="0"/>
              <a:t>Water pumps are usually engine driven and circulate coolant through the engine and the radiator when the thermostat opens.</a:t>
            </a:r>
          </a:p>
          <a:p>
            <a:r>
              <a:rPr lang="en-US" dirty="0"/>
              <a:t>Coolant flows through the radiator hoses to and from the engine and through heater hoses to send heated coolant to the heater core in the passenger compartment.</a:t>
            </a:r>
          </a:p>
        </p:txBody>
      </p:sp>
    </p:spTree>
    <p:extLst>
      <p:ext uri="{BB962C8B-B14F-4D97-AF65-F5344CB8AC3E}">
        <p14:creationId xmlns:p14="http://schemas.microsoft.com/office/powerpoint/2010/main" val="5743472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71500" y="1524000"/>
            <a:ext cx="8001000" cy="4809009"/>
          </a:xfrm>
        </p:spPr>
        <p:txBody>
          <a:bodyPr/>
          <a:lstStyle/>
          <a:p>
            <a:r>
              <a:rPr lang="en-US" sz="2000" dirty="0">
                <a:hlinkClick r:id="rId2"/>
              </a:rPr>
              <a:t>HVAC mode door (time 17:07)</a:t>
            </a:r>
            <a:endParaRPr lang="en-US" sz="2000" dirty="0"/>
          </a:p>
          <a:p>
            <a:r>
              <a:rPr lang="en-US" sz="2000" dirty="0">
                <a:hlinkClick r:id="rId3"/>
              </a:rPr>
              <a:t>Heater stuck on defrost (time 4:57)</a:t>
            </a:r>
            <a:endParaRPr lang="en-US" sz="2000" dirty="0"/>
          </a:p>
          <a:p>
            <a:r>
              <a:rPr lang="en-US" sz="2000" dirty="0">
                <a:hlinkClick r:id="rId4"/>
              </a:rPr>
              <a:t>Air duct cleaning (time 4:35)</a:t>
            </a:r>
            <a:endParaRPr lang="en-US" sz="2000" dirty="0"/>
          </a:p>
          <a:p>
            <a:r>
              <a:rPr lang="en-US" sz="2000" dirty="0">
                <a:hlinkClick r:id="rId5"/>
              </a:rPr>
              <a:t>Blower motor replacement (time 7:15)</a:t>
            </a:r>
            <a:endParaRPr lang="en-US" sz="2000" dirty="0"/>
          </a:p>
          <a:p>
            <a:r>
              <a:rPr lang="en-US" sz="2000" dirty="0">
                <a:hlinkClick r:id="rId6"/>
              </a:rPr>
              <a:t>Blower not blowing air (time 3:46)</a:t>
            </a:r>
            <a:endParaRPr lang="en-US" sz="2000" dirty="0"/>
          </a:p>
          <a:p>
            <a:r>
              <a:rPr lang="en-US" sz="2000" dirty="0">
                <a:hlinkClick r:id="rId7"/>
              </a:rPr>
              <a:t>Blend air door motor (time 3:49)</a:t>
            </a:r>
            <a:endParaRPr lang="en-US" sz="2000" dirty="0"/>
          </a:p>
          <a:p>
            <a:r>
              <a:rPr lang="en-US" sz="2000" dirty="0">
                <a:hlinkClick r:id="rId8"/>
              </a:rPr>
              <a:t>Blower motor replacement (time 6:59)</a:t>
            </a:r>
            <a:endParaRPr lang="en-US" sz="2000" dirty="0"/>
          </a:p>
          <a:p>
            <a:r>
              <a:rPr lang="en-US" sz="2000" dirty="0">
                <a:hlinkClick r:id="rId9"/>
              </a:rPr>
              <a:t>Blower motor (time 4:01)</a:t>
            </a:r>
            <a:endParaRPr lang="en-US" sz="2000" dirty="0"/>
          </a:p>
          <a:p>
            <a:r>
              <a:rPr lang="en-US" sz="2000" dirty="0">
                <a:hlinkClick r:id="rId10"/>
              </a:rPr>
              <a:t>Kia cabin air filter (time 2:11)</a:t>
            </a:r>
            <a:endParaRPr lang="en-US" sz="2000" dirty="0"/>
          </a:p>
          <a:p>
            <a:r>
              <a:rPr lang="en-US" sz="2000" dirty="0">
                <a:hlinkClick r:id="rId11"/>
              </a:rPr>
              <a:t>Subaru cabin air filter (time 3:54)</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001000" cy="807913"/>
          </a:xfrm>
        </p:spPr>
        <p:txBody>
          <a:bodyPr/>
          <a:lstStyle/>
          <a:p>
            <a:r>
              <a:rPr lang="en-US" sz="2000" dirty="0">
                <a:hlinkClick r:id="rId2"/>
              </a:rPr>
              <a:t>Ford Fusion cabin air filter (time 2:11)</a:t>
            </a:r>
            <a:endParaRPr lang="en-US" sz="2000" dirty="0"/>
          </a:p>
          <a:p>
            <a:r>
              <a:rPr lang="en-US" sz="2000" dirty="0">
                <a:hlinkClick r:id="rId3"/>
              </a:rPr>
              <a:t>Camaro cabin air filter (time 2:58)</a:t>
            </a:r>
            <a:endParaRPr lang="en-US" sz="2000" dirty="0"/>
          </a:p>
        </p:txBody>
      </p:sp>
    </p:spTree>
    <p:extLst>
      <p:ext uri="{BB962C8B-B14F-4D97-AF65-F5344CB8AC3E}">
        <p14:creationId xmlns:p14="http://schemas.microsoft.com/office/powerpoint/2010/main" val="377848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8–1</a:t>
            </a:r>
            <a:r>
              <a:rPr lang="en-US" dirty="0"/>
              <a:t> Typical combustion and exhaust temperatures.</a:t>
            </a:r>
          </a:p>
        </p:txBody>
      </p:sp>
      <p:pic>
        <p:nvPicPr>
          <p:cNvPr id="3" name="Picture 2" descr="6036908001.jpg"/>
          <p:cNvPicPr>
            <a:picLocks noChangeAspect="1"/>
          </p:cNvPicPr>
          <p:nvPr/>
        </p:nvPicPr>
        <p:blipFill>
          <a:blip r:embed="rId2" cstate="print"/>
          <a:stretch>
            <a:fillRect/>
          </a:stretch>
        </p:blipFill>
        <p:spPr>
          <a:xfrm>
            <a:off x="2423160" y="1668779"/>
            <a:ext cx="4297680" cy="4434840"/>
          </a:xfrm>
          <a:prstGeom prst="rect">
            <a:avLst/>
          </a:prstGeom>
        </p:spPr>
      </p:pic>
    </p:spTree>
    <p:extLst>
      <p:ext uri="{BB962C8B-B14F-4D97-AF65-F5344CB8AC3E}">
        <p14:creationId xmlns:p14="http://schemas.microsoft.com/office/powerpoint/2010/main" val="2516950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p:txBody>
          <a:bodyPr/>
          <a:lstStyle/>
          <a:p>
            <a:r>
              <a:rPr lang="en-US" dirty="0"/>
              <a:t>Cooling System Operation (1 of 2)</a:t>
            </a:r>
          </a:p>
        </p:txBody>
      </p:sp>
      <p:sp>
        <p:nvSpPr>
          <p:cNvPr id="27651" name="Rectangle 3"/>
          <p:cNvSpPr>
            <a:spLocks noGrp="1" noChangeArrowheads="1"/>
          </p:cNvSpPr>
          <p:nvPr>
            <p:ph type="body" idx="1"/>
          </p:nvPr>
        </p:nvSpPr>
        <p:spPr/>
        <p:txBody>
          <a:bodyPr/>
          <a:lstStyle/>
          <a:p>
            <a:r>
              <a:rPr lang="en-US" dirty="0"/>
              <a:t>Its temperature rises as much as 15°F (8°C) as it goes through the engine; then it recools as it goes through the radiator.</a:t>
            </a:r>
          </a:p>
          <a:p>
            <a:r>
              <a:rPr lang="en-US" dirty="0"/>
              <a:t>The coolant flow rate may be as high as 1 gallon (4 liters) per minute for each horsepower the engine produces.</a:t>
            </a:r>
          </a:p>
        </p:txBody>
      </p:sp>
    </p:spTree>
    <p:extLst>
      <p:ext uri="{BB962C8B-B14F-4D97-AF65-F5344CB8AC3E}">
        <p14:creationId xmlns:p14="http://schemas.microsoft.com/office/powerpoint/2010/main" val="395012260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8–3</a:t>
            </a:r>
            <a:r>
              <a:rPr lang="en-US" dirty="0"/>
              <a:t> Coolant flow through a typical engine cooling system.</a:t>
            </a:r>
          </a:p>
        </p:txBody>
      </p:sp>
      <p:pic>
        <p:nvPicPr>
          <p:cNvPr id="3" name="Picture 2" descr="6036908003.jpg"/>
          <p:cNvPicPr>
            <a:picLocks noChangeAspect="1"/>
          </p:cNvPicPr>
          <p:nvPr/>
        </p:nvPicPr>
        <p:blipFill>
          <a:blip r:embed="rId2" cstate="print"/>
          <a:stretch>
            <a:fillRect/>
          </a:stretch>
        </p:blipFill>
        <p:spPr>
          <a:xfrm>
            <a:off x="1700175" y="1658722"/>
            <a:ext cx="5743651" cy="4454957"/>
          </a:xfrm>
          <a:prstGeom prst="rect">
            <a:avLst/>
          </a:prstGeom>
        </p:spPr>
      </p:pic>
    </p:spTree>
    <p:extLst>
      <p:ext uri="{BB962C8B-B14F-4D97-AF65-F5344CB8AC3E}">
        <p14:creationId xmlns:p14="http://schemas.microsoft.com/office/powerpoint/2010/main" val="172888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r>
              <a:rPr lang="en-US" dirty="0"/>
              <a:t>Cooling System Operation (2 of 2)</a:t>
            </a:r>
          </a:p>
        </p:txBody>
      </p:sp>
      <p:sp>
        <p:nvSpPr>
          <p:cNvPr id="28675" name="Rectangle 3"/>
          <p:cNvSpPr>
            <a:spLocks noGrp="1" noChangeArrowheads="1"/>
          </p:cNvSpPr>
          <p:nvPr>
            <p:ph type="body" idx="1"/>
          </p:nvPr>
        </p:nvSpPr>
        <p:spPr/>
        <p:txBody>
          <a:bodyPr/>
          <a:lstStyle/>
          <a:p>
            <a:r>
              <a:rPr lang="en-US" dirty="0"/>
              <a:t>Hot coolant comes out of the thermostat housing on the top of the engine. </a:t>
            </a:r>
          </a:p>
          <a:p>
            <a:r>
              <a:rPr lang="en-US" dirty="0"/>
              <a:t>The engine coolant outlet is connected to the top of the radiator by the upper hose and clamps. </a:t>
            </a:r>
          </a:p>
          <a:p>
            <a:r>
              <a:rPr lang="en-US" dirty="0"/>
              <a:t>The coolant in the radiator is cooled by air flowing through the radiator. </a:t>
            </a:r>
          </a:p>
        </p:txBody>
      </p:sp>
    </p:spTree>
    <p:extLst>
      <p:ext uri="{BB962C8B-B14F-4D97-AF65-F5344CB8AC3E}">
        <p14:creationId xmlns:p14="http://schemas.microsoft.com/office/powerpoint/2010/main" val="7129329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p:txBody>
          <a:bodyPr/>
          <a:lstStyle/>
          <a:p>
            <a:r>
              <a:rPr lang="en-US" dirty="0"/>
              <a:t>Thermostats (1 of 2)</a:t>
            </a:r>
          </a:p>
        </p:txBody>
      </p:sp>
      <p:sp>
        <p:nvSpPr>
          <p:cNvPr id="29699" name="Rectangle 3"/>
          <p:cNvSpPr>
            <a:spLocks noGrp="1" noChangeArrowheads="1"/>
          </p:cNvSpPr>
          <p:nvPr>
            <p:ph type="body" idx="1"/>
          </p:nvPr>
        </p:nvSpPr>
        <p:spPr/>
        <p:txBody>
          <a:bodyPr/>
          <a:lstStyle/>
          <a:p>
            <a:r>
              <a:rPr lang="en-US" dirty="0"/>
              <a:t>There is a normal operating temperature range between low-temperature and high-temperature extremes. </a:t>
            </a:r>
          </a:p>
          <a:p>
            <a:r>
              <a:rPr lang="en-US" dirty="0"/>
              <a:t>The thermostat controls the minimum normal temperature. </a:t>
            </a:r>
          </a:p>
          <a:p>
            <a:r>
              <a:rPr lang="en-US" dirty="0"/>
              <a:t>The thermostat is a temperature-controlled valve placed at the engine coolant outlet. </a:t>
            </a:r>
          </a:p>
        </p:txBody>
      </p:sp>
    </p:spTree>
    <p:extLst>
      <p:ext uri="{BB962C8B-B14F-4D97-AF65-F5344CB8AC3E}">
        <p14:creationId xmlns:p14="http://schemas.microsoft.com/office/powerpoint/2010/main" val="8321551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4320</TotalTime>
  <Words>1655</Words>
  <Application>Microsoft Office PowerPoint</Application>
  <PresentationFormat>On-screen Show (4:3)</PresentationFormat>
  <Paragraphs>126</Paragraphs>
  <Slides>46</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Times New Roman</vt:lpstr>
      <vt:lpstr>Wingdings</vt:lpstr>
      <vt:lpstr>508 Lecture</vt:lpstr>
      <vt:lpstr>Automotive Heating And Air Conditioning</vt:lpstr>
      <vt:lpstr>Learning Objectives (1 of 2)</vt:lpstr>
      <vt:lpstr>Learning Objectives (2 of 2)</vt:lpstr>
      <vt:lpstr>Cooling System</vt:lpstr>
      <vt:lpstr>FIGURE 8–1 Typical combustion and exhaust temperatures.</vt:lpstr>
      <vt:lpstr>Cooling System Operation (1 of 2)</vt:lpstr>
      <vt:lpstr>FIGURE 8–3 Coolant flow through a typical engine cooling system.</vt:lpstr>
      <vt:lpstr>Cooling System Operation (2 of 2)</vt:lpstr>
      <vt:lpstr>Thermostats (1 of 2)</vt:lpstr>
      <vt:lpstr>Thermostats (2 of 2)</vt:lpstr>
      <vt:lpstr>FIGURE 8–5 (a) When the engine is cold, the coolant flows through the bypass. (b) When the thermostat opens, the coolant can flow to the radiator.</vt:lpstr>
      <vt:lpstr>Animation: Thermostat Operation (The animation will automatically start in a few seconds) </vt:lpstr>
      <vt:lpstr>Radiators</vt:lpstr>
      <vt:lpstr>FIGURE 8–11 The tubes and fins of the radiator core.</vt:lpstr>
      <vt:lpstr>Pressure Cap</vt:lpstr>
      <vt:lpstr>Animation: Radiator Pressure Cap (The animation will automatically start in a few seconds) </vt:lpstr>
      <vt:lpstr>FIGURE 8–14 The pressure valve maintains the system pressure and allows excess pressure to vent. The vacuum valve allows coolant to return to the system from the recovery tank.</vt:lpstr>
      <vt:lpstr>Coolant Recovery Systems</vt:lpstr>
      <vt:lpstr>FIGURE 8–15 The level in the coolant recovery system raises and lowers with engine temperature.</vt:lpstr>
      <vt:lpstr>Water Pumps</vt:lpstr>
      <vt:lpstr>Animation: Water Pump Operation (The animation will automatically start in a few seconds) </vt:lpstr>
      <vt:lpstr>FIGURE 8–19 This severely corroded water pump could not circulate enough coolant to keep the engine cool. As a result, the engine overheated and blew a head gasket.</vt:lpstr>
      <vt:lpstr>Coolant Flow in the Engine</vt:lpstr>
      <vt:lpstr>Animation: Coolant Flow-World Engine (The animation will automatically start in a few seconds) </vt:lpstr>
      <vt:lpstr>FIGURE 8–22 A Chevrolet V-8 block that shows the large coolant holes and the smaller gas vent or bleed holes that must match the head gasket when the engine is assembled.</vt:lpstr>
      <vt:lpstr>Cooling Fans (1 of 2)</vt:lpstr>
      <vt:lpstr>Cooling Fans (2 of 2)</vt:lpstr>
      <vt:lpstr>FIGURE 8–23 A typical electric cooling fan assembly showing the radiator and related components.</vt:lpstr>
      <vt:lpstr>Heater Cores</vt:lpstr>
      <vt:lpstr>FIGURE 8–25 A typical heater core installed in a heating, ventilation, and air-conditioning (HVAC) housing assembly.</vt:lpstr>
      <vt:lpstr>Cooling System Testing and Warning Light (1 of 2)</vt:lpstr>
      <vt:lpstr>Cooling System Testing and Warning Light (2 of 2)</vt:lpstr>
      <vt:lpstr>Animation: Warning Lights, Engine Coolant Temperature (The animation will automatically start in a few seconds) </vt:lpstr>
      <vt:lpstr>FIGURE 8–29 Use dye specifically made for coolant when checking for leaks using a black light.</vt:lpstr>
      <vt:lpstr>FIGURE 8–30 When an engine overheats, often the coolant overflow container boils.</vt:lpstr>
      <vt:lpstr>Cooling System Inspection and Cooling System Service (1 of 2)</vt:lpstr>
      <vt:lpstr>Cooling System Inspection and Cooling System Service (2 of 2)</vt:lpstr>
      <vt:lpstr>Animation: Changing Coolant (The animation will automatically start in a few seconds) </vt:lpstr>
      <vt:lpstr>Animation: Pressure Test Cooling System (The animation will automatically start in a few seconds) </vt:lpstr>
      <vt:lpstr>FIGURE 8–31 Typical marks on an accessory drive belt tensioner.</vt:lpstr>
      <vt:lpstr>FIGURE 8–32 (a) Many vehicle manufacturers recommend that the bleeder valve be opened whenever refilling the cooling system. (b) Chrysler recommends that a clear plastic hose (1/4 inch ID) be attached to the bleeder valve and directed into a suitable container to keep from spilling coolant onto the ground and on the engine and to allow the technician to observe the flow of coolant for any remaining air bubbles.</vt:lpstr>
      <vt:lpstr>Summary (1 of 3)</vt:lpstr>
      <vt:lpstr>Summary (2 of 3)</vt:lpstr>
      <vt:lpstr>Summary (3 of 3)</vt:lpstr>
      <vt:lpstr>Video Links (Internet Access Required)</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Cooling System Operation and Diagnosis</dc:title>
  <dc:subject>Automotive Heating And Air Conditioning</dc:subject>
  <dc:creator>James D. Halderman</dc:creator>
  <cp:keywords>Automotive</cp:keywords>
  <cp:lastModifiedBy>Glen Plants</cp:lastModifiedBy>
  <cp:revision>217</cp:revision>
  <dcterms:created xsi:type="dcterms:W3CDTF">2014-07-14T20:04:21Z</dcterms:created>
  <dcterms:modified xsi:type="dcterms:W3CDTF">2021-02-01T13:28:05Z</dcterms:modified>
</cp:coreProperties>
</file>