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6" r:id="rId2"/>
    <p:sldId id="387" r:id="rId3"/>
    <p:sldId id="388" r:id="rId4"/>
    <p:sldId id="377" r:id="rId5"/>
    <p:sldId id="389" r:id="rId6"/>
    <p:sldId id="378" r:id="rId7"/>
    <p:sldId id="391" r:id="rId8"/>
    <p:sldId id="392" r:id="rId9"/>
    <p:sldId id="379" r:id="rId10"/>
    <p:sldId id="380" r:id="rId11"/>
    <p:sldId id="395" r:id="rId12"/>
    <p:sldId id="396" r:id="rId13"/>
    <p:sldId id="397" r:id="rId14"/>
    <p:sldId id="398" r:id="rId15"/>
    <p:sldId id="399" r:id="rId16"/>
    <p:sldId id="400" r:id="rId17"/>
    <p:sldId id="383" r:id="rId18"/>
    <p:sldId id="1089" r:id="rId19"/>
    <p:sldId id="384" r:id="rId20"/>
    <p:sldId id="385" r:id="rId21"/>
    <p:sldId id="386" r:id="rId22"/>
    <p:sldId id="1090" r:id="rId23"/>
    <p:sldId id="1091" r:id="rId24"/>
    <p:sldId id="406" r:id="rId25"/>
    <p:sldId id="407" r:id="rId26"/>
    <p:sldId id="408" r:id="rId27"/>
    <p:sldId id="1092" r:id="rId28"/>
    <p:sldId id="1093" r:id="rId29"/>
    <p:sldId id="10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61" autoAdjust="0"/>
    <p:restoredTop sz="83248" autoAdjust="0"/>
  </p:normalViewPr>
  <p:slideViewPr>
    <p:cSldViewPr>
      <p:cViewPr varScale="1">
        <p:scale>
          <a:sx n="114" d="100"/>
          <a:sy n="114" d="100"/>
        </p:scale>
        <p:origin x="1926" y="11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284C5E-AED9-EE4E-B787-FF526C2C6C00}" type="slidenum">
              <a:rPr lang="en-US"/>
              <a:pPr>
                <a:defRPr/>
              </a:pPr>
              <a:t>2</a:t>
            </a:fld>
            <a:endParaRPr lang="en-US" dirty="0"/>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29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2/1/2021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81804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UT06QUfqf9o" TargetMode="External"/><Relationship Id="rId3" Type="http://schemas.openxmlformats.org/officeDocument/2006/relationships/hyperlink" Target="https://www.youtube.com/watch?v=Lnu8hA9F9S4" TargetMode="External"/><Relationship Id="rId7" Type="http://schemas.openxmlformats.org/officeDocument/2006/relationships/hyperlink" Target="https://www.youtube.com/watch?v=ae3zQQOhkDY" TargetMode="External"/><Relationship Id="rId2" Type="http://schemas.openxmlformats.org/officeDocument/2006/relationships/hyperlink" Target="https://www.youtube.com/watch?v=_xSyhv6pWT0" TargetMode="External"/><Relationship Id="rId1" Type="http://schemas.openxmlformats.org/officeDocument/2006/relationships/slideLayout" Target="../slideLayouts/slideLayout13.xml"/><Relationship Id="rId6" Type="http://schemas.openxmlformats.org/officeDocument/2006/relationships/hyperlink" Target="https://www.youtube.com/watch?v=zhTiH7217CA" TargetMode="External"/><Relationship Id="rId11" Type="http://schemas.openxmlformats.org/officeDocument/2006/relationships/hyperlink" Target="https://www.youtube.com/watch?v=Y4CIuWuA6ns" TargetMode="External"/><Relationship Id="rId5" Type="http://schemas.openxmlformats.org/officeDocument/2006/relationships/hyperlink" Target="https://www.youtube.com/watch?v=pRaTseSkyZw" TargetMode="External"/><Relationship Id="rId10" Type="http://schemas.openxmlformats.org/officeDocument/2006/relationships/hyperlink" Target="https://www.youtube.com/watch?v=gV4lJ0wjuEo" TargetMode="External"/><Relationship Id="rId4" Type="http://schemas.openxmlformats.org/officeDocument/2006/relationships/hyperlink" Target="https://www.youtube.com/watch?v=0_2SrBuKzrw" TargetMode="External"/><Relationship Id="rId9" Type="http://schemas.openxmlformats.org/officeDocument/2006/relationships/hyperlink" Target="https://www.youtube.com/watch?v=HBydwfKt7d8"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2znnniYUnf4" TargetMode="External"/><Relationship Id="rId3" Type="http://schemas.openxmlformats.org/officeDocument/2006/relationships/hyperlink" Target="https://www.youtube.com/watch?v=oT9g_3ealSo" TargetMode="External"/><Relationship Id="rId7" Type="http://schemas.openxmlformats.org/officeDocument/2006/relationships/hyperlink" Target="https://www.youtube.com/watch?v=YaaJSU26gf4" TargetMode="External"/><Relationship Id="rId2" Type="http://schemas.openxmlformats.org/officeDocument/2006/relationships/hyperlink" Target="https://www.youtube.com/watch?v=S8sYR0r8PDQ" TargetMode="External"/><Relationship Id="rId1" Type="http://schemas.openxmlformats.org/officeDocument/2006/relationships/slideLayout" Target="../slideLayouts/slideLayout13.xml"/><Relationship Id="rId6" Type="http://schemas.openxmlformats.org/officeDocument/2006/relationships/hyperlink" Target="https://www.youtube.com/watch?v=Z2h3ewDYB2o" TargetMode="External"/><Relationship Id="rId11" Type="http://schemas.openxmlformats.org/officeDocument/2006/relationships/hyperlink" Target="https://www.youtube.com/watch?v=ZVMEtrZhtyg" TargetMode="External"/><Relationship Id="rId5" Type="http://schemas.openxmlformats.org/officeDocument/2006/relationships/hyperlink" Target="https://www.youtube.com/watch?v=w17DpGCcRj8" TargetMode="External"/><Relationship Id="rId10" Type="http://schemas.openxmlformats.org/officeDocument/2006/relationships/hyperlink" Target="https://www.youtube.com/watch?v=TnLoI94LB_o" TargetMode="External"/><Relationship Id="rId4" Type="http://schemas.openxmlformats.org/officeDocument/2006/relationships/hyperlink" Target="https://www.youtube.com/watch?v=dHMEL0urLww" TargetMode="External"/><Relationship Id="rId9" Type="http://schemas.openxmlformats.org/officeDocument/2006/relationships/hyperlink" Target="https://www.youtube.com/watch?v=UBXti-M82Xc"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wEiXedgPbn4" TargetMode="External"/><Relationship Id="rId3" Type="http://schemas.openxmlformats.org/officeDocument/2006/relationships/hyperlink" Target="https://www.youtube.com/watch?v=huluLg5H7aw" TargetMode="External"/><Relationship Id="rId7" Type="http://schemas.openxmlformats.org/officeDocument/2006/relationships/hyperlink" Target="https://www.youtube.com/watch?v=iOcqyj_Ilpo" TargetMode="External"/><Relationship Id="rId2" Type="http://schemas.openxmlformats.org/officeDocument/2006/relationships/hyperlink" Target="https://www.youtube.com/watch?v=qcEZ1OGPkUw" TargetMode="External"/><Relationship Id="rId1" Type="http://schemas.openxmlformats.org/officeDocument/2006/relationships/slideLayout" Target="../slideLayouts/slideLayout13.xml"/><Relationship Id="rId6" Type="http://schemas.openxmlformats.org/officeDocument/2006/relationships/hyperlink" Target="https://www.youtube.com/watch?v=dn6Q3SRyNTQ" TargetMode="External"/><Relationship Id="rId5" Type="http://schemas.openxmlformats.org/officeDocument/2006/relationships/hyperlink" Target="https://www.youtube.com/watch?v=ENDOG2gq0kE" TargetMode="External"/><Relationship Id="rId4" Type="http://schemas.openxmlformats.org/officeDocument/2006/relationships/hyperlink" Target="https://www.youtube.com/watch?v=ICPdsNmwhE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Heating And Air Conditioning</a:t>
            </a:r>
          </a:p>
        </p:txBody>
      </p:sp>
      <p:sp>
        <p:nvSpPr>
          <p:cNvPr id="3" name="Text Placeholder 2"/>
          <p:cNvSpPr>
            <a:spLocks noGrp="1"/>
          </p:cNvSpPr>
          <p:nvPr>
            <p:ph type="body" sz="quarter" idx="13"/>
          </p:nvPr>
        </p:nvSpPr>
        <p:spPr/>
        <p:txBody>
          <a:bodyPr/>
          <a:lstStyle/>
          <a:p>
            <a:r>
              <a:rPr lang="en-US" dirty="0"/>
              <a:t>Eighth Edition</a:t>
            </a:r>
          </a:p>
        </p:txBody>
      </p:sp>
      <p:sp>
        <p:nvSpPr>
          <p:cNvPr id="4" name="Text Placeholder 3"/>
          <p:cNvSpPr>
            <a:spLocks noGrp="1"/>
          </p:cNvSpPr>
          <p:nvPr>
            <p:ph type="body" sz="quarter" idx="14"/>
          </p:nvPr>
        </p:nvSpPr>
        <p:spPr/>
        <p:txBody>
          <a:bodyPr/>
          <a:lstStyle/>
          <a:p>
            <a:r>
              <a:rPr lang="en-US" dirty="0"/>
              <a:t>Chapter 7</a:t>
            </a:r>
          </a:p>
        </p:txBody>
      </p:sp>
      <p:sp>
        <p:nvSpPr>
          <p:cNvPr id="5" name="Text Placeholder 4"/>
          <p:cNvSpPr>
            <a:spLocks noGrp="1"/>
          </p:cNvSpPr>
          <p:nvPr>
            <p:ph type="body" sz="quarter" idx="15"/>
          </p:nvPr>
        </p:nvSpPr>
        <p:spPr/>
        <p:txBody>
          <a:bodyPr/>
          <a:lstStyle/>
          <a:p>
            <a:r>
              <a:rPr lang="en-US" dirty="0"/>
              <a:t>Engine Coolant</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4</a:t>
            </a:r>
            <a:r>
              <a:rPr lang="en-US" dirty="0"/>
              <a:t> Coolant used in Fords that use Mazda engines and in Mazda vehicles. It requires the use of a PHOAT coolant which is dark green.</a:t>
            </a:r>
          </a:p>
        </p:txBody>
      </p:sp>
      <p:pic>
        <p:nvPicPr>
          <p:cNvPr id="3" name="Picture 2" descr="6036907004.jpg"/>
          <p:cNvPicPr>
            <a:picLocks noChangeAspect="1"/>
          </p:cNvPicPr>
          <p:nvPr/>
        </p:nvPicPr>
        <p:blipFill>
          <a:blip r:embed="rId2" cstate="print"/>
          <a:stretch>
            <a:fillRect/>
          </a:stretch>
        </p:blipFill>
        <p:spPr>
          <a:xfrm>
            <a:off x="2331720" y="1791005"/>
            <a:ext cx="4480560" cy="41903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r>
              <a:rPr lang="en-US" dirty="0"/>
              <a:t>Water</a:t>
            </a:r>
          </a:p>
        </p:txBody>
      </p:sp>
      <p:sp>
        <p:nvSpPr>
          <p:cNvPr id="455683" name="Rectangle 3"/>
          <p:cNvSpPr>
            <a:spLocks noGrp="1" noChangeArrowheads="1"/>
          </p:cNvSpPr>
          <p:nvPr>
            <p:ph type="body" idx="1"/>
          </p:nvPr>
        </p:nvSpPr>
        <p:spPr/>
        <p:txBody>
          <a:bodyPr/>
          <a:lstStyle/>
          <a:p>
            <a:r>
              <a:rPr lang="en-US" dirty="0"/>
              <a:t>Water is about half of the coolant and is used because of the following qualities.</a:t>
            </a:r>
          </a:p>
          <a:p>
            <a:pPr lvl="1"/>
            <a:r>
              <a:rPr lang="en-US" dirty="0"/>
              <a:t>It is inexpensive.</a:t>
            </a:r>
          </a:p>
          <a:p>
            <a:pPr lvl="1"/>
            <a:r>
              <a:rPr lang="en-US" dirty="0"/>
              <a:t>It is an efficient heat exchange fluid because of its excellent thermal conductivity.</a:t>
            </a:r>
          </a:p>
          <a:p>
            <a:pPr lvl="1"/>
            <a:r>
              <a:rPr lang="en-US" dirty="0"/>
              <a:t>It has good specific heat capacity, meaning it takes more heat energy to increase the temperature, versus one with low specific heat capacity.</a:t>
            </a:r>
          </a:p>
          <a:p>
            <a:pPr lvl="1"/>
            <a:r>
              <a:rPr lang="en-US" dirty="0"/>
              <a:t>The boiling point is 212°F (100°C) (at sea level).</a:t>
            </a:r>
          </a:p>
          <a:p>
            <a:pPr lvl="1"/>
            <a:r>
              <a:rPr lang="en-US" dirty="0"/>
              <a:t>The freezing point is 32°F (0°C).</a:t>
            </a:r>
          </a:p>
        </p:txBody>
      </p:sp>
    </p:spTree>
    <p:extLst>
      <p:ext uri="{BB962C8B-B14F-4D97-AF65-F5344CB8AC3E}">
        <p14:creationId xmlns:p14="http://schemas.microsoft.com/office/powerpoint/2010/main" val="255556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dirty="0"/>
              <a:t>Coolant Freezing/Boiling Temperatures (1 of 3)</a:t>
            </a:r>
          </a:p>
        </p:txBody>
      </p:sp>
      <p:sp>
        <p:nvSpPr>
          <p:cNvPr id="456707" name="Rectangle 3"/>
          <p:cNvSpPr>
            <a:spLocks noGrp="1" noChangeArrowheads="1"/>
          </p:cNvSpPr>
          <p:nvPr>
            <p:ph type="body" idx="1"/>
          </p:nvPr>
        </p:nvSpPr>
        <p:spPr/>
        <p:txBody>
          <a:bodyPr/>
          <a:lstStyle/>
          <a:p>
            <a:r>
              <a:rPr lang="en-US" dirty="0"/>
              <a:t>Freezing Point</a:t>
            </a:r>
          </a:p>
          <a:p>
            <a:pPr lvl="1"/>
            <a:r>
              <a:rPr lang="en-US" dirty="0"/>
              <a:t>Pure water </a:t>
            </a:r>
          </a:p>
          <a:p>
            <a:pPr lvl="2"/>
            <a:r>
              <a:rPr lang="en-US" dirty="0"/>
              <a:t>32°F (0°C)</a:t>
            </a:r>
          </a:p>
          <a:p>
            <a:pPr lvl="1"/>
            <a:r>
              <a:rPr lang="en-US" dirty="0"/>
              <a:t>Pure antifreeze* </a:t>
            </a:r>
          </a:p>
          <a:p>
            <a:pPr lvl="2"/>
            <a:r>
              <a:rPr lang="en-US" dirty="0"/>
              <a:t>0°F (-18°C)</a:t>
            </a:r>
          </a:p>
          <a:p>
            <a:pPr lvl="1"/>
            <a:r>
              <a:rPr lang="en-US" dirty="0"/>
              <a:t>50/50 mixture </a:t>
            </a:r>
          </a:p>
          <a:p>
            <a:pPr lvl="2"/>
            <a:r>
              <a:rPr lang="en-US" dirty="0"/>
              <a:t>- 34°F (-37°C)</a:t>
            </a:r>
          </a:p>
          <a:p>
            <a:pPr lvl="1"/>
            <a:r>
              <a:rPr lang="en-US" dirty="0"/>
              <a:t>70% antifreeze/30% water </a:t>
            </a:r>
          </a:p>
          <a:p>
            <a:pPr lvl="2"/>
            <a:r>
              <a:rPr lang="en-US" dirty="0"/>
              <a:t>- 84°F (-64°C)</a:t>
            </a:r>
          </a:p>
        </p:txBody>
      </p:sp>
    </p:spTree>
    <p:extLst>
      <p:ext uri="{BB962C8B-B14F-4D97-AF65-F5344CB8AC3E}">
        <p14:creationId xmlns:p14="http://schemas.microsoft.com/office/powerpoint/2010/main" val="421688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dirty="0"/>
              <a:t>Coolant Freezing/Boiling Temperatures (2 of 3)</a:t>
            </a:r>
          </a:p>
        </p:txBody>
      </p:sp>
      <p:sp>
        <p:nvSpPr>
          <p:cNvPr id="457731" name="Rectangle 3"/>
          <p:cNvSpPr>
            <a:spLocks noGrp="1" noChangeArrowheads="1"/>
          </p:cNvSpPr>
          <p:nvPr>
            <p:ph type="body" idx="1"/>
          </p:nvPr>
        </p:nvSpPr>
        <p:spPr/>
        <p:txBody>
          <a:bodyPr/>
          <a:lstStyle/>
          <a:p>
            <a:r>
              <a:rPr lang="en-US" dirty="0"/>
              <a:t>Boiling Point at Sea Level</a:t>
            </a:r>
          </a:p>
          <a:p>
            <a:pPr lvl="1"/>
            <a:r>
              <a:rPr lang="en-US" dirty="0"/>
              <a:t>Pure water </a:t>
            </a:r>
          </a:p>
          <a:p>
            <a:pPr lvl="2"/>
            <a:r>
              <a:rPr lang="en-US" dirty="0"/>
              <a:t>212°F (100°C)</a:t>
            </a:r>
          </a:p>
          <a:p>
            <a:pPr lvl="1"/>
            <a:r>
              <a:rPr lang="en-US" dirty="0"/>
              <a:t>50/50 mixture </a:t>
            </a:r>
          </a:p>
          <a:p>
            <a:pPr lvl="2"/>
            <a:r>
              <a:rPr lang="en-US" dirty="0"/>
              <a:t>218°F (103°C) </a:t>
            </a:r>
          </a:p>
          <a:p>
            <a:pPr lvl="1"/>
            <a:r>
              <a:rPr lang="en-US" dirty="0"/>
              <a:t>70/30 mixture </a:t>
            </a:r>
          </a:p>
          <a:p>
            <a:pPr lvl="2"/>
            <a:r>
              <a:rPr lang="en-US" dirty="0"/>
              <a:t>225°F (107°C) </a:t>
            </a:r>
          </a:p>
        </p:txBody>
      </p:sp>
    </p:spTree>
    <p:extLst>
      <p:ext uri="{BB962C8B-B14F-4D97-AF65-F5344CB8AC3E}">
        <p14:creationId xmlns:p14="http://schemas.microsoft.com/office/powerpoint/2010/main" val="251958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dirty="0"/>
              <a:t>Coolant Freezing/Boiling Temperatures (3 of 3)</a:t>
            </a:r>
          </a:p>
        </p:txBody>
      </p:sp>
      <p:sp>
        <p:nvSpPr>
          <p:cNvPr id="457731" name="Rectangle 3"/>
          <p:cNvSpPr>
            <a:spLocks noGrp="1" noChangeArrowheads="1"/>
          </p:cNvSpPr>
          <p:nvPr>
            <p:ph type="body" idx="1"/>
          </p:nvPr>
        </p:nvSpPr>
        <p:spPr/>
        <p:txBody>
          <a:bodyPr/>
          <a:lstStyle/>
          <a:p>
            <a:r>
              <a:rPr lang="en-US" dirty="0"/>
              <a:t>Boiling Point with 15 PSI Pressure Cap</a:t>
            </a:r>
          </a:p>
          <a:p>
            <a:pPr lvl="1"/>
            <a:r>
              <a:rPr lang="en-US" dirty="0"/>
              <a:t>Pure water </a:t>
            </a:r>
          </a:p>
          <a:p>
            <a:pPr lvl="2"/>
            <a:r>
              <a:rPr lang="en-US" dirty="0"/>
              <a:t>257°F (125°C)</a:t>
            </a:r>
          </a:p>
          <a:p>
            <a:pPr lvl="1"/>
            <a:r>
              <a:rPr lang="en-US" dirty="0"/>
              <a:t>50/50 mixture </a:t>
            </a:r>
          </a:p>
          <a:p>
            <a:pPr lvl="2"/>
            <a:r>
              <a:rPr lang="en-US" dirty="0"/>
              <a:t>265°F (130°C)</a:t>
            </a:r>
          </a:p>
          <a:p>
            <a:pPr lvl="1"/>
            <a:r>
              <a:rPr lang="en-US" dirty="0"/>
              <a:t>70/30 mixture </a:t>
            </a:r>
          </a:p>
          <a:p>
            <a:pPr lvl="2"/>
            <a:r>
              <a:rPr lang="en-US" dirty="0"/>
              <a:t>276°F (136°C)</a:t>
            </a:r>
          </a:p>
        </p:txBody>
      </p:sp>
    </p:spTree>
    <p:extLst>
      <p:ext uri="{BB962C8B-B14F-4D97-AF65-F5344CB8AC3E}">
        <p14:creationId xmlns:p14="http://schemas.microsoft.com/office/powerpoint/2010/main" val="3401760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a:t>Coolant Testing (1 of 2)</a:t>
            </a:r>
          </a:p>
        </p:txBody>
      </p:sp>
      <p:sp>
        <p:nvSpPr>
          <p:cNvPr id="458755" name="Rectangle 3"/>
          <p:cNvSpPr>
            <a:spLocks noGrp="1" noChangeArrowheads="1"/>
          </p:cNvSpPr>
          <p:nvPr>
            <p:ph type="body" idx="1"/>
          </p:nvPr>
        </p:nvSpPr>
        <p:spPr/>
        <p:txBody>
          <a:bodyPr/>
          <a:lstStyle/>
          <a:p>
            <a:r>
              <a:rPr lang="en-US" dirty="0"/>
              <a:t>Normal coolant tests include:</a:t>
            </a:r>
          </a:p>
          <a:p>
            <a:pPr lvl="1"/>
            <a:r>
              <a:rPr lang="en-US" dirty="0"/>
              <a:t>Visual inspection. </a:t>
            </a:r>
          </a:p>
          <a:p>
            <a:pPr lvl="2"/>
            <a:r>
              <a:rPr lang="en-US" dirty="0"/>
              <a:t>Coolant should be clean and bright.</a:t>
            </a:r>
          </a:p>
          <a:p>
            <a:pPr lvl="1"/>
            <a:r>
              <a:rPr lang="en-US" dirty="0"/>
              <a:t>Freeze/boiling point. </a:t>
            </a:r>
          </a:p>
          <a:p>
            <a:pPr lvl="2"/>
            <a:r>
              <a:rPr lang="en-US" dirty="0"/>
              <a:t>A high freezing point or low boiling point indicates dilution (too much water).</a:t>
            </a:r>
          </a:p>
          <a:p>
            <a:pPr lvl="1"/>
            <a:r>
              <a:rPr lang="en-US" dirty="0"/>
              <a:t>pH. </a:t>
            </a:r>
          </a:p>
          <a:p>
            <a:pPr lvl="2"/>
            <a:r>
              <a:rPr lang="en-US" dirty="0"/>
              <a:t>The wrong pH indicates buffer loss, which is used to help maintain the pH level.</a:t>
            </a:r>
          </a:p>
          <a:p>
            <a:pPr lvl="1"/>
            <a:r>
              <a:rPr lang="en-US" dirty="0"/>
              <a:t>Coolant voltage.</a:t>
            </a:r>
          </a:p>
          <a:p>
            <a:pPr lvl="2"/>
            <a:r>
              <a:rPr lang="en-US" dirty="0"/>
              <a:t>A high voltage indicates the wrong pH or a stray current flow.</a:t>
            </a:r>
          </a:p>
        </p:txBody>
      </p:sp>
    </p:spTree>
    <p:extLst>
      <p:ext uri="{BB962C8B-B14F-4D97-AF65-F5344CB8AC3E}">
        <p14:creationId xmlns:p14="http://schemas.microsoft.com/office/powerpoint/2010/main" val="167956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dirty="0"/>
              <a:t>Coolant Testing (2 of 2)</a:t>
            </a:r>
          </a:p>
        </p:txBody>
      </p:sp>
      <p:sp>
        <p:nvSpPr>
          <p:cNvPr id="459779" name="Rectangle 3"/>
          <p:cNvSpPr>
            <a:spLocks noGrp="1" noChangeArrowheads="1"/>
          </p:cNvSpPr>
          <p:nvPr>
            <p:ph type="body" idx="1"/>
          </p:nvPr>
        </p:nvSpPr>
        <p:spPr/>
        <p:txBody>
          <a:bodyPr/>
          <a:lstStyle/>
          <a:p>
            <a:r>
              <a:rPr lang="en-US" dirty="0"/>
              <a:t>Hydrometer Testing</a:t>
            </a:r>
          </a:p>
          <a:p>
            <a:r>
              <a:rPr lang="en-US" dirty="0"/>
              <a:t>Refractometer</a:t>
            </a:r>
          </a:p>
          <a:p>
            <a:r>
              <a:rPr lang="en-US" dirty="0"/>
              <a:t>Ph</a:t>
            </a:r>
          </a:p>
          <a:p>
            <a:r>
              <a:rPr lang="en-US" dirty="0"/>
              <a:t>Galvanic Activity</a:t>
            </a:r>
          </a:p>
          <a:p>
            <a:r>
              <a:rPr lang="en-US" dirty="0"/>
              <a:t>Electrolysis</a:t>
            </a:r>
          </a:p>
          <a:p>
            <a:r>
              <a:rPr lang="en-US" dirty="0"/>
              <a:t>Testing For Galvanic Activity And Electrolysis</a:t>
            </a:r>
          </a:p>
          <a:p>
            <a:r>
              <a:rPr lang="en-US" dirty="0"/>
              <a:t>Test Strip Testing</a:t>
            </a:r>
          </a:p>
        </p:txBody>
      </p:sp>
    </p:spTree>
    <p:extLst>
      <p:ext uri="{BB962C8B-B14F-4D97-AF65-F5344CB8AC3E}">
        <p14:creationId xmlns:p14="http://schemas.microsoft.com/office/powerpoint/2010/main" val="429165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7</a:t>
            </a:r>
            <a:r>
              <a:rPr lang="en-US" dirty="0"/>
              <a:t> Using a refractometer is an accurate method to check the freezing point of coolant.</a:t>
            </a:r>
          </a:p>
        </p:txBody>
      </p:sp>
      <p:pic>
        <p:nvPicPr>
          <p:cNvPr id="3" name="Picture 2" descr="6036907007.jpg"/>
          <p:cNvPicPr>
            <a:picLocks noChangeAspect="1"/>
          </p:cNvPicPr>
          <p:nvPr/>
        </p:nvPicPr>
        <p:blipFill>
          <a:blip r:embed="rId2" cstate="print"/>
          <a:stretch>
            <a:fillRect/>
          </a:stretch>
        </p:blipFill>
        <p:spPr>
          <a:xfrm>
            <a:off x="594360" y="1548440"/>
            <a:ext cx="7955280" cy="47125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Coolant Refractometer</a:t>
            </a:r>
            <a:br>
              <a:rPr lang="en-US" sz="1800" dirty="0"/>
            </a:br>
            <a:r>
              <a:rPr lang="en-US" sz="900" dirty="0">
                <a:solidFill>
                  <a:schemeClr val="bg2"/>
                </a:solidFill>
              </a:rPr>
              <a:t>(The animation will automatically start in a few seconds) </a:t>
            </a:r>
            <a:endParaRPr lang="en-US" sz="900" dirty="0"/>
          </a:p>
        </p:txBody>
      </p:sp>
      <p:pic>
        <p:nvPicPr>
          <p:cNvPr id="5" name="coolant_refractometer">
            <a:hlinkClick r:id="" action="ppaction://media"/>
            <a:extLst>
              <a:ext uri="{FF2B5EF4-FFF2-40B4-BE49-F238E27FC236}">
                <a16:creationId xmlns:a16="http://schemas.microsoft.com/office/drawing/2014/main" id="{671C5C75-7C46-40FC-B826-42E0620B324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39759" y="1447800"/>
            <a:ext cx="8264481" cy="4648200"/>
          </a:xfrm>
        </p:spPr>
      </p:pic>
    </p:spTree>
    <p:extLst>
      <p:ext uri="{BB962C8B-B14F-4D97-AF65-F5344CB8AC3E}">
        <p14:creationId xmlns:p14="http://schemas.microsoft.com/office/powerpoint/2010/main" val="327450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8</a:t>
            </a:r>
            <a:r>
              <a:rPr lang="en-US" dirty="0"/>
              <a:t> A meter that measures the actual pH of the coolant can be used for all coolants, unlike many test strips that cannot be used to test the pH of red or orange coolants.</a:t>
            </a:r>
          </a:p>
        </p:txBody>
      </p:sp>
      <p:pic>
        <p:nvPicPr>
          <p:cNvPr id="3" name="Picture 2" descr="6036907008.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8" name="Rectangle 10"/>
          <p:cNvSpPr>
            <a:spLocks noGrp="1" noChangeArrowheads="1"/>
          </p:cNvSpPr>
          <p:nvPr>
            <p:ph type="title"/>
          </p:nvPr>
        </p:nvSpPr>
        <p:spPr/>
        <p:txBody>
          <a:bodyPr/>
          <a:lstStyle/>
          <a:p>
            <a:r>
              <a:rPr lang="en-US" dirty="0"/>
              <a:t>Learning Objectives</a:t>
            </a:r>
          </a:p>
        </p:txBody>
      </p:sp>
      <p:sp>
        <p:nvSpPr>
          <p:cNvPr id="150536" name="Rectangle 8"/>
          <p:cNvSpPr>
            <a:spLocks noGrp="1" noChangeArrowheads="1"/>
          </p:cNvSpPr>
          <p:nvPr>
            <p:ph type="body" idx="1"/>
          </p:nvPr>
        </p:nvSpPr>
        <p:spPr/>
        <p:txBody>
          <a:bodyPr/>
          <a:lstStyle/>
          <a:p>
            <a:pPr marL="0" indent="0">
              <a:buNone/>
            </a:pPr>
            <a:r>
              <a:rPr lang="en-US" b="1" dirty="0">
                <a:solidFill>
                  <a:srgbClr val="005A70"/>
                </a:solidFill>
              </a:rPr>
              <a:t>7.1</a:t>
            </a:r>
            <a:r>
              <a:rPr lang="en-US" dirty="0"/>
              <a:t> Discuss coolant fundamentals.</a:t>
            </a:r>
          </a:p>
          <a:p>
            <a:pPr marL="0" indent="0">
              <a:buNone/>
            </a:pPr>
            <a:r>
              <a:rPr lang="en-US" b="1" dirty="0">
                <a:solidFill>
                  <a:srgbClr val="005A70"/>
                </a:solidFill>
              </a:rPr>
              <a:t>7.2</a:t>
            </a:r>
            <a:r>
              <a:rPr lang="en-US" dirty="0"/>
              <a:t> Compare the different types of coolant. </a:t>
            </a:r>
          </a:p>
          <a:p>
            <a:pPr marL="0" indent="0">
              <a:buNone/>
            </a:pPr>
            <a:r>
              <a:rPr lang="en-US" b="1" dirty="0">
                <a:solidFill>
                  <a:srgbClr val="005A70"/>
                </a:solidFill>
              </a:rPr>
              <a:t>7.3</a:t>
            </a:r>
            <a:r>
              <a:rPr lang="en-US" dirty="0"/>
              <a:t> Discuss coolant freezing/boiling temperatures and water as coolant. </a:t>
            </a:r>
          </a:p>
          <a:p>
            <a:pPr marL="0" indent="0">
              <a:buNone/>
            </a:pPr>
            <a:r>
              <a:rPr lang="en-US" b="1" dirty="0">
                <a:solidFill>
                  <a:srgbClr val="005A70"/>
                </a:solidFill>
              </a:rPr>
              <a:t>7.4</a:t>
            </a:r>
            <a:r>
              <a:rPr lang="en-US" dirty="0"/>
              <a:t> Discuss coolant testing and coolant replacement issues.</a:t>
            </a:r>
          </a:p>
        </p:txBody>
      </p:sp>
    </p:spTree>
    <p:extLst>
      <p:ext uri="{BB962C8B-B14F-4D97-AF65-F5344CB8AC3E}">
        <p14:creationId xmlns:p14="http://schemas.microsoft.com/office/powerpoint/2010/main" val="293249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9</a:t>
            </a:r>
            <a:r>
              <a:rPr lang="en-US" dirty="0"/>
              <a:t> Galvanic activity is created by two dissimilar metals in contact with a liquid, in this case coolant.</a:t>
            </a:r>
          </a:p>
        </p:txBody>
      </p:sp>
      <p:pic>
        <p:nvPicPr>
          <p:cNvPr id="3" name="Picture 2" descr="6036907009.jpg"/>
          <p:cNvPicPr>
            <a:picLocks noChangeAspect="1"/>
          </p:cNvPicPr>
          <p:nvPr/>
        </p:nvPicPr>
        <p:blipFill>
          <a:blip r:embed="rId2" cstate="print"/>
          <a:stretch>
            <a:fillRect/>
          </a:stretch>
        </p:blipFill>
        <p:spPr>
          <a:xfrm>
            <a:off x="1839773" y="1944015"/>
            <a:ext cx="5464454" cy="38843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10</a:t>
            </a:r>
            <a:r>
              <a:rPr lang="en-US" dirty="0"/>
              <a:t> A test strip can be used to determine the pH and percentage of glycol of the coolant. The percentage of glycol determines the freezing and boiling temperatures, as shown on the bottle that contains the test strips.</a:t>
            </a:r>
          </a:p>
        </p:txBody>
      </p:sp>
      <p:pic>
        <p:nvPicPr>
          <p:cNvPr id="3" name="Picture 2" descr="6036907010.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Coolant Test, Test Strips</a:t>
            </a:r>
            <a:br>
              <a:rPr lang="en-US" sz="1800" dirty="0"/>
            </a:br>
            <a:r>
              <a:rPr lang="en-US" sz="900" dirty="0">
                <a:solidFill>
                  <a:schemeClr val="bg2"/>
                </a:solidFill>
              </a:rPr>
              <a:t>(The animation will automatically start in a few seconds) </a:t>
            </a:r>
            <a:endParaRPr lang="en-US" sz="900" dirty="0"/>
          </a:p>
        </p:txBody>
      </p:sp>
      <p:pic>
        <p:nvPicPr>
          <p:cNvPr id="5" name="Coolant_Test_Test_Strips">
            <a:hlinkClick r:id="" action="ppaction://media"/>
            <a:extLst>
              <a:ext uri="{FF2B5EF4-FFF2-40B4-BE49-F238E27FC236}">
                <a16:creationId xmlns:a16="http://schemas.microsoft.com/office/drawing/2014/main" id="{54488475-A484-48A8-881D-20647C7E579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2984" y="1646339"/>
            <a:ext cx="7858031" cy="4419600"/>
          </a:xfrm>
        </p:spPr>
      </p:pic>
    </p:spTree>
    <p:extLst>
      <p:ext uri="{BB962C8B-B14F-4D97-AF65-F5344CB8AC3E}">
        <p14:creationId xmlns:p14="http://schemas.microsoft.com/office/powerpoint/2010/main" val="297648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4" y="392668"/>
            <a:ext cx="6829425" cy="877163"/>
          </a:xfrm>
        </p:spPr>
        <p:txBody>
          <a:bodyPr/>
          <a:lstStyle/>
          <a:p>
            <a:r>
              <a:rPr lang="en-US" sz="2400" dirty="0"/>
              <a:t>Animation: Coolant Test, Simple Hydrometer</a:t>
            </a:r>
            <a:br>
              <a:rPr lang="en-US" sz="1800" dirty="0"/>
            </a:br>
            <a:r>
              <a:rPr lang="en-US" sz="900" dirty="0">
                <a:solidFill>
                  <a:schemeClr val="bg2"/>
                </a:solidFill>
              </a:rPr>
              <a:t>(The animation will automatically start in a few seconds) </a:t>
            </a:r>
            <a:endParaRPr lang="en-US" sz="900" dirty="0"/>
          </a:p>
        </p:txBody>
      </p:sp>
      <p:pic>
        <p:nvPicPr>
          <p:cNvPr id="5" name="coolant_test_simple_hydrometer">
            <a:hlinkClick r:id="" action="ppaction://media"/>
            <a:extLst>
              <a:ext uri="{FF2B5EF4-FFF2-40B4-BE49-F238E27FC236}">
                <a16:creationId xmlns:a16="http://schemas.microsoft.com/office/drawing/2014/main" id="{16C7D5F1-F3CE-4049-9413-CAC0747ACA3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39759" y="1447800"/>
            <a:ext cx="8264481" cy="4648200"/>
          </a:xfrm>
        </p:spPr>
      </p:pic>
    </p:spTree>
    <p:extLst>
      <p:ext uri="{BB962C8B-B14F-4D97-AF65-F5344CB8AC3E}">
        <p14:creationId xmlns:p14="http://schemas.microsoft.com/office/powerpoint/2010/main" val="283959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dirty="0"/>
              <a:t>Coolant Replacement Issues</a:t>
            </a:r>
          </a:p>
        </p:txBody>
      </p:sp>
      <p:sp>
        <p:nvSpPr>
          <p:cNvPr id="465923" name="Rectangle 3"/>
          <p:cNvSpPr>
            <a:spLocks noGrp="1" noChangeArrowheads="1"/>
          </p:cNvSpPr>
          <p:nvPr>
            <p:ph type="body" idx="1"/>
          </p:nvPr>
        </p:nvSpPr>
        <p:spPr/>
        <p:txBody>
          <a:bodyPr/>
          <a:lstStyle/>
          <a:p>
            <a:r>
              <a:rPr lang="en-US" dirty="0"/>
              <a:t>Intervals</a:t>
            </a:r>
          </a:p>
          <a:p>
            <a:r>
              <a:rPr lang="en-US" dirty="0"/>
              <a:t>Passivation</a:t>
            </a:r>
          </a:p>
          <a:p>
            <a:r>
              <a:rPr lang="en-US" dirty="0"/>
              <a:t>Recycling Coolant</a:t>
            </a:r>
          </a:p>
        </p:txBody>
      </p:sp>
    </p:spTree>
    <p:extLst>
      <p:ext uri="{BB962C8B-B14F-4D97-AF65-F5344CB8AC3E}">
        <p14:creationId xmlns:p14="http://schemas.microsoft.com/office/powerpoint/2010/main" val="28805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dirty="0"/>
              <a:t>Summary (1 of 2)</a:t>
            </a:r>
          </a:p>
        </p:txBody>
      </p:sp>
      <p:sp>
        <p:nvSpPr>
          <p:cNvPr id="279555" name="Rectangle 3"/>
          <p:cNvSpPr>
            <a:spLocks noGrp="1" noChangeArrowheads="1"/>
          </p:cNvSpPr>
          <p:nvPr>
            <p:ph type="body" idx="1"/>
          </p:nvPr>
        </p:nvSpPr>
        <p:spPr/>
        <p:txBody>
          <a:bodyPr/>
          <a:lstStyle/>
          <a:p>
            <a:r>
              <a:rPr lang="en-US" dirty="0"/>
              <a:t>All coolant is ethylene glycol based. Some aftermarket coolants use propylene glycol.</a:t>
            </a:r>
          </a:p>
          <a:p>
            <a:r>
              <a:rPr lang="en-US" dirty="0"/>
              <a:t>Used coolant should be recycled whenever possible.</a:t>
            </a:r>
          </a:p>
          <a:p>
            <a:r>
              <a:rPr lang="en-US" dirty="0"/>
              <a:t>The freezing temperature of the coolant can be tested using a hydrometer or refractometer.</a:t>
            </a:r>
          </a:p>
        </p:txBody>
      </p:sp>
    </p:spTree>
    <p:extLst>
      <p:ext uri="{BB962C8B-B14F-4D97-AF65-F5344CB8AC3E}">
        <p14:creationId xmlns:p14="http://schemas.microsoft.com/office/powerpoint/2010/main" val="159191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of 2)</a:t>
            </a:r>
          </a:p>
        </p:txBody>
      </p:sp>
      <p:sp>
        <p:nvSpPr>
          <p:cNvPr id="3" name="Content Placeholder 2"/>
          <p:cNvSpPr>
            <a:spLocks noGrp="1"/>
          </p:cNvSpPr>
          <p:nvPr>
            <p:ph idx="1"/>
          </p:nvPr>
        </p:nvSpPr>
        <p:spPr/>
        <p:txBody>
          <a:bodyPr/>
          <a:lstStyle/>
          <a:p>
            <a:r>
              <a:rPr lang="en-US" dirty="0"/>
              <a:t>Proper cooling system maintenance usually calls for replacing the coolant every two years or every 24,000 miles (36,000 km) for IAT coolant…</a:t>
            </a:r>
          </a:p>
          <a:p>
            <a:pPr lvl="1"/>
            <a:r>
              <a:rPr lang="en-US" dirty="0"/>
              <a:t>But longer for OAT, HOAT, and PHOAT coolants.</a:t>
            </a:r>
          </a:p>
        </p:txBody>
      </p:sp>
    </p:spTree>
    <p:extLst>
      <p:ext uri="{BB962C8B-B14F-4D97-AF65-F5344CB8AC3E}">
        <p14:creationId xmlns:p14="http://schemas.microsoft.com/office/powerpoint/2010/main" val="41524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571500" y="1524000"/>
            <a:ext cx="8001000" cy="4809009"/>
          </a:xfrm>
        </p:spPr>
        <p:txBody>
          <a:bodyPr/>
          <a:lstStyle/>
          <a:p>
            <a:r>
              <a:rPr lang="en-US" sz="2000" dirty="0">
                <a:hlinkClick r:id="rId2"/>
              </a:rPr>
              <a:t>Pressure sensors (time 1:46)</a:t>
            </a:r>
            <a:endParaRPr lang="en-US" sz="2000" dirty="0"/>
          </a:p>
          <a:p>
            <a:r>
              <a:rPr lang="en-US" sz="2000" dirty="0">
                <a:hlinkClick r:id="rId3"/>
              </a:rPr>
              <a:t>A/C system flush (time 7:06)</a:t>
            </a:r>
            <a:endParaRPr lang="en-US" sz="2000" dirty="0"/>
          </a:p>
          <a:p>
            <a:r>
              <a:rPr lang="en-US" sz="2000" dirty="0">
                <a:hlinkClick r:id="rId4"/>
              </a:rPr>
              <a:t>A/C repair (time 8:24)</a:t>
            </a:r>
            <a:endParaRPr lang="en-US" sz="2000" dirty="0"/>
          </a:p>
          <a:p>
            <a:r>
              <a:rPr lang="en-US" sz="2000" dirty="0">
                <a:hlinkClick r:id="rId5"/>
              </a:rPr>
              <a:t>A/C operation (time 1:04)</a:t>
            </a:r>
            <a:endParaRPr lang="en-US" sz="2000" dirty="0"/>
          </a:p>
          <a:p>
            <a:r>
              <a:rPr lang="en-US" sz="2000" dirty="0">
                <a:hlinkClick r:id="rId6"/>
              </a:rPr>
              <a:t>TXV (time 1:00)</a:t>
            </a:r>
            <a:endParaRPr lang="en-US" sz="2000" dirty="0"/>
          </a:p>
          <a:p>
            <a:r>
              <a:rPr lang="en-US" sz="2000" dirty="0">
                <a:hlinkClick r:id="rId7"/>
              </a:rPr>
              <a:t>Orifice tube (time 0:56)</a:t>
            </a:r>
            <a:endParaRPr lang="en-US" sz="2000" dirty="0"/>
          </a:p>
          <a:p>
            <a:r>
              <a:rPr lang="en-US" sz="2000" dirty="0">
                <a:hlinkClick r:id="rId8"/>
              </a:rPr>
              <a:t>Pressure switches (time 0:48)</a:t>
            </a:r>
            <a:endParaRPr lang="en-US" sz="2000" dirty="0"/>
          </a:p>
          <a:p>
            <a:r>
              <a:rPr lang="en-US" sz="2000" dirty="0">
                <a:hlinkClick r:id="rId9"/>
              </a:rPr>
              <a:t>A/C operation (time 0:55)</a:t>
            </a:r>
            <a:endParaRPr lang="en-US" sz="2000" dirty="0"/>
          </a:p>
          <a:p>
            <a:r>
              <a:rPr lang="en-US" sz="2000" dirty="0">
                <a:hlinkClick r:id="rId10"/>
              </a:rPr>
              <a:t>A/C retrofit (time 2:41)</a:t>
            </a:r>
            <a:endParaRPr lang="en-US" sz="2000" dirty="0"/>
          </a:p>
          <a:p>
            <a:r>
              <a:rPr lang="en-US" sz="2000" dirty="0">
                <a:hlinkClick r:id="rId11"/>
              </a:rPr>
              <a:t>System flush (time 0:25)</a:t>
            </a:r>
            <a:endParaRPr lang="en-US" sz="2000" dirty="0"/>
          </a:p>
        </p:txBody>
      </p:sp>
    </p:spTree>
    <p:extLst>
      <p:ext uri="{BB962C8B-B14F-4D97-AF65-F5344CB8AC3E}">
        <p14:creationId xmlns:p14="http://schemas.microsoft.com/office/powerpoint/2010/main" val="4204523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533400" y="1524000"/>
            <a:ext cx="8001000" cy="4809009"/>
          </a:xfrm>
        </p:spPr>
        <p:txBody>
          <a:bodyPr/>
          <a:lstStyle/>
          <a:p>
            <a:r>
              <a:rPr lang="en-US" sz="2000" dirty="0">
                <a:hlinkClick r:id="rId2"/>
              </a:rPr>
              <a:t>Expansion valve (time 2:38)</a:t>
            </a:r>
            <a:endParaRPr lang="en-US" sz="2000" dirty="0"/>
          </a:p>
          <a:p>
            <a:r>
              <a:rPr lang="en-US" sz="2000" dirty="0">
                <a:hlinkClick r:id="rId3"/>
              </a:rPr>
              <a:t>Receiver dryer (time 5:48)</a:t>
            </a:r>
            <a:endParaRPr lang="en-US" sz="2000" dirty="0"/>
          </a:p>
          <a:p>
            <a:r>
              <a:rPr lang="en-US" sz="2000" dirty="0">
                <a:hlinkClick r:id="rId4"/>
              </a:rPr>
              <a:t>Condenser replacement (time 9:30)</a:t>
            </a:r>
            <a:endParaRPr lang="en-US" sz="2000" dirty="0"/>
          </a:p>
          <a:p>
            <a:r>
              <a:rPr lang="en-US" sz="2000" dirty="0">
                <a:hlinkClick r:id="rId5"/>
              </a:rPr>
              <a:t>A/C basics (time 6:12)</a:t>
            </a:r>
            <a:endParaRPr lang="en-US" sz="2000" dirty="0"/>
          </a:p>
          <a:p>
            <a:r>
              <a:rPr lang="en-US" sz="2000" dirty="0">
                <a:hlinkClick r:id="rId6"/>
              </a:rPr>
              <a:t>Rear A/C (time 4:24)</a:t>
            </a:r>
            <a:endParaRPr lang="en-US" sz="2000" dirty="0"/>
          </a:p>
          <a:p>
            <a:r>
              <a:rPr lang="en-US" sz="2000" dirty="0">
                <a:hlinkClick r:id="rId7"/>
              </a:rPr>
              <a:t>Orifice tube installation (time 0:26)</a:t>
            </a:r>
            <a:endParaRPr lang="en-US" sz="2000" dirty="0"/>
          </a:p>
          <a:p>
            <a:r>
              <a:rPr lang="en-US" sz="2000" dirty="0">
                <a:hlinkClick r:id="rId8"/>
              </a:rPr>
              <a:t>A/C flush (time 0:25)</a:t>
            </a:r>
            <a:endParaRPr lang="en-US" sz="2000" dirty="0"/>
          </a:p>
          <a:p>
            <a:r>
              <a:rPr lang="en-US" sz="2000" dirty="0">
                <a:hlinkClick r:id="rId9"/>
              </a:rPr>
              <a:t>A/C dryer and orifice tube (time 1:52)</a:t>
            </a:r>
            <a:endParaRPr lang="en-US" sz="2000" dirty="0"/>
          </a:p>
          <a:p>
            <a:r>
              <a:rPr lang="en-US" sz="2000" dirty="0">
                <a:hlinkClick r:id="rId10"/>
              </a:rPr>
              <a:t>A/C kit installation (time 1:24)</a:t>
            </a:r>
            <a:endParaRPr lang="en-US" sz="2000" dirty="0"/>
          </a:p>
          <a:p>
            <a:r>
              <a:rPr lang="en-US" sz="2000" dirty="0">
                <a:hlinkClick r:id="rId11"/>
              </a:rPr>
              <a:t>A/C hose repair (time 7:56)</a:t>
            </a:r>
            <a:endParaRPr lang="en-US" sz="2000" dirty="0"/>
          </a:p>
        </p:txBody>
      </p:sp>
    </p:spTree>
    <p:extLst>
      <p:ext uri="{BB962C8B-B14F-4D97-AF65-F5344CB8AC3E}">
        <p14:creationId xmlns:p14="http://schemas.microsoft.com/office/powerpoint/2010/main" val="2284826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533400" y="1600200"/>
            <a:ext cx="8001000" cy="3308598"/>
          </a:xfrm>
        </p:spPr>
        <p:txBody>
          <a:bodyPr/>
          <a:lstStyle/>
          <a:p>
            <a:r>
              <a:rPr lang="en-US" sz="2000" dirty="0">
                <a:hlinkClick r:id="rId2"/>
              </a:rPr>
              <a:t>A/C drain (time 5:33)</a:t>
            </a:r>
            <a:endParaRPr lang="en-US" sz="2000" dirty="0"/>
          </a:p>
          <a:p>
            <a:r>
              <a:rPr lang="en-US" sz="2000" dirty="0">
                <a:hlinkClick r:id="rId3"/>
              </a:rPr>
              <a:t>A/C fan (time 3:37)</a:t>
            </a:r>
            <a:endParaRPr lang="en-US" sz="2000" dirty="0"/>
          </a:p>
          <a:p>
            <a:r>
              <a:rPr lang="en-US" sz="2000" dirty="0">
                <a:hlinkClick r:id="rId4"/>
              </a:rPr>
              <a:t>Expansion valve (time 7:14)</a:t>
            </a:r>
            <a:endParaRPr lang="en-US" sz="2000" dirty="0"/>
          </a:p>
          <a:p>
            <a:r>
              <a:rPr lang="en-US" sz="2000" dirty="0">
                <a:hlinkClick r:id="rId5"/>
              </a:rPr>
              <a:t>Condenser (time 10:45)</a:t>
            </a:r>
            <a:endParaRPr lang="en-US" sz="2000" dirty="0"/>
          </a:p>
          <a:p>
            <a:r>
              <a:rPr lang="en-US" sz="2000" dirty="0">
                <a:hlinkClick r:id="rId6"/>
              </a:rPr>
              <a:t>Filtering A/C system (time 12:52)</a:t>
            </a:r>
            <a:endParaRPr lang="en-US" sz="2000" dirty="0"/>
          </a:p>
          <a:p>
            <a:r>
              <a:rPr lang="en-US" sz="2000" dirty="0">
                <a:hlinkClick r:id="rId7"/>
              </a:rPr>
              <a:t>Evaporator removal (time 1:53)</a:t>
            </a:r>
            <a:endParaRPr lang="en-US" sz="2000" dirty="0"/>
          </a:p>
          <a:p>
            <a:r>
              <a:rPr lang="en-US" sz="2000" dirty="0">
                <a:hlinkClick r:id="rId8"/>
              </a:rPr>
              <a:t>Cleaning stinky evaporator (time 5:33)</a:t>
            </a:r>
            <a:endParaRPr lang="en-US" sz="2000" dirty="0"/>
          </a:p>
        </p:txBody>
      </p:sp>
    </p:spTree>
    <p:extLst>
      <p:ext uri="{BB962C8B-B14F-4D97-AF65-F5344CB8AC3E}">
        <p14:creationId xmlns:p14="http://schemas.microsoft.com/office/powerpoint/2010/main" val="86973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a:t>Coolant Fundamentals (1 of 3)</a:t>
            </a:r>
          </a:p>
        </p:txBody>
      </p:sp>
      <p:sp>
        <p:nvSpPr>
          <p:cNvPr id="446467" name="Rectangle 3"/>
          <p:cNvSpPr>
            <a:spLocks noGrp="1" noChangeArrowheads="1"/>
          </p:cNvSpPr>
          <p:nvPr>
            <p:ph idx="1"/>
          </p:nvPr>
        </p:nvSpPr>
        <p:spPr/>
        <p:txBody>
          <a:bodyPr/>
          <a:lstStyle/>
          <a:p>
            <a:r>
              <a:rPr lang="en-US" dirty="0"/>
              <a:t>Coolant is used in the cooling system because it:</a:t>
            </a:r>
          </a:p>
          <a:p>
            <a:pPr lvl="1"/>
            <a:r>
              <a:rPr lang="en-US" dirty="0"/>
              <a:t>Transfers heat from the engine to the radiator</a:t>
            </a:r>
          </a:p>
          <a:p>
            <a:pPr lvl="1"/>
            <a:r>
              <a:rPr lang="en-US" dirty="0"/>
              <a:t>Protects the engine and the cooling system from rust and corrosion</a:t>
            </a:r>
          </a:p>
          <a:p>
            <a:pPr lvl="1"/>
            <a:r>
              <a:rPr lang="en-US" dirty="0"/>
              <a:t>Prevents freezing in cold climates</a:t>
            </a:r>
          </a:p>
        </p:txBody>
      </p:sp>
    </p:spTree>
    <p:extLst>
      <p:ext uri="{BB962C8B-B14F-4D97-AF65-F5344CB8AC3E}">
        <p14:creationId xmlns:p14="http://schemas.microsoft.com/office/powerpoint/2010/main" val="145420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1</a:t>
            </a:r>
            <a:r>
              <a:rPr lang="en-US" dirty="0"/>
              <a:t> Graph showing the relationship of the freezing point of the coolant to the percentage of antifreeze used in the coolant.</a:t>
            </a:r>
          </a:p>
        </p:txBody>
      </p:sp>
      <p:pic>
        <p:nvPicPr>
          <p:cNvPr id="3" name="Picture 2" descr="6036907001.jpg"/>
          <p:cNvPicPr>
            <a:picLocks noChangeAspect="1"/>
          </p:cNvPicPr>
          <p:nvPr/>
        </p:nvPicPr>
        <p:blipFill>
          <a:blip r:embed="rId2" cstate="print"/>
          <a:stretch>
            <a:fillRect/>
          </a:stretch>
        </p:blipFill>
        <p:spPr>
          <a:xfrm>
            <a:off x="2476196" y="1598372"/>
            <a:ext cx="4191609" cy="45756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dirty="0"/>
              <a:t>Coolant Fundamentals (2 of 3)</a:t>
            </a:r>
          </a:p>
        </p:txBody>
      </p:sp>
      <p:sp>
        <p:nvSpPr>
          <p:cNvPr id="447491" name="Rectangle 3"/>
          <p:cNvSpPr>
            <a:spLocks noGrp="1" noChangeArrowheads="1"/>
          </p:cNvSpPr>
          <p:nvPr>
            <p:ph type="body" idx="1"/>
          </p:nvPr>
        </p:nvSpPr>
        <p:spPr/>
        <p:txBody>
          <a:bodyPr/>
          <a:lstStyle/>
          <a:p>
            <a:r>
              <a:rPr lang="en-US" dirty="0"/>
              <a:t>It should be noted that the freezing point increases as the antifreeze concentration is increased above 60%. </a:t>
            </a:r>
          </a:p>
          <a:p>
            <a:r>
              <a:rPr lang="en-US" dirty="0"/>
              <a:t>The normal mixture is 50% antifreeze and 50% water. </a:t>
            </a:r>
          </a:p>
          <a:p>
            <a:r>
              <a:rPr lang="en-US" dirty="0"/>
              <a:t>Ethylene glycol antifreeze contains:</a:t>
            </a:r>
          </a:p>
          <a:p>
            <a:pPr lvl="1"/>
            <a:r>
              <a:rPr lang="en-US" dirty="0"/>
              <a:t>Anticorrosion additives</a:t>
            </a:r>
          </a:p>
          <a:p>
            <a:pPr lvl="1"/>
            <a:r>
              <a:rPr lang="en-US" dirty="0"/>
              <a:t>Rust inhibitors</a:t>
            </a:r>
          </a:p>
          <a:p>
            <a:pPr lvl="1"/>
            <a:r>
              <a:rPr lang="en-US" dirty="0"/>
              <a:t>Water pump lubricants</a:t>
            </a:r>
          </a:p>
        </p:txBody>
      </p:sp>
    </p:spTree>
    <p:extLst>
      <p:ext uri="{BB962C8B-B14F-4D97-AF65-F5344CB8AC3E}">
        <p14:creationId xmlns:p14="http://schemas.microsoft.com/office/powerpoint/2010/main" val="77804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2</a:t>
            </a:r>
            <a:r>
              <a:rPr lang="en-US" dirty="0"/>
              <a:t> Graph showing how the boiling point of the coolant increases as the percentage of antifreeze in the coolant increases.</a:t>
            </a:r>
          </a:p>
        </p:txBody>
      </p:sp>
      <p:pic>
        <p:nvPicPr>
          <p:cNvPr id="3" name="Picture 2" descr="6036907002.jpg"/>
          <p:cNvPicPr>
            <a:picLocks noChangeAspect="1"/>
          </p:cNvPicPr>
          <p:nvPr/>
        </p:nvPicPr>
        <p:blipFill>
          <a:blip r:embed="rId2" cstate="print"/>
          <a:stretch>
            <a:fillRect/>
          </a:stretch>
        </p:blipFill>
        <p:spPr>
          <a:xfrm>
            <a:off x="2718816" y="1555089"/>
            <a:ext cx="3706368" cy="4662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dirty="0"/>
              <a:t>Coolant Fundamentals (3 of 3)</a:t>
            </a:r>
          </a:p>
        </p:txBody>
      </p:sp>
      <p:sp>
        <p:nvSpPr>
          <p:cNvPr id="449539" name="Rectangle 3"/>
          <p:cNvSpPr>
            <a:spLocks noGrp="1" noChangeArrowheads="1"/>
          </p:cNvSpPr>
          <p:nvPr>
            <p:ph type="body" idx="1"/>
          </p:nvPr>
        </p:nvSpPr>
        <p:spPr/>
        <p:txBody>
          <a:bodyPr/>
          <a:lstStyle/>
          <a:p>
            <a:r>
              <a:rPr lang="en-US" dirty="0"/>
              <a:t>All manufacturers recommend the use of ethylene glycol based coolant, which contains:</a:t>
            </a:r>
          </a:p>
          <a:p>
            <a:pPr lvl="1"/>
            <a:r>
              <a:rPr lang="en-US" dirty="0"/>
              <a:t>Ethylene glycol (EG): 47%</a:t>
            </a:r>
          </a:p>
          <a:p>
            <a:pPr lvl="1"/>
            <a:r>
              <a:rPr lang="en-US" dirty="0"/>
              <a:t>Water: 50%</a:t>
            </a:r>
          </a:p>
          <a:p>
            <a:pPr lvl="1"/>
            <a:r>
              <a:rPr lang="en-US" dirty="0"/>
              <a:t>Additives: 3%</a:t>
            </a:r>
          </a:p>
        </p:txBody>
      </p:sp>
    </p:spTree>
    <p:extLst>
      <p:ext uri="{BB962C8B-B14F-4D97-AF65-F5344CB8AC3E}">
        <p14:creationId xmlns:p14="http://schemas.microsoft.com/office/powerpoint/2010/main" val="138940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dirty="0"/>
              <a:t>Types of Coolant</a:t>
            </a:r>
          </a:p>
        </p:txBody>
      </p:sp>
      <p:sp>
        <p:nvSpPr>
          <p:cNvPr id="450563" name="Rectangle 3"/>
          <p:cNvSpPr>
            <a:spLocks noGrp="1" noChangeArrowheads="1"/>
          </p:cNvSpPr>
          <p:nvPr>
            <p:ph type="body" idx="1"/>
          </p:nvPr>
        </p:nvSpPr>
        <p:spPr/>
        <p:txBody>
          <a:bodyPr/>
          <a:lstStyle/>
          <a:p>
            <a:r>
              <a:rPr lang="en-US" dirty="0"/>
              <a:t>Inorganic Acid Technology</a:t>
            </a:r>
          </a:p>
          <a:p>
            <a:r>
              <a:rPr lang="en-US" dirty="0"/>
              <a:t>Organic Acid Technology</a:t>
            </a:r>
          </a:p>
          <a:p>
            <a:r>
              <a:rPr lang="en-US" dirty="0"/>
              <a:t>Hybrid Organic Acid Technology</a:t>
            </a:r>
          </a:p>
          <a:p>
            <a:r>
              <a:rPr lang="en-US" dirty="0"/>
              <a:t>Phosphate Hybrid Organic Acid Technology</a:t>
            </a:r>
          </a:p>
          <a:p>
            <a:r>
              <a:rPr lang="en-US" dirty="0"/>
              <a:t>Universal Coolant</a:t>
            </a:r>
          </a:p>
        </p:txBody>
      </p:sp>
    </p:spTree>
    <p:extLst>
      <p:ext uri="{BB962C8B-B14F-4D97-AF65-F5344CB8AC3E}">
        <p14:creationId xmlns:p14="http://schemas.microsoft.com/office/powerpoint/2010/main" val="129805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a:t>
            </a:r>
            <a:r>
              <a:rPr lang="en-US" dirty="0"/>
              <a:t>7–</a:t>
            </a:r>
            <a:r>
              <a:rPr lang="en-US" cap="all" dirty="0"/>
              <a:t>3</a:t>
            </a:r>
            <a:r>
              <a:rPr lang="en-US" dirty="0"/>
              <a:t> Havoline was the first company to make and market OAT coolant. General Motors uses the term DEX-COOL.</a:t>
            </a:r>
          </a:p>
        </p:txBody>
      </p:sp>
      <p:pic>
        <p:nvPicPr>
          <p:cNvPr id="3" name="Picture 2" descr="6036907003.jpg"/>
          <p:cNvPicPr>
            <a:picLocks noChangeAspect="1"/>
          </p:cNvPicPr>
          <p:nvPr/>
        </p:nvPicPr>
        <p:blipFill>
          <a:blip r:embed="rId2" cstate="print"/>
          <a:stretch>
            <a:fillRect/>
          </a:stretch>
        </p:blipFill>
        <p:spPr>
          <a:xfrm>
            <a:off x="2651760" y="1600200"/>
            <a:ext cx="3840480" cy="4572000"/>
          </a:xfrm>
          <a:prstGeom prst="rect">
            <a:avLst/>
          </a:prstGeom>
        </p:spPr>
      </p:pic>
    </p:spTree>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4284</TotalTime>
  <Words>1111</Words>
  <Application>Microsoft Office PowerPoint</Application>
  <PresentationFormat>On-screen Show (4:3)</PresentationFormat>
  <Paragraphs>136</Paragraphs>
  <Slides>29</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Wingdings</vt:lpstr>
      <vt:lpstr>508 Lecture</vt:lpstr>
      <vt:lpstr>Automotive Heating And Air Conditioning</vt:lpstr>
      <vt:lpstr>Learning Objectives</vt:lpstr>
      <vt:lpstr>Coolant Fundamentals (1 of 3)</vt:lpstr>
      <vt:lpstr>Figure 7–1 Graph showing the relationship of the freezing point of the coolant to the percentage of antifreeze used in the coolant.</vt:lpstr>
      <vt:lpstr>Coolant Fundamentals (2 of 3)</vt:lpstr>
      <vt:lpstr>Figure 7–2 Graph showing how the boiling point of the coolant increases as the percentage of antifreeze in the coolant increases.</vt:lpstr>
      <vt:lpstr>Coolant Fundamentals (3 of 3)</vt:lpstr>
      <vt:lpstr>Types of Coolant</vt:lpstr>
      <vt:lpstr>Figure 7–3 Havoline was the first company to make and market OAT coolant. General Motors uses the term DEX-COOL.</vt:lpstr>
      <vt:lpstr>Figure 7–4 Coolant used in Fords that use Mazda engines and in Mazda vehicles. It requires the use of a PHOAT coolant which is dark green.</vt:lpstr>
      <vt:lpstr>Water</vt:lpstr>
      <vt:lpstr>Coolant Freezing/Boiling Temperatures (1 of 3)</vt:lpstr>
      <vt:lpstr>Coolant Freezing/Boiling Temperatures (2 of 3)</vt:lpstr>
      <vt:lpstr>Coolant Freezing/Boiling Temperatures (3 of 3)</vt:lpstr>
      <vt:lpstr>Coolant Testing (1 of 2)</vt:lpstr>
      <vt:lpstr>Coolant Testing (2 of 2)</vt:lpstr>
      <vt:lpstr>Figure 7–7 Using a refractometer is an accurate method to check the freezing point of coolant.</vt:lpstr>
      <vt:lpstr>Animation: Coolant Refractometer (The animation will automatically start in a few seconds) </vt:lpstr>
      <vt:lpstr>Figure 7–8 A meter that measures the actual pH of the coolant can be used for all coolants, unlike many test strips that cannot be used to test the pH of red or orange coolants.</vt:lpstr>
      <vt:lpstr>Figure 7–9 Galvanic activity is created by two dissimilar metals in contact with a liquid, in this case coolant.</vt:lpstr>
      <vt:lpstr>Figure 7–10 A test strip can be used to determine the pH and percentage of glycol of the coolant. The percentage of glycol determines the freezing and boiling temperatures, as shown on the bottle that contains the test strips.</vt:lpstr>
      <vt:lpstr>Animation: Coolant Test, Test Strips (The animation will automatically start in a few seconds) </vt:lpstr>
      <vt:lpstr>Animation: Coolant Test, Simple Hydrometer (The animation will automatically start in a few seconds) </vt:lpstr>
      <vt:lpstr>Coolant Replacement Issues</vt:lpstr>
      <vt:lpstr>Summary (1 of 2)</vt:lpstr>
      <vt:lpstr>Summary (2 of 2)</vt:lpstr>
      <vt:lpstr>Video Links (Internet Access Required)</vt:lpstr>
      <vt:lpstr>Video Links (Internet Access Required)</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Engine Coolant</dc:title>
  <dc:subject>Automotive Heating And Air Conditioning</dc:subject>
  <dc:creator>James D. Halderman</dc:creator>
  <cp:keywords>Automotive</cp:keywords>
  <cp:lastModifiedBy>Glen Plants</cp:lastModifiedBy>
  <cp:revision>211</cp:revision>
  <dcterms:created xsi:type="dcterms:W3CDTF">2014-07-14T20:04:21Z</dcterms:created>
  <dcterms:modified xsi:type="dcterms:W3CDTF">2021-02-01T12:51:05Z</dcterms:modified>
</cp:coreProperties>
</file>