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76" r:id="rId2"/>
    <p:sldId id="392" r:id="rId3"/>
    <p:sldId id="393" r:id="rId4"/>
    <p:sldId id="394" r:id="rId5"/>
    <p:sldId id="395" r:id="rId6"/>
    <p:sldId id="1090" r:id="rId7"/>
    <p:sldId id="1088" r:id="rId8"/>
    <p:sldId id="430" r:id="rId9"/>
    <p:sldId id="431" r:id="rId10"/>
    <p:sldId id="380" r:id="rId11"/>
    <p:sldId id="1089" r:id="rId12"/>
    <p:sldId id="1093" r:id="rId13"/>
    <p:sldId id="397" r:id="rId14"/>
    <p:sldId id="1091" r:id="rId15"/>
    <p:sldId id="398" r:id="rId16"/>
    <p:sldId id="400" r:id="rId17"/>
    <p:sldId id="418" r:id="rId18"/>
    <p:sldId id="429" r:id="rId19"/>
    <p:sldId id="432" r:id="rId20"/>
    <p:sldId id="1092" r:id="rId21"/>
    <p:sldId id="433" r:id="rId22"/>
    <p:sldId id="419" r:id="rId23"/>
    <p:sldId id="420" r:id="rId24"/>
    <p:sldId id="421" r:id="rId25"/>
    <p:sldId id="422" r:id="rId26"/>
    <p:sldId id="423" r:id="rId27"/>
    <p:sldId id="424" r:id="rId28"/>
    <p:sldId id="425" r:id="rId29"/>
    <p:sldId id="426" r:id="rId30"/>
    <p:sldId id="427" r:id="rId31"/>
    <p:sldId id="428" r:id="rId32"/>
    <p:sldId id="402" r:id="rId33"/>
    <p:sldId id="413" r:id="rId34"/>
    <p:sldId id="389" r:id="rId35"/>
    <p:sldId id="416" r:id="rId36"/>
    <p:sldId id="417" r:id="rId37"/>
    <p:sldId id="10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08" autoAdjust="0"/>
    <p:restoredTop sz="83248" autoAdjust="0"/>
  </p:normalViewPr>
  <p:slideViewPr>
    <p:cSldViewPr>
      <p:cViewPr varScale="1">
        <p:scale>
          <a:sx n="114" d="100"/>
          <a:sy n="114" d="100"/>
        </p:scale>
        <p:origin x="2022" y="114"/>
      </p:cViewPr>
      <p:guideLst>
        <p:guide orient="horz" pos="2160"/>
        <p:guide pos="2880"/>
      </p:guideLst>
    </p:cSldViewPr>
  </p:slideViewPr>
  <p:outlineViewPr>
    <p:cViewPr>
      <p:scale>
        <a:sx n="33" d="100"/>
        <a:sy n="33" d="100"/>
      </p:scale>
      <p:origin x="0" y="37656"/>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1/28/2021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1/28/2021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1/28/2021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55681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1/28/2021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1/28/2021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1/28/2021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ZPZZNupyMUY"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4</a:t>
            </a:r>
          </a:p>
        </p:txBody>
      </p:sp>
      <p:sp>
        <p:nvSpPr>
          <p:cNvPr id="5" name="Text Placeholder 4"/>
          <p:cNvSpPr>
            <a:spLocks noGrp="1"/>
          </p:cNvSpPr>
          <p:nvPr>
            <p:ph type="body" sz="quarter" idx="15"/>
          </p:nvPr>
        </p:nvSpPr>
        <p:spPr/>
        <p:txBody>
          <a:bodyPr/>
          <a:lstStyle/>
          <a:p>
            <a:r>
              <a:rPr lang="en-US" dirty="0"/>
              <a:t>Refrigerants and Refrigerant Oils</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4–4</a:t>
            </a:r>
            <a:r>
              <a:rPr lang="en-US" dirty="0"/>
              <a:t> Chlorofluorocarbon molecules break apart in the atmosphere.</a:t>
            </a:r>
          </a:p>
        </p:txBody>
      </p:sp>
      <p:pic>
        <p:nvPicPr>
          <p:cNvPr id="3" name="Picture 2" descr="6036904004.jpg"/>
          <p:cNvPicPr>
            <a:picLocks noChangeAspect="1"/>
          </p:cNvPicPr>
          <p:nvPr/>
        </p:nvPicPr>
        <p:blipFill>
          <a:blip r:embed="rId2" cstate="print"/>
          <a:stretch>
            <a:fillRect/>
          </a:stretch>
        </p:blipFill>
        <p:spPr>
          <a:xfrm>
            <a:off x="182880" y="2151416"/>
            <a:ext cx="8778240" cy="34111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HVAC Refrigerants R-134a</a:t>
            </a:r>
            <a:br>
              <a:rPr lang="en-US" sz="1800" dirty="0"/>
            </a:br>
            <a:r>
              <a:rPr lang="en-US" sz="900" dirty="0">
                <a:solidFill>
                  <a:schemeClr val="bg2"/>
                </a:solidFill>
              </a:rPr>
              <a:t>(The animation will automatically start in a few seconds) </a:t>
            </a:r>
            <a:endParaRPr lang="en-US" sz="900" dirty="0"/>
          </a:p>
        </p:txBody>
      </p:sp>
      <p:pic>
        <p:nvPicPr>
          <p:cNvPr id="6" name="HVAC_Refrigerants_R_134A">
            <a:hlinkClick r:id="" action="ppaction://media"/>
            <a:extLst>
              <a:ext uri="{FF2B5EF4-FFF2-40B4-BE49-F238E27FC236}">
                <a16:creationId xmlns:a16="http://schemas.microsoft.com/office/drawing/2014/main" id="{9C668683-38A7-4C64-8C48-5A142A5730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91112"/>
            <a:ext cx="7993515" cy="4495800"/>
          </a:xfrm>
        </p:spPr>
      </p:pic>
    </p:spTree>
    <p:extLst>
      <p:ext uri="{BB962C8B-B14F-4D97-AF65-F5344CB8AC3E}">
        <p14:creationId xmlns:p14="http://schemas.microsoft.com/office/powerpoint/2010/main" val="194620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4" y="392668"/>
            <a:ext cx="7210425" cy="877163"/>
          </a:xfrm>
        </p:spPr>
        <p:txBody>
          <a:bodyPr/>
          <a:lstStyle/>
          <a:p>
            <a:r>
              <a:rPr lang="en-US" sz="2400" dirty="0"/>
              <a:t>Animation: Pressure-Temperature Relation, 134a</a:t>
            </a:r>
            <a:br>
              <a:rPr lang="en-US" sz="1800" dirty="0"/>
            </a:br>
            <a:r>
              <a:rPr lang="en-US" sz="900" dirty="0">
                <a:solidFill>
                  <a:schemeClr val="bg2"/>
                </a:solidFill>
              </a:rPr>
              <a:t>(The animation will automatically start in a few seconds) </a:t>
            </a:r>
            <a:endParaRPr lang="en-US" sz="900" dirty="0"/>
          </a:p>
        </p:txBody>
      </p:sp>
      <p:pic>
        <p:nvPicPr>
          <p:cNvPr id="6" name="P-T_Relation_R-134a">
            <a:hlinkClick r:id="" action="ppaction://media"/>
            <a:extLst>
              <a:ext uri="{FF2B5EF4-FFF2-40B4-BE49-F238E27FC236}">
                <a16:creationId xmlns:a16="http://schemas.microsoft.com/office/drawing/2014/main" id="{D1D09E39-C312-493B-AC30-A5B877323A6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19721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Legislation (1 of 3)</a:t>
            </a:r>
          </a:p>
        </p:txBody>
      </p:sp>
      <p:sp>
        <p:nvSpPr>
          <p:cNvPr id="28675" name="Content Placeholder 2"/>
          <p:cNvSpPr>
            <a:spLocks noGrp="1"/>
          </p:cNvSpPr>
          <p:nvPr>
            <p:ph idx="1"/>
          </p:nvPr>
        </p:nvSpPr>
        <p:spPr/>
        <p:txBody>
          <a:bodyPr/>
          <a:lstStyle/>
          <a:p>
            <a:r>
              <a:rPr lang="en-US" dirty="0"/>
              <a:t>Clean Air Act</a:t>
            </a:r>
          </a:p>
          <a:p>
            <a:pPr lvl="1"/>
            <a:r>
              <a:rPr lang="en-US" dirty="0"/>
              <a:t>Limit the production of ozone-depleting chemicals.</a:t>
            </a:r>
          </a:p>
          <a:p>
            <a:pPr lvl="1"/>
            <a:r>
              <a:rPr lang="en-US" dirty="0"/>
              <a:t>R-12 production in the United States ceased at the end of 1995.</a:t>
            </a:r>
          </a:p>
        </p:txBody>
      </p:sp>
    </p:spTree>
    <p:extLst>
      <p:ext uri="{BB962C8B-B14F-4D97-AF65-F5344CB8AC3E}">
        <p14:creationId xmlns:p14="http://schemas.microsoft.com/office/powerpoint/2010/main" val="18848854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HVAC Refrigerants R-12</a:t>
            </a:r>
            <a:br>
              <a:rPr lang="en-US" sz="1800" dirty="0"/>
            </a:br>
            <a:r>
              <a:rPr lang="en-US" sz="900" dirty="0">
                <a:solidFill>
                  <a:schemeClr val="bg2"/>
                </a:solidFill>
              </a:rPr>
              <a:t>(The animation will automatically start in a few seconds) </a:t>
            </a:r>
            <a:endParaRPr lang="en-US" sz="900" dirty="0"/>
          </a:p>
        </p:txBody>
      </p:sp>
      <p:pic>
        <p:nvPicPr>
          <p:cNvPr id="6" name="HVAC_Refrigerants_R-12">
            <a:hlinkClick r:id="" action="ppaction://media"/>
            <a:extLst>
              <a:ext uri="{FF2B5EF4-FFF2-40B4-BE49-F238E27FC236}">
                <a16:creationId xmlns:a16="http://schemas.microsoft.com/office/drawing/2014/main" id="{02232ED1-593D-4939-9727-529549D5B2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52694"/>
            <a:ext cx="8264481" cy="4648200"/>
          </a:xfrm>
        </p:spPr>
      </p:pic>
    </p:spTree>
    <p:extLst>
      <p:ext uri="{BB962C8B-B14F-4D97-AF65-F5344CB8AC3E}">
        <p14:creationId xmlns:p14="http://schemas.microsoft.com/office/powerpoint/2010/main" val="33275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Legislation (2 of 3)</a:t>
            </a:r>
          </a:p>
        </p:txBody>
      </p:sp>
      <p:sp>
        <p:nvSpPr>
          <p:cNvPr id="29699" name="Content Placeholder 2"/>
          <p:cNvSpPr>
            <a:spLocks noGrp="1"/>
          </p:cNvSpPr>
          <p:nvPr>
            <p:ph idx="1"/>
          </p:nvPr>
        </p:nvSpPr>
        <p:spPr/>
        <p:txBody>
          <a:bodyPr/>
          <a:lstStyle/>
          <a:p>
            <a:r>
              <a:rPr lang="en-US" dirty="0"/>
              <a:t>Section 609</a:t>
            </a:r>
          </a:p>
          <a:p>
            <a:pPr lvl="1"/>
            <a:r>
              <a:rPr lang="en-US" dirty="0"/>
              <a:t>A portion of the Clean Air Act that places certain requirements on the mobile vehicle air conditioning (MVAC) service field.</a:t>
            </a:r>
          </a:p>
          <a:p>
            <a:pPr lvl="1"/>
            <a:r>
              <a:rPr lang="en-US" dirty="0"/>
              <a:t>Manufacture of HCFC-22 was stopped in 2010 in the United States and other developed countries.</a:t>
            </a:r>
          </a:p>
        </p:txBody>
      </p:sp>
    </p:spTree>
    <p:extLst>
      <p:ext uri="{BB962C8B-B14F-4D97-AF65-F5344CB8AC3E}">
        <p14:creationId xmlns:p14="http://schemas.microsoft.com/office/powerpoint/2010/main" val="13294063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Legislation (3 of 3)</a:t>
            </a:r>
          </a:p>
        </p:txBody>
      </p:sp>
      <p:sp>
        <p:nvSpPr>
          <p:cNvPr id="31747" name="Content Placeholder 2"/>
          <p:cNvSpPr>
            <a:spLocks noGrp="1"/>
          </p:cNvSpPr>
          <p:nvPr>
            <p:ph idx="1"/>
          </p:nvPr>
        </p:nvSpPr>
        <p:spPr/>
        <p:txBody>
          <a:bodyPr/>
          <a:lstStyle/>
          <a:p>
            <a:r>
              <a:rPr lang="en-US" dirty="0"/>
              <a:t>Kyoto Protocol</a:t>
            </a:r>
          </a:p>
          <a:p>
            <a:pPr lvl="1"/>
            <a:r>
              <a:rPr lang="en-US" dirty="0"/>
              <a:t>Total Environmental Warming Impact (TEWI) index was developed, which rates the impact of various refrigerants along with the energy required to perform the cooling operation.</a:t>
            </a:r>
          </a:p>
        </p:txBody>
      </p:sp>
    </p:spTree>
    <p:extLst>
      <p:ext uri="{BB962C8B-B14F-4D97-AF65-F5344CB8AC3E}">
        <p14:creationId xmlns:p14="http://schemas.microsoft.com/office/powerpoint/2010/main" val="32364068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HFO-1234yf</a:t>
            </a:r>
          </a:p>
        </p:txBody>
      </p:sp>
      <p:sp>
        <p:nvSpPr>
          <p:cNvPr id="3" name="Content Placeholder 2"/>
          <p:cNvSpPr>
            <a:spLocks noGrp="1"/>
          </p:cNvSpPr>
          <p:nvPr>
            <p:ph idx="1"/>
          </p:nvPr>
        </p:nvSpPr>
        <p:spPr/>
        <p:txBody>
          <a:bodyPr/>
          <a:lstStyle/>
          <a:p>
            <a:r>
              <a:rPr lang="en-US" dirty="0"/>
              <a:t>What is HFO-1234yf?</a:t>
            </a:r>
          </a:p>
          <a:p>
            <a:r>
              <a:rPr lang="en-US" dirty="0"/>
              <a:t>Ozone depletion and Global Warming potential</a:t>
            </a:r>
          </a:p>
          <a:p>
            <a:r>
              <a:rPr lang="en-US" dirty="0"/>
              <a:t>Mandated</a:t>
            </a:r>
          </a:p>
          <a:p>
            <a:r>
              <a:rPr lang="en-US" dirty="0"/>
              <a:t>Flammability</a:t>
            </a:r>
          </a:p>
          <a:p>
            <a:r>
              <a:rPr lang="en-US" dirty="0"/>
              <a:t>R-1234yf concerns</a:t>
            </a:r>
          </a:p>
        </p:txBody>
      </p:sp>
    </p:spTree>
    <p:extLst>
      <p:ext uri="{BB962C8B-B14F-4D97-AF65-F5344CB8AC3E}">
        <p14:creationId xmlns:p14="http://schemas.microsoft.com/office/powerpoint/2010/main" val="3731807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4–6</a:t>
            </a:r>
            <a:r>
              <a:rPr lang="en-US" dirty="0"/>
              <a:t> The chemical symbol for HFO-1234yf.</a:t>
            </a:r>
          </a:p>
        </p:txBody>
      </p:sp>
      <p:pic>
        <p:nvPicPr>
          <p:cNvPr id="3" name="Picture 2" descr="6036904006.jpg"/>
          <p:cNvPicPr>
            <a:picLocks noChangeAspect="1"/>
          </p:cNvPicPr>
          <p:nvPr/>
        </p:nvPicPr>
        <p:blipFill>
          <a:blip r:embed="rId2" cstate="print"/>
          <a:stretch>
            <a:fillRect/>
          </a:stretch>
        </p:blipFill>
        <p:spPr>
          <a:xfrm>
            <a:off x="3688690" y="3161995"/>
            <a:ext cx="1766620" cy="1448409"/>
          </a:xfrm>
          <a:prstGeom prst="rect">
            <a:avLst/>
          </a:prstGeom>
        </p:spPr>
      </p:pic>
    </p:spTree>
    <p:extLst>
      <p:ext uri="{BB962C8B-B14F-4D97-AF65-F5344CB8AC3E}">
        <p14:creationId xmlns:p14="http://schemas.microsoft.com/office/powerpoint/2010/main" val="296003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4–8</a:t>
            </a:r>
            <a:r>
              <a:rPr lang="en-US" dirty="0"/>
              <a:t> R-134a and R-1234yf have similar operating pressures.</a:t>
            </a:r>
          </a:p>
        </p:txBody>
      </p:sp>
      <p:pic>
        <p:nvPicPr>
          <p:cNvPr id="3" name="Picture 2" descr="6036904008.jpg"/>
          <p:cNvPicPr>
            <a:picLocks noChangeAspect="1"/>
          </p:cNvPicPr>
          <p:nvPr/>
        </p:nvPicPr>
        <p:blipFill>
          <a:blip r:embed="rId2" cstate="print"/>
          <a:stretch>
            <a:fillRect/>
          </a:stretch>
        </p:blipFill>
        <p:spPr>
          <a:xfrm>
            <a:off x="1642263" y="1713586"/>
            <a:ext cx="5859474" cy="4345228"/>
          </a:xfrm>
          <a:prstGeom prst="rect">
            <a:avLst/>
          </a:prstGeom>
        </p:spPr>
      </p:pic>
    </p:spTree>
    <p:extLst>
      <p:ext uri="{BB962C8B-B14F-4D97-AF65-F5344CB8AC3E}">
        <p14:creationId xmlns:p14="http://schemas.microsoft.com/office/powerpoint/2010/main" val="111695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4.1</a:t>
            </a:r>
            <a:r>
              <a:rPr lang="en-US" dirty="0"/>
              <a:t> Prepare for the ASE Heating and Air Conditioning (A7) certification test content area </a:t>
            </a:r>
            <a:r>
              <a:rPr lang="ja-JP" altLang="en-US" dirty="0"/>
              <a:t>“</a:t>
            </a:r>
            <a:r>
              <a:rPr lang="en-US" dirty="0"/>
              <a:t>B</a:t>
            </a:r>
            <a:r>
              <a:rPr lang="ja-JP" altLang="en-US" dirty="0"/>
              <a:t>”</a:t>
            </a:r>
            <a:r>
              <a:rPr lang="en-US" dirty="0"/>
              <a:t> (Refrigeration System Component Diagnosis and Repair).</a:t>
            </a:r>
          </a:p>
          <a:p>
            <a:pPr marL="0" indent="0">
              <a:buNone/>
            </a:pPr>
            <a:r>
              <a:rPr lang="en-US" b="1" dirty="0">
                <a:solidFill>
                  <a:srgbClr val="005A70"/>
                </a:solidFill>
              </a:rPr>
              <a:t>4.2</a:t>
            </a:r>
            <a:r>
              <a:rPr lang="en-US" dirty="0"/>
              <a:t> Discuss the depletion of the ozone layer and the resulting issues of global warming.</a:t>
            </a:r>
          </a:p>
          <a:p>
            <a:pPr marL="0" indent="0">
              <a:buNone/>
            </a:pPr>
            <a:r>
              <a:rPr lang="en-US" b="1" dirty="0">
                <a:solidFill>
                  <a:srgbClr val="005A70"/>
                </a:solidFill>
              </a:rPr>
              <a:t>4.3</a:t>
            </a:r>
            <a:r>
              <a:rPr lang="en-US" dirty="0"/>
              <a:t> Explain the impact of legislative laws on automotive A/C systems.</a:t>
            </a:r>
          </a:p>
        </p:txBody>
      </p:sp>
    </p:spTree>
    <p:extLst>
      <p:ext uri="{BB962C8B-B14F-4D97-AF65-F5344CB8AC3E}">
        <p14:creationId xmlns:p14="http://schemas.microsoft.com/office/powerpoint/2010/main" val="38948231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439759" y="674132"/>
            <a:ext cx="8264481" cy="507831"/>
          </a:xfrm>
        </p:spPr>
        <p:txBody>
          <a:bodyPr/>
          <a:lstStyle/>
          <a:p>
            <a:r>
              <a:rPr lang="en-US" sz="2400" dirty="0"/>
              <a:t>Animation: Pressure-Temperature Relation, HFO1234yf</a:t>
            </a:r>
            <a:br>
              <a:rPr lang="en-US" sz="1800" dirty="0"/>
            </a:br>
            <a:r>
              <a:rPr lang="en-US" sz="900" dirty="0">
                <a:solidFill>
                  <a:schemeClr val="bg2"/>
                </a:solidFill>
              </a:rPr>
              <a:t>(The animation will automatically start in a few seconds) </a:t>
            </a:r>
            <a:endParaRPr lang="en-US" sz="900" dirty="0"/>
          </a:p>
        </p:txBody>
      </p:sp>
      <p:pic>
        <p:nvPicPr>
          <p:cNvPr id="6" name="P-T_Relation_1234yf">
            <a:hlinkClick r:id="" action="ppaction://media"/>
            <a:extLst>
              <a:ext uri="{FF2B5EF4-FFF2-40B4-BE49-F238E27FC236}">
                <a16:creationId xmlns:a16="http://schemas.microsoft.com/office/drawing/2014/main" id="{D5A2CCFF-3E3C-41D5-B29E-B68D9D5884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27374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4–9</a:t>
            </a:r>
            <a:r>
              <a:rPr lang="en-US" dirty="0"/>
              <a:t> R-1234yf is just mildly flammable as shown at the top right of the chart.</a:t>
            </a:r>
          </a:p>
        </p:txBody>
      </p:sp>
      <p:pic>
        <p:nvPicPr>
          <p:cNvPr id="3" name="Picture 2" descr="6036904009.jpg"/>
          <p:cNvPicPr>
            <a:picLocks noChangeAspect="1"/>
          </p:cNvPicPr>
          <p:nvPr/>
        </p:nvPicPr>
        <p:blipFill>
          <a:blip r:embed="rId2" cstate="print"/>
          <a:stretch>
            <a:fillRect/>
          </a:stretch>
        </p:blipFill>
        <p:spPr>
          <a:xfrm>
            <a:off x="1159460" y="1532535"/>
            <a:ext cx="6825081" cy="4707331"/>
          </a:xfrm>
          <a:prstGeom prst="rect">
            <a:avLst/>
          </a:prstGeom>
        </p:spPr>
      </p:pic>
    </p:spTree>
    <p:extLst>
      <p:ext uri="{BB962C8B-B14F-4D97-AF65-F5344CB8AC3E}">
        <p14:creationId xmlns:p14="http://schemas.microsoft.com/office/powerpoint/2010/main" val="1858026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4–7</a:t>
            </a:r>
            <a:r>
              <a:rPr lang="en-US" dirty="0"/>
              <a:t> Due to the cost of R-1234yf, most shops will purchase 10 or 20 pound containers compared to the normal 30 pound container that most shops purchased for R-134a.</a:t>
            </a:r>
          </a:p>
        </p:txBody>
      </p:sp>
      <p:pic>
        <p:nvPicPr>
          <p:cNvPr id="3" name="Picture 2" descr="6036904007.jpg"/>
          <p:cNvPicPr>
            <a:picLocks noChangeAspect="1"/>
          </p:cNvPicPr>
          <p:nvPr/>
        </p:nvPicPr>
        <p:blipFill>
          <a:blip r:embed="rId2" cstate="print"/>
          <a:stretch>
            <a:fillRect/>
          </a:stretch>
        </p:blipFill>
        <p:spPr>
          <a:xfrm>
            <a:off x="3291840" y="1481796"/>
            <a:ext cx="2560320" cy="4754880"/>
          </a:xfrm>
          <a:prstGeom prst="rect">
            <a:avLst/>
          </a:prstGeom>
        </p:spPr>
      </p:pic>
    </p:spTree>
    <p:extLst>
      <p:ext uri="{BB962C8B-B14F-4D97-AF65-F5344CB8AC3E}">
        <p14:creationId xmlns:p14="http://schemas.microsoft.com/office/powerpoint/2010/main" val="32291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Carbon Dioxide as a Refrigerant</a:t>
            </a:r>
          </a:p>
        </p:txBody>
      </p:sp>
      <p:sp>
        <p:nvSpPr>
          <p:cNvPr id="4" name="Content Placeholder 3"/>
          <p:cNvSpPr>
            <a:spLocks noGrp="1"/>
          </p:cNvSpPr>
          <p:nvPr>
            <p:ph idx="1"/>
          </p:nvPr>
        </p:nvSpPr>
        <p:spPr/>
        <p:txBody>
          <a:bodyPr/>
          <a:lstStyle/>
          <a:p>
            <a:r>
              <a:rPr lang="en-US" dirty="0"/>
              <a:t>What is Carbon Dioxide?</a:t>
            </a:r>
          </a:p>
          <a:p>
            <a:r>
              <a:rPr lang="en-US" dirty="0"/>
              <a:t>CO</a:t>
            </a:r>
            <a:r>
              <a:rPr lang="en-US" baseline="-25000" dirty="0"/>
              <a:t>2 </a:t>
            </a:r>
            <a:r>
              <a:rPr lang="en-US" dirty="0"/>
              <a:t>as a refrigerant</a:t>
            </a:r>
            <a:endParaRPr lang="en-US" baseline="-25000" dirty="0"/>
          </a:p>
        </p:txBody>
      </p:sp>
    </p:spTree>
    <p:extLst>
      <p:ext uri="{BB962C8B-B14F-4D97-AF65-F5344CB8AC3E}">
        <p14:creationId xmlns:p14="http://schemas.microsoft.com/office/powerpoint/2010/main" val="2146627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4–10</a:t>
            </a:r>
            <a:r>
              <a:rPr lang="en-US" dirty="0"/>
              <a:t> The label on a Toyota Fuel Cell Hybrid Vehicle (FCHV) showing that CO</a:t>
            </a:r>
            <a:r>
              <a:rPr lang="en-US" baseline="-25000" dirty="0"/>
              <a:t>2</a:t>
            </a:r>
            <a:r>
              <a:rPr lang="en-US" dirty="0"/>
              <a:t> (R744) is being used as the refrigerant.</a:t>
            </a:r>
          </a:p>
        </p:txBody>
      </p:sp>
      <p:pic>
        <p:nvPicPr>
          <p:cNvPr id="3" name="Picture 2" descr="6036904010.jpg"/>
          <p:cNvPicPr>
            <a:picLocks noChangeAspect="1"/>
          </p:cNvPicPr>
          <p:nvPr/>
        </p:nvPicPr>
        <p:blipFill>
          <a:blip r:embed="rId2" cstate="print"/>
          <a:stretch>
            <a:fillRect/>
          </a:stretch>
        </p:blipFill>
        <p:spPr>
          <a:xfrm>
            <a:off x="1691641" y="2476195"/>
            <a:ext cx="5760719" cy="2820009"/>
          </a:xfrm>
          <a:prstGeom prst="rect">
            <a:avLst/>
          </a:prstGeom>
        </p:spPr>
      </p:pic>
    </p:spTree>
    <p:extLst>
      <p:ext uri="{BB962C8B-B14F-4D97-AF65-F5344CB8AC3E}">
        <p14:creationId xmlns:p14="http://schemas.microsoft.com/office/powerpoint/2010/main" val="623935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Alternative Refrigerants</a:t>
            </a:r>
          </a:p>
        </p:txBody>
      </p:sp>
      <p:sp>
        <p:nvSpPr>
          <p:cNvPr id="4" name="Content Placeholder 3"/>
          <p:cNvSpPr>
            <a:spLocks noGrp="1"/>
          </p:cNvSpPr>
          <p:nvPr>
            <p:ph idx="1"/>
          </p:nvPr>
        </p:nvSpPr>
        <p:spPr/>
        <p:txBody>
          <a:bodyPr/>
          <a:lstStyle/>
          <a:p>
            <a:r>
              <a:rPr lang="en-US" dirty="0"/>
              <a:t>What is the SNAP program?</a:t>
            </a:r>
          </a:p>
          <a:p>
            <a:r>
              <a:rPr lang="en-US" dirty="0"/>
              <a:t>Counterfeit and bootleg refrigerants</a:t>
            </a:r>
          </a:p>
        </p:txBody>
      </p:sp>
    </p:spTree>
    <p:extLst>
      <p:ext uri="{BB962C8B-B14F-4D97-AF65-F5344CB8AC3E}">
        <p14:creationId xmlns:p14="http://schemas.microsoft.com/office/powerpoint/2010/main" val="849912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Loop Systems</a:t>
            </a:r>
          </a:p>
        </p:txBody>
      </p:sp>
      <p:sp>
        <p:nvSpPr>
          <p:cNvPr id="37891" name="Content Placeholder 2"/>
          <p:cNvSpPr>
            <a:spLocks noGrp="1"/>
          </p:cNvSpPr>
          <p:nvPr>
            <p:ph idx="1"/>
          </p:nvPr>
        </p:nvSpPr>
        <p:spPr/>
        <p:txBody>
          <a:bodyPr/>
          <a:lstStyle/>
          <a:p>
            <a:r>
              <a:rPr lang="en-US" dirty="0"/>
              <a:t>Systems that use potentially hazardous refrigerants will probably use a secondary loop.</a:t>
            </a:r>
          </a:p>
          <a:p>
            <a:pPr lvl="1"/>
            <a:r>
              <a:rPr lang="en-US" dirty="0"/>
              <a:t>A heat exchanger will provide a very cold fluid to connect with a liquid-to-air heat exchanger that will replace the evaporator.</a:t>
            </a:r>
          </a:p>
        </p:txBody>
      </p:sp>
    </p:spTree>
    <p:extLst>
      <p:ext uri="{BB962C8B-B14F-4D97-AF65-F5344CB8AC3E}">
        <p14:creationId xmlns:p14="http://schemas.microsoft.com/office/powerpoint/2010/main" val="23494182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4–11</a:t>
            </a:r>
            <a:r>
              <a:rPr lang="en-US" sz="1800" dirty="0"/>
              <a:t> A secondary loop A/C system keeps the potentially dangerous or flammable refrigerant out of the passenger compartment by using a chiller/heat exchanger to cool an antifreeze and water mixture. This fluid then transfers heat from the cooling core in the air distribution section to the chiller.</a:t>
            </a:r>
          </a:p>
        </p:txBody>
      </p:sp>
      <p:pic>
        <p:nvPicPr>
          <p:cNvPr id="3" name="Picture 2" descr="6036904011.jpg"/>
          <p:cNvPicPr>
            <a:picLocks noChangeAspect="1"/>
          </p:cNvPicPr>
          <p:nvPr/>
        </p:nvPicPr>
        <p:blipFill>
          <a:blip r:embed="rId2" cstate="print"/>
          <a:stretch>
            <a:fillRect/>
          </a:stretch>
        </p:blipFill>
        <p:spPr>
          <a:xfrm>
            <a:off x="1686154" y="1933042"/>
            <a:ext cx="5771692" cy="3906316"/>
          </a:xfrm>
          <a:prstGeom prst="rect">
            <a:avLst/>
          </a:prstGeom>
        </p:spPr>
      </p:pic>
    </p:spTree>
    <p:extLst>
      <p:ext uri="{BB962C8B-B14F-4D97-AF65-F5344CB8AC3E}">
        <p14:creationId xmlns:p14="http://schemas.microsoft.com/office/powerpoint/2010/main" val="309234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Safety Precautions (1 of 3)</a:t>
            </a:r>
          </a:p>
        </p:txBody>
      </p:sp>
      <p:sp>
        <p:nvSpPr>
          <p:cNvPr id="40963" name="Content Placeholder 2"/>
          <p:cNvSpPr>
            <a:spLocks noGrp="1"/>
          </p:cNvSpPr>
          <p:nvPr>
            <p:ph idx="1"/>
          </p:nvPr>
        </p:nvSpPr>
        <p:spPr/>
        <p:txBody>
          <a:bodyPr/>
          <a:lstStyle/>
          <a:p>
            <a:r>
              <a:rPr lang="en-US" dirty="0"/>
              <a:t>Wear safety goggles or a clear face shield and protective clothing (gloves) when working with refrigerants.</a:t>
            </a:r>
          </a:p>
          <a:p>
            <a:r>
              <a:rPr lang="en-US" dirty="0"/>
              <a:t>Always be in a well-ventilated shop area when working with refrigerants and avoid small, enclosed areas.</a:t>
            </a:r>
          </a:p>
        </p:txBody>
      </p:sp>
    </p:spTree>
    <p:extLst>
      <p:ext uri="{BB962C8B-B14F-4D97-AF65-F5344CB8AC3E}">
        <p14:creationId xmlns:p14="http://schemas.microsoft.com/office/powerpoint/2010/main" val="39980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Safety Precautions (2 of 3)</a:t>
            </a:r>
          </a:p>
        </p:txBody>
      </p:sp>
      <p:sp>
        <p:nvSpPr>
          <p:cNvPr id="41987" name="Content Placeholder 2"/>
          <p:cNvSpPr>
            <a:spLocks noGrp="1"/>
          </p:cNvSpPr>
          <p:nvPr>
            <p:ph idx="1"/>
          </p:nvPr>
        </p:nvSpPr>
        <p:spPr/>
        <p:txBody>
          <a:bodyPr/>
          <a:lstStyle/>
          <a:p>
            <a:r>
              <a:rPr lang="en-US" dirty="0"/>
              <a:t>If liquid refrigerant is splashed onto the skin or into the eyes of a human or animal, it immediately boils and absorbs heat from the body part it is in direct contact with.</a:t>
            </a:r>
          </a:p>
          <a:p>
            <a:r>
              <a:rPr lang="en-US" dirty="0"/>
              <a:t>If a CFC such as R-12 or R-22 comes into contact with a flame or heated metal, a poisonous gas similar to phosgene is formed.</a:t>
            </a:r>
          </a:p>
        </p:txBody>
      </p:sp>
    </p:spTree>
    <p:extLst>
      <p:ext uri="{BB962C8B-B14F-4D97-AF65-F5344CB8AC3E}">
        <p14:creationId xmlns:p14="http://schemas.microsoft.com/office/powerpoint/2010/main" val="20074527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4.4</a:t>
            </a:r>
            <a:r>
              <a:rPr lang="en-US" dirty="0"/>
              <a:t> Discuss identifying refrigerants and proper storage container.</a:t>
            </a:r>
          </a:p>
          <a:p>
            <a:pPr marL="0" indent="0">
              <a:buNone/>
            </a:pPr>
            <a:r>
              <a:rPr lang="en-US" b="1" dirty="0">
                <a:solidFill>
                  <a:srgbClr val="005A70"/>
                </a:solidFill>
              </a:rPr>
              <a:t>4.5</a:t>
            </a:r>
            <a:r>
              <a:rPr lang="en-US" dirty="0"/>
              <a:t> State the changes considered for future refrigerants.</a:t>
            </a:r>
          </a:p>
          <a:p>
            <a:pPr marL="0" indent="0">
              <a:buNone/>
            </a:pPr>
            <a:r>
              <a:rPr lang="en-US" b="1" dirty="0">
                <a:solidFill>
                  <a:srgbClr val="005A70"/>
                </a:solidFill>
              </a:rPr>
              <a:t>4.6</a:t>
            </a:r>
            <a:r>
              <a:rPr lang="en-US" dirty="0"/>
              <a:t> Explain refrigerant safety precautions.</a:t>
            </a:r>
          </a:p>
          <a:p>
            <a:pPr marL="0" indent="0">
              <a:buNone/>
            </a:pPr>
            <a:r>
              <a:rPr lang="en-US" b="1" dirty="0">
                <a:solidFill>
                  <a:srgbClr val="005A70"/>
                </a:solidFill>
              </a:rPr>
              <a:t>4.7</a:t>
            </a:r>
            <a:r>
              <a:rPr lang="en-US" dirty="0"/>
              <a:t> Discuss the different types and viscosities of refrigerant oils.</a:t>
            </a:r>
          </a:p>
        </p:txBody>
      </p:sp>
    </p:spTree>
    <p:extLst>
      <p:ext uri="{BB962C8B-B14F-4D97-AF65-F5344CB8AC3E}">
        <p14:creationId xmlns:p14="http://schemas.microsoft.com/office/powerpoint/2010/main" val="3761617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Safety Precautions (3 of 3)</a:t>
            </a:r>
          </a:p>
        </p:txBody>
      </p:sp>
      <p:sp>
        <p:nvSpPr>
          <p:cNvPr id="43011" name="Content Placeholder 2"/>
          <p:cNvSpPr>
            <a:spLocks noGrp="1"/>
          </p:cNvSpPr>
          <p:nvPr>
            <p:ph idx="1"/>
          </p:nvPr>
        </p:nvSpPr>
        <p:spPr/>
        <p:txBody>
          <a:bodyPr/>
          <a:lstStyle/>
          <a:p>
            <a:r>
              <a:rPr lang="en-US" dirty="0"/>
              <a:t>Several flammable refrigerants have been marketed, and even though they have been banned and are illegal, they still show up.</a:t>
            </a:r>
          </a:p>
          <a:p>
            <a:r>
              <a:rPr lang="en-US" dirty="0"/>
              <a:t>When refrigerant containers are filled, room is left for expansion and the container is marked with its critical temperature, the maximum that it should be subjected to.</a:t>
            </a:r>
          </a:p>
        </p:txBody>
      </p:sp>
    </p:spTree>
    <p:extLst>
      <p:ext uri="{BB962C8B-B14F-4D97-AF65-F5344CB8AC3E}">
        <p14:creationId xmlns:p14="http://schemas.microsoft.com/office/powerpoint/2010/main" val="31377349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4–12</a:t>
            </a:r>
            <a:r>
              <a:rPr lang="en-US" dirty="0"/>
              <a:t> When recovering refrigerant, the container should be filled to a maximum of about 80%.</a:t>
            </a:r>
          </a:p>
        </p:txBody>
      </p:sp>
      <p:pic>
        <p:nvPicPr>
          <p:cNvPr id="3" name="Picture 2" descr="6036904012.jpg"/>
          <p:cNvPicPr>
            <a:picLocks noChangeAspect="1"/>
          </p:cNvPicPr>
          <p:nvPr/>
        </p:nvPicPr>
        <p:blipFill>
          <a:blip r:embed="rId2" cstate="print"/>
          <a:stretch>
            <a:fillRect/>
          </a:stretch>
        </p:blipFill>
        <p:spPr>
          <a:xfrm>
            <a:off x="2220773" y="1722730"/>
            <a:ext cx="4702454" cy="4326941"/>
          </a:xfrm>
          <a:prstGeom prst="rect">
            <a:avLst/>
          </a:prstGeom>
        </p:spPr>
      </p:pic>
    </p:spTree>
    <p:extLst>
      <p:ext uri="{BB962C8B-B14F-4D97-AF65-F5344CB8AC3E}">
        <p14:creationId xmlns:p14="http://schemas.microsoft.com/office/powerpoint/2010/main" val="3759797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Oils (1 of 2)</a:t>
            </a:r>
          </a:p>
        </p:txBody>
      </p:sp>
      <p:sp>
        <p:nvSpPr>
          <p:cNvPr id="33795" name="Content Placeholder 2"/>
          <p:cNvSpPr>
            <a:spLocks noGrp="1"/>
          </p:cNvSpPr>
          <p:nvPr>
            <p:ph idx="1"/>
          </p:nvPr>
        </p:nvSpPr>
        <p:spPr/>
        <p:txBody>
          <a:bodyPr/>
          <a:lstStyle/>
          <a:p>
            <a:r>
              <a:rPr lang="en-US" dirty="0"/>
              <a:t>Refrigerants are commonly available in several sizes of containers including:</a:t>
            </a:r>
          </a:p>
          <a:p>
            <a:pPr lvl="1"/>
            <a:r>
              <a:rPr lang="en-US" dirty="0"/>
              <a:t>Small cans of 12 oz. to 14 oz. (400 g)</a:t>
            </a:r>
          </a:p>
          <a:p>
            <a:pPr lvl="1"/>
            <a:r>
              <a:rPr lang="en-US" dirty="0"/>
              <a:t> Larger drums or canisters of 15 lb. or 30 lb. (6.8 kg or 13.6 kg)</a:t>
            </a:r>
          </a:p>
          <a:p>
            <a:r>
              <a:rPr lang="en-US" dirty="0"/>
              <a:t>Refrigerant containers are color coded:</a:t>
            </a:r>
          </a:p>
          <a:p>
            <a:pPr lvl="1"/>
            <a:r>
              <a:rPr lang="en-US" dirty="0"/>
              <a:t>R-12 containers are white; R-22 containers are green; R-134a containers are light blue</a:t>
            </a:r>
          </a:p>
        </p:txBody>
      </p:sp>
    </p:spTree>
    <p:extLst>
      <p:ext uri="{BB962C8B-B14F-4D97-AF65-F5344CB8AC3E}">
        <p14:creationId xmlns:p14="http://schemas.microsoft.com/office/powerpoint/2010/main" val="2314149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Oils (2 of 2)</a:t>
            </a:r>
          </a:p>
        </p:txBody>
      </p:sp>
      <p:sp>
        <p:nvSpPr>
          <p:cNvPr id="45059" name="Content Placeholder 2"/>
          <p:cNvSpPr>
            <a:spLocks noGrp="1"/>
          </p:cNvSpPr>
          <p:nvPr>
            <p:ph idx="1"/>
          </p:nvPr>
        </p:nvSpPr>
        <p:spPr/>
        <p:txBody>
          <a:bodyPr/>
          <a:lstStyle/>
          <a:p>
            <a:r>
              <a:rPr lang="en-US" dirty="0"/>
              <a:t>Types of Refrigerant Oils</a:t>
            </a:r>
          </a:p>
          <a:p>
            <a:pPr lvl="1"/>
            <a:r>
              <a:rPr lang="en-US" dirty="0"/>
              <a:t>Mineral oil</a:t>
            </a:r>
          </a:p>
          <a:p>
            <a:pPr lvl="1"/>
            <a:r>
              <a:rPr lang="en-US" dirty="0"/>
              <a:t>PAG (polyalkylene glycol)</a:t>
            </a:r>
          </a:p>
          <a:p>
            <a:pPr lvl="1"/>
            <a:r>
              <a:rPr lang="en-US" dirty="0"/>
              <a:t>POE (polyol ester)</a:t>
            </a:r>
          </a:p>
          <a:p>
            <a:r>
              <a:rPr lang="en-US" dirty="0"/>
              <a:t>Refrigerant oils are commonly available in several viscosities, including:</a:t>
            </a:r>
          </a:p>
          <a:p>
            <a:pPr lvl="1"/>
            <a:r>
              <a:rPr lang="en-US" dirty="0"/>
              <a:t>46; 100; 150</a:t>
            </a:r>
          </a:p>
        </p:txBody>
      </p:sp>
    </p:spTree>
    <p:extLst>
      <p:ext uri="{BB962C8B-B14F-4D97-AF65-F5344CB8AC3E}">
        <p14:creationId xmlns:p14="http://schemas.microsoft.com/office/powerpoint/2010/main" val="15144314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4–13 </a:t>
            </a:r>
            <a:r>
              <a:rPr lang="en-US" dirty="0"/>
              <a:t>A container of refrigerant, which is a replacement for R-12 or R-134a and contains R-134a but also butane, a flammable gas.</a:t>
            </a:r>
          </a:p>
        </p:txBody>
      </p:sp>
      <p:pic>
        <p:nvPicPr>
          <p:cNvPr id="3" name="Picture 2" descr="6036904013.jpg"/>
          <p:cNvPicPr>
            <a:picLocks noChangeAspect="1"/>
          </p:cNvPicPr>
          <p:nvPr/>
        </p:nvPicPr>
        <p:blipFill>
          <a:blip r:embed="rId2" cstate="print"/>
          <a:stretch>
            <a:fillRect/>
          </a:stretch>
        </p:blipFill>
        <p:spPr>
          <a:xfrm>
            <a:off x="2514601" y="1631289"/>
            <a:ext cx="4114799" cy="450982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2)</a:t>
            </a:r>
          </a:p>
        </p:txBody>
      </p:sp>
      <p:sp>
        <p:nvSpPr>
          <p:cNvPr id="48131" name="Content Placeholder 2"/>
          <p:cNvSpPr>
            <a:spLocks noGrp="1"/>
          </p:cNvSpPr>
          <p:nvPr>
            <p:ph idx="1"/>
          </p:nvPr>
        </p:nvSpPr>
        <p:spPr/>
        <p:txBody>
          <a:bodyPr/>
          <a:lstStyle/>
          <a:p>
            <a:r>
              <a:rPr lang="en-US" dirty="0"/>
              <a:t>Refrigerants escaping into the atmosphere can have detrimental effects on the ozone layer and also increase climate change and global warming.</a:t>
            </a:r>
          </a:p>
          <a:p>
            <a:r>
              <a:rPr lang="en-US" dirty="0"/>
              <a:t>The Clean Air Act places requirements for technicians to follow when servicing mobile A/C systems.</a:t>
            </a:r>
          </a:p>
        </p:txBody>
      </p:sp>
    </p:spTree>
    <p:extLst>
      <p:ext uri="{BB962C8B-B14F-4D97-AF65-F5344CB8AC3E}">
        <p14:creationId xmlns:p14="http://schemas.microsoft.com/office/powerpoint/2010/main" val="21438827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2)</a:t>
            </a:r>
          </a:p>
        </p:txBody>
      </p:sp>
      <p:sp>
        <p:nvSpPr>
          <p:cNvPr id="49155" name="Content Placeholder 2"/>
          <p:cNvSpPr>
            <a:spLocks noGrp="1"/>
          </p:cNvSpPr>
          <p:nvPr>
            <p:ph idx="1"/>
          </p:nvPr>
        </p:nvSpPr>
        <p:spPr/>
        <p:txBody>
          <a:bodyPr/>
          <a:lstStyle/>
          <a:p>
            <a:r>
              <a:rPr lang="en-US" dirty="0"/>
              <a:t>Safety precautions should be followed when handling refrigerants.</a:t>
            </a:r>
          </a:p>
          <a:p>
            <a:r>
              <a:rPr lang="en-US" dirty="0"/>
              <a:t>Refrigerant oils are available in different viscosities and the specified oil must be used when servicing an air-conditioning system.</a:t>
            </a:r>
          </a:p>
        </p:txBody>
      </p:sp>
    </p:spTree>
    <p:extLst>
      <p:ext uri="{BB962C8B-B14F-4D97-AF65-F5344CB8AC3E}">
        <p14:creationId xmlns:p14="http://schemas.microsoft.com/office/powerpoint/2010/main" val="17000793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153400" cy="307777"/>
          </a:xfrm>
        </p:spPr>
        <p:txBody>
          <a:bodyPr/>
          <a:lstStyle/>
          <a:p>
            <a:r>
              <a:rPr lang="en-US" sz="2000" i="0" u="none" strike="noStrike" dirty="0">
                <a:solidFill>
                  <a:srgbClr val="0C71C3"/>
                </a:solidFill>
                <a:effectLst/>
                <a:latin typeface="Open Sans"/>
                <a:hlinkClick r:id="rId2"/>
              </a:rPr>
              <a:t>Refrigerant operation (time 2:53)</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Refrigerants and Environmental Issues (1 of 2)</a:t>
            </a:r>
          </a:p>
        </p:txBody>
      </p:sp>
      <p:sp>
        <p:nvSpPr>
          <p:cNvPr id="25603" name="Content Placeholder 2"/>
          <p:cNvSpPr>
            <a:spLocks noGrp="1"/>
          </p:cNvSpPr>
          <p:nvPr>
            <p:ph idx="1"/>
          </p:nvPr>
        </p:nvSpPr>
        <p:spPr/>
        <p:txBody>
          <a:bodyPr/>
          <a:lstStyle/>
          <a:p>
            <a:r>
              <a:rPr lang="en-US" dirty="0"/>
              <a:t>A chlorine atom from a chlorinated fluorocarbon (CFC) such as R-12 can travel into the stratosphere if it escapes or is released. </a:t>
            </a:r>
          </a:p>
          <a:p>
            <a:pPr lvl="1"/>
            <a:r>
              <a:rPr lang="en-US" dirty="0"/>
              <a:t>Under the effects of ice clouds and sunlight, it can combine with one of the oxygen atoms of an ozone molecule to form chlorine monoxide and an ordinary oxygen molecule, O2. </a:t>
            </a:r>
          </a:p>
          <a:p>
            <a:pPr lvl="1"/>
            <a:r>
              <a:rPr lang="en-US" dirty="0"/>
              <a:t>This destroys that ozone molecule. </a:t>
            </a:r>
          </a:p>
        </p:txBody>
      </p:sp>
    </p:spTree>
    <p:extLst>
      <p:ext uri="{BB962C8B-B14F-4D97-AF65-F5344CB8AC3E}">
        <p14:creationId xmlns:p14="http://schemas.microsoft.com/office/powerpoint/2010/main" val="41446778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Refrigerants and Environmental Issues (2 of 2)</a:t>
            </a:r>
          </a:p>
        </p:txBody>
      </p:sp>
      <p:sp>
        <p:nvSpPr>
          <p:cNvPr id="26627" name="Content Placeholder 2"/>
          <p:cNvSpPr>
            <a:spLocks noGrp="1"/>
          </p:cNvSpPr>
          <p:nvPr>
            <p:ph idx="1"/>
          </p:nvPr>
        </p:nvSpPr>
        <p:spPr/>
        <p:txBody>
          <a:bodyPr/>
          <a:lstStyle/>
          <a:p>
            <a:r>
              <a:rPr lang="en-US" dirty="0"/>
              <a:t>The chlorine can then break away and attack other ozone molecules. </a:t>
            </a:r>
          </a:p>
          <a:p>
            <a:r>
              <a:rPr lang="en-US" dirty="0"/>
              <a:t>It is believed that 1 chlorine atom can destroy </a:t>
            </a:r>
            <a:r>
              <a:rPr lang="hr-HR"/>
              <a:t>10,000 to 100,000 ozone molecules.</a:t>
            </a:r>
          </a:p>
          <a:p>
            <a:r>
              <a:rPr lang="en-US" dirty="0"/>
              <a:t>Global warming traps heat at the Earth</a:t>
            </a:r>
            <a:r>
              <a:rPr lang="ja-JP" altLang="en-US"/>
              <a:t>’</a:t>
            </a:r>
            <a:r>
              <a:rPr lang="en-US" dirty="0"/>
              <a:t>s surface and lower atmosphere, and it is increasing the temperature of our living area.</a:t>
            </a:r>
          </a:p>
        </p:txBody>
      </p:sp>
    </p:spTree>
    <p:extLst>
      <p:ext uri="{BB962C8B-B14F-4D97-AF65-F5344CB8AC3E}">
        <p14:creationId xmlns:p14="http://schemas.microsoft.com/office/powerpoint/2010/main" val="40151261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Ozone Depletion Potential, ODP</a:t>
            </a:r>
            <a:br>
              <a:rPr lang="en-US" sz="1800" dirty="0"/>
            </a:br>
            <a:r>
              <a:rPr lang="en-US" sz="900" dirty="0">
                <a:solidFill>
                  <a:schemeClr val="bg2"/>
                </a:solidFill>
              </a:rPr>
              <a:t>(The animation will automatically start in a few seconds) </a:t>
            </a:r>
            <a:endParaRPr lang="en-US" sz="900" dirty="0"/>
          </a:p>
        </p:txBody>
      </p:sp>
      <p:pic>
        <p:nvPicPr>
          <p:cNvPr id="6" name="Ozone_Depletion_Potential_ODP">
            <a:hlinkClick r:id="" action="ppaction://media"/>
            <a:extLst>
              <a:ext uri="{FF2B5EF4-FFF2-40B4-BE49-F238E27FC236}">
                <a16:creationId xmlns:a16="http://schemas.microsoft.com/office/drawing/2014/main" id="{A6E27D30-88D7-4DB3-9DAE-5A30C53C03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447800"/>
            <a:ext cx="8535448" cy="4800600"/>
          </a:xfrm>
        </p:spPr>
      </p:pic>
    </p:spTree>
    <p:extLst>
      <p:ext uri="{BB962C8B-B14F-4D97-AF65-F5344CB8AC3E}">
        <p14:creationId xmlns:p14="http://schemas.microsoft.com/office/powerpoint/2010/main" val="413906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Global Warming Potential, GWP</a:t>
            </a:r>
            <a:br>
              <a:rPr lang="en-US" sz="1800" dirty="0"/>
            </a:br>
            <a:r>
              <a:rPr lang="en-US" sz="900" dirty="0">
                <a:solidFill>
                  <a:schemeClr val="bg2"/>
                </a:solidFill>
              </a:rPr>
              <a:t>(The animation will automatically start in a few seconds) </a:t>
            </a:r>
            <a:endParaRPr lang="en-US" sz="900" dirty="0"/>
          </a:p>
        </p:txBody>
      </p:sp>
      <p:pic>
        <p:nvPicPr>
          <p:cNvPr id="6" name="Global_Warming_Potential_GWP">
            <a:hlinkClick r:id="" action="ppaction://media"/>
            <a:extLst>
              <a:ext uri="{FF2B5EF4-FFF2-40B4-BE49-F238E27FC236}">
                <a16:creationId xmlns:a16="http://schemas.microsoft.com/office/drawing/2014/main" id="{973AC81F-7CEB-4323-9A1E-373C7EA510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4–1</a:t>
            </a:r>
            <a:r>
              <a:rPr lang="en-US" dirty="0"/>
              <a:t> Large 30 pound containers of R-134a are light blue for easy identification.</a:t>
            </a:r>
          </a:p>
        </p:txBody>
      </p:sp>
      <p:pic>
        <p:nvPicPr>
          <p:cNvPr id="3" name="Picture 2" descr="6036904001.jpg"/>
          <p:cNvPicPr>
            <a:picLocks noChangeAspect="1"/>
          </p:cNvPicPr>
          <p:nvPr/>
        </p:nvPicPr>
        <p:blipFill>
          <a:blip r:embed="rId2" cstate="print"/>
          <a:stretch>
            <a:fillRect/>
          </a:stretch>
        </p:blipFill>
        <p:spPr>
          <a:xfrm>
            <a:off x="3123591" y="1783079"/>
            <a:ext cx="2896819" cy="4206240"/>
          </a:xfrm>
          <a:prstGeom prst="rect">
            <a:avLst/>
          </a:prstGeom>
        </p:spPr>
      </p:pic>
    </p:spTree>
    <p:extLst>
      <p:ext uri="{BB962C8B-B14F-4D97-AF65-F5344CB8AC3E}">
        <p14:creationId xmlns:p14="http://schemas.microsoft.com/office/powerpoint/2010/main" val="25806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4–2</a:t>
            </a:r>
            <a:r>
              <a:rPr lang="en-US" dirty="0"/>
              <a:t> The stamped text at the top of this container reads “DOT-4BA400.”</a:t>
            </a:r>
          </a:p>
        </p:txBody>
      </p:sp>
      <p:pic>
        <p:nvPicPr>
          <p:cNvPr id="3" name="Picture 2" descr="6036904002.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694290511"/>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4292</TotalTime>
  <Words>1168</Words>
  <Application>Microsoft Office PowerPoint</Application>
  <PresentationFormat>On-screen Show (4:3)</PresentationFormat>
  <Paragraphs>94</Paragraphs>
  <Slides>37</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Open Sans</vt:lpstr>
      <vt:lpstr>Times New Roman</vt:lpstr>
      <vt:lpstr>Wingdings</vt:lpstr>
      <vt:lpstr>508 Lecture</vt:lpstr>
      <vt:lpstr>Automotive Heating And Air Conditioning</vt:lpstr>
      <vt:lpstr>Learning Objectives (1 of 2)</vt:lpstr>
      <vt:lpstr>Learning Objectives (2 of 2)</vt:lpstr>
      <vt:lpstr>Refrigerants and Environmental Issues (1 of 2)</vt:lpstr>
      <vt:lpstr>Refrigerants and Environmental Issues (2 of 2)</vt:lpstr>
      <vt:lpstr>Animation: Ozone Depletion Potential, ODP (The animation will automatically start in a few seconds) </vt:lpstr>
      <vt:lpstr>Animation: Global Warming Potential, GWP (The animation will automatically start in a few seconds) </vt:lpstr>
      <vt:lpstr>FIGURE 4–1 Large 30 pound containers of R-134a are light blue for easy identification.</vt:lpstr>
      <vt:lpstr>FIGURE 4–2 The stamped text at the top of this container reads “DOT-4BA400.”</vt:lpstr>
      <vt:lpstr>FIGURE 4–4 Chlorofluorocarbon molecules break apart in the atmosphere.</vt:lpstr>
      <vt:lpstr>Animation: HVAC Refrigerants R-134a (The animation will automatically start in a few seconds) </vt:lpstr>
      <vt:lpstr>Animation: Pressure-Temperature Relation, 134a (The animation will automatically start in a few seconds) </vt:lpstr>
      <vt:lpstr>Legislation (1 of 3)</vt:lpstr>
      <vt:lpstr>Animation: HVAC Refrigerants R-12 (The animation will automatically start in a few seconds) </vt:lpstr>
      <vt:lpstr>Legislation (2 of 3)</vt:lpstr>
      <vt:lpstr>Legislation (3 of 3)</vt:lpstr>
      <vt:lpstr>HFO-1234yf</vt:lpstr>
      <vt:lpstr>FIGURE 4–6 The chemical symbol for HFO-1234yf.</vt:lpstr>
      <vt:lpstr>FIGURE 4–8 R-134a and R-1234yf have similar operating pressures.</vt:lpstr>
      <vt:lpstr>Animation: Pressure-Temperature Relation, HFO1234yf (The animation will automatically start in a few seconds) </vt:lpstr>
      <vt:lpstr>FIGURE 4–9 R-1234yf is just mildly flammable as shown at the top right of the chart.</vt:lpstr>
      <vt:lpstr>FIGURE 4–7 Due to the cost of R-1234yf, most shops will purchase 10 or 20 pound containers compared to the normal 30 pound container that most shops purchased for R-134a.</vt:lpstr>
      <vt:lpstr>Carbon Dioxide as a Refrigerant</vt:lpstr>
      <vt:lpstr>FIGURE 4–10 The label on a Toyota Fuel Cell Hybrid Vehicle (FCHV) showing that CO2 (R744) is being used as the refrigerant.</vt:lpstr>
      <vt:lpstr>Alternative Refrigerants</vt:lpstr>
      <vt:lpstr>Secondary Loop Systems</vt:lpstr>
      <vt:lpstr>FIGURE 4–11 A secondary loop A/C system keeps the potentially dangerous or flammable refrigerant out of the passenger compartment by using a chiller/heat exchanger to cool an antifreeze and water mixture. This fluid then transfers heat from the cooling core in the air distribution section to the chiller.</vt:lpstr>
      <vt:lpstr>Refrigerant Safety Precautions (1 of 3)</vt:lpstr>
      <vt:lpstr>Refrigerant Safety Precautions (2 of 3)</vt:lpstr>
      <vt:lpstr>Refrigerant Safety Precautions (3 of 3)</vt:lpstr>
      <vt:lpstr>FIGURE 4–12 When recovering refrigerant, the container should be filled to a maximum of about 80%.</vt:lpstr>
      <vt:lpstr>Refrigerant Oils (1 of 2)</vt:lpstr>
      <vt:lpstr>Refrigerant Oils (2 of 2)</vt:lpstr>
      <vt:lpstr>FIGURE 4–13 A container of refrigerant, which is a replacement for R-12 or R-134a and contains R-134a but also butane, a flammable gas.</vt:lpstr>
      <vt:lpstr>Summary (1 of 2)</vt:lpstr>
      <vt:lpstr>Summary (2 of 2)</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Refrigerants and Refrigerant Oils</dc:title>
  <dc:subject>Automotive Heating And Air Conditioning</dc:subject>
  <dc:creator>James D. Halderman</dc:creator>
  <cp:keywords>Automotive</cp:keywords>
  <cp:lastModifiedBy>Glen Plants</cp:lastModifiedBy>
  <cp:revision>214</cp:revision>
  <dcterms:created xsi:type="dcterms:W3CDTF">2014-07-14T20:04:21Z</dcterms:created>
  <dcterms:modified xsi:type="dcterms:W3CDTF">2021-01-28T18:01:23Z</dcterms:modified>
</cp:coreProperties>
</file>