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76" r:id="rId2"/>
    <p:sldId id="412" r:id="rId3"/>
    <p:sldId id="413" r:id="rId4"/>
    <p:sldId id="414" r:id="rId5"/>
    <p:sldId id="415" r:id="rId6"/>
    <p:sldId id="1089" r:id="rId7"/>
    <p:sldId id="441" r:id="rId8"/>
    <p:sldId id="416" r:id="rId9"/>
    <p:sldId id="417" r:id="rId10"/>
    <p:sldId id="419" r:id="rId11"/>
    <p:sldId id="377" r:id="rId12"/>
    <p:sldId id="421" r:id="rId13"/>
    <p:sldId id="422" r:id="rId14"/>
    <p:sldId id="423" r:id="rId15"/>
    <p:sldId id="378" r:id="rId16"/>
    <p:sldId id="442" r:id="rId17"/>
    <p:sldId id="447" r:id="rId18"/>
    <p:sldId id="443" r:id="rId19"/>
    <p:sldId id="444" r:id="rId20"/>
    <p:sldId id="427" r:id="rId21"/>
    <p:sldId id="428" r:id="rId22"/>
    <p:sldId id="429" r:id="rId23"/>
    <p:sldId id="1090" r:id="rId24"/>
    <p:sldId id="382" r:id="rId25"/>
    <p:sldId id="431" r:id="rId26"/>
    <p:sldId id="432" r:id="rId27"/>
    <p:sldId id="433" r:id="rId28"/>
    <p:sldId id="388" r:id="rId29"/>
    <p:sldId id="1091" r:id="rId30"/>
    <p:sldId id="1092" r:id="rId31"/>
    <p:sldId id="1093" r:id="rId32"/>
    <p:sldId id="435" r:id="rId33"/>
    <p:sldId id="445" r:id="rId34"/>
    <p:sldId id="446" r:id="rId35"/>
    <p:sldId id="436" r:id="rId36"/>
    <p:sldId id="437" r:id="rId37"/>
    <p:sldId id="439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409" r:id="rId54"/>
    <p:sldId id="410" r:id="rId55"/>
    <p:sldId id="411" r:id="rId56"/>
    <p:sldId id="1094" r:id="rId57"/>
    <p:sldId id="1096" r:id="rId58"/>
    <p:sldId id="1095" r:id="rId59"/>
    <p:sldId id="1097" r:id="rId60"/>
    <p:sldId id="1098" r:id="rId61"/>
    <p:sldId id="1099" r:id="rId62"/>
    <p:sldId id="1101" r:id="rId63"/>
    <p:sldId id="1102" r:id="rId64"/>
    <p:sldId id="1100" r:id="rId65"/>
    <p:sldId id="1103" r:id="rId66"/>
    <p:sldId id="110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6" autoAdjust="0"/>
    <p:restoredTop sz="99420" autoAdjust="0"/>
  </p:normalViewPr>
  <p:slideViewPr>
    <p:cSldViewPr>
      <p:cViewPr varScale="1">
        <p:scale>
          <a:sx n="114" d="100"/>
          <a:sy n="114" d="100"/>
        </p:scale>
        <p:origin x="190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912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7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be.com/watch?v=PMM80xlon3U" TargetMode="External"/><Relationship Id="rId3" Type="http://schemas.openxmlformats.org/officeDocument/2006/relationships/hyperlink" Target="https://youtube.com/watch?v=JXWqWt1qotg" TargetMode="External"/><Relationship Id="rId7" Type="http://schemas.openxmlformats.org/officeDocument/2006/relationships/hyperlink" Target="https://youtube.com/watch?v=i9yv0euT7xA" TargetMode="External"/><Relationship Id="rId2" Type="http://schemas.openxmlformats.org/officeDocument/2006/relationships/hyperlink" Target="https://www.youtube.com/watch?v=RTVHm5q_e4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Q1q3IEfptJk" TargetMode="External"/><Relationship Id="rId11" Type="http://schemas.openxmlformats.org/officeDocument/2006/relationships/hyperlink" Target="https://youtube.com/watch?v=3c2kV-y6LIM" TargetMode="External"/><Relationship Id="rId5" Type="http://schemas.openxmlformats.org/officeDocument/2006/relationships/hyperlink" Target="https://youtube.com/watch?v=vKtldluR8D8" TargetMode="External"/><Relationship Id="rId10" Type="http://schemas.openxmlformats.org/officeDocument/2006/relationships/hyperlink" Target="https://youtube.com/watch?v=valm2BoffGs" TargetMode="External"/><Relationship Id="rId4" Type="http://schemas.openxmlformats.org/officeDocument/2006/relationships/hyperlink" Target="https://youtube.com/watch?v=UW1GDiOa0kE" TargetMode="External"/><Relationship Id="rId9" Type="http://schemas.openxmlformats.org/officeDocument/2006/relationships/hyperlink" Target="https://youtube.com/watch?v=T3o1l4r_ER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s://www.youtube.com/watch?v=WlMr26JjxhQ" TargetMode="External"/><Relationship Id="rId2" Type="http://schemas.openxmlformats.org/officeDocument/2006/relationships/hyperlink" Target="https://youtube.com/watch?v=uRbWx23Tgsw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Heating And Air Conditioning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Eighth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15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A/C System Diagnosis and Repair</a:t>
            </a:r>
          </a:p>
        </p:txBody>
      </p:sp>
      <p:pic>
        <p:nvPicPr>
          <p:cNvPr id="8" name="Picture 7" descr="0134603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800"/>
            <a:ext cx="3840480" cy="49006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Visual Inspections (3 of 6)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Check the electrical wires to the clutch, blower motor, and any A/C switches for good, tight connections, and possible damage.</a:t>
            </a:r>
          </a:p>
          <a:p>
            <a:pPr lvl="2"/>
            <a:r>
              <a:rPr lang="en-US" dirty="0"/>
              <a:t>SEE FIGURE 15–1.</a:t>
            </a:r>
          </a:p>
          <a:p>
            <a:pPr lvl="1"/>
            <a:r>
              <a:rPr lang="en-US" dirty="0"/>
              <a:t>Check the condition of any vacuum hoses between the intake manifold and bulkhead, if equipped.</a:t>
            </a:r>
          </a:p>
        </p:txBody>
      </p:sp>
    </p:spTree>
    <p:extLst>
      <p:ext uri="{BB962C8B-B14F-4D97-AF65-F5344CB8AC3E}">
        <p14:creationId xmlns:p14="http://schemas.microsoft.com/office/powerpoint/2010/main" val="21789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15–1</a:t>
            </a:r>
            <a:r>
              <a:rPr lang="en-US" dirty="0"/>
              <a:t> A visual inspection checks all of the visible, underhood components for possible wear or damage. The underdash components are checked for noise and proper airflow.</a:t>
            </a:r>
          </a:p>
        </p:txBody>
      </p:sp>
      <p:pic>
        <p:nvPicPr>
          <p:cNvPr id="3" name="Picture 2" descr="6036915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8920" y="1447755"/>
            <a:ext cx="3566160" cy="48800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Visual Inspections (4 of 6)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Check the faces of the condenser and radiator core for restriction to airflow caused by debris and clean as needed.</a:t>
            </a:r>
          </a:p>
          <a:p>
            <a:r>
              <a:rPr lang="en-US" dirty="0"/>
              <a:t>With the engine off, the in-vehicle checks include:</a:t>
            </a:r>
          </a:p>
          <a:p>
            <a:pPr lvl="1"/>
            <a:r>
              <a:rPr lang="en-US" dirty="0"/>
              <a:t>Operate the blower switch through its various speeds while listening to the fan and motor for unusual noises.</a:t>
            </a:r>
          </a:p>
        </p:txBody>
      </p:sp>
    </p:spTree>
    <p:extLst>
      <p:ext uri="{BB962C8B-B14F-4D97-AF65-F5344CB8AC3E}">
        <p14:creationId xmlns:p14="http://schemas.microsoft.com/office/powerpoint/2010/main" val="10030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Visual Inspections (5 of 6)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Move the temperature lever of mechanically operated doors to both ends of its travel. It should move smoothly and stop before making contact at the ends.</a:t>
            </a:r>
          </a:p>
          <a:p>
            <a:r>
              <a:rPr lang="en-US" dirty="0"/>
              <a:t>With the engine running, the underhood checks include:</a:t>
            </a:r>
          </a:p>
          <a:p>
            <a:pPr lvl="1"/>
            <a:r>
              <a:rPr lang="en-US" dirty="0"/>
              <a:t>Make sure the compressor clutch is engaged and the compressor is running. Listen for any signs of improper compressor operation.</a:t>
            </a:r>
          </a:p>
        </p:txBody>
      </p:sp>
    </p:spTree>
    <p:extLst>
      <p:ext uri="{BB962C8B-B14F-4D97-AF65-F5344CB8AC3E}">
        <p14:creationId xmlns:p14="http://schemas.microsoft.com/office/powerpoint/2010/main" val="37900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Visual Inspections (6 of 6)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Turn off the A/C clutch to make sure it releases smoothly. With the clutch released, listen for proper clutch bearing operation.</a:t>
            </a:r>
          </a:p>
          <a:p>
            <a:pPr lvl="1"/>
            <a:r>
              <a:rPr lang="en-US" dirty="0"/>
              <a:t>Feel the temperature of the A/C lines and hoses.</a:t>
            </a:r>
          </a:p>
          <a:p>
            <a:pPr lvl="1"/>
            <a:r>
              <a:rPr lang="en-US" dirty="0"/>
              <a:t>Feel the temperature of the heater hoses.</a:t>
            </a:r>
          </a:p>
          <a:p>
            <a:pPr lvl="1"/>
            <a:r>
              <a:rPr lang="en-US" dirty="0"/>
              <a:t>Check the engine cooling fan operation (if running). The fan should be turning smoothly, with good airflow.</a:t>
            </a:r>
          </a:p>
          <a:p>
            <a:pPr lvl="1"/>
            <a:r>
              <a:rPr lang="en-US" dirty="0"/>
              <a:t>Check the evaporator drain.</a:t>
            </a:r>
          </a:p>
        </p:txBody>
      </p:sp>
    </p:spTree>
    <p:extLst>
      <p:ext uri="{BB962C8B-B14F-4D97-AF65-F5344CB8AC3E}">
        <p14:creationId xmlns:p14="http://schemas.microsoft.com/office/powerpoint/2010/main" val="23448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15–2</a:t>
            </a:r>
            <a:r>
              <a:rPr lang="en-US" dirty="0"/>
              <a:t> When a system is operating properly, the suction line to the compressor should be cool, and the discharge line should be hot to very hot. The liquid lines should also be hot.</a:t>
            </a:r>
          </a:p>
        </p:txBody>
      </p:sp>
      <p:pic>
        <p:nvPicPr>
          <p:cNvPr id="3" name="Picture 2" descr="6036915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8311" y="1513636"/>
            <a:ext cx="3567379" cy="47451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Step 3 Check Diagnostic Trouble Codes (1 of 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HVAC-related trouble codes will be “B”, “C” or “U” codes</a:t>
            </a:r>
          </a:p>
          <a:p>
            <a:r>
              <a:rPr lang="en-US" dirty="0"/>
              <a:t>There are some that are Powertrain-related P-codes including:</a:t>
            </a:r>
          </a:p>
          <a:p>
            <a:pPr lvl="1"/>
            <a:r>
              <a:rPr lang="en-US" dirty="0"/>
              <a:t>P0645 A/C Clutch Relay Control Circuit</a:t>
            </a:r>
          </a:p>
          <a:p>
            <a:pPr lvl="1"/>
            <a:r>
              <a:rPr lang="en-US" dirty="0"/>
              <a:t>P0646 A/C Clutch Relay Control Circuit Low</a:t>
            </a:r>
          </a:p>
          <a:p>
            <a:pPr lvl="1"/>
            <a:r>
              <a:rPr lang="en-US" dirty="0"/>
              <a:t>P0647 A/C Clutch Relay Control Circuit High</a:t>
            </a:r>
          </a:p>
        </p:txBody>
      </p:sp>
    </p:spTree>
    <p:extLst>
      <p:ext uri="{BB962C8B-B14F-4D97-AF65-F5344CB8AC3E}">
        <p14:creationId xmlns:p14="http://schemas.microsoft.com/office/powerpoint/2010/main" val="24736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Step 3 Check Diagnostic Trouble Codes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P0691 Fan 1 Control Circuit Low</a:t>
            </a:r>
          </a:p>
          <a:p>
            <a:pPr lvl="1"/>
            <a:r>
              <a:rPr lang="en-US" dirty="0"/>
              <a:t>P0692 Fan 1 Control Circuit High</a:t>
            </a:r>
          </a:p>
          <a:p>
            <a:pPr lvl="1"/>
            <a:r>
              <a:rPr lang="en-US" dirty="0"/>
              <a:t>P0693 Fan 2 Control Circuit Low</a:t>
            </a:r>
          </a:p>
          <a:p>
            <a:pPr lvl="1"/>
            <a:r>
              <a:rPr lang="en-US" dirty="0"/>
              <a:t>P0694 Fan 2 Control Circuit High</a:t>
            </a:r>
          </a:p>
        </p:txBody>
      </p:sp>
    </p:spTree>
    <p:extLst>
      <p:ext uri="{BB962C8B-B14F-4D97-AF65-F5344CB8AC3E}">
        <p14:creationId xmlns:p14="http://schemas.microsoft.com/office/powerpoint/2010/main" val="2351265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Check for Technical Service Bulletins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service bulletins (TSBs) are issued by vehicle and aftermarket manufacturers to inform technicians of a situation or technical problem and give the corrective steps and a list of parts needed to solve the problem. </a:t>
            </a:r>
          </a:p>
          <a:p>
            <a:r>
              <a:rPr lang="en-US" dirty="0"/>
              <a:t>Any diagnostic trouble codes should be retrieved before looking at the technical service bulletins because many bulletins include what DTCs may or may not be present.</a:t>
            </a:r>
          </a:p>
        </p:txBody>
      </p:sp>
    </p:spTree>
    <p:extLst>
      <p:ext uri="{BB962C8B-B14F-4D97-AF65-F5344CB8AC3E}">
        <p14:creationId xmlns:p14="http://schemas.microsoft.com/office/powerpoint/2010/main" val="1768489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15–5</a:t>
            </a:r>
            <a:r>
              <a:rPr lang="en-US" dirty="0"/>
              <a:t> After checking for stored diagnostic trouble codes (DTCs), the wise technician checks service information for any technical service bulletins that may relate to the vehicle being serviced.</a:t>
            </a:r>
          </a:p>
        </p:txBody>
      </p:sp>
      <p:pic>
        <p:nvPicPr>
          <p:cNvPr id="3" name="Picture 2" descr="6036915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(1 of 2)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15.1</a:t>
            </a:r>
            <a:r>
              <a:rPr lang="en-US" dirty="0"/>
              <a:t> Prepare for the ASE Heating and Air Conditioning (A7) certification test content area </a:t>
            </a:r>
            <a:r>
              <a:rPr lang="ja-JP" altLang="en-US" dirty="0"/>
              <a:t>“</a:t>
            </a:r>
            <a:r>
              <a:rPr lang="en-US" altLang="ja-JP" dirty="0"/>
              <a:t>A</a:t>
            </a:r>
            <a:r>
              <a:rPr lang="ja-JP" altLang="en-US" dirty="0"/>
              <a:t>”</a:t>
            </a:r>
            <a:r>
              <a:rPr lang="en-US" altLang="ja-JP" dirty="0"/>
              <a:t> (A/C System Service, Diagnosis, and Repair).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15.2</a:t>
            </a:r>
            <a:r>
              <a:rPr lang="en-US" dirty="0"/>
              <a:t> Describe the eight-step diagnostic procedure for an A/C system.</a:t>
            </a:r>
          </a:p>
        </p:txBody>
      </p:sp>
    </p:spTree>
    <p:extLst>
      <p:ext uri="{BB962C8B-B14F-4D97-AF65-F5344CB8AC3E}">
        <p14:creationId xmlns:p14="http://schemas.microsoft.com/office/powerpoint/2010/main" val="18911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Step 5 Perform A/C Performance Test (1 of 3)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 Install pressure gauges to the service ports.</a:t>
            </a:r>
          </a:p>
          <a:p>
            <a:r>
              <a:rPr lang="en-US" dirty="0"/>
              <a:t>STEP 2 Start the engine, set the parking brake, and raise the </a:t>
            </a:r>
            <a:r>
              <a:rPr lang="nb-NO"/>
              <a:t>idle to 2000 RPM.</a:t>
            </a:r>
          </a:p>
          <a:p>
            <a:r>
              <a:rPr lang="nb-NO"/>
              <a:t>STEP 3 Measure ambient temperature 3 inches (80 mm) in front of the condenser and measure the humidity.</a:t>
            </a:r>
          </a:p>
        </p:txBody>
      </p:sp>
    </p:spTree>
    <p:extLst>
      <p:ext uri="{BB962C8B-B14F-4D97-AF65-F5344CB8AC3E}">
        <p14:creationId xmlns:p14="http://schemas.microsoft.com/office/powerpoint/2010/main" val="12678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Step 5 Perform A/C Performance Test (2 of 3)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STEP 4 Place a thermometer in the air conditioner center vent.</a:t>
            </a:r>
          </a:p>
          <a:p>
            <a:r>
              <a:rPr lang="nb-NO"/>
              <a:t>STEP 5 Set the air conditioner for maximum cooling.</a:t>
            </a:r>
          </a:p>
          <a:p>
            <a:r>
              <a:rPr lang="nb-NO"/>
              <a:t>STEP 6 Open the doors and set the blower speed to high, which applies the maximum load on the system.</a:t>
            </a:r>
          </a:p>
        </p:txBody>
      </p:sp>
    </p:spTree>
    <p:extLst>
      <p:ext uri="{BB962C8B-B14F-4D97-AF65-F5344CB8AC3E}">
        <p14:creationId xmlns:p14="http://schemas.microsoft.com/office/powerpoint/2010/main" val="31221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Step 5 Perform A/C Performance Test (3 of 3)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7 Allow the system to operate for another five minutes before recording the gauge readings.</a:t>
            </a:r>
          </a:p>
        </p:txBody>
      </p:sp>
    </p:spTree>
    <p:extLst>
      <p:ext uri="{BB962C8B-B14F-4D97-AF65-F5344CB8AC3E}">
        <p14:creationId xmlns:p14="http://schemas.microsoft.com/office/powerpoint/2010/main" val="3312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A/C Performance Test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ac_performance_test">
            <a:hlinkClick r:id="" action="ppaction://media"/>
            <a:extLst>
              <a:ext uri="{FF2B5EF4-FFF2-40B4-BE49-F238E27FC236}">
                <a16:creationId xmlns:a16="http://schemas.microsoft.com/office/drawing/2014/main" id="{B2ADA061-ABC4-4351-B9C5-A6505B154F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47800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7584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15–6</a:t>
            </a:r>
            <a:r>
              <a:rPr lang="en-US" dirty="0"/>
              <a:t> The center, yellow hose is used to connect the air conditioning system to a vacuum pump or refrigerant cans. When the hose is not being used, it should be attached to the blanks fitting to seal the system.</a:t>
            </a:r>
          </a:p>
        </p:txBody>
      </p:sp>
      <p:pic>
        <p:nvPicPr>
          <p:cNvPr id="3" name="Picture 2" descr="6036915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680" y="1637994"/>
            <a:ext cx="5120640" cy="44964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Determine the Root Cause (1 of 4)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and pressure are directly related in A/C systems.</a:t>
            </a:r>
          </a:p>
          <a:p>
            <a:r>
              <a:rPr lang="en-US" dirty="0"/>
              <a:t>High-side pressure</a:t>
            </a:r>
          </a:p>
          <a:p>
            <a:r>
              <a:rPr lang="en-US" dirty="0"/>
              <a:t>Low-side pressure</a:t>
            </a:r>
          </a:p>
        </p:txBody>
      </p:sp>
    </p:spTree>
    <p:extLst>
      <p:ext uri="{BB962C8B-B14F-4D97-AF65-F5344CB8AC3E}">
        <p14:creationId xmlns:p14="http://schemas.microsoft.com/office/powerpoint/2010/main" val="31381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Determine the Root Cause (2 of 4)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for heat transfer at the evaporator and the condenser.</a:t>
            </a:r>
          </a:p>
          <a:p>
            <a:pPr lvl="1"/>
            <a:r>
              <a:rPr lang="en-US" dirty="0"/>
              <a:t>Temperature change across the evaporator</a:t>
            </a:r>
          </a:p>
          <a:p>
            <a:pPr lvl="1"/>
            <a:r>
              <a:rPr lang="en-US" dirty="0"/>
              <a:t>Temperature change across the condenser</a:t>
            </a:r>
          </a:p>
        </p:txBody>
      </p:sp>
    </p:spTree>
    <p:extLst>
      <p:ext uri="{BB962C8B-B14F-4D97-AF65-F5344CB8AC3E}">
        <p14:creationId xmlns:p14="http://schemas.microsoft.com/office/powerpoint/2010/main" val="3512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Determine the Root Cause (3 of 4)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A/C system is low on a charge of refrigerant, the sources of the leak should be found and corrected</a:t>
            </a:r>
          </a:p>
          <a:p>
            <a:pPr lvl="1"/>
            <a:r>
              <a:rPr lang="en-US" dirty="0"/>
              <a:t>Electronic leak detector</a:t>
            </a:r>
          </a:p>
          <a:p>
            <a:pPr lvl="1"/>
            <a:r>
              <a:rPr lang="en-US" dirty="0"/>
              <a:t>Dye in the refrigerant</a:t>
            </a:r>
          </a:p>
        </p:txBody>
      </p:sp>
    </p:spTree>
    <p:extLst>
      <p:ext uri="{BB962C8B-B14F-4D97-AF65-F5344CB8AC3E}">
        <p14:creationId xmlns:p14="http://schemas.microsoft.com/office/powerpoint/2010/main" val="42304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15–12</a:t>
            </a:r>
            <a:r>
              <a:rPr lang="en-US" dirty="0"/>
              <a:t> A partially restricted orifice tube should be replaced if discovered during service.</a:t>
            </a:r>
          </a:p>
        </p:txBody>
      </p:sp>
      <p:pic>
        <p:nvPicPr>
          <p:cNvPr id="3" name="Picture 2" descr="6036915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8288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7" y="381000"/>
            <a:ext cx="7591425" cy="877163"/>
          </a:xfrm>
        </p:spPr>
        <p:txBody>
          <a:bodyPr/>
          <a:lstStyle/>
          <a:p>
            <a:r>
              <a:rPr lang="en-US" sz="2400" dirty="0"/>
              <a:t>Animation: Remove Orifice Tube using Special Tool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emove_orifice_special_tool">
            <a:hlinkClick r:id="" action="ppaction://media"/>
            <a:extLst>
              <a:ext uri="{FF2B5EF4-FFF2-40B4-BE49-F238E27FC236}">
                <a16:creationId xmlns:a16="http://schemas.microsoft.com/office/drawing/2014/main" id="{583159E2-1EF1-4729-ADB9-B354A8D27F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276" y="1371600"/>
            <a:ext cx="8535448" cy="4800600"/>
          </a:xfrm>
        </p:spPr>
      </p:pic>
    </p:spTree>
    <p:extLst>
      <p:ext uri="{BB962C8B-B14F-4D97-AF65-F5344CB8AC3E}">
        <p14:creationId xmlns:p14="http://schemas.microsoft.com/office/powerpoint/2010/main" val="26648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(2 of 2)</a:t>
            </a:r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15.3</a:t>
            </a:r>
            <a:r>
              <a:rPr lang="en-US" dirty="0"/>
              <a:t> Explain how to perform a visual inspection of an A/C system.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15.4</a:t>
            </a:r>
            <a:r>
              <a:rPr lang="en-US" dirty="0"/>
              <a:t> Discuss how to perform an A/C performance test.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15.5</a:t>
            </a:r>
            <a:r>
              <a:rPr lang="en-US" dirty="0"/>
              <a:t> Describe how to determine the root cause of the problem in an A/C system.</a:t>
            </a:r>
          </a:p>
        </p:txBody>
      </p:sp>
    </p:spTree>
    <p:extLst>
      <p:ext uri="{BB962C8B-B14F-4D97-AF65-F5344CB8AC3E}">
        <p14:creationId xmlns:p14="http://schemas.microsoft.com/office/powerpoint/2010/main" val="7643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Remove &amp; Replace Orifice Tube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orifice_tube_remove_replace">
            <a:hlinkClick r:id="" action="ppaction://media"/>
            <a:extLst>
              <a:ext uri="{FF2B5EF4-FFF2-40B4-BE49-F238E27FC236}">
                <a16:creationId xmlns:a16="http://schemas.microsoft.com/office/drawing/2014/main" id="{134F31CF-09A3-45A4-8DCA-500B438DAB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4478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41397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6" y="323418"/>
            <a:ext cx="7439025" cy="877163"/>
          </a:xfrm>
        </p:spPr>
        <p:txBody>
          <a:bodyPr/>
          <a:lstStyle/>
          <a:p>
            <a:r>
              <a:rPr lang="en-US" sz="2400" dirty="0"/>
              <a:t>Animation: Remove &amp; Replace Inline Orifice Tube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install_inline_orifice_tube">
            <a:hlinkClick r:id="" action="ppaction://media"/>
            <a:extLst>
              <a:ext uri="{FF2B5EF4-FFF2-40B4-BE49-F238E27FC236}">
                <a16:creationId xmlns:a16="http://schemas.microsoft.com/office/drawing/2014/main" id="{29C58E4F-BE4F-4D4F-806D-F8C526DB05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6002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13519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Determine the Root Cause (4 of 4)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Addressing System Odors </a:t>
            </a:r>
          </a:p>
          <a:p>
            <a:pPr lvl="1"/>
            <a:r>
              <a:rPr lang="ja-JP" altLang="en-US"/>
              <a:t>“</a:t>
            </a:r>
            <a:r>
              <a:rPr lang="en-US" altLang="ja-JP" dirty="0"/>
              <a:t>Dirty socks/gym locker</a:t>
            </a:r>
            <a:r>
              <a:rPr lang="ja-JP" altLang="en-US"/>
              <a:t>”</a:t>
            </a:r>
            <a:r>
              <a:rPr lang="en-US" altLang="ja-JP" dirty="0"/>
              <a:t> odor, which has an organic cause</a:t>
            </a:r>
          </a:p>
          <a:p>
            <a:pPr lvl="1"/>
            <a:r>
              <a:rPr lang="ja-JP" altLang="en-US"/>
              <a:t>“</a:t>
            </a:r>
            <a:r>
              <a:rPr lang="en-US" altLang="ja-JP" dirty="0"/>
              <a:t>Refrigerator, cement, or dusty room</a:t>
            </a:r>
            <a:r>
              <a:rPr lang="ja-JP" altLang="en-US"/>
              <a:t>”</a:t>
            </a:r>
            <a:r>
              <a:rPr lang="en-US" altLang="ja-JP" dirty="0"/>
              <a:t> odor, which is caused by chemicals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 Repair the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purpose of any repair?</a:t>
            </a:r>
          </a:p>
          <a:p>
            <a:r>
              <a:rPr lang="en-US" dirty="0"/>
              <a:t>Many repairs require the proper identification, recovery, evacuation, and charging of the refrigerant. </a:t>
            </a:r>
          </a:p>
          <a:p>
            <a:r>
              <a:rPr lang="en-US" dirty="0"/>
              <a:t>After the repairs, the system should function and operate as designed and the repair should be performed according to established industry and vehicle manufacturer’s recommendations.</a:t>
            </a:r>
          </a:p>
        </p:txBody>
      </p:sp>
    </p:spTree>
    <p:extLst>
      <p:ext uri="{BB962C8B-B14F-4D97-AF65-F5344CB8AC3E}">
        <p14:creationId xmlns:p14="http://schemas.microsoft.com/office/powerpoint/2010/main" val="2411122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 Verify the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Operate the system</a:t>
            </a:r>
          </a:p>
          <a:p>
            <a:pPr lvl="1"/>
            <a:r>
              <a:rPr lang="en-US" dirty="0"/>
              <a:t>After the repairs or service procedures have been performed, verify that the system is working as designed.</a:t>
            </a:r>
          </a:p>
        </p:txBody>
      </p:sp>
    </p:spTree>
    <p:extLst>
      <p:ext uri="{BB962C8B-B14F-4D97-AF65-F5344CB8AC3E}">
        <p14:creationId xmlns:p14="http://schemas.microsoft.com/office/powerpoint/2010/main" val="2283834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3)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diagnosing a heating and air-conditioning system problem, most vehicle manufacturers recommend that the following steps be performed.</a:t>
            </a:r>
          </a:p>
          <a:p>
            <a:pPr lvl="1"/>
            <a:r>
              <a:rPr lang="en-US" dirty="0"/>
              <a:t>STEP 1 Verify the customer complaint (concern).</a:t>
            </a:r>
          </a:p>
          <a:p>
            <a:pPr lvl="1"/>
            <a:r>
              <a:rPr lang="en-US" dirty="0"/>
              <a:t>STEP 2 Perform a Thorough Visual Inspection.</a:t>
            </a:r>
          </a:p>
        </p:txBody>
      </p:sp>
    </p:spTree>
    <p:extLst>
      <p:ext uri="{BB962C8B-B14F-4D97-AF65-F5344CB8AC3E}">
        <p14:creationId xmlns:p14="http://schemas.microsoft.com/office/powerpoint/2010/main" val="34503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3)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STEP 3 Check for Diagnostic Trouble Codes (DTCs).</a:t>
            </a:r>
          </a:p>
          <a:p>
            <a:pPr lvl="1"/>
            <a:r>
              <a:rPr lang="en-US" dirty="0"/>
              <a:t>STEP 4 Check for Related Technical Service Bulletins (TSBs).</a:t>
            </a:r>
          </a:p>
          <a:p>
            <a:pPr lvl="1"/>
            <a:r>
              <a:rPr lang="en-US" dirty="0"/>
              <a:t>STEP 5 Perform an A/C Performance Test.</a:t>
            </a:r>
          </a:p>
          <a:p>
            <a:pPr lvl="1"/>
            <a:r>
              <a:rPr lang="en-US" dirty="0"/>
              <a:t>STEP 6 Determine the Root Cause.</a:t>
            </a:r>
          </a:p>
          <a:p>
            <a:pPr lvl="1"/>
            <a:r>
              <a:rPr lang="en-US" dirty="0"/>
              <a:t>STEP 7 Repair the System.</a:t>
            </a:r>
          </a:p>
          <a:p>
            <a:pPr lvl="1"/>
            <a:r>
              <a:rPr lang="en-US" dirty="0"/>
              <a:t>STEP 8 Verify the Repair.</a:t>
            </a:r>
          </a:p>
        </p:txBody>
      </p:sp>
    </p:spTree>
    <p:extLst>
      <p:ext uri="{BB962C8B-B14F-4D97-AF65-F5344CB8AC3E}">
        <p14:creationId xmlns:p14="http://schemas.microsoft.com/office/powerpoint/2010/main" val="7800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3)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the A/C system is functioning normally for the conditions which could include any of the following:</a:t>
            </a:r>
          </a:p>
          <a:p>
            <a:pPr lvl="1"/>
            <a:r>
              <a:rPr lang="en-US" dirty="0"/>
              <a:t>Higher than normal outside air (ambient) temperature</a:t>
            </a:r>
          </a:p>
          <a:p>
            <a:pPr lvl="1"/>
            <a:r>
              <a:rPr lang="en-US" dirty="0"/>
              <a:t>High humidity level</a:t>
            </a:r>
          </a:p>
        </p:txBody>
      </p:sp>
    </p:spTree>
    <p:extLst>
      <p:ext uri="{BB962C8B-B14F-4D97-AF65-F5344CB8AC3E}">
        <p14:creationId xmlns:p14="http://schemas.microsoft.com/office/powerpoint/2010/main" val="11917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The lack of cooling was diagnosed using a leak detector which showed the evaporator was leaking when tested at the condensate drain.</a:t>
            </a:r>
          </a:p>
        </p:txBody>
      </p:sp>
      <p:pic>
        <p:nvPicPr>
          <p:cNvPr id="3" name="Picture 2" descr="6036915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The recovery process was started by connecting an RRR machine to the high-side fitting.</a:t>
            </a:r>
          </a:p>
        </p:txBody>
      </p:sp>
      <p:pic>
        <p:nvPicPr>
          <p:cNvPr id="3" name="Picture 2" descr="6036915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Diagnostic Procedure (1 of 2)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 Verify the Customer Complaint (concern).</a:t>
            </a:r>
          </a:p>
          <a:p>
            <a:r>
              <a:rPr lang="en-US" dirty="0"/>
              <a:t>STEP 2 Perform a Thorough Visual Inspection.</a:t>
            </a:r>
          </a:p>
          <a:p>
            <a:r>
              <a:rPr lang="en-US" dirty="0"/>
              <a:t>STEP 3 Check for Diagnostic Trouble Codes (DTCs).</a:t>
            </a:r>
          </a:p>
          <a:p>
            <a:r>
              <a:rPr lang="en-US" dirty="0"/>
              <a:t>STEP 4 Check for Related Technical Service Bulletins (TSBs).</a:t>
            </a:r>
          </a:p>
        </p:txBody>
      </p:sp>
    </p:spTree>
    <p:extLst>
      <p:ext uri="{BB962C8B-B14F-4D97-AF65-F5344CB8AC3E}">
        <p14:creationId xmlns:p14="http://schemas.microsoft.com/office/powerpoint/2010/main" val="698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The low-side fitting was connected and the recovery was begun.</a:t>
            </a:r>
          </a:p>
        </p:txBody>
      </p:sp>
      <p:pic>
        <p:nvPicPr>
          <p:cNvPr id="3" name="Picture 2" descr="6036915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Very little refrigerant was left in the system (0.1 pound) but it was recovered.</a:t>
            </a:r>
          </a:p>
        </p:txBody>
      </p:sp>
      <p:pic>
        <p:nvPicPr>
          <p:cNvPr id="3" name="Picture 2" descr="6036915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The lines to the accumulator were removed.</a:t>
            </a:r>
          </a:p>
        </p:txBody>
      </p:sp>
      <p:pic>
        <p:nvPicPr>
          <p:cNvPr id="3" name="Picture 2" descr="6036915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The lines to the evaporator were disconnected using a quick connect tool to release the fitting.</a:t>
            </a:r>
          </a:p>
        </p:txBody>
      </p:sp>
      <p:pic>
        <p:nvPicPr>
          <p:cNvPr id="3" name="Picture 2" descr="6036915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The retaining nuts were removed that held the HVAC case to the bulkhead from under the hood. In one case, the entire stud came out instead of just the nut.</a:t>
            </a:r>
          </a:p>
        </p:txBody>
      </p:sp>
      <p:pic>
        <p:nvPicPr>
          <p:cNvPr id="3" name="Picture 2" descr="6036915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Before going into the passenger compartment, the negative battery cable was disconnected from the battery.</a:t>
            </a:r>
          </a:p>
        </p:txBody>
      </p:sp>
      <p:pic>
        <p:nvPicPr>
          <p:cNvPr id="3" name="Picture 2" descr="6036915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 The dash assembly is being removed and this process includes disconnecting the airbag wiring connectors. </a:t>
            </a:r>
          </a:p>
        </p:txBody>
      </p:sp>
      <p:pic>
        <p:nvPicPr>
          <p:cNvPr id="3" name="Picture 2" descr="6036915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The driver/passenger side of the dash is removed to gain access to the additional fasteners.</a:t>
            </a:r>
          </a:p>
        </p:txBody>
      </p:sp>
      <p:pic>
        <p:nvPicPr>
          <p:cNvPr id="3" name="Picture 2" descr="6036915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The two retaining fasteners that hold the steering column to the dash are removed and the steering column lowered into the seat, which is protected using a fender cover.</a:t>
            </a:r>
          </a:p>
        </p:txBody>
      </p:sp>
      <p:pic>
        <p:nvPicPr>
          <p:cNvPr id="3" name="Picture 2" descr="6036915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The entire dash assembly is being gently removed.</a:t>
            </a:r>
          </a:p>
        </p:txBody>
      </p:sp>
      <p:pic>
        <p:nvPicPr>
          <p:cNvPr id="3" name="Picture 2" descr="6036915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Diagnostic Procedure (2 of 2)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5 Perform an A/C Performance Test.</a:t>
            </a:r>
          </a:p>
          <a:p>
            <a:r>
              <a:rPr lang="en-US" dirty="0"/>
              <a:t>STEP 6 Determine the Root Cause.</a:t>
            </a:r>
          </a:p>
          <a:p>
            <a:r>
              <a:rPr lang="en-US" dirty="0"/>
              <a:t>STEP 7 Repair the System.</a:t>
            </a:r>
          </a:p>
          <a:p>
            <a:r>
              <a:rPr lang="en-US" dirty="0"/>
              <a:t>STEP 8 Verify the Repair.</a:t>
            </a:r>
          </a:p>
        </p:txBody>
      </p:sp>
    </p:spTree>
    <p:extLst>
      <p:ext uri="{BB962C8B-B14F-4D97-AF65-F5344CB8AC3E}">
        <p14:creationId xmlns:p14="http://schemas.microsoft.com/office/powerpoint/2010/main" val="140608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 The HVAC case is being disassembled after being removed from the vehicle.</a:t>
            </a:r>
          </a:p>
        </p:txBody>
      </p:sp>
      <p:pic>
        <p:nvPicPr>
          <p:cNvPr id="3" name="Picture 2" descr="6036915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 The evaporator is removed and it shows signs of leaking. The root cause of the lack of cooling has been found.</a:t>
            </a:r>
          </a:p>
        </p:txBody>
      </p:sp>
      <p:pic>
        <p:nvPicPr>
          <p:cNvPr id="3" name="Picture 2" descr="6036915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 The heater core was also removed and replaced at the same time as insurance against possible future leaks from this unit.</a:t>
            </a:r>
          </a:p>
        </p:txBody>
      </p:sp>
      <p:pic>
        <p:nvPicPr>
          <p:cNvPr id="3" name="Picture 2" descr="6036915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 The reassembled HVAC case is now being installed back into the vehicle.</a:t>
            </a:r>
          </a:p>
        </p:txBody>
      </p:sp>
      <p:pic>
        <p:nvPicPr>
          <p:cNvPr id="3" name="Picture 2" descr="6036915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 A new accumulator is installed.</a:t>
            </a:r>
          </a:p>
        </p:txBody>
      </p:sp>
      <p:pic>
        <p:nvPicPr>
          <p:cNvPr id="3" name="Picture 2" descr="6036915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 The system was evacuated and charged to the specified amount and the pressure gauge and temperature reading indicated that the system was restored to like-new performance.</a:t>
            </a:r>
          </a:p>
        </p:txBody>
      </p:sp>
      <p:pic>
        <p:nvPicPr>
          <p:cNvPr id="3" name="Picture 2" descr="6036915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256" y="1993391"/>
            <a:ext cx="5047488" cy="378561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A/C Pressure, Low Pressure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ac_pres_chk_low_pres">
            <a:hlinkClick r:id="" action="ppaction://media"/>
            <a:extLst>
              <a:ext uri="{FF2B5EF4-FFF2-40B4-BE49-F238E27FC236}">
                <a16:creationId xmlns:a16="http://schemas.microsoft.com/office/drawing/2014/main" id="{BDF2DA1C-705A-4183-BB13-6C3F743502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5240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135022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6" y="304800"/>
            <a:ext cx="7362825" cy="877163"/>
          </a:xfrm>
        </p:spPr>
        <p:txBody>
          <a:bodyPr/>
          <a:lstStyle/>
          <a:p>
            <a:r>
              <a:rPr lang="en-US" sz="2400" dirty="0"/>
              <a:t>Animation: A/C Pressure Checks, Excess Pressure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ac_pres_chk_exc_pres">
            <a:hlinkClick r:id="" action="ppaction://media"/>
            <a:extLst>
              <a:ext uri="{FF2B5EF4-FFF2-40B4-BE49-F238E27FC236}">
                <a16:creationId xmlns:a16="http://schemas.microsoft.com/office/drawing/2014/main" id="{751D79A3-321F-4A76-8558-2E6BBC5315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240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10540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Importance of Proper Charge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ac_proper_charge_level">
            <a:hlinkClick r:id="" action="ppaction://media"/>
            <a:extLst>
              <a:ext uri="{FF2B5EF4-FFF2-40B4-BE49-F238E27FC236}">
                <a16:creationId xmlns:a16="http://schemas.microsoft.com/office/drawing/2014/main" id="{EC2BACEE-2D31-45E1-B9F4-B7CDF36FD4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4478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42734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Remove &amp; Replace Compressor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compressor_remove_replace">
            <a:hlinkClick r:id="" action="ppaction://media"/>
            <a:extLst>
              <a:ext uri="{FF2B5EF4-FFF2-40B4-BE49-F238E27FC236}">
                <a16:creationId xmlns:a16="http://schemas.microsoft.com/office/drawing/2014/main" id="{25C87AFE-55AA-49FE-AB3B-B33EE60784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018" y="1392572"/>
            <a:ext cx="8399964" cy="4724400"/>
          </a:xfrm>
        </p:spPr>
      </p:pic>
    </p:spTree>
    <p:extLst>
      <p:ext uri="{BB962C8B-B14F-4D97-AF65-F5344CB8AC3E}">
        <p14:creationId xmlns:p14="http://schemas.microsoft.com/office/powerpoint/2010/main" val="23768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8-Step Diagnostic Procedure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8_Step_Diag_Proced-Chapter_88-A8">
            <a:hlinkClick r:id="" action="ppaction://media"/>
            <a:extLst>
              <a:ext uri="{FF2B5EF4-FFF2-40B4-BE49-F238E27FC236}">
                <a16:creationId xmlns:a16="http://schemas.microsoft.com/office/drawing/2014/main" id="{ED52BD10-322E-4BA3-A934-B4FDA31D2F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600200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327450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Remove &amp; Replace Condenser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condenser_remove_replace">
            <a:hlinkClick r:id="" action="ppaction://media"/>
            <a:extLst>
              <a:ext uri="{FF2B5EF4-FFF2-40B4-BE49-F238E27FC236}">
                <a16:creationId xmlns:a16="http://schemas.microsoft.com/office/drawing/2014/main" id="{F73774AE-F438-4601-8858-D0F2FB8D7A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399181"/>
            <a:ext cx="8382000" cy="4714296"/>
          </a:xfrm>
        </p:spPr>
      </p:pic>
    </p:spTree>
    <p:extLst>
      <p:ext uri="{BB962C8B-B14F-4D97-AF65-F5344CB8AC3E}">
        <p14:creationId xmlns:p14="http://schemas.microsoft.com/office/powerpoint/2010/main" val="46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86" y="323418"/>
            <a:ext cx="7134225" cy="877163"/>
          </a:xfrm>
        </p:spPr>
        <p:txBody>
          <a:bodyPr/>
          <a:lstStyle/>
          <a:p>
            <a:r>
              <a:rPr lang="en-US" sz="2400" dirty="0"/>
              <a:t>Animation: Remove &amp; Replace Accumulator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accumulator_remove_replace">
            <a:hlinkClick r:id="" action="ppaction://media"/>
            <a:extLst>
              <a:ext uri="{FF2B5EF4-FFF2-40B4-BE49-F238E27FC236}">
                <a16:creationId xmlns:a16="http://schemas.microsoft.com/office/drawing/2014/main" id="{78400A57-187A-43C8-A732-4A1A7BE2A8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47800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139810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7" y="328312"/>
            <a:ext cx="7439025" cy="877163"/>
          </a:xfrm>
        </p:spPr>
        <p:txBody>
          <a:bodyPr/>
          <a:lstStyle/>
          <a:p>
            <a:r>
              <a:rPr lang="en-US" sz="2400" dirty="0"/>
              <a:t>Animation: Remove &amp; Replace Service Valve Core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em_rep_service_valve_core">
            <a:hlinkClick r:id="" action="ppaction://media"/>
            <a:extLst>
              <a:ext uri="{FF2B5EF4-FFF2-40B4-BE49-F238E27FC236}">
                <a16:creationId xmlns:a16="http://schemas.microsoft.com/office/drawing/2014/main" id="{2B182D77-BE36-48F6-8325-7401465DCC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0" y="1519106"/>
            <a:ext cx="8273183" cy="4653094"/>
          </a:xfrm>
        </p:spPr>
      </p:pic>
    </p:spTree>
    <p:extLst>
      <p:ext uri="{BB962C8B-B14F-4D97-AF65-F5344CB8AC3E}">
        <p14:creationId xmlns:p14="http://schemas.microsoft.com/office/powerpoint/2010/main" val="167742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Remove and Replace Drive Belt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em_rep_drive_belt">
            <a:hlinkClick r:id="" action="ppaction://media"/>
            <a:extLst>
              <a:ext uri="{FF2B5EF4-FFF2-40B4-BE49-F238E27FC236}">
                <a16:creationId xmlns:a16="http://schemas.microsoft.com/office/drawing/2014/main" id="{5D1926D7-F6E4-43EB-BEE3-38FC03A704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54135"/>
            <a:ext cx="8229600" cy="4628582"/>
          </a:xfrm>
        </p:spPr>
      </p:pic>
    </p:spTree>
    <p:extLst>
      <p:ext uri="{BB962C8B-B14F-4D97-AF65-F5344CB8AC3E}">
        <p14:creationId xmlns:p14="http://schemas.microsoft.com/office/powerpoint/2010/main" val="383485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AC Does Not Blow Cold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AC_Does_Not_Blow_Cold">
            <a:hlinkClick r:id="" action="ppaction://media"/>
            <a:extLst>
              <a:ext uri="{FF2B5EF4-FFF2-40B4-BE49-F238E27FC236}">
                <a16:creationId xmlns:a16="http://schemas.microsoft.com/office/drawing/2014/main" id="{02BA9CD7-74A0-4265-923C-282222BC81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534" y="1447800"/>
            <a:ext cx="8670932" cy="4876800"/>
          </a:xfrm>
        </p:spPr>
      </p:pic>
    </p:spTree>
    <p:extLst>
      <p:ext uri="{BB962C8B-B14F-4D97-AF65-F5344CB8AC3E}">
        <p14:creationId xmlns:p14="http://schemas.microsoft.com/office/powerpoint/2010/main" val="381762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24000"/>
            <a:ext cx="8001000" cy="4809009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Low pressure sensor testing (time 2:50)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High pressure sensor testing (time 2:32)</a:t>
            </a:r>
            <a:endParaRPr lang="en-US" sz="2000" dirty="0"/>
          </a:p>
          <a:p>
            <a:r>
              <a:rPr lang="en-US" sz="2000" dirty="0">
                <a:hlinkClick r:id="rId4"/>
              </a:rPr>
              <a:t>A/C diagnosis (time 9:16)</a:t>
            </a:r>
            <a:endParaRPr lang="en-US" sz="2000" dirty="0"/>
          </a:p>
          <a:p>
            <a:r>
              <a:rPr lang="en-US" sz="2000" dirty="0">
                <a:hlinkClick r:id="rId5"/>
              </a:rPr>
              <a:t>Leak detection (time 2:48)</a:t>
            </a:r>
            <a:endParaRPr lang="en-US" sz="2000" dirty="0"/>
          </a:p>
          <a:p>
            <a:r>
              <a:rPr lang="en-US" sz="2000" dirty="0">
                <a:hlinkClick r:id="rId6"/>
              </a:rPr>
              <a:t>Leak detection (time 1:01)</a:t>
            </a:r>
            <a:endParaRPr lang="en-US" sz="2000" dirty="0"/>
          </a:p>
          <a:p>
            <a:r>
              <a:rPr lang="en-US" sz="2000" dirty="0">
                <a:hlinkClick r:id="rId7"/>
              </a:rPr>
              <a:t>Pressure testing (time 5:25)</a:t>
            </a:r>
            <a:endParaRPr lang="en-US" sz="2000" dirty="0"/>
          </a:p>
          <a:p>
            <a:r>
              <a:rPr lang="en-US" sz="2000" dirty="0">
                <a:hlinkClick r:id="rId8"/>
              </a:rPr>
              <a:t>A/C troubleshooting part 1 (time 9:11)</a:t>
            </a:r>
            <a:endParaRPr lang="en-US" sz="2000" dirty="0"/>
          </a:p>
          <a:p>
            <a:r>
              <a:rPr lang="en-US" sz="2000" dirty="0">
                <a:hlinkClick r:id="rId9"/>
              </a:rPr>
              <a:t>A/C troubleshooting part 2 (time 6:59)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A/C diagnosis (time 10:31)</a:t>
            </a:r>
            <a:endParaRPr lang="en-US" sz="2000" dirty="0"/>
          </a:p>
          <a:p>
            <a:r>
              <a:rPr lang="en-US" sz="2000" dirty="0">
                <a:hlinkClick r:id="rId11"/>
              </a:rPr>
              <a:t>A/C leak detection (time 2:16)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8001000" cy="807913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A/C temperature testing (time 6:30)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HVAC scan tool data (time 1:08)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877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Verify the Customer 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exact fault</a:t>
            </a:r>
          </a:p>
          <a:p>
            <a:pPr lvl="1"/>
            <a:r>
              <a:rPr lang="en-US" dirty="0"/>
              <a:t>Higher than normal outside air (ambient) temperature</a:t>
            </a:r>
          </a:p>
          <a:p>
            <a:pPr lvl="1"/>
            <a:r>
              <a:rPr lang="en-US" dirty="0"/>
              <a:t>High humidity level</a:t>
            </a:r>
          </a:p>
          <a:p>
            <a:pPr lvl="1"/>
            <a:r>
              <a:rPr lang="en-US" dirty="0"/>
              <a:t>A new vehicle that is larger or has more glass area than the customer’s previous vehicle</a:t>
            </a:r>
          </a:p>
          <a:p>
            <a:pPr lvl="1"/>
            <a:r>
              <a:rPr lang="en-US" dirty="0"/>
              <a:t>A new vehicle that is black or dark in color compared with their previous vehicle that was a lighter color such as white or silver. A light-colored vehicle reflects light and the heat from the sun instead of being absorbed as with a dark-colored vehicle.</a:t>
            </a:r>
          </a:p>
        </p:txBody>
      </p:sp>
    </p:spTree>
    <p:extLst>
      <p:ext uri="{BB962C8B-B14F-4D97-AF65-F5344CB8AC3E}">
        <p14:creationId xmlns:p14="http://schemas.microsoft.com/office/powerpoint/2010/main" val="144927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Visual Inspections (1 of 6)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visual inspection of the underhood items includes the following:</a:t>
            </a:r>
          </a:p>
          <a:p>
            <a:pPr lvl="1"/>
            <a:r>
              <a:rPr lang="en-US" dirty="0"/>
              <a:t>Check the condition of the A/C compressor drive belt.</a:t>
            </a:r>
          </a:p>
          <a:p>
            <a:pPr lvl="1"/>
            <a:r>
              <a:rPr lang="en-US" dirty="0"/>
              <a:t>Check the tension of the A/C compressor drive belt and the automatic tensioner.</a:t>
            </a:r>
          </a:p>
          <a:p>
            <a:pPr lvl="1"/>
            <a:r>
              <a:rPr lang="en-US" dirty="0"/>
              <a:t>Inspect the refrigerant hoses and lines for signs of oily residue and damage.</a:t>
            </a:r>
          </a:p>
        </p:txBody>
      </p:sp>
    </p:spTree>
    <p:extLst>
      <p:ext uri="{BB962C8B-B14F-4D97-AF65-F5344CB8AC3E}">
        <p14:creationId xmlns:p14="http://schemas.microsoft.com/office/powerpoint/2010/main" val="9443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Visual Inspections (2 of 6)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While checking the hoses and lines, determine if the system uses a thermal expansion valve system (TXV) or an orifice tube (OT) system and if a variable displacement compressor is used. </a:t>
            </a:r>
          </a:p>
          <a:p>
            <a:pPr lvl="1"/>
            <a:r>
              <a:rPr lang="en-US" dirty="0"/>
              <a:t>Check that the compressor mounting bolts are tight.</a:t>
            </a:r>
          </a:p>
          <a:p>
            <a:pPr lvl="1"/>
            <a:r>
              <a:rPr lang="en-US" dirty="0"/>
              <a:t>Check to make sure that the air gap of the A/C compressor clutch is correct.</a:t>
            </a:r>
          </a:p>
        </p:txBody>
      </p:sp>
    </p:spTree>
    <p:extLst>
      <p:ext uri="{BB962C8B-B14F-4D97-AF65-F5344CB8AC3E}">
        <p14:creationId xmlns:p14="http://schemas.microsoft.com/office/powerpoint/2010/main" val="3811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4447</TotalTime>
  <Words>2248</Words>
  <Application>Microsoft Office PowerPoint</Application>
  <PresentationFormat>On-screen Show (4:3)</PresentationFormat>
  <Paragraphs>167</Paragraphs>
  <Slides>66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Times New Roman</vt:lpstr>
      <vt:lpstr>Wingdings</vt:lpstr>
      <vt:lpstr>508 Lecture</vt:lpstr>
      <vt:lpstr>Automotive Heating And Air Conditioning</vt:lpstr>
      <vt:lpstr>Learning Objectives (1 of 2)</vt:lpstr>
      <vt:lpstr>Learning Objectives (2 of 2)</vt:lpstr>
      <vt:lpstr>The Diagnostic Procedure (1 of 2)</vt:lpstr>
      <vt:lpstr>The Diagnostic Procedure (2 of 2)</vt:lpstr>
      <vt:lpstr>Animation: 8-Step Diagnostic Procedure (The animation will automatically start in a few seconds) </vt:lpstr>
      <vt:lpstr>Step 1 Verify the Customer Concern</vt:lpstr>
      <vt:lpstr>Step 2 Visual Inspections (1 of 6)</vt:lpstr>
      <vt:lpstr>Step 2 Visual Inspections (2 of 6)</vt:lpstr>
      <vt:lpstr>Step 2 Visual Inspections (3 of 6)</vt:lpstr>
      <vt:lpstr>FIGURE 15–1 A visual inspection checks all of the visible, underhood components for possible wear or damage. The underdash components are checked for noise and proper airflow.</vt:lpstr>
      <vt:lpstr>Step 2 Visual Inspections (4 of 6)</vt:lpstr>
      <vt:lpstr>Step 2 Visual Inspections (5 of 6)</vt:lpstr>
      <vt:lpstr>Step 2 Visual Inspections (6 of 6)</vt:lpstr>
      <vt:lpstr>FIGURE 15–2 When a system is operating properly, the suction line to the compressor should be cool, and the discharge line should be hot to very hot. The liquid lines should also be hot.</vt:lpstr>
      <vt:lpstr>Step 3 Check Diagnostic Trouble Codes (1 of 2)</vt:lpstr>
      <vt:lpstr>Step 3 Check Diagnostic Trouble Codes (2 of 2)</vt:lpstr>
      <vt:lpstr>Step 4 Check for Technical Service Bulletins</vt:lpstr>
      <vt:lpstr>FIGURE 15–5 After checking for stored diagnostic trouble codes (DTCs), the wise technician checks service information for any technical service bulletins that may relate to the vehicle being serviced.</vt:lpstr>
      <vt:lpstr>Step 5 Perform A/C Performance Test (1 of 3)</vt:lpstr>
      <vt:lpstr>Step 5 Perform A/C Performance Test (2 of 3)</vt:lpstr>
      <vt:lpstr>Step 5 Perform A/C Performance Test (3 of 3)</vt:lpstr>
      <vt:lpstr>Animation: A/C Performance Test (The animation will automatically start in a few seconds) </vt:lpstr>
      <vt:lpstr>FIGURE 15–6 The center, yellow hose is used to connect the air conditioning system to a vacuum pump or refrigerant cans. When the hose is not being used, it should be attached to the blanks fitting to seal the system.</vt:lpstr>
      <vt:lpstr>Step 6 Determine the Root Cause (1 of 4)</vt:lpstr>
      <vt:lpstr>Step 6 Determine the Root Cause (2 of 4)</vt:lpstr>
      <vt:lpstr>Step 6 Determine the Root Cause (3 of 4)</vt:lpstr>
      <vt:lpstr>FIGURE 15–12 A partially restricted orifice tube should be replaced if discovered during service.</vt:lpstr>
      <vt:lpstr>Animation: Remove Orifice Tube using Special Tool (The animation will automatically start in a few seconds) </vt:lpstr>
      <vt:lpstr>Animation: Remove &amp; Replace Orifice Tube (The animation will automatically start in a few seconds) </vt:lpstr>
      <vt:lpstr>Animation: Remove &amp; Replace Inline Orifice Tube (The animation will automatically start in a few seconds) </vt:lpstr>
      <vt:lpstr>Step 6 Determine the Root Cause (4 of 4)</vt:lpstr>
      <vt:lpstr>Step 7 Repair the System</vt:lpstr>
      <vt:lpstr>Step 8 Verify the Repair</vt:lpstr>
      <vt:lpstr>Summary (1 of 3)</vt:lpstr>
      <vt:lpstr>Summary (2 of 3)</vt:lpstr>
      <vt:lpstr>Summary (3 of 3)</vt:lpstr>
      <vt:lpstr>1 The lack of cooling was diagnosed using a leak detector which showed the evaporator was leaking when tested at the condensate drain.</vt:lpstr>
      <vt:lpstr>2 The recovery process was started by connecting an RRR machine to the high-side fitting.</vt:lpstr>
      <vt:lpstr>3 The low-side fitting was connected and the recovery was begun.</vt:lpstr>
      <vt:lpstr>4 Very little refrigerant was left in the system (0.1 pound) but it was recovered.</vt:lpstr>
      <vt:lpstr>5 The lines to the accumulator were removed.</vt:lpstr>
      <vt:lpstr>6 The lines to the evaporator were disconnected using a quick connect tool to release the fitting.</vt:lpstr>
      <vt:lpstr>7 The retaining nuts were removed that held the HVAC case to the bulkhead from under the hood. In one case, the entire stud came out instead of just the nut.</vt:lpstr>
      <vt:lpstr>8 Before going into the passenger compartment, the negative battery cable was disconnected from the battery.</vt:lpstr>
      <vt:lpstr>9 The dash assembly is being removed and this process includes disconnecting the airbag wiring connectors. </vt:lpstr>
      <vt:lpstr>10 The driver/passenger side of the dash is removed to gain access to the additional fasteners.</vt:lpstr>
      <vt:lpstr>11 The two retaining fasteners that hold the steering column to the dash are removed and the steering column lowered into the seat, which is protected using a fender cover.</vt:lpstr>
      <vt:lpstr>12 The entire dash assembly is being gently removed.</vt:lpstr>
      <vt:lpstr>13 The HVAC case is being disassembled after being removed from the vehicle.</vt:lpstr>
      <vt:lpstr>14 The evaporator is removed and it shows signs of leaking. The root cause of the lack of cooling has been found.</vt:lpstr>
      <vt:lpstr>15 The heater core was also removed and replaced at the same time as insurance against possible future leaks from this unit.</vt:lpstr>
      <vt:lpstr>16 The reassembled HVAC case is now being installed back into the vehicle.</vt:lpstr>
      <vt:lpstr>17 A new accumulator is installed.</vt:lpstr>
      <vt:lpstr>18 The system was evacuated and charged to the specified amount and the pressure gauge and temperature reading indicated that the system was restored to like-new performance.</vt:lpstr>
      <vt:lpstr>Animation: A/C Pressure, Low Pressure (The animation will automatically start in a few seconds) </vt:lpstr>
      <vt:lpstr>Animation: A/C Pressure Checks, Excess Pressure (The animation will automatically start in a few seconds) </vt:lpstr>
      <vt:lpstr>Animation: Importance of Proper Charge (The animation will automatically start in a few seconds) </vt:lpstr>
      <vt:lpstr>Animation: Remove &amp; Replace Compressor (The animation will automatically start in a few seconds) </vt:lpstr>
      <vt:lpstr>Animation: Remove &amp; Replace Condenser (The animation will automatically start in a few seconds) </vt:lpstr>
      <vt:lpstr>Animation: Remove &amp; Replace Accumulator (The animation will automatically start in a few seconds) </vt:lpstr>
      <vt:lpstr>Animation: Remove &amp; Replace Service Valve Core (The animation will automatically start in a few seconds) </vt:lpstr>
      <vt:lpstr>Animation: Remove and Replace Drive Belt (The animation will automatically start in a few seconds) </vt:lpstr>
      <vt:lpstr>Animation: AC Does Not Blow Cold (The animation will automatically start in a few seconds) </vt:lpstr>
      <vt:lpstr>Video Links (Internet Access Required)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15:  A/C System Diagnosis and Repair</dc:title>
  <dc:subject>Automotive Heating And Air Conditioning</dc:subject>
  <dc:creator>James D. Halderman</dc:creator>
  <cp:keywords>Automotive</cp:keywords>
  <cp:lastModifiedBy>Glen Plants</cp:lastModifiedBy>
  <cp:revision>215</cp:revision>
  <dcterms:created xsi:type="dcterms:W3CDTF">2014-07-14T20:04:21Z</dcterms:created>
  <dcterms:modified xsi:type="dcterms:W3CDTF">2021-02-01T19:53:19Z</dcterms:modified>
</cp:coreProperties>
</file>