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76" r:id="rId2"/>
    <p:sldId id="403" r:id="rId3"/>
    <p:sldId id="404" r:id="rId4"/>
    <p:sldId id="405" r:id="rId5"/>
    <p:sldId id="377" r:id="rId6"/>
    <p:sldId id="378" r:id="rId7"/>
    <p:sldId id="379" r:id="rId8"/>
    <p:sldId id="406" r:id="rId9"/>
    <p:sldId id="407" r:id="rId10"/>
    <p:sldId id="380" r:id="rId11"/>
    <p:sldId id="1089" r:id="rId12"/>
    <p:sldId id="381" r:id="rId13"/>
    <p:sldId id="382" r:id="rId14"/>
    <p:sldId id="383" r:id="rId15"/>
    <p:sldId id="384" r:id="rId16"/>
    <p:sldId id="1090" r:id="rId17"/>
    <p:sldId id="1092" r:id="rId18"/>
    <p:sldId id="385" r:id="rId19"/>
    <p:sldId id="408" r:id="rId20"/>
    <p:sldId id="409" r:id="rId21"/>
    <p:sldId id="1093" r:id="rId22"/>
    <p:sldId id="109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70"/>
    <a:srgbClr val="007FA3"/>
    <a:srgbClr val="003057"/>
    <a:srgbClr val="E3EBF6"/>
    <a:srgbClr val="7EB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81" autoAdjust="0"/>
    <p:restoredTop sz="83248" autoAdjust="0"/>
  </p:normalViewPr>
  <p:slideViewPr>
    <p:cSldViewPr>
      <p:cViewPr varScale="1">
        <p:scale>
          <a:sx n="114" d="100"/>
          <a:sy n="114" d="100"/>
        </p:scale>
        <p:origin x="112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1212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D874E-E9D5-433B-A149-BDF6BFDD40A8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CAA22-461C-45B4-A301-BFCA580174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92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51F04-9E25-42C3-8BC5-EC2E8469D95E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D6722-9B4D-4E29-B226-C325925A81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white">
          <a:xfrm>
            <a:off x="0" y="0"/>
            <a:ext cx="9144000" cy="38862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2838451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87" y="3962400"/>
            <a:ext cx="7794626" cy="17526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80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13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897154"/>
            <a:ext cx="8229600" cy="415498"/>
          </a:xfrm>
        </p:spPr>
        <p:txBody>
          <a:bodyPr>
            <a:spAutoFit/>
          </a:bodyPr>
          <a:lstStyle>
            <a:lvl1pPr>
              <a:defRPr sz="27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31654"/>
          </a:xfrm>
        </p:spPr>
        <p:txBody>
          <a:bodyPr>
            <a:spAutoFit/>
          </a:bodyPr>
          <a:lstStyle>
            <a:lvl1pPr>
              <a:buClr>
                <a:srgbClr val="007FA3"/>
              </a:buClr>
              <a:buSzPct val="100000"/>
              <a:defRPr/>
            </a:lvl1pPr>
            <a:lvl2pPr>
              <a:buClr>
                <a:srgbClr val="007FA3"/>
              </a:buClr>
              <a:defRPr/>
            </a:lvl2pPr>
            <a:lvl3pPr>
              <a:buClr>
                <a:srgbClr val="007FA3"/>
              </a:buClr>
              <a:defRPr/>
            </a:lvl3pPr>
            <a:lvl4pPr>
              <a:buClr>
                <a:srgbClr val="007FA3"/>
              </a:buClr>
              <a:defRPr/>
            </a:lvl4pPr>
            <a:lvl5pPr>
              <a:buClr>
                <a:srgbClr val="007FA3"/>
              </a:buClr>
              <a:defRPr/>
            </a:lvl5pPr>
            <a:lvl6pPr>
              <a:buClr>
                <a:srgbClr val="007FA3"/>
              </a:buClr>
              <a:defRPr/>
            </a:lvl6pPr>
            <a:lvl7pPr>
              <a:buClr>
                <a:srgbClr val="007FA3"/>
              </a:buClr>
              <a:defRPr/>
            </a:lvl7pPr>
            <a:lvl8pPr>
              <a:buClr>
                <a:srgbClr val="007FA3"/>
              </a:buClr>
              <a:defRPr/>
            </a:lvl8pPr>
            <a:lvl9pPr>
              <a:buClr>
                <a:srgbClr val="007FA3"/>
              </a:buCl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969" y="6172202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335713" y="113072"/>
            <a:ext cx="2133600" cy="182880"/>
          </a:xfrm>
        </p:spPr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9313" y="113072"/>
            <a:ext cx="551783" cy="182880"/>
          </a:xfrm>
        </p:spPr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341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789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edition here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0" y="1600201"/>
            <a:ext cx="3657600" cy="160019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4400" baseline="0"/>
            </a:lvl1pPr>
            <a:lvl2pPr marL="0" indent="0">
              <a:spcBef>
                <a:spcPts val="0"/>
              </a:spcBef>
              <a:buNone/>
              <a:defRPr sz="4400"/>
            </a:lvl2pPr>
            <a:lvl3pPr marL="0" indent="0">
              <a:spcBef>
                <a:spcPts val="0"/>
              </a:spcBef>
              <a:buNone/>
              <a:defRPr sz="4400"/>
            </a:lvl3pPr>
            <a:lvl4pPr marL="0" indent="0">
              <a:spcBef>
                <a:spcPts val="0"/>
              </a:spcBef>
              <a:buNone/>
              <a:defRPr sz="4400"/>
            </a:lvl4pPr>
            <a:lvl5pPr marL="0" indent="0">
              <a:spcBef>
                <a:spcPts val="0"/>
              </a:spcBef>
              <a:buNone/>
              <a:defRPr sz="4400"/>
            </a:lvl5pPr>
            <a:lvl6pPr marL="0" indent="0">
              <a:spcBef>
                <a:spcPts val="0"/>
              </a:spcBef>
              <a:buNone/>
              <a:defRPr sz="4400"/>
            </a:lvl6pPr>
            <a:lvl7pPr marL="0" indent="0">
              <a:spcBef>
                <a:spcPts val="0"/>
              </a:spcBef>
              <a:buNone/>
              <a:defRPr sz="4400"/>
            </a:lvl7pPr>
            <a:lvl8pPr marL="0" indent="0">
              <a:spcBef>
                <a:spcPts val="0"/>
              </a:spcBef>
              <a:buNone/>
              <a:defRPr sz="4400"/>
            </a:lvl8pPr>
            <a:lvl9pPr marL="0" indent="0">
              <a:spcBef>
                <a:spcPts val="0"/>
              </a:spcBef>
              <a:buNone/>
              <a:defRPr sz="4400"/>
            </a:lvl9pPr>
          </a:lstStyle>
          <a:p>
            <a:pPr lvl="0"/>
            <a:r>
              <a:rPr lang="en-US" dirty="0"/>
              <a:t>Chapter ##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029200" y="3200400"/>
            <a:ext cx="3657600" cy="292576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spcBef>
                <a:spcPts val="0"/>
              </a:spcBef>
              <a:buNone/>
              <a:defRPr/>
            </a:lvl7pPr>
            <a:lvl8pPr marL="0" indent="0">
              <a:spcBef>
                <a:spcPts val="0"/>
              </a:spcBef>
              <a:buNone/>
              <a:defRPr/>
            </a:lvl8pPr>
            <a:lvl9pPr marL="0" indent="0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3969" y="6622537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33338" y="6400800"/>
            <a:ext cx="9156700" cy="465137"/>
            <a:chOff x="33338" y="6408738"/>
            <a:chExt cx="9156700" cy="465137"/>
          </a:xfrm>
        </p:grpSpPr>
        <p:pic>
          <p:nvPicPr>
            <p:cNvPr id="13" name="Always Learning Logo" descr="Pearson: Always Learning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33338" y="6443663"/>
              <a:ext cx="1660525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opyright" descr="Copyright 2015, 2012, 2009"/>
            <p:cNvSpPr txBox="1">
              <a:spLocks noChangeArrowheads="1"/>
            </p:cNvSpPr>
            <p:nvPr/>
          </p:nvSpPr>
          <p:spPr bwMode="auto">
            <a:xfrm>
              <a:off x="14136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2015, 2011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062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earning Objectiv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Learning Objectives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027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Learning Objective(s)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6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0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18872" indent="-118872">
              <a:buClr>
                <a:schemeClr val="bg1"/>
              </a:buClr>
              <a:buSzPct val="25000"/>
              <a:defRPr sz="2400"/>
            </a:lvl1pPr>
            <a:lvl2pPr marL="569913" indent="-285750">
              <a:defRPr sz="2000"/>
            </a:lvl2pPr>
            <a:lvl3pPr>
              <a:defRPr sz="2000"/>
            </a:lvl3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g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1066800"/>
          </a:xfrm>
        </p:spPr>
        <p:txBody>
          <a:bodyPr anchor="t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figure number and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368160"/>
            <a:ext cx="8229600" cy="91685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  <a:lvl9pPr marL="0" indent="0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white">
          <a:xfrm>
            <a:off x="-7938" y="6400800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379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" y="39624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799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2152651"/>
          </a:xfrm>
        </p:spPr>
        <p:txBody>
          <a:bodyPr anchor="b">
            <a:noAutofit/>
          </a:bodyPr>
          <a:lstStyle>
            <a:lvl1pPr algn="l">
              <a:defRPr sz="4000" b="1" cap="none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687" y="3962400"/>
            <a:ext cx="7794627" cy="17526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0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26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109728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969" y="6172200"/>
            <a:ext cx="8595360" cy="235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5713" y="113072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312" y="113072"/>
            <a:ext cx="551783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white">
          <a:xfrm>
            <a:off x="-7938" y="6407663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3969" y="6380676"/>
            <a:ext cx="9096069" cy="463550"/>
            <a:chOff x="93969" y="6408738"/>
            <a:chExt cx="9096069" cy="463550"/>
          </a:xfrm>
        </p:grpSpPr>
        <p:sp>
          <p:nvSpPr>
            <p:cNvPr id="13" name="Copyright" descr="Pearson: Copyright 2015, 2012, 2009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2015, 2011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157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6" r:id="rId3"/>
    <p:sldLayoutId id="2147483650" r:id="rId4"/>
    <p:sldLayoutId id="2147483659" r:id="rId5"/>
    <p:sldLayoutId id="2147483658" r:id="rId6"/>
    <p:sldLayoutId id="2147483660" r:id="rId7"/>
    <p:sldLayoutId id="2147483651" r:id="rId8"/>
    <p:sldLayoutId id="2147483654" r:id="rId9"/>
    <p:sldLayoutId id="2147483655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b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56032" indent="-256032" algn="l" defTabSz="914400" rtl="0" eaLnBrk="1" latinLnBrk="0" hangingPunct="1"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1xdauNpKoVA&amp;feature=youtu.be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Automotive Heating And Air Conditioning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Eighth Edition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Chapter 13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Heating and </a:t>
            </a:r>
            <a:br>
              <a:rPr lang="en-US" dirty="0"/>
            </a:br>
            <a:r>
              <a:rPr lang="en-US" dirty="0"/>
              <a:t>Air-Conditioning System Inspection</a:t>
            </a:r>
          </a:p>
        </p:txBody>
      </p:sp>
      <p:pic>
        <p:nvPicPr>
          <p:cNvPr id="8" name="Picture 7" descr="01346036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576" y="1447800"/>
            <a:ext cx="3840480" cy="49006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13–4</a:t>
            </a:r>
            <a:r>
              <a:rPr lang="en-US" dirty="0"/>
              <a:t> A dirty cabin filter removed from a Subaru that driver complained of poor cooling from the air conditioning system.</a:t>
            </a:r>
          </a:p>
        </p:txBody>
      </p:sp>
      <p:pic>
        <p:nvPicPr>
          <p:cNvPr id="3" name="Picture 2" descr="6036913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1780" y="1539239"/>
            <a:ext cx="3520440" cy="46939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Remove &amp; Replace Cabin Filter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rem_rep_cabin_air_filter">
            <a:hlinkClick r:id="" action="ppaction://media"/>
            <a:extLst>
              <a:ext uri="{FF2B5EF4-FFF2-40B4-BE49-F238E27FC236}">
                <a16:creationId xmlns:a16="http://schemas.microsoft.com/office/drawing/2014/main" id="{47E74780-49E5-4C33-9829-88CB6069ABD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242" y="1447800"/>
            <a:ext cx="7993515" cy="4495800"/>
          </a:xfrm>
        </p:spPr>
      </p:pic>
    </p:spTree>
    <p:extLst>
      <p:ext uri="{BB962C8B-B14F-4D97-AF65-F5344CB8AC3E}">
        <p14:creationId xmlns:p14="http://schemas.microsoft.com/office/powerpoint/2010/main" val="327450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13–5</a:t>
            </a:r>
            <a:r>
              <a:rPr lang="en-US" dirty="0"/>
              <a:t> Heater hoses are the smaller coolant hoses that run from and back to the engine.</a:t>
            </a:r>
          </a:p>
        </p:txBody>
      </p:sp>
      <p:pic>
        <p:nvPicPr>
          <p:cNvPr id="3" name="Picture 2" descr="6036913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2020823"/>
            <a:ext cx="5486400" cy="373075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13–6</a:t>
            </a:r>
            <a:r>
              <a:rPr lang="en-US" dirty="0"/>
              <a:t> The air-conditioning condenser is located in front of the radiator and is therefore more likely to be become partially restricted due to road debris and dirt.</a:t>
            </a:r>
          </a:p>
        </p:txBody>
      </p:sp>
      <p:pic>
        <p:nvPicPr>
          <p:cNvPr id="3" name="Picture 2" descr="6036913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1" y="1730044"/>
            <a:ext cx="5760719" cy="43123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13–7</a:t>
            </a:r>
            <a:r>
              <a:rPr lang="en-US" dirty="0"/>
              <a:t> A fin comb is used to straighten the fins on the condenser to help increase airflow and heat transfer.</a:t>
            </a:r>
          </a:p>
        </p:txBody>
      </p:sp>
      <p:pic>
        <p:nvPicPr>
          <p:cNvPr id="3" name="Picture 2" descr="6036913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8288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13–8</a:t>
            </a:r>
            <a:r>
              <a:rPr lang="en-US" dirty="0"/>
              <a:t> A typical electronic leak detector being used to locate a possible leak in a system.</a:t>
            </a:r>
          </a:p>
        </p:txBody>
      </p:sp>
      <p:pic>
        <p:nvPicPr>
          <p:cNvPr id="3" name="Picture 2" descr="6036913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0" y="1724559"/>
            <a:ext cx="5760720" cy="432328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Refrigerant Leak Detector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refrigerant_leak_detector_operation">
            <a:hlinkClick r:id="" action="ppaction://media"/>
            <a:extLst>
              <a:ext uri="{FF2B5EF4-FFF2-40B4-BE49-F238E27FC236}">
                <a16:creationId xmlns:a16="http://schemas.microsoft.com/office/drawing/2014/main" id="{11975792-BA70-44FC-980B-5A3D73BDD0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242" y="1600200"/>
            <a:ext cx="7993515" cy="4495800"/>
          </a:xfrm>
        </p:spPr>
      </p:pic>
    </p:spTree>
    <p:extLst>
      <p:ext uri="{BB962C8B-B14F-4D97-AF65-F5344CB8AC3E}">
        <p14:creationId xmlns:p14="http://schemas.microsoft.com/office/powerpoint/2010/main" val="21582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615062"/>
            <a:ext cx="8763000" cy="446276"/>
          </a:xfrm>
        </p:spPr>
        <p:txBody>
          <a:bodyPr/>
          <a:lstStyle/>
          <a:p>
            <a:r>
              <a:rPr lang="en-US" sz="2000" dirty="0"/>
              <a:t>Animation: Refrigerant Leak Detector Maintenance Replace Filter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refrig_leak_detector_maint_replace_filter">
            <a:hlinkClick r:id="" action="ppaction://media"/>
            <a:extLst>
              <a:ext uri="{FF2B5EF4-FFF2-40B4-BE49-F238E27FC236}">
                <a16:creationId xmlns:a16="http://schemas.microsoft.com/office/drawing/2014/main" id="{284C3A10-2868-4C26-B180-E87F16305A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501" y="1447800"/>
            <a:ext cx="8128998" cy="4572000"/>
          </a:xfrm>
        </p:spPr>
      </p:pic>
    </p:spTree>
    <p:extLst>
      <p:ext uri="{BB962C8B-B14F-4D97-AF65-F5344CB8AC3E}">
        <p14:creationId xmlns:p14="http://schemas.microsoft.com/office/powerpoint/2010/main" val="410424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13–9</a:t>
            </a:r>
            <a:r>
              <a:rPr lang="en-US" dirty="0"/>
              <a:t> A black light being used to look for refrigerant leakage after a fluorescent dye was installed in the system.</a:t>
            </a:r>
          </a:p>
        </p:txBody>
      </p:sp>
      <p:pic>
        <p:nvPicPr>
          <p:cNvPr id="3" name="Picture 2" descr="6036913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8288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(1 of 2)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heating and air-conditioning system should be checked to see if it functioning as designed.</a:t>
            </a:r>
          </a:p>
          <a:p>
            <a:r>
              <a:rPr lang="en-US" dirty="0"/>
              <a:t>Belt tension in factory specifications</a:t>
            </a:r>
          </a:p>
          <a:p>
            <a:r>
              <a:rPr lang="en-US" dirty="0"/>
              <a:t>When checking for proper air-conditioning operation, the discharge vent temperature should be 35°F to 45°F (2°C to 7°C).</a:t>
            </a:r>
          </a:p>
        </p:txBody>
      </p:sp>
    </p:spTree>
    <p:extLst>
      <p:ext uri="{BB962C8B-B14F-4D97-AF65-F5344CB8AC3E}">
        <p14:creationId xmlns:p14="http://schemas.microsoft.com/office/powerpoint/2010/main" val="2204362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5A70"/>
                </a:solidFill>
              </a:rPr>
              <a:t>13.1</a:t>
            </a:r>
            <a:r>
              <a:rPr lang="en-US" dirty="0"/>
              <a:t> Describe how to verify AC compressor clutch operation.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5A70"/>
                </a:solidFill>
              </a:rPr>
              <a:t>13.2</a:t>
            </a:r>
            <a:r>
              <a:rPr lang="en-US" dirty="0"/>
              <a:t> Discuss normal AC discharge outlet temperatures.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5A70"/>
                </a:solidFill>
              </a:rPr>
              <a:t>13.3</a:t>
            </a:r>
            <a:r>
              <a:rPr lang="en-US" dirty="0"/>
              <a:t> Discuss how to verify proper heating and cooling airflow to the inside of the vehicle.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5A70"/>
                </a:solidFill>
              </a:rPr>
              <a:t>13.4</a:t>
            </a:r>
            <a:r>
              <a:rPr lang="en-US" dirty="0"/>
              <a:t> Explain how to inspect the AC condenser.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5A70"/>
                </a:solidFill>
              </a:rPr>
              <a:t>13.5</a:t>
            </a:r>
            <a:r>
              <a:rPr lang="en-US" dirty="0"/>
              <a:t> Discuss AC odors and how to eliminate them.</a:t>
            </a:r>
          </a:p>
        </p:txBody>
      </p:sp>
    </p:spTree>
    <p:extLst>
      <p:ext uri="{BB962C8B-B14F-4D97-AF65-F5344CB8AC3E}">
        <p14:creationId xmlns:p14="http://schemas.microsoft.com/office/powerpoint/2010/main" val="92719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Cabin filters should be checked regularly and replaced as per vehicle manufacturers recommended intervals.</a:t>
            </a:r>
          </a:p>
          <a:p>
            <a:r>
              <a:rPr lang="en-US" dirty="0"/>
              <a:t>Poor air-conditioning performance (lack of cooling) can be caused by a partially clogged condenser.</a:t>
            </a:r>
          </a:p>
          <a:p>
            <a:r>
              <a:rPr lang="en-US" dirty="0"/>
              <a:t>Several different methods of leak detection are available.</a:t>
            </a:r>
          </a:p>
        </p:txBody>
      </p:sp>
    </p:spTree>
    <p:extLst>
      <p:ext uri="{BB962C8B-B14F-4D97-AF65-F5344CB8AC3E}">
        <p14:creationId xmlns:p14="http://schemas.microsoft.com/office/powerpoint/2010/main" val="1679102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Radio “Pop” Trick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radio_pop_trick_w_clutch">
            <a:hlinkClick r:id="" action="ppaction://media"/>
            <a:extLst>
              <a:ext uri="{FF2B5EF4-FFF2-40B4-BE49-F238E27FC236}">
                <a16:creationId xmlns:a16="http://schemas.microsoft.com/office/drawing/2014/main" id="{734E0A72-6F0D-4DEC-AEF7-B082E163B83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242" y="1524000"/>
            <a:ext cx="7993515" cy="4495800"/>
          </a:xfrm>
        </p:spPr>
      </p:pic>
    </p:spTree>
    <p:extLst>
      <p:ext uri="{BB962C8B-B14F-4D97-AF65-F5344CB8AC3E}">
        <p14:creationId xmlns:p14="http://schemas.microsoft.com/office/powerpoint/2010/main" val="148827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B9F4-8C3C-4E94-BA99-251784F0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914400"/>
            <a:ext cx="6172200" cy="369332"/>
          </a:xfrm>
        </p:spPr>
        <p:txBody>
          <a:bodyPr/>
          <a:lstStyle/>
          <a:p>
            <a:r>
              <a:rPr lang="en-US" sz="2400" dirty="0"/>
              <a:t>Video Links </a:t>
            </a:r>
            <a:r>
              <a:rPr lang="en-US" sz="900" dirty="0"/>
              <a:t>(Internet Access Required)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84CA-0CEB-42AE-A7B7-A84F09DD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00200"/>
            <a:ext cx="8001000" cy="307777"/>
          </a:xfrm>
        </p:spPr>
        <p:txBody>
          <a:bodyPr/>
          <a:lstStyle/>
          <a:p>
            <a:r>
              <a:rPr lang="en-US" sz="2000" dirty="0">
                <a:hlinkClick r:id="rId2"/>
              </a:rPr>
              <a:t>Hybrid A/C system (time 2:24)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4523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 System Working As Designed (1 of 2)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Verify</a:t>
            </a:r>
          </a:p>
          <a:p>
            <a:r>
              <a:rPr lang="en-US" dirty="0"/>
              <a:t>AC Compressor Operation</a:t>
            </a:r>
          </a:p>
          <a:p>
            <a:r>
              <a:rPr lang="en-US" dirty="0"/>
              <a:t>Compressor Drive Belt</a:t>
            </a:r>
          </a:p>
          <a:p>
            <a:pPr lvl="1"/>
            <a:r>
              <a:rPr lang="en-US" dirty="0"/>
              <a:t>Belt tension gauge</a:t>
            </a:r>
          </a:p>
          <a:p>
            <a:pPr lvl="1"/>
            <a:r>
              <a:rPr lang="en-US" dirty="0"/>
              <a:t>Marks on a tensioner</a:t>
            </a:r>
          </a:p>
          <a:p>
            <a:pPr lvl="1"/>
            <a:r>
              <a:rPr lang="en-US" dirty="0"/>
              <a:t>Torque wrench reading</a:t>
            </a:r>
          </a:p>
          <a:p>
            <a:pPr lvl="1"/>
            <a:r>
              <a:rPr lang="en-US" dirty="0"/>
              <a:t>Deflection</a:t>
            </a:r>
          </a:p>
        </p:txBody>
      </p:sp>
    </p:spTree>
    <p:extLst>
      <p:ext uri="{BB962C8B-B14F-4D97-AF65-F5344CB8AC3E}">
        <p14:creationId xmlns:p14="http://schemas.microsoft.com/office/powerpoint/2010/main" val="2022691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 System Working As Designed (2 of 2)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 Temperature Readings</a:t>
            </a:r>
          </a:p>
          <a:p>
            <a:pPr lvl="1"/>
            <a:r>
              <a:rPr lang="en-US" dirty="0"/>
              <a:t>Steps 1-2</a:t>
            </a:r>
          </a:p>
          <a:p>
            <a:pPr lvl="1"/>
            <a:r>
              <a:rPr lang="en-US" dirty="0"/>
              <a:t>If the temperature is 35°F to 45°F (2°C to 7°C)…</a:t>
            </a:r>
          </a:p>
          <a:p>
            <a:pPr lvl="1"/>
            <a:r>
              <a:rPr lang="en-US" dirty="0"/>
              <a:t>If the temperature is over 45°F (7°C)…</a:t>
            </a:r>
          </a:p>
        </p:txBody>
      </p:sp>
    </p:spTree>
    <p:extLst>
      <p:ext uri="{BB962C8B-B14F-4D97-AF65-F5344CB8AC3E}">
        <p14:creationId xmlns:p14="http://schemas.microsoft.com/office/powerpoint/2010/main" val="914002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13–1</a:t>
            </a:r>
            <a:r>
              <a:rPr lang="en-US" dirty="0"/>
              <a:t> The compressor is working if the center of the compressor clutch is rotating with the engine running.</a:t>
            </a:r>
          </a:p>
        </p:txBody>
      </p:sp>
      <p:pic>
        <p:nvPicPr>
          <p:cNvPr id="3" name="Picture 2" descr="6036913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1" y="1730044"/>
            <a:ext cx="5760719" cy="43123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97280"/>
          </a:xfrm>
        </p:spPr>
        <p:txBody>
          <a:bodyPr/>
          <a:lstStyle/>
          <a:p>
            <a:r>
              <a:rPr lang="en-US" cap="all" dirty="0"/>
              <a:t>FIGURE 13–2</a:t>
            </a:r>
            <a:r>
              <a:rPr lang="en-US" dirty="0"/>
              <a:t> The AC compressor drive belt tensioner is used to keep a constant and even tension on the drive belt so it can properly transfer engine torque to the AC compressor.</a:t>
            </a:r>
          </a:p>
        </p:txBody>
      </p:sp>
      <p:pic>
        <p:nvPicPr>
          <p:cNvPr id="3" name="Picture 2" descr="6036913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1720" y="1761135"/>
            <a:ext cx="4480560" cy="425013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13–3</a:t>
            </a:r>
            <a:r>
              <a:rPr lang="en-US" dirty="0"/>
              <a:t> An air-conditioning thermometer being used to check the discharge temperature at the center vents.</a:t>
            </a:r>
          </a:p>
        </p:txBody>
      </p:sp>
      <p:pic>
        <p:nvPicPr>
          <p:cNvPr id="3" name="Picture 2" descr="6036913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828800"/>
            <a:ext cx="54864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HVAC System Inspection (1 of 2)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Visual Inspection</a:t>
            </a:r>
          </a:p>
          <a:p>
            <a:r>
              <a:rPr lang="en-US" dirty="0"/>
              <a:t>Cab in Filter</a:t>
            </a:r>
          </a:p>
          <a:p>
            <a:r>
              <a:rPr lang="en-US" dirty="0"/>
              <a:t>AC and Heater Duct Inspection</a:t>
            </a:r>
          </a:p>
          <a:p>
            <a:pPr lvl="1"/>
            <a:r>
              <a:rPr lang="en-US" dirty="0"/>
              <a:t>Steps 1-4</a:t>
            </a:r>
          </a:p>
          <a:p>
            <a:r>
              <a:rPr lang="en-US" dirty="0"/>
              <a:t>Heater Hose Inspection</a:t>
            </a:r>
          </a:p>
          <a:p>
            <a:r>
              <a:rPr lang="en-US" dirty="0"/>
              <a:t>Condenser Inspection</a:t>
            </a:r>
          </a:p>
        </p:txBody>
      </p:sp>
    </p:spTree>
    <p:extLst>
      <p:ext uri="{BB962C8B-B14F-4D97-AF65-F5344CB8AC3E}">
        <p14:creationId xmlns:p14="http://schemas.microsoft.com/office/powerpoint/2010/main" val="2234156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HVAC System Inspection (2 of 2)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 Leak Detection</a:t>
            </a:r>
          </a:p>
          <a:p>
            <a:pPr lvl="1"/>
            <a:r>
              <a:rPr lang="en-US" dirty="0"/>
              <a:t>Visual inspection</a:t>
            </a:r>
          </a:p>
          <a:p>
            <a:pPr lvl="1"/>
            <a:r>
              <a:rPr lang="en-US" dirty="0"/>
              <a:t>Electronic leak detector</a:t>
            </a:r>
          </a:p>
          <a:p>
            <a:pPr lvl="1"/>
            <a:r>
              <a:rPr lang="en-US" dirty="0"/>
              <a:t>Dye in the refrigerant</a:t>
            </a:r>
          </a:p>
          <a:p>
            <a:pPr lvl="1"/>
            <a:r>
              <a:rPr lang="en-US" dirty="0"/>
              <a:t>Soap solution</a:t>
            </a:r>
          </a:p>
        </p:txBody>
      </p:sp>
    </p:spTree>
    <p:extLst>
      <p:ext uri="{BB962C8B-B14F-4D97-AF65-F5344CB8AC3E}">
        <p14:creationId xmlns:p14="http://schemas.microsoft.com/office/powerpoint/2010/main" val="2644414008"/>
      </p:ext>
    </p:extLst>
  </p:cSld>
  <p:clrMapOvr>
    <a:masterClrMapping/>
  </p:clrMapOvr>
</p:sld>
</file>

<file path=ppt/theme/theme1.xml><?xml version="1.0" encoding="utf-8"?>
<a:theme xmlns:a="http://schemas.openxmlformats.org/drawingml/2006/main" name="508 Lecture">
  <a:themeElements>
    <a:clrScheme name="Custom 4">
      <a:dk1>
        <a:srgbClr val="003057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4276</TotalTime>
  <Words>589</Words>
  <Application>Microsoft Office PowerPoint</Application>
  <PresentationFormat>On-screen Show (4:3)</PresentationFormat>
  <Paragraphs>59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Times New Roman</vt:lpstr>
      <vt:lpstr>Wingdings</vt:lpstr>
      <vt:lpstr>508 Lecture</vt:lpstr>
      <vt:lpstr>Automotive Heating And Air Conditioning</vt:lpstr>
      <vt:lpstr>Learning Objectives</vt:lpstr>
      <vt:lpstr>AC System Working As Designed (1 of 2)</vt:lpstr>
      <vt:lpstr>AC System Working As Designed (2 of 2)</vt:lpstr>
      <vt:lpstr>FIGURE 13–1 The compressor is working if the center of the compressor clutch is rotating with the engine running.</vt:lpstr>
      <vt:lpstr>FIGURE 13–2 The AC compressor drive belt tensioner is used to keep a constant and even tension on the drive belt so it can properly transfer engine torque to the AC compressor.</vt:lpstr>
      <vt:lpstr>FIGURE 13–3 An air-conditioning thermometer being used to check the discharge temperature at the center vents.</vt:lpstr>
      <vt:lpstr>HVAC System Inspection (1 of 2)</vt:lpstr>
      <vt:lpstr>HVAC System Inspection (2 of 2)</vt:lpstr>
      <vt:lpstr>FIGURE 13–4 A dirty cabin filter removed from a Subaru that driver complained of poor cooling from the air conditioning system.</vt:lpstr>
      <vt:lpstr>Animation: Remove &amp; Replace Cabin Filter (The animation will automatically start in a few seconds) </vt:lpstr>
      <vt:lpstr>FIGURE 13–5 Heater hoses are the smaller coolant hoses that run from and back to the engine.</vt:lpstr>
      <vt:lpstr>FIGURE 13–6 The air-conditioning condenser is located in front of the radiator and is therefore more likely to be become partially restricted due to road debris and dirt.</vt:lpstr>
      <vt:lpstr>FIGURE 13–7 A fin comb is used to straighten the fins on the condenser to help increase airflow and heat transfer.</vt:lpstr>
      <vt:lpstr>FIGURE 13–8 A typical electronic leak detector being used to locate a possible leak in a system.</vt:lpstr>
      <vt:lpstr>Animation: Refrigerant Leak Detector (The animation will automatically start in a few seconds) </vt:lpstr>
      <vt:lpstr>Animation: Refrigerant Leak Detector Maintenance Replace Filter (The animation will automatically start in a few seconds) </vt:lpstr>
      <vt:lpstr>FIGURE 13–9 A black light being used to look for refrigerant leakage after a fluorescent dye was installed in the system.</vt:lpstr>
      <vt:lpstr>Summary (1 of 2)</vt:lpstr>
      <vt:lpstr>Summary (2 of 2)</vt:lpstr>
      <vt:lpstr>Animation: Radio “Pop” Trick (The animation will automatically start in a few seconds) </vt:lpstr>
      <vt:lpstr>Video Links (Internet Access Required)</vt:lpstr>
    </vt:vector>
  </TitlesOfParts>
  <Company>echosvoice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13: Heating and Air-Conditioning System Inspection</dc:title>
  <dc:subject>Automotive Heating And Air Conditioning</dc:subject>
  <dc:creator>James D. Halderman</dc:creator>
  <cp:keywords>Automotive</cp:keywords>
  <cp:lastModifiedBy>Glen Plants</cp:lastModifiedBy>
  <cp:revision>210</cp:revision>
  <dcterms:created xsi:type="dcterms:W3CDTF">2014-07-14T20:04:21Z</dcterms:created>
  <dcterms:modified xsi:type="dcterms:W3CDTF">2021-02-01T16:13:52Z</dcterms:modified>
</cp:coreProperties>
</file>