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76" r:id="rId2"/>
    <p:sldId id="402" r:id="rId3"/>
    <p:sldId id="403" r:id="rId4"/>
    <p:sldId id="405" r:id="rId5"/>
    <p:sldId id="406" r:id="rId6"/>
    <p:sldId id="426" r:id="rId7"/>
    <p:sldId id="377" r:id="rId8"/>
    <p:sldId id="423" r:id="rId9"/>
    <p:sldId id="424" r:id="rId10"/>
    <p:sldId id="1089" r:id="rId11"/>
    <p:sldId id="1090" r:id="rId12"/>
    <p:sldId id="409" r:id="rId13"/>
    <p:sldId id="410" r:id="rId14"/>
    <p:sldId id="411" r:id="rId15"/>
    <p:sldId id="385" r:id="rId16"/>
    <p:sldId id="386" r:id="rId17"/>
    <p:sldId id="387" r:id="rId18"/>
    <p:sldId id="388" r:id="rId19"/>
    <p:sldId id="416" r:id="rId20"/>
    <p:sldId id="393" r:id="rId21"/>
    <p:sldId id="418" r:id="rId22"/>
    <p:sldId id="419" r:id="rId23"/>
    <p:sldId id="397" r:id="rId24"/>
    <p:sldId id="425" r:id="rId25"/>
    <p:sldId id="427" r:id="rId26"/>
    <p:sldId id="421" r:id="rId27"/>
    <p:sldId id="422" r:id="rId28"/>
    <p:sldId id="1092" r:id="rId29"/>
    <p:sldId id="1091" r:id="rId30"/>
    <p:sldId id="109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29" autoAdjust="0"/>
    <p:restoredTop sz="83248" autoAdjust="0"/>
  </p:normalViewPr>
  <p:slideViewPr>
    <p:cSldViewPr>
      <p:cViewPr varScale="1">
        <p:scale>
          <a:sx n="114" d="100"/>
          <a:sy n="114" d="100"/>
        </p:scale>
        <p:origin x="2022" y="114"/>
      </p:cViewPr>
      <p:guideLst>
        <p:guide orient="horz" pos="2160"/>
        <p:guide pos="2880"/>
      </p:guideLst>
    </p:cSldViewPr>
  </p:slideViewPr>
  <p:outlineViewPr>
    <p:cViewPr>
      <p:scale>
        <a:sx n="33" d="100"/>
        <a:sy n="33" d="100"/>
      </p:scale>
      <p:origin x="0" y="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2/1/2021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2/1/2021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2/1/2021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4934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LTxGlUDcTDs" TargetMode="External"/><Relationship Id="rId2" Type="http://schemas.openxmlformats.org/officeDocument/2006/relationships/hyperlink" Target="https://www.youtube.com/watch?v=8mTBNM4f63w"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Heating And Air Conditioning</a:t>
            </a:r>
          </a:p>
        </p:txBody>
      </p:sp>
      <p:sp>
        <p:nvSpPr>
          <p:cNvPr id="3" name="Text Placeholder 2"/>
          <p:cNvSpPr>
            <a:spLocks noGrp="1"/>
          </p:cNvSpPr>
          <p:nvPr>
            <p:ph type="body" sz="quarter" idx="13"/>
          </p:nvPr>
        </p:nvSpPr>
        <p:spPr/>
        <p:txBody>
          <a:bodyPr/>
          <a:lstStyle/>
          <a:p>
            <a:r>
              <a:rPr lang="en-US" dirty="0"/>
              <a:t>Eighth Edition</a:t>
            </a:r>
          </a:p>
        </p:txBody>
      </p:sp>
      <p:sp>
        <p:nvSpPr>
          <p:cNvPr id="4" name="Text Placeholder 3"/>
          <p:cNvSpPr>
            <a:spLocks noGrp="1"/>
          </p:cNvSpPr>
          <p:nvPr>
            <p:ph type="body" sz="quarter" idx="14"/>
          </p:nvPr>
        </p:nvSpPr>
        <p:spPr/>
        <p:txBody>
          <a:bodyPr/>
          <a:lstStyle/>
          <a:p>
            <a:r>
              <a:rPr lang="en-US" dirty="0"/>
              <a:t>Chapter 12</a:t>
            </a:r>
          </a:p>
        </p:txBody>
      </p:sp>
      <p:sp>
        <p:nvSpPr>
          <p:cNvPr id="5" name="Text Placeholder 4"/>
          <p:cNvSpPr>
            <a:spLocks noGrp="1"/>
          </p:cNvSpPr>
          <p:nvPr>
            <p:ph type="body" sz="quarter" idx="15"/>
          </p:nvPr>
        </p:nvSpPr>
        <p:spPr>
          <a:xfrm>
            <a:off x="5029200" y="3200400"/>
            <a:ext cx="3810000" cy="2925763"/>
          </a:xfrm>
        </p:spPr>
        <p:txBody>
          <a:bodyPr/>
          <a:lstStyle/>
          <a:p>
            <a:r>
              <a:rPr lang="en-US" dirty="0"/>
              <a:t>Hybrid and Electric Vehicle HVAC Systems</a:t>
            </a:r>
          </a:p>
        </p:txBody>
      </p:sp>
      <p:pic>
        <p:nvPicPr>
          <p:cNvPr id="8" name="Picture 7" descr="0134603699.jpg"/>
          <p:cNvPicPr>
            <a:picLocks noChangeAspect="1"/>
          </p:cNvPicPr>
          <p:nvPr/>
        </p:nvPicPr>
        <p:blipFill>
          <a:blip r:embed="rId2" cstate="print"/>
          <a:stretch>
            <a:fillRect/>
          </a:stretch>
        </p:blipFill>
        <p:spPr>
          <a:xfrm>
            <a:off x="488576" y="1447800"/>
            <a:ext cx="3840480" cy="49006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Electric-Drive A/C Compressor</a:t>
            </a:r>
            <a:br>
              <a:rPr lang="en-US" sz="1800" dirty="0"/>
            </a:br>
            <a:r>
              <a:rPr lang="en-US" sz="900" dirty="0">
                <a:solidFill>
                  <a:schemeClr val="bg2"/>
                </a:solidFill>
              </a:rPr>
              <a:t>(The animation will automatically start in a few seconds) </a:t>
            </a:r>
            <a:endParaRPr lang="en-US" sz="900" dirty="0"/>
          </a:p>
        </p:txBody>
      </p:sp>
      <p:pic>
        <p:nvPicPr>
          <p:cNvPr id="5" name="electric_driven_compressor">
            <a:hlinkClick r:id="" action="ppaction://media"/>
            <a:extLst>
              <a:ext uri="{FF2B5EF4-FFF2-40B4-BE49-F238E27FC236}">
                <a16:creationId xmlns:a16="http://schemas.microsoft.com/office/drawing/2014/main" id="{CA78A405-A9D8-45DF-840E-B4BF370A36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2017" y="1447800"/>
            <a:ext cx="8399965" cy="4724400"/>
          </a:xfrm>
        </p:spPr>
      </p:pic>
    </p:spTree>
    <p:extLst>
      <p:ext uri="{BB962C8B-B14F-4D97-AF65-F5344CB8AC3E}">
        <p14:creationId xmlns:p14="http://schemas.microsoft.com/office/powerpoint/2010/main" val="32745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Hybrid A/C Compressor</a:t>
            </a:r>
            <a:br>
              <a:rPr lang="en-US" sz="1800" dirty="0"/>
            </a:br>
            <a:r>
              <a:rPr lang="en-US" sz="900" dirty="0">
                <a:solidFill>
                  <a:schemeClr val="bg2"/>
                </a:solidFill>
              </a:rPr>
              <a:t>(The animation will automatically start in a few seconds) </a:t>
            </a:r>
            <a:endParaRPr lang="en-US" sz="900" dirty="0"/>
          </a:p>
        </p:txBody>
      </p:sp>
      <p:pic>
        <p:nvPicPr>
          <p:cNvPr id="5" name="hybrid_ac_comp_2">
            <a:hlinkClick r:id="" action="ppaction://media"/>
            <a:extLst>
              <a:ext uri="{FF2B5EF4-FFF2-40B4-BE49-F238E27FC236}">
                <a16:creationId xmlns:a16="http://schemas.microsoft.com/office/drawing/2014/main" id="{BE4C55C5-9451-4283-B080-F10739592D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447800"/>
            <a:ext cx="7993515" cy="4495800"/>
          </a:xfrm>
        </p:spPr>
      </p:pic>
    </p:spTree>
    <p:extLst>
      <p:ext uri="{BB962C8B-B14F-4D97-AF65-F5344CB8AC3E}">
        <p14:creationId xmlns:p14="http://schemas.microsoft.com/office/powerpoint/2010/main" val="290122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Coolant Heat Storage System (1 of 3)</a:t>
            </a:r>
          </a:p>
        </p:txBody>
      </p:sp>
      <p:sp>
        <p:nvSpPr>
          <p:cNvPr id="30723" name="Content Placeholder 2"/>
          <p:cNvSpPr>
            <a:spLocks noGrp="1"/>
          </p:cNvSpPr>
          <p:nvPr>
            <p:ph idx="1"/>
          </p:nvPr>
        </p:nvSpPr>
        <p:spPr/>
        <p:txBody>
          <a:bodyPr/>
          <a:lstStyle/>
          <a:p>
            <a:r>
              <a:rPr lang="en-US" dirty="0"/>
              <a:t>The coolant heat storage tank</a:t>
            </a:r>
          </a:p>
          <a:p>
            <a:pPr lvl="1"/>
            <a:r>
              <a:rPr lang="en-US" dirty="0"/>
              <a:t>The tank is built with an inner and outer casing, and a vacuum is formed between them.</a:t>
            </a:r>
          </a:p>
          <a:p>
            <a:r>
              <a:rPr lang="en-US" dirty="0"/>
              <a:t>There is a standpipe that extends inside of the inner casing, so coolant must rise in order to exit the tank through the standpipe.</a:t>
            </a:r>
          </a:p>
        </p:txBody>
      </p:sp>
    </p:spTree>
    <p:extLst>
      <p:ext uri="{BB962C8B-B14F-4D97-AF65-F5344CB8AC3E}">
        <p14:creationId xmlns:p14="http://schemas.microsoft.com/office/powerpoint/2010/main" val="24740362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Coolant Heat Storage System (2 of 3)</a:t>
            </a:r>
          </a:p>
        </p:txBody>
      </p:sp>
      <p:sp>
        <p:nvSpPr>
          <p:cNvPr id="31747" name="Content Placeholder 2"/>
          <p:cNvSpPr>
            <a:spLocks noGrp="1"/>
          </p:cNvSpPr>
          <p:nvPr>
            <p:ph idx="1"/>
          </p:nvPr>
        </p:nvSpPr>
        <p:spPr/>
        <p:txBody>
          <a:bodyPr/>
          <a:lstStyle/>
          <a:p>
            <a:r>
              <a:rPr lang="en-US" dirty="0"/>
              <a:t>Water valve</a:t>
            </a:r>
          </a:p>
          <a:p>
            <a:pPr lvl="1"/>
            <a:r>
              <a:rPr lang="en-US" dirty="0"/>
              <a:t>Used to direct the coolant flow between the coolant storage tank, the ICE, and the vehicle</a:t>
            </a:r>
            <a:r>
              <a:rPr lang="ja-JP" altLang="en-US"/>
              <a:t>’</a:t>
            </a:r>
            <a:r>
              <a:rPr lang="en-US" dirty="0"/>
              <a:t>s heater core.</a:t>
            </a:r>
          </a:p>
          <a:p>
            <a:pPr lvl="1"/>
            <a:r>
              <a:rPr lang="en-US" dirty="0"/>
              <a:t>The water valve is controlled by the ECM and consists of an electric motor, drive gears, a rotary valve, and a valve position sensor.</a:t>
            </a:r>
          </a:p>
        </p:txBody>
      </p:sp>
    </p:spTree>
    <p:extLst>
      <p:ext uri="{BB962C8B-B14F-4D97-AF65-F5344CB8AC3E}">
        <p14:creationId xmlns:p14="http://schemas.microsoft.com/office/powerpoint/2010/main" val="31619385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Coolant Heat Storage System (3 of 3)</a:t>
            </a:r>
          </a:p>
        </p:txBody>
      </p:sp>
      <p:sp>
        <p:nvSpPr>
          <p:cNvPr id="32771" name="Content Placeholder 2"/>
          <p:cNvSpPr>
            <a:spLocks noGrp="1"/>
          </p:cNvSpPr>
          <p:nvPr>
            <p:ph idx="1"/>
          </p:nvPr>
        </p:nvSpPr>
        <p:spPr/>
        <p:txBody>
          <a:bodyPr/>
          <a:lstStyle/>
          <a:p>
            <a:r>
              <a:rPr lang="en-US" dirty="0"/>
              <a:t>The storage tank pump is used to move coolant through the heat storage tank at times when the ICE is shut off.</a:t>
            </a:r>
          </a:p>
        </p:txBody>
      </p:sp>
    </p:spTree>
    <p:extLst>
      <p:ext uri="{BB962C8B-B14F-4D97-AF65-F5344CB8AC3E}">
        <p14:creationId xmlns:p14="http://schemas.microsoft.com/office/powerpoint/2010/main" val="323562067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12–9</a:t>
            </a:r>
            <a:r>
              <a:rPr lang="en-US" dirty="0"/>
              <a:t> Toyota’s coolant heat storage system. Note that the electric storage tank pump is located behind the coolant storage tank.</a:t>
            </a:r>
          </a:p>
        </p:txBody>
      </p:sp>
      <p:pic>
        <p:nvPicPr>
          <p:cNvPr id="3" name="Picture 2" descr="6036912009.jpg"/>
          <p:cNvPicPr>
            <a:picLocks noChangeAspect="1"/>
          </p:cNvPicPr>
          <p:nvPr/>
        </p:nvPicPr>
        <p:blipFill>
          <a:blip r:embed="rId2" cstate="print"/>
          <a:stretch>
            <a:fillRect/>
          </a:stretch>
        </p:blipFill>
        <p:spPr>
          <a:xfrm>
            <a:off x="1691640" y="1427225"/>
            <a:ext cx="5760720" cy="491794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12–10</a:t>
            </a:r>
            <a:r>
              <a:rPr lang="en-US" dirty="0"/>
              <a:t> A vacuum exists between the inner and outer casing of the coolant heat storage tank. The outlet temperature sensor and the drain plug are located in the manifold at the bottom of the tank.</a:t>
            </a:r>
          </a:p>
        </p:txBody>
      </p:sp>
      <p:pic>
        <p:nvPicPr>
          <p:cNvPr id="3" name="Picture 2" descr="6036912010.jpg"/>
          <p:cNvPicPr>
            <a:picLocks noChangeAspect="1"/>
          </p:cNvPicPr>
          <p:nvPr/>
        </p:nvPicPr>
        <p:blipFill>
          <a:blip r:embed="rId2" cstate="print"/>
          <a:stretch>
            <a:fillRect/>
          </a:stretch>
        </p:blipFill>
        <p:spPr>
          <a:xfrm>
            <a:off x="3078480" y="1633118"/>
            <a:ext cx="2987040" cy="450616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12–11</a:t>
            </a:r>
            <a:r>
              <a:rPr lang="en-US" dirty="0"/>
              <a:t> The valve position sensor in the water valve provides feedback to the ECM concerning the position of the water valve.</a:t>
            </a:r>
          </a:p>
        </p:txBody>
      </p:sp>
      <p:pic>
        <p:nvPicPr>
          <p:cNvPr id="3" name="Picture 2" descr="6036912011.jpg"/>
          <p:cNvPicPr>
            <a:picLocks noChangeAspect="1"/>
          </p:cNvPicPr>
          <p:nvPr/>
        </p:nvPicPr>
        <p:blipFill>
          <a:blip r:embed="rId2" cstate="print"/>
          <a:stretch>
            <a:fillRect/>
          </a:stretch>
        </p:blipFill>
        <p:spPr>
          <a:xfrm>
            <a:off x="2468271" y="1893417"/>
            <a:ext cx="4207459" cy="398556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12–12</a:t>
            </a:r>
            <a:r>
              <a:rPr lang="en-US" dirty="0"/>
              <a:t> The storage tank and pump assembly as removed from underneath the vehicle. This pump is energized when coolant must be moved through the tank but the ICE is shut off.</a:t>
            </a:r>
          </a:p>
        </p:txBody>
      </p:sp>
      <p:pic>
        <p:nvPicPr>
          <p:cNvPr id="3" name="Picture 2" descr="6036912012.jpg"/>
          <p:cNvPicPr>
            <a:picLocks noChangeAspect="1"/>
          </p:cNvPicPr>
          <p:nvPr/>
        </p:nvPicPr>
        <p:blipFill>
          <a:blip r:embed="rId2" cstate="print"/>
          <a:stretch>
            <a:fillRect/>
          </a:stretch>
        </p:blipFill>
        <p:spPr>
          <a:xfrm>
            <a:off x="1691641" y="1719072"/>
            <a:ext cx="5760719" cy="43342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Cabin Heating Systems (1 of 2)</a:t>
            </a:r>
          </a:p>
        </p:txBody>
      </p:sp>
      <p:sp>
        <p:nvSpPr>
          <p:cNvPr id="37891" name="Content Placeholder 2"/>
          <p:cNvSpPr>
            <a:spLocks noGrp="1"/>
          </p:cNvSpPr>
          <p:nvPr>
            <p:ph idx="1"/>
          </p:nvPr>
        </p:nvSpPr>
        <p:spPr/>
        <p:txBody>
          <a:bodyPr/>
          <a:lstStyle/>
          <a:p>
            <a:r>
              <a:rPr lang="en-US" dirty="0"/>
              <a:t>The heater core is located in the passenger compartment, inside the plenum chamber (air distribution box) for the vehicle</a:t>
            </a:r>
            <a:r>
              <a:rPr lang="ja-JP" altLang="en-US"/>
              <a:t>’</a:t>
            </a:r>
            <a:r>
              <a:rPr lang="en-US" dirty="0"/>
              <a:t>s heater and air-conditioning components.</a:t>
            </a:r>
          </a:p>
        </p:txBody>
      </p:sp>
    </p:spTree>
    <p:extLst>
      <p:ext uri="{BB962C8B-B14F-4D97-AF65-F5344CB8AC3E}">
        <p14:creationId xmlns:p14="http://schemas.microsoft.com/office/powerpoint/2010/main" val="322562824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12.1</a:t>
            </a:r>
            <a:r>
              <a:rPr lang="en-US" dirty="0"/>
              <a:t> Prepare for the ASE Heating and Air Conditioning (A7) certification test content area </a:t>
            </a:r>
            <a:r>
              <a:rPr lang="ja-JP" altLang="en-US" dirty="0"/>
              <a:t>“</a:t>
            </a:r>
            <a:r>
              <a:rPr lang="en-US" dirty="0"/>
              <a:t>A</a:t>
            </a:r>
            <a:r>
              <a:rPr lang="ja-JP" altLang="en-US" dirty="0"/>
              <a:t>”</a:t>
            </a:r>
            <a:r>
              <a:rPr lang="en-US" dirty="0"/>
              <a:t> (A/C System Service, Diagnosis and Repair).</a:t>
            </a:r>
          </a:p>
          <a:p>
            <a:pPr marL="0" indent="0">
              <a:buNone/>
            </a:pPr>
            <a:r>
              <a:rPr lang="en-US" b="1" dirty="0">
                <a:solidFill>
                  <a:srgbClr val="005A70"/>
                </a:solidFill>
              </a:rPr>
              <a:t>12.2</a:t>
            </a:r>
            <a:r>
              <a:rPr lang="en-US" dirty="0"/>
              <a:t> Explain the basic operation of the air-conditioning system used in hybrid electric vehicles.</a:t>
            </a:r>
          </a:p>
          <a:p>
            <a:pPr marL="0" indent="0">
              <a:buNone/>
            </a:pPr>
            <a:r>
              <a:rPr lang="en-US" b="1" dirty="0">
                <a:solidFill>
                  <a:srgbClr val="005A70"/>
                </a:solidFill>
              </a:rPr>
              <a:t>12.3 </a:t>
            </a:r>
            <a:r>
              <a:rPr lang="en-US" dirty="0"/>
              <a:t>Discuss the types of compressors used in a hybrid electric vehicle.</a:t>
            </a:r>
          </a:p>
        </p:txBody>
      </p:sp>
    </p:spTree>
    <p:extLst>
      <p:ext uri="{BB962C8B-B14F-4D97-AF65-F5344CB8AC3E}">
        <p14:creationId xmlns:p14="http://schemas.microsoft.com/office/powerpoint/2010/main" val="38324531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12–17</a:t>
            </a:r>
            <a:r>
              <a:rPr lang="en-US" dirty="0"/>
              <a:t> The heater core is located in the plenum chamber. Air temperature in this system is controlled by the position of the air mix valve (blend door).</a:t>
            </a:r>
          </a:p>
        </p:txBody>
      </p:sp>
      <p:pic>
        <p:nvPicPr>
          <p:cNvPr id="3" name="Picture 2" descr="6036912017.jpg"/>
          <p:cNvPicPr>
            <a:picLocks noChangeAspect="1"/>
          </p:cNvPicPr>
          <p:nvPr/>
        </p:nvPicPr>
        <p:blipFill>
          <a:blip r:embed="rId2" cstate="print"/>
          <a:stretch>
            <a:fillRect/>
          </a:stretch>
        </p:blipFill>
        <p:spPr>
          <a:xfrm>
            <a:off x="502920" y="1902122"/>
            <a:ext cx="8138160" cy="413367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Cabin Heating Systems (2 of 2)</a:t>
            </a:r>
          </a:p>
        </p:txBody>
      </p:sp>
      <p:sp>
        <p:nvSpPr>
          <p:cNvPr id="39939" name="Content Placeholder 2"/>
          <p:cNvSpPr>
            <a:spLocks noGrp="1"/>
          </p:cNvSpPr>
          <p:nvPr>
            <p:ph idx="1"/>
          </p:nvPr>
        </p:nvSpPr>
        <p:spPr/>
        <p:txBody>
          <a:bodyPr/>
          <a:lstStyle/>
          <a:p>
            <a:r>
              <a:rPr lang="en-US" dirty="0"/>
              <a:t>Air entering the plenum chamber must first pass through the A/C evaporator core, and then is directed either through or around the heater core by the blend door (air mix valve).</a:t>
            </a:r>
          </a:p>
          <a:p>
            <a:r>
              <a:rPr lang="en-US" dirty="0"/>
              <a:t>The air is blended with any air that has bypassed it and then is sent to its destination through a series of mode doors.</a:t>
            </a:r>
          </a:p>
        </p:txBody>
      </p:sp>
    </p:spTree>
    <p:extLst>
      <p:ext uri="{BB962C8B-B14F-4D97-AF65-F5344CB8AC3E}">
        <p14:creationId xmlns:p14="http://schemas.microsoft.com/office/powerpoint/2010/main" val="303008189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76200"/>
            <a:ext cx="8763000" cy="1097280"/>
          </a:xfrm>
        </p:spPr>
        <p:txBody>
          <a:bodyPr/>
          <a:lstStyle/>
          <a:p>
            <a:r>
              <a:rPr lang="en-US" sz="3200" dirty="0"/>
              <a:t>HEV Electric Motor and Control System Cooling</a:t>
            </a:r>
          </a:p>
        </p:txBody>
      </p:sp>
      <p:sp>
        <p:nvSpPr>
          <p:cNvPr id="40963" name="Content Placeholder 2"/>
          <p:cNvSpPr>
            <a:spLocks noGrp="1"/>
          </p:cNvSpPr>
          <p:nvPr>
            <p:ph idx="1"/>
          </p:nvPr>
        </p:nvSpPr>
        <p:spPr/>
        <p:txBody>
          <a:bodyPr/>
          <a:lstStyle/>
          <a:p>
            <a:r>
              <a:rPr lang="en-US" dirty="0"/>
              <a:t>All hybrid electric vehicles have cooling systems for their motors and motor controls, and some utilize air cooling to remove excess heat from these components.</a:t>
            </a:r>
          </a:p>
          <a:p>
            <a:r>
              <a:rPr lang="en-US" dirty="0"/>
              <a:t>Many hybrid electric vehicles use a liquid cooling system for their motors and motor controls.</a:t>
            </a:r>
          </a:p>
        </p:txBody>
      </p:sp>
    </p:spTree>
    <p:extLst>
      <p:ext uri="{BB962C8B-B14F-4D97-AF65-F5344CB8AC3E}">
        <p14:creationId xmlns:p14="http://schemas.microsoft.com/office/powerpoint/2010/main" val="17145719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12–21</a:t>
            </a:r>
            <a:r>
              <a:rPr lang="en-US" dirty="0"/>
              <a:t> The motor and HV battery electronics on Honda hybrid vehicles are air cooled. Note the cooling fins for the modules.</a:t>
            </a:r>
          </a:p>
        </p:txBody>
      </p:sp>
      <p:pic>
        <p:nvPicPr>
          <p:cNvPr id="3" name="Picture 2" descr="6036912021.jpg"/>
          <p:cNvPicPr>
            <a:picLocks noChangeAspect="1"/>
          </p:cNvPicPr>
          <p:nvPr/>
        </p:nvPicPr>
        <p:blipFill>
          <a:blip r:embed="rId2" cstate="print"/>
          <a:stretch>
            <a:fillRect/>
          </a:stretch>
        </p:blipFill>
        <p:spPr>
          <a:xfrm>
            <a:off x="1691641" y="1719072"/>
            <a:ext cx="5760719" cy="433425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Service Procedures (1 of 2)</a:t>
            </a:r>
          </a:p>
        </p:txBody>
      </p:sp>
      <p:sp>
        <p:nvSpPr>
          <p:cNvPr id="4" name="Content Placeholder 3"/>
          <p:cNvSpPr>
            <a:spLocks noGrp="1"/>
          </p:cNvSpPr>
          <p:nvPr>
            <p:ph idx="1"/>
          </p:nvPr>
        </p:nvSpPr>
        <p:spPr/>
        <p:txBody>
          <a:bodyPr/>
          <a:lstStyle/>
          <a:p>
            <a:r>
              <a:rPr lang="en-US" dirty="0"/>
              <a:t>If recovering the refrigerant, use a hybrid-specific refrigerant recovery, recycling, and recharge (RRR) machine.</a:t>
            </a:r>
          </a:p>
          <a:p>
            <a:r>
              <a:rPr lang="en-US" dirty="0"/>
              <a:t>If removing a compressor that is powered by high voltage and has orange cables running to it, disable the HV system by removing the high-voltage disconnect (service) plug before work is begun.</a:t>
            </a:r>
          </a:p>
        </p:txBody>
      </p:sp>
    </p:spTree>
    <p:extLst>
      <p:ext uri="{BB962C8B-B14F-4D97-AF65-F5344CB8AC3E}">
        <p14:creationId xmlns:p14="http://schemas.microsoft.com/office/powerpoint/2010/main" val="3582367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Procedures (2 of 2)</a:t>
            </a:r>
          </a:p>
        </p:txBody>
      </p:sp>
      <p:sp>
        <p:nvSpPr>
          <p:cNvPr id="3" name="Content Placeholder 2"/>
          <p:cNvSpPr>
            <a:spLocks noGrp="1"/>
          </p:cNvSpPr>
          <p:nvPr>
            <p:ph idx="1"/>
          </p:nvPr>
        </p:nvSpPr>
        <p:spPr/>
        <p:txBody>
          <a:bodyPr/>
          <a:lstStyle/>
          <a:p>
            <a:r>
              <a:rPr lang="en-US" dirty="0"/>
              <a:t>Always follow the vehicle specific service procedures. </a:t>
            </a:r>
            <a:endParaRPr lang="en-US" b="1" dirty="0"/>
          </a:p>
          <a:p>
            <a:r>
              <a:rPr lang="en-US" dirty="0"/>
              <a:t>Read, understand, and follow all safety notices and precautions.</a:t>
            </a:r>
          </a:p>
        </p:txBody>
      </p:sp>
    </p:spTree>
    <p:extLst>
      <p:ext uri="{BB962C8B-B14F-4D97-AF65-F5344CB8AC3E}">
        <p14:creationId xmlns:p14="http://schemas.microsoft.com/office/powerpoint/2010/main" val="2209149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(1 of 2)</a:t>
            </a:r>
          </a:p>
        </p:txBody>
      </p:sp>
      <p:sp>
        <p:nvSpPr>
          <p:cNvPr id="43011" name="Content Placeholder 2"/>
          <p:cNvSpPr>
            <a:spLocks noGrp="1"/>
          </p:cNvSpPr>
          <p:nvPr>
            <p:ph idx="1"/>
          </p:nvPr>
        </p:nvSpPr>
        <p:spPr/>
        <p:txBody>
          <a:bodyPr/>
          <a:lstStyle/>
          <a:p>
            <a:r>
              <a:rPr lang="en-US" dirty="0"/>
              <a:t>The purpose of the ICE cooling system is to bring the ICE up to optimum temperature as quickly as possible and to maintain that temperature under all operating conditions.</a:t>
            </a:r>
          </a:p>
          <a:p>
            <a:r>
              <a:rPr lang="en-US" dirty="0"/>
              <a:t>The coolant heat storage system is used to limit vehicle emissions during cold starts.</a:t>
            </a:r>
          </a:p>
        </p:txBody>
      </p:sp>
    </p:spTree>
    <p:extLst>
      <p:ext uri="{BB962C8B-B14F-4D97-AF65-F5344CB8AC3E}">
        <p14:creationId xmlns:p14="http://schemas.microsoft.com/office/powerpoint/2010/main" val="259826463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(2 of 2)</a:t>
            </a:r>
          </a:p>
        </p:txBody>
      </p:sp>
      <p:sp>
        <p:nvSpPr>
          <p:cNvPr id="44035" name="Content Placeholder 2"/>
          <p:cNvSpPr>
            <a:spLocks noGrp="1"/>
          </p:cNvSpPr>
          <p:nvPr>
            <p:ph idx="1"/>
          </p:nvPr>
        </p:nvSpPr>
        <p:spPr/>
        <p:txBody>
          <a:bodyPr/>
          <a:lstStyle/>
          <a:p>
            <a:r>
              <a:rPr lang="en-US" dirty="0"/>
              <a:t>Some HEVs use A/C compressors with electric drive or a combination belt-electric drive mechanism.</a:t>
            </a:r>
          </a:p>
          <a:p>
            <a:r>
              <a:rPr lang="en-US" dirty="0"/>
              <a:t>Most hybrid electric vehicle manufacturers specify that the same coolant used in the vehicle</a:t>
            </a:r>
            <a:r>
              <a:rPr lang="ja-JP" altLang="en-US" dirty="0"/>
              <a:t>’</a:t>
            </a:r>
            <a:r>
              <a:rPr lang="en-US" dirty="0"/>
              <a:t>s ICE (engine) be used for cooling the motors and electronics.</a:t>
            </a:r>
          </a:p>
        </p:txBody>
      </p:sp>
    </p:spTree>
    <p:extLst>
      <p:ext uri="{BB962C8B-B14F-4D97-AF65-F5344CB8AC3E}">
        <p14:creationId xmlns:p14="http://schemas.microsoft.com/office/powerpoint/2010/main" val="36152353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Heat Pump System</a:t>
            </a:r>
            <a:br>
              <a:rPr lang="en-US" sz="1800" dirty="0"/>
            </a:br>
            <a:r>
              <a:rPr lang="en-US" sz="900" dirty="0">
                <a:solidFill>
                  <a:schemeClr val="bg2"/>
                </a:solidFill>
              </a:rPr>
              <a:t>(The animation will automatically start in a few seconds) </a:t>
            </a:r>
            <a:endParaRPr lang="en-US" sz="900" dirty="0"/>
          </a:p>
        </p:txBody>
      </p:sp>
      <p:pic>
        <p:nvPicPr>
          <p:cNvPr id="5" name="Heat_Pump_System">
            <a:hlinkClick r:id="" action="ppaction://media"/>
            <a:extLst>
              <a:ext uri="{FF2B5EF4-FFF2-40B4-BE49-F238E27FC236}">
                <a16:creationId xmlns:a16="http://schemas.microsoft.com/office/drawing/2014/main" id="{FB424B8D-1ECB-4D2A-8FE8-DC3BFA84FF6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49897"/>
            <a:ext cx="8264481" cy="4648200"/>
          </a:xfrm>
        </p:spPr>
      </p:pic>
    </p:spTree>
    <p:extLst>
      <p:ext uri="{BB962C8B-B14F-4D97-AF65-F5344CB8AC3E}">
        <p14:creationId xmlns:p14="http://schemas.microsoft.com/office/powerpoint/2010/main" val="261139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Heat Pump Systems</a:t>
            </a:r>
            <a:br>
              <a:rPr lang="en-US" sz="1800" dirty="0"/>
            </a:br>
            <a:r>
              <a:rPr lang="en-US" sz="900" dirty="0">
                <a:solidFill>
                  <a:schemeClr val="bg2"/>
                </a:solidFill>
              </a:rPr>
              <a:t>(The animation will automatically start in a few seconds) </a:t>
            </a:r>
            <a:endParaRPr lang="en-US" sz="900" dirty="0"/>
          </a:p>
        </p:txBody>
      </p:sp>
      <p:pic>
        <p:nvPicPr>
          <p:cNvPr id="5" name="Heat_Pump_System_2">
            <a:hlinkClick r:id="" action="ppaction://media"/>
            <a:extLst>
              <a:ext uri="{FF2B5EF4-FFF2-40B4-BE49-F238E27FC236}">
                <a16:creationId xmlns:a16="http://schemas.microsoft.com/office/drawing/2014/main" id="{4C55A436-1A71-4AE8-B674-15CD2273EE4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47800"/>
            <a:ext cx="8264481" cy="4648200"/>
          </a:xfrm>
        </p:spPr>
      </p:pic>
    </p:spTree>
    <p:extLst>
      <p:ext uri="{BB962C8B-B14F-4D97-AF65-F5344CB8AC3E}">
        <p14:creationId xmlns:p14="http://schemas.microsoft.com/office/powerpoint/2010/main" val="2962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12.4</a:t>
            </a:r>
            <a:r>
              <a:rPr lang="en-US" dirty="0"/>
              <a:t> Explain the components and modes of operation of a coolant heat storage system.</a:t>
            </a:r>
          </a:p>
          <a:p>
            <a:pPr marL="0" indent="0">
              <a:buNone/>
            </a:pPr>
            <a:r>
              <a:rPr lang="en-US" b="1" dirty="0">
                <a:solidFill>
                  <a:srgbClr val="005A70"/>
                </a:solidFill>
              </a:rPr>
              <a:t>12.5</a:t>
            </a:r>
            <a:r>
              <a:rPr lang="en-US" dirty="0"/>
              <a:t> Describe the parts and operation of cabin heating systems.</a:t>
            </a:r>
          </a:p>
          <a:p>
            <a:pPr marL="0" indent="0">
              <a:buNone/>
            </a:pPr>
            <a:r>
              <a:rPr lang="en-US" b="1" dirty="0">
                <a:solidFill>
                  <a:srgbClr val="005A70"/>
                </a:solidFill>
              </a:rPr>
              <a:t>12.6</a:t>
            </a:r>
            <a:r>
              <a:rPr lang="en-US" dirty="0"/>
              <a:t> Explain the effect of heat on the electrical/ electronic systems of a hybrid electric vehicle.</a:t>
            </a:r>
          </a:p>
        </p:txBody>
      </p:sp>
    </p:spTree>
    <p:extLst>
      <p:ext uri="{BB962C8B-B14F-4D97-AF65-F5344CB8AC3E}">
        <p14:creationId xmlns:p14="http://schemas.microsoft.com/office/powerpoint/2010/main" val="6459942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33400" y="1600200"/>
            <a:ext cx="8001000" cy="807913"/>
          </a:xfrm>
        </p:spPr>
        <p:txBody>
          <a:bodyPr/>
          <a:lstStyle/>
          <a:p>
            <a:r>
              <a:rPr lang="en-US" sz="2000" dirty="0">
                <a:hlinkClick r:id="rId2"/>
              </a:rPr>
              <a:t>Audi A8 automatic climate control (time 5:02)</a:t>
            </a:r>
            <a:endParaRPr lang="en-US" sz="2000" dirty="0"/>
          </a:p>
          <a:p>
            <a:r>
              <a:rPr lang="en-US" sz="2000" dirty="0">
                <a:hlinkClick r:id="rId3"/>
              </a:rPr>
              <a:t>Hybrid and EV Cooling Systems (time 36:43)</a:t>
            </a:r>
            <a:endParaRPr lang="en-US" sz="2000" dirty="0"/>
          </a:p>
        </p:txBody>
      </p:sp>
    </p:spTree>
    <p:extLst>
      <p:ext uri="{BB962C8B-B14F-4D97-AF65-F5344CB8AC3E}">
        <p14:creationId xmlns:p14="http://schemas.microsoft.com/office/powerpoint/2010/main" val="420452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3197"/>
            <a:ext cx="8686800" cy="1097280"/>
          </a:xfrm>
        </p:spPr>
        <p:txBody>
          <a:bodyPr/>
          <a:lstStyle/>
          <a:p>
            <a:r>
              <a:rPr lang="en-US" sz="3200" dirty="0"/>
              <a:t>Hybrid Vehicle Air-Conditioning Systems (1 of 3)</a:t>
            </a:r>
          </a:p>
        </p:txBody>
      </p:sp>
      <p:sp>
        <p:nvSpPr>
          <p:cNvPr id="26627" name="Content Placeholder 2"/>
          <p:cNvSpPr>
            <a:spLocks noGrp="1"/>
          </p:cNvSpPr>
          <p:nvPr>
            <p:ph idx="1"/>
          </p:nvPr>
        </p:nvSpPr>
        <p:spPr/>
        <p:txBody>
          <a:bodyPr/>
          <a:lstStyle/>
          <a:p>
            <a:r>
              <a:rPr lang="en-US" dirty="0"/>
              <a:t>The fundamental purpose of any air-conditioning system is to absorb heat in one location and then dissipate (move) that heat to another location. </a:t>
            </a:r>
          </a:p>
          <a:p>
            <a:r>
              <a:rPr lang="en-US" dirty="0"/>
              <a:t>Control of the air-conditioning system is the operation of the compressor, as well as the airflow across the evaporator and condenser.</a:t>
            </a:r>
          </a:p>
        </p:txBody>
      </p:sp>
    </p:spTree>
    <p:extLst>
      <p:ext uri="{BB962C8B-B14F-4D97-AF65-F5344CB8AC3E}">
        <p14:creationId xmlns:p14="http://schemas.microsoft.com/office/powerpoint/2010/main" val="16626259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3197"/>
            <a:ext cx="8686800" cy="1097280"/>
          </a:xfrm>
        </p:spPr>
        <p:txBody>
          <a:bodyPr/>
          <a:lstStyle/>
          <a:p>
            <a:r>
              <a:rPr lang="en-US" sz="3200" dirty="0"/>
              <a:t>Hybrid Vehicle Air-Conditioning Systems (2 of 3)</a:t>
            </a:r>
          </a:p>
        </p:txBody>
      </p:sp>
      <p:sp>
        <p:nvSpPr>
          <p:cNvPr id="27651" name="Content Placeholder 2"/>
          <p:cNvSpPr>
            <a:spLocks noGrp="1"/>
          </p:cNvSpPr>
          <p:nvPr>
            <p:ph idx="1"/>
          </p:nvPr>
        </p:nvSpPr>
        <p:spPr/>
        <p:txBody>
          <a:bodyPr/>
          <a:lstStyle/>
          <a:p>
            <a:r>
              <a:rPr lang="en-US" dirty="0"/>
              <a:t>Belt-driven by the internal combustion engine (ICE) accessory drive. </a:t>
            </a:r>
          </a:p>
          <a:p>
            <a:r>
              <a:rPr lang="en-US" dirty="0"/>
              <a:t>Dual compressor where a large section of it is driven by the internal combustion engine and another smaller section driven by a high-voltage electric motor to provide cooling during idle/stop (start/stop) operation.</a:t>
            </a:r>
          </a:p>
        </p:txBody>
      </p:sp>
    </p:spTree>
    <p:extLst>
      <p:ext uri="{BB962C8B-B14F-4D97-AF65-F5344CB8AC3E}">
        <p14:creationId xmlns:p14="http://schemas.microsoft.com/office/powerpoint/2010/main" val="6675314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 y="183197"/>
            <a:ext cx="8610600" cy="1097280"/>
          </a:xfrm>
        </p:spPr>
        <p:txBody>
          <a:bodyPr/>
          <a:lstStyle/>
          <a:p>
            <a:r>
              <a:rPr lang="en-US" sz="3200" dirty="0"/>
              <a:t>Hybrid Vehicle Air-Conditioning Systems (3 of 3)</a:t>
            </a:r>
          </a:p>
        </p:txBody>
      </p:sp>
      <p:sp>
        <p:nvSpPr>
          <p:cNvPr id="29699" name="Content Placeholder 2"/>
          <p:cNvSpPr>
            <a:spLocks noGrp="1"/>
          </p:cNvSpPr>
          <p:nvPr>
            <p:ph idx="1"/>
          </p:nvPr>
        </p:nvSpPr>
        <p:spPr/>
        <p:txBody>
          <a:bodyPr/>
          <a:lstStyle/>
          <a:p>
            <a:r>
              <a:rPr lang="en-US" dirty="0"/>
              <a:t>Electric-motor powered compressor used in all electric vehicles and many hybrid electric vehicles.</a:t>
            </a:r>
          </a:p>
        </p:txBody>
      </p:sp>
    </p:spTree>
    <p:extLst>
      <p:ext uri="{BB962C8B-B14F-4D97-AF65-F5344CB8AC3E}">
        <p14:creationId xmlns:p14="http://schemas.microsoft.com/office/powerpoint/2010/main" val="289339004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12–1</a:t>
            </a:r>
            <a:r>
              <a:rPr lang="en-US" dirty="0"/>
              <a:t> The A/C compressor clutch allows the compressor to engage and disengage as necessary while the ICE continues to run.</a:t>
            </a:r>
          </a:p>
        </p:txBody>
      </p:sp>
      <p:pic>
        <p:nvPicPr>
          <p:cNvPr id="3" name="Picture 2" descr="6036912001.jpg"/>
          <p:cNvPicPr>
            <a:picLocks noChangeAspect="1"/>
          </p:cNvPicPr>
          <p:nvPr/>
        </p:nvPicPr>
        <p:blipFill>
          <a:blip r:embed="rId2" cstate="print"/>
          <a:stretch>
            <a:fillRect/>
          </a:stretch>
        </p:blipFill>
        <p:spPr>
          <a:xfrm>
            <a:off x="2634691" y="1620316"/>
            <a:ext cx="3874618" cy="453176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Hybrid Electric Vehicle Compressors</a:t>
            </a:r>
          </a:p>
        </p:txBody>
      </p:sp>
      <p:sp>
        <p:nvSpPr>
          <p:cNvPr id="4" name="Content Placeholder 3"/>
          <p:cNvSpPr>
            <a:spLocks noGrp="1"/>
          </p:cNvSpPr>
          <p:nvPr>
            <p:ph idx="1"/>
          </p:nvPr>
        </p:nvSpPr>
        <p:spPr/>
        <p:txBody>
          <a:bodyPr/>
          <a:lstStyle/>
          <a:p>
            <a:r>
              <a:rPr lang="en-US" dirty="0"/>
              <a:t>What is the difference between the following compressors?</a:t>
            </a:r>
          </a:p>
          <a:p>
            <a:pPr lvl="1"/>
            <a:r>
              <a:rPr lang="en-US" dirty="0"/>
              <a:t>Conventional compressors</a:t>
            </a:r>
          </a:p>
          <a:p>
            <a:pPr lvl="1"/>
            <a:r>
              <a:rPr lang="en-US" dirty="0"/>
              <a:t>Dual compressors</a:t>
            </a:r>
          </a:p>
          <a:p>
            <a:pPr lvl="1"/>
            <a:r>
              <a:rPr lang="en-US" dirty="0"/>
              <a:t>Electric compressors</a:t>
            </a:r>
          </a:p>
          <a:p>
            <a:r>
              <a:rPr lang="en-US" dirty="0"/>
              <a:t>Refrigerant oil</a:t>
            </a:r>
          </a:p>
        </p:txBody>
      </p:sp>
    </p:spTree>
    <p:extLst>
      <p:ext uri="{BB962C8B-B14F-4D97-AF65-F5344CB8AC3E}">
        <p14:creationId xmlns:p14="http://schemas.microsoft.com/office/powerpoint/2010/main" val="562097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12–4</a:t>
            </a:r>
            <a:r>
              <a:rPr lang="en-US" dirty="0"/>
              <a:t> Basic components of a scroll compressor. Note the “pockets” of refrigerant that occupy the spaces labeled with red arrows.</a:t>
            </a:r>
          </a:p>
        </p:txBody>
      </p:sp>
      <p:pic>
        <p:nvPicPr>
          <p:cNvPr id="3" name="Picture 2" descr="6036912004.jpg"/>
          <p:cNvPicPr>
            <a:picLocks noChangeAspect="1"/>
          </p:cNvPicPr>
          <p:nvPr/>
        </p:nvPicPr>
        <p:blipFill>
          <a:blip r:embed="rId2" cstate="print"/>
          <a:stretch>
            <a:fillRect/>
          </a:stretch>
        </p:blipFill>
        <p:spPr>
          <a:xfrm>
            <a:off x="2097634" y="1944015"/>
            <a:ext cx="4948733" cy="3884371"/>
          </a:xfrm>
          <a:prstGeom prst="rect">
            <a:avLst/>
          </a:prstGeom>
        </p:spPr>
      </p:pic>
    </p:spTree>
    <p:extLst>
      <p:ext uri="{BB962C8B-B14F-4D97-AF65-F5344CB8AC3E}">
        <p14:creationId xmlns:p14="http://schemas.microsoft.com/office/powerpoint/2010/main" val="92767381"/>
      </p:ext>
    </p:extLst>
  </p:cSld>
  <p:clrMapOvr>
    <a:masterClrMapping/>
  </p:clrMapOvr>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4283</TotalTime>
  <Words>1114</Words>
  <Application>Microsoft Office PowerPoint</Application>
  <PresentationFormat>On-screen Show (4:3)</PresentationFormat>
  <Paragraphs>71</Paragraphs>
  <Slides>30</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Times New Roman</vt:lpstr>
      <vt:lpstr>Wingdings</vt:lpstr>
      <vt:lpstr>508 Lecture</vt:lpstr>
      <vt:lpstr>Automotive Heating And Air Conditioning</vt:lpstr>
      <vt:lpstr>Learning Objectives (1 of 2)</vt:lpstr>
      <vt:lpstr>Learning Objectives (2 of 2)</vt:lpstr>
      <vt:lpstr>Hybrid Vehicle Air-Conditioning Systems (1 of 3)</vt:lpstr>
      <vt:lpstr>Hybrid Vehicle Air-Conditioning Systems (2 of 3)</vt:lpstr>
      <vt:lpstr>Hybrid Vehicle Air-Conditioning Systems (3 of 3)</vt:lpstr>
      <vt:lpstr>FIGURE 12–1 The A/C compressor clutch allows the compressor to engage and disengage as necessary while the ICE continues to run.</vt:lpstr>
      <vt:lpstr>Hybrid Electric Vehicle Compressors</vt:lpstr>
      <vt:lpstr>FIGURE 12–4 Basic components of a scroll compressor. Note the “pockets” of refrigerant that occupy the spaces labeled with red arrows.</vt:lpstr>
      <vt:lpstr>Animation: Electric-Drive A/C Compressor (The animation will automatically start in a few seconds) </vt:lpstr>
      <vt:lpstr>Animation: Hybrid A/C Compressor (The animation will automatically start in a few seconds) </vt:lpstr>
      <vt:lpstr>Coolant Heat Storage System (1 of 3)</vt:lpstr>
      <vt:lpstr>Coolant Heat Storage System (2 of 3)</vt:lpstr>
      <vt:lpstr>Coolant Heat Storage System (3 of 3)</vt:lpstr>
      <vt:lpstr>FIGURE 12–9 Toyota’s coolant heat storage system. Note that the electric storage tank pump is located behind the coolant storage tank.</vt:lpstr>
      <vt:lpstr>FIGURE 12–10 A vacuum exists between the inner and outer casing of the coolant heat storage tank. The outlet temperature sensor and the drain plug are located in the manifold at the bottom of the tank.</vt:lpstr>
      <vt:lpstr>FIGURE 12–11 The valve position sensor in the water valve provides feedback to the ECM concerning the position of the water valve.</vt:lpstr>
      <vt:lpstr>FIGURE 12–12 The storage tank and pump assembly as removed from underneath the vehicle. This pump is energized when coolant must be moved through the tank but the ICE is shut off.</vt:lpstr>
      <vt:lpstr>Cabin Heating Systems (1 of 2)</vt:lpstr>
      <vt:lpstr>FIGURE 12–17 The heater core is located in the plenum chamber. Air temperature in this system is controlled by the position of the air mix valve (blend door).</vt:lpstr>
      <vt:lpstr>Cabin Heating Systems (2 of 2)</vt:lpstr>
      <vt:lpstr>HEV Electric Motor and Control System Cooling</vt:lpstr>
      <vt:lpstr>FIGURE 12–21 The motor and HV battery electronics on Honda hybrid vehicles are air cooled. Note the cooling fins for the modules.</vt:lpstr>
      <vt:lpstr>Service Procedures (1 of 2)</vt:lpstr>
      <vt:lpstr>Service Procedures (2 of 2)</vt:lpstr>
      <vt:lpstr>Summary (1 of 2)</vt:lpstr>
      <vt:lpstr>Summary (2 of 2)</vt:lpstr>
      <vt:lpstr>Animation: Heat Pump System (The animation will automatically start in a few seconds) </vt:lpstr>
      <vt:lpstr>Animation: Heat Pump Systems (The animation will automatically start in a few seconds) </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 Hybrid and Electric Vehicle HVAC Systems</dc:title>
  <dc:subject>Automotive Heating And Air Conditioning</dc:subject>
  <dc:creator>James D. Halderman</dc:creator>
  <cp:keywords>Automotive</cp:keywords>
  <cp:lastModifiedBy>Glen Plants</cp:lastModifiedBy>
  <cp:revision>212</cp:revision>
  <dcterms:created xsi:type="dcterms:W3CDTF">2014-07-14T20:04:21Z</dcterms:created>
  <dcterms:modified xsi:type="dcterms:W3CDTF">2021-02-01T16:04:46Z</dcterms:modified>
</cp:coreProperties>
</file>