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76" r:id="rId2"/>
    <p:sldId id="433" r:id="rId3"/>
    <p:sldId id="434" r:id="rId4"/>
    <p:sldId id="435" r:id="rId5"/>
    <p:sldId id="457" r:id="rId6"/>
    <p:sldId id="463" r:id="rId7"/>
    <p:sldId id="464" r:id="rId8"/>
    <p:sldId id="378" r:id="rId9"/>
    <p:sldId id="1089" r:id="rId10"/>
    <p:sldId id="383" r:id="rId11"/>
    <p:sldId id="458" r:id="rId12"/>
    <p:sldId id="459" r:id="rId13"/>
    <p:sldId id="1090" r:id="rId14"/>
    <p:sldId id="440" r:id="rId15"/>
    <p:sldId id="441" r:id="rId16"/>
    <p:sldId id="392" r:id="rId17"/>
    <p:sldId id="465" r:id="rId18"/>
    <p:sldId id="466" r:id="rId19"/>
    <p:sldId id="461" r:id="rId20"/>
    <p:sldId id="467" r:id="rId21"/>
    <p:sldId id="468" r:id="rId22"/>
    <p:sldId id="462" r:id="rId23"/>
    <p:sldId id="469" r:id="rId24"/>
    <p:sldId id="470" r:id="rId25"/>
    <p:sldId id="471" r:id="rId26"/>
    <p:sldId id="472" r:id="rId27"/>
    <p:sldId id="1091" r:id="rId28"/>
    <p:sldId id="445" r:id="rId29"/>
    <p:sldId id="408" r:id="rId30"/>
    <p:sldId id="1092" r:id="rId31"/>
    <p:sldId id="493" r:id="rId32"/>
    <p:sldId id="473" r:id="rId33"/>
    <p:sldId id="474" r:id="rId34"/>
    <p:sldId id="475" r:id="rId35"/>
    <p:sldId id="447" r:id="rId36"/>
    <p:sldId id="448" r:id="rId37"/>
    <p:sldId id="1093" r:id="rId38"/>
    <p:sldId id="476" r:id="rId39"/>
    <p:sldId id="477" r:id="rId40"/>
    <p:sldId id="1094" r:id="rId41"/>
    <p:sldId id="494" r:id="rId42"/>
    <p:sldId id="495" r:id="rId43"/>
    <p:sldId id="486" r:id="rId44"/>
    <p:sldId id="488" r:id="rId45"/>
    <p:sldId id="489" r:id="rId46"/>
    <p:sldId id="1095" r:id="rId47"/>
    <p:sldId id="490" r:id="rId48"/>
    <p:sldId id="491" r:id="rId49"/>
    <p:sldId id="492" r:id="rId50"/>
    <p:sldId id="1103" r:id="rId51"/>
    <p:sldId id="1100" r:id="rId52"/>
    <p:sldId id="1101" r:id="rId53"/>
    <p:sldId id="1096" r:id="rId54"/>
    <p:sldId id="1098" r:id="rId55"/>
    <p:sldId id="1099" r:id="rId56"/>
    <p:sldId id="1097" r:id="rId57"/>
    <p:sldId id="1102" r:id="rId58"/>
    <p:sldId id="1107" r:id="rId59"/>
    <p:sldId id="1106" r:id="rId60"/>
    <p:sldId id="1105" r:id="rId61"/>
    <p:sldId id="1104" r:id="rId62"/>
    <p:sldId id="1108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8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20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4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dTlZwJqgR3o" TargetMode="External"/><Relationship Id="rId3" Type="http://schemas.openxmlformats.org/officeDocument/2006/relationships/hyperlink" Target="http://www.youtube.com/watch?v=dcL_0TWeZJY" TargetMode="External"/><Relationship Id="rId7" Type="http://schemas.openxmlformats.org/officeDocument/2006/relationships/hyperlink" Target="http://www.youtube.com/watch?v=W0qJhyNRHx0" TargetMode="External"/><Relationship Id="rId2" Type="http://schemas.openxmlformats.org/officeDocument/2006/relationships/hyperlink" Target="http://www.youtube.com/watch?v=VHXaMDByBUI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youtube.com/watch?v=mV8yXenAjYk" TargetMode="External"/><Relationship Id="rId11" Type="http://schemas.openxmlformats.org/officeDocument/2006/relationships/hyperlink" Target="http://www.youtube.com/watch?v=ZTgafl8nKI4" TargetMode="External"/><Relationship Id="rId5" Type="http://schemas.openxmlformats.org/officeDocument/2006/relationships/hyperlink" Target="http://www.youtube.com/watch?v=Gt6jJwyjACw" TargetMode="External"/><Relationship Id="rId10" Type="http://schemas.openxmlformats.org/officeDocument/2006/relationships/hyperlink" Target="http://www.youtube.com/watch?v=kr3sEACK6To" TargetMode="External"/><Relationship Id="rId4" Type="http://schemas.openxmlformats.org/officeDocument/2006/relationships/hyperlink" Target="http://www.youtube.com/watch?v=xdH2wWTVbGQ" TargetMode="External"/><Relationship Id="rId9" Type="http://schemas.openxmlformats.org/officeDocument/2006/relationships/hyperlink" Target="http://www.youtube.com/watch?v=4ayciT30vjQ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2FDTJEemXy0" TargetMode="External"/><Relationship Id="rId3" Type="http://schemas.openxmlformats.org/officeDocument/2006/relationships/hyperlink" Target="http://www.youtube.com/watch?v=o-kS2t71_YA" TargetMode="External"/><Relationship Id="rId7" Type="http://schemas.openxmlformats.org/officeDocument/2006/relationships/hyperlink" Target="http://www.youtube.com/watch?v=jdEsTR52wh4" TargetMode="External"/><Relationship Id="rId2" Type="http://schemas.openxmlformats.org/officeDocument/2006/relationships/hyperlink" Target="http://www.youtube.com/watch?v=eVe_VU9ORS8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youtube.com/watch?v=mA9FemBpphw" TargetMode="External"/><Relationship Id="rId11" Type="http://schemas.openxmlformats.org/officeDocument/2006/relationships/hyperlink" Target="http://www.youtube.com/watch?v=zzS-uNv4GjA" TargetMode="External"/><Relationship Id="rId5" Type="http://schemas.openxmlformats.org/officeDocument/2006/relationships/hyperlink" Target="http://www.youtube.com/watch?v=lig-9XD-mjY" TargetMode="External"/><Relationship Id="rId10" Type="http://schemas.openxmlformats.org/officeDocument/2006/relationships/hyperlink" Target="http://www.youtube.com/watch?v=ZgLWR1dCXRM" TargetMode="External"/><Relationship Id="rId4" Type="http://schemas.openxmlformats.org/officeDocument/2006/relationships/hyperlink" Target="http://www.youtube.com/watch?v=dUS6qEVs6l8" TargetMode="External"/><Relationship Id="rId9" Type="http://schemas.openxmlformats.org/officeDocument/2006/relationships/hyperlink" Target="http://www.youtube.com/watch?v=PRoptTtrMK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ouxbxE-BMNY" TargetMode="External"/><Relationship Id="rId3" Type="http://schemas.openxmlformats.org/officeDocument/2006/relationships/hyperlink" Target="http://www.youtube.com/watch?v=NRFRgHiHnyk" TargetMode="External"/><Relationship Id="rId7" Type="http://schemas.openxmlformats.org/officeDocument/2006/relationships/hyperlink" Target="http://www.youtube.com/watch?v=4mlAP8b47Wc" TargetMode="External"/><Relationship Id="rId2" Type="http://schemas.openxmlformats.org/officeDocument/2006/relationships/hyperlink" Target="http://www.youtube.com/watch?v=4nUyGjeLpV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youtube.com/watch?v=WZfxANvK1Zg" TargetMode="External"/><Relationship Id="rId11" Type="http://schemas.openxmlformats.org/officeDocument/2006/relationships/hyperlink" Target="http://www.youtube.com/watch?v=76GpMD4LIwY" TargetMode="External"/><Relationship Id="rId5" Type="http://schemas.openxmlformats.org/officeDocument/2006/relationships/hyperlink" Target="http://www.youtube.com/watch?v=cucm7QGlsYs" TargetMode="External"/><Relationship Id="rId10" Type="http://schemas.openxmlformats.org/officeDocument/2006/relationships/hyperlink" Target="http://www.youtube.com/watch?v=bt7_DhsTG_Q" TargetMode="External"/><Relationship Id="rId4" Type="http://schemas.openxmlformats.org/officeDocument/2006/relationships/hyperlink" Target="http://www.youtube.com/watch?v=mBXZtfzHhig" TargetMode="External"/><Relationship Id="rId9" Type="http://schemas.openxmlformats.org/officeDocument/2006/relationships/hyperlink" Target="http://www.youtube.com/watch?v=hUzOTnsWImI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xPKPHEhYBjg" TargetMode="External"/><Relationship Id="rId3" Type="http://schemas.openxmlformats.org/officeDocument/2006/relationships/hyperlink" Target="http://www.youtube.com/watch?v=J-FQjlPrqrc" TargetMode="External"/><Relationship Id="rId7" Type="http://schemas.openxmlformats.org/officeDocument/2006/relationships/hyperlink" Target="http://www.youtube.com/watch?v=w9JaiX3EL9A" TargetMode="External"/><Relationship Id="rId2" Type="http://schemas.openxmlformats.org/officeDocument/2006/relationships/hyperlink" Target="http://www.youtube.com/watch?v=YS8zGRfMzq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youtube.com/watch?v=KQNvGZuoLMU" TargetMode="External"/><Relationship Id="rId11" Type="http://schemas.openxmlformats.org/officeDocument/2006/relationships/hyperlink" Target="http://www.youtube.com/watch?v=dV4iNwjLav4" TargetMode="External"/><Relationship Id="rId5" Type="http://schemas.openxmlformats.org/officeDocument/2006/relationships/hyperlink" Target="http://www.youtube.com/watch?v=75bGNu_DyLU" TargetMode="External"/><Relationship Id="rId10" Type="http://schemas.openxmlformats.org/officeDocument/2006/relationships/hyperlink" Target="http://www.youtube.com/watch?v=2GPYhQx6aQA" TargetMode="External"/><Relationship Id="rId4" Type="http://schemas.openxmlformats.org/officeDocument/2006/relationships/hyperlink" Target="http://www.youtube.com/watch?v=SalZHCrNBc4" TargetMode="External"/><Relationship Id="rId9" Type="http://schemas.openxmlformats.org/officeDocument/2006/relationships/hyperlink" Target="http://www.youtube.com/watch?v=90FFgn_PIUg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STZdTAB_As" TargetMode="External"/><Relationship Id="rId2" Type="http://schemas.openxmlformats.org/officeDocument/2006/relationships/hyperlink" Target="http://www.youtube.com/watch?v=cU5lDkHsacM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youtube.com/watch?v=VnFFEFrlXlo" TargetMode="External"/><Relationship Id="rId4" Type="http://schemas.openxmlformats.org/officeDocument/2006/relationships/hyperlink" Target="http://www.youtube.com/watch?v=_n76-CqvJ2k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Heating And Air Conditioning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Eighth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HVAC Electricity and Electronics</a:t>
            </a:r>
          </a:p>
        </p:txBody>
      </p:sp>
      <p:pic>
        <p:nvPicPr>
          <p:cNvPr id="8" name="Picture 7" descr="0134603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800"/>
            <a:ext cx="3840480" cy="49006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10–7</a:t>
            </a:r>
            <a:r>
              <a:rPr lang="en-US" dirty="0"/>
              <a:t> Insulators are elements with five to eight electrons in the outer orbit.</a:t>
            </a:r>
          </a:p>
        </p:txBody>
      </p:sp>
      <p:pic>
        <p:nvPicPr>
          <p:cNvPr id="3" name="Picture 2" descr="603691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3905" y="2865729"/>
            <a:ext cx="1536191" cy="2040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Electrons Move Through a Conductor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flow</a:t>
            </a:r>
          </a:p>
          <a:p>
            <a:r>
              <a:rPr lang="en-US" dirty="0"/>
              <a:t>Conventional Theory versus Electron Theory</a:t>
            </a:r>
          </a:p>
          <a:p>
            <a:pPr lvl="1"/>
            <a:r>
              <a:rPr lang="en-US" dirty="0"/>
              <a:t>What is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423767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10–10</a:t>
            </a:r>
            <a:r>
              <a:rPr lang="en-US" dirty="0"/>
              <a:t> Conventional theory states that current flows through a circuit from positive (+) to negative (−). Automotive electricity uses the conventional theory in all electrical diagrams and schematics.</a:t>
            </a:r>
          </a:p>
        </p:txBody>
      </p:sp>
      <p:pic>
        <p:nvPicPr>
          <p:cNvPr id="3" name="Picture 2" descr="603691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1922069"/>
            <a:ext cx="5486399" cy="39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8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Ohm’s Law, Current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ohms_law_current">
            <a:hlinkClick r:id="" action="ppaction://media"/>
            <a:extLst>
              <a:ext uri="{FF2B5EF4-FFF2-40B4-BE49-F238E27FC236}">
                <a16:creationId xmlns:a16="http://schemas.microsoft.com/office/drawing/2014/main" id="{69D9FC80-7CBC-4ADA-A136-C1DA83F304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6002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17851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 of Electricity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three fundamentals of electricity-related units include the ampere, volt, and ohm</a:t>
            </a:r>
          </a:p>
          <a:p>
            <a:pPr lvl="1"/>
            <a:r>
              <a:rPr lang="en-US" dirty="0"/>
              <a:t>The ampere is the measure of the amount of current flow.</a:t>
            </a:r>
          </a:p>
          <a:p>
            <a:pPr lvl="1"/>
            <a:r>
              <a:rPr lang="en-US" dirty="0"/>
              <a:t>Voltage is the unit of electrical pressure.</a:t>
            </a:r>
          </a:p>
          <a:p>
            <a:pPr lvl="1"/>
            <a:r>
              <a:rPr lang="en-US" dirty="0"/>
              <a:t>The ohm is the unit of electrical resistance.</a:t>
            </a:r>
          </a:p>
        </p:txBody>
      </p:sp>
    </p:spTree>
    <p:extLst>
      <p:ext uri="{BB962C8B-B14F-4D97-AF65-F5344CB8AC3E}">
        <p14:creationId xmlns:p14="http://schemas.microsoft.com/office/powerpoint/2010/main" val="2418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Circuits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complete electrical circuits have: </a:t>
            </a:r>
          </a:p>
          <a:p>
            <a:pPr lvl="1"/>
            <a:r>
              <a:rPr lang="en-US" dirty="0"/>
              <a:t>A power source, a circuit protection device, a power-side wire or path, an electrical load, a ground return path, and a switch or a control device.</a:t>
            </a:r>
          </a:p>
          <a:p>
            <a:r>
              <a:rPr lang="en-US" dirty="0"/>
              <a:t>Circuit testers include test lights and fused jumper leads.</a:t>
            </a:r>
          </a:p>
        </p:txBody>
      </p:sp>
    </p:spTree>
    <p:extLst>
      <p:ext uri="{BB962C8B-B14F-4D97-AF65-F5344CB8AC3E}">
        <p14:creationId xmlns:p14="http://schemas.microsoft.com/office/powerpoint/2010/main" val="38438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10–16</a:t>
            </a:r>
            <a:r>
              <a:rPr lang="en-US" dirty="0"/>
              <a:t> The return path back to the battery can be any electrical conductor, such as a copper wire or the metal frame or body of the vehicle.</a:t>
            </a:r>
          </a:p>
        </p:txBody>
      </p:sp>
      <p:pic>
        <p:nvPicPr>
          <p:cNvPr id="3" name="Picture 2" descr="603691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2692" y="2344522"/>
            <a:ext cx="5398616" cy="30833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Schematics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circuit schematics or diagrams include:</a:t>
            </a:r>
          </a:p>
          <a:p>
            <a:pPr lvl="1"/>
            <a:r>
              <a:rPr lang="en-US" dirty="0"/>
              <a:t>Power-side wiring of the circuit</a:t>
            </a:r>
          </a:p>
          <a:p>
            <a:pPr lvl="1"/>
            <a:r>
              <a:rPr lang="en-US" dirty="0"/>
              <a:t>All splices</a:t>
            </a:r>
          </a:p>
          <a:p>
            <a:pPr lvl="1"/>
            <a:r>
              <a:rPr lang="en-US" dirty="0"/>
              <a:t>Connectors</a:t>
            </a:r>
          </a:p>
          <a:p>
            <a:pPr lvl="1"/>
            <a:r>
              <a:rPr lang="en-US" dirty="0"/>
              <a:t>Wire size</a:t>
            </a:r>
          </a:p>
          <a:p>
            <a:pPr lvl="1"/>
            <a:r>
              <a:rPr lang="en-US" dirty="0"/>
              <a:t>Wire color</a:t>
            </a:r>
          </a:p>
          <a:p>
            <a:pPr lvl="1"/>
            <a:r>
              <a:rPr lang="en-US" dirty="0"/>
              <a:t>Trace color (if any)</a:t>
            </a:r>
          </a:p>
          <a:p>
            <a:pPr lvl="1"/>
            <a:r>
              <a:rPr lang="en-US" dirty="0"/>
              <a:t>Circuit number</a:t>
            </a:r>
          </a:p>
          <a:p>
            <a:pPr lvl="1"/>
            <a:r>
              <a:rPr lang="en-US" dirty="0"/>
              <a:t>Electrical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1405529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Schematics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Ground return paths</a:t>
            </a:r>
          </a:p>
          <a:p>
            <a:pPr lvl="1"/>
            <a:r>
              <a:rPr lang="en-US" dirty="0"/>
              <a:t>Fuses and switches</a:t>
            </a:r>
          </a:p>
          <a:p>
            <a:r>
              <a:rPr lang="en-US" dirty="0"/>
              <a:t>Circuit information</a:t>
            </a:r>
          </a:p>
          <a:p>
            <a:r>
              <a:rPr lang="en-US" dirty="0"/>
              <a:t>Wire size</a:t>
            </a:r>
          </a:p>
          <a:p>
            <a:r>
              <a:rPr lang="en-US" dirty="0"/>
              <a:t>Open circuits</a:t>
            </a:r>
          </a:p>
          <a:p>
            <a:r>
              <a:rPr lang="en-US" dirty="0"/>
              <a:t>Short-to-voltage</a:t>
            </a:r>
          </a:p>
          <a:p>
            <a:r>
              <a:rPr lang="en-US" dirty="0"/>
              <a:t>Short-to-ground</a:t>
            </a:r>
          </a:p>
          <a:p>
            <a:r>
              <a:rPr lang="en-US" dirty="0"/>
              <a:t>High resistance</a:t>
            </a:r>
          </a:p>
        </p:txBody>
      </p:sp>
    </p:spTree>
    <p:extLst>
      <p:ext uri="{BB962C8B-B14F-4D97-AF65-F5344CB8AC3E}">
        <p14:creationId xmlns:p14="http://schemas.microsoft.com/office/powerpoint/2010/main" val="4214790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10–18</a:t>
            </a:r>
            <a:r>
              <a:rPr lang="en-US" dirty="0"/>
              <a:t> The center wire is a solid color wire, meaning that the wire has no other identifying tracer or stripe color. The two end wires could be labeled “BLU/WHT,” indicating a blue wire with a white tracer or stripe.</a:t>
            </a:r>
          </a:p>
        </p:txBody>
      </p:sp>
      <p:pic>
        <p:nvPicPr>
          <p:cNvPr id="3" name="Picture 2" descr="603691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2" y="3030322"/>
            <a:ext cx="5760717" cy="17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3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10.1</a:t>
            </a:r>
            <a:r>
              <a:rPr lang="en-US" dirty="0"/>
              <a:t> Prepare for the Heating and Air Conditioning (A7) ASE certification test content area </a:t>
            </a:r>
            <a:r>
              <a:rPr lang="ja-JP" altLang="en-US" dirty="0"/>
              <a:t>“</a:t>
            </a:r>
            <a:r>
              <a:rPr lang="en-US" dirty="0"/>
              <a:t>D</a:t>
            </a:r>
            <a:r>
              <a:rPr lang="ja-JP" altLang="en-US" dirty="0"/>
              <a:t>”</a:t>
            </a:r>
            <a:r>
              <a:rPr lang="en-US" dirty="0"/>
              <a:t> (Operating Systems and Related Controls Diagnosis and Repair).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10.2</a:t>
            </a:r>
            <a:r>
              <a:rPr lang="en-US" dirty="0"/>
              <a:t> Explain the characteristics of electricity.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10.3</a:t>
            </a:r>
            <a:r>
              <a:rPr lang="en-US" dirty="0"/>
              <a:t> Differentiate between conductors, insulators, and semiconductors.</a:t>
            </a:r>
          </a:p>
        </p:txBody>
      </p:sp>
    </p:spTree>
    <p:extLst>
      <p:ext uri="{BB962C8B-B14F-4D97-AF65-F5344CB8AC3E}">
        <p14:creationId xmlns:p14="http://schemas.microsoft.com/office/powerpoint/2010/main" val="39061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Circuit Faults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open circuit is any circuit that is not complete, or that lacks continuity, such as a broken wire.</a:t>
            </a:r>
          </a:p>
          <a:p>
            <a:r>
              <a:rPr lang="en-US" dirty="0"/>
              <a:t>A short-to-voltage occurs when the power side of one circuit is electrically connected to the power side of another circuit.</a:t>
            </a:r>
          </a:p>
        </p:txBody>
      </p:sp>
    </p:spTree>
    <p:extLst>
      <p:ext uri="{BB962C8B-B14F-4D97-AF65-F5344CB8AC3E}">
        <p14:creationId xmlns:p14="http://schemas.microsoft.com/office/powerpoint/2010/main" val="394610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Circuit Faults (2 of 2)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short-to-ground is a type of short circuit that occurs when the current bypasses part of the normal circuit and flows directly to ground.</a:t>
            </a:r>
          </a:p>
          <a:p>
            <a:r>
              <a:rPr lang="en-US" dirty="0"/>
              <a:t>High resistance is resistance higher than normal circuit resistance.</a:t>
            </a:r>
          </a:p>
        </p:txBody>
      </p:sp>
    </p:spTree>
    <p:extLst>
      <p:ext uri="{BB962C8B-B14F-4D97-AF65-F5344CB8AC3E}">
        <p14:creationId xmlns:p14="http://schemas.microsoft.com/office/powerpoint/2010/main" val="1321874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10–21</a:t>
            </a:r>
            <a:r>
              <a:rPr lang="en-US" dirty="0"/>
              <a:t> Examples of common causes of open circuits. Some of these causes are often difficult to find.</a:t>
            </a:r>
          </a:p>
        </p:txBody>
      </p:sp>
      <p:pic>
        <p:nvPicPr>
          <p:cNvPr id="3" name="Picture 2" descr="603691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6154" y="1472183"/>
            <a:ext cx="5771693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Fused Jumper Wire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 and function</a:t>
            </a:r>
          </a:p>
          <a:p>
            <a:pPr lvl="1"/>
            <a:r>
              <a:rPr lang="en-US" dirty="0"/>
              <a:t>Fuse</a:t>
            </a:r>
          </a:p>
          <a:p>
            <a:pPr lvl="1"/>
            <a:r>
              <a:rPr lang="en-US" dirty="0"/>
              <a:t>Alligator clip ends</a:t>
            </a:r>
          </a:p>
          <a:p>
            <a:pPr lvl="1"/>
            <a:r>
              <a:rPr lang="en-US" dirty="0"/>
              <a:t>Good-quality insulated wire</a:t>
            </a:r>
          </a:p>
        </p:txBody>
      </p:sp>
    </p:spTree>
    <p:extLst>
      <p:ext uri="{BB962C8B-B14F-4D97-AF65-F5344CB8AC3E}">
        <p14:creationId xmlns:p14="http://schemas.microsoft.com/office/powerpoint/2010/main" val="4158210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10–25 A technician-made fused jumper lead, which is equipped with a red 10-ampere fuse. This fused jumper wire uses terminals for testing circuits at a connector instead of alligator clips.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00200"/>
            <a:ext cx="4936753" cy="4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9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Non-powered test light</a:t>
            </a:r>
          </a:p>
          <a:p>
            <a:r>
              <a:rPr lang="en-US" dirty="0"/>
              <a:t>Use of a 12-volt test light</a:t>
            </a:r>
          </a:p>
          <a:p>
            <a:pPr lvl="1"/>
            <a:r>
              <a:rPr lang="en-US" dirty="0"/>
              <a:t>Electrical power</a:t>
            </a:r>
          </a:p>
          <a:p>
            <a:pPr lvl="1"/>
            <a:r>
              <a:rPr lang="en-US" dirty="0"/>
              <a:t>Grounds</a:t>
            </a:r>
          </a:p>
        </p:txBody>
      </p:sp>
    </p:spTree>
    <p:extLst>
      <p:ext uri="{BB962C8B-B14F-4D97-AF65-F5344CB8AC3E}">
        <p14:creationId xmlns:p14="http://schemas.microsoft.com/office/powerpoint/2010/main" val="273643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10–26 Testing a fuse with a test light. If the fuse is good, the test light should light on both sides (power side and load side) of the fuse.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7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Test Light Checks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light_checks_light_out">
            <a:hlinkClick r:id="" action="ppaction://media"/>
            <a:extLst>
              <a:ext uri="{FF2B5EF4-FFF2-40B4-BE49-F238E27FC236}">
                <a16:creationId xmlns:a16="http://schemas.microsoft.com/office/drawing/2014/main" id="{E01910D6-EFC1-4DC5-A5ED-AA01ED390A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240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2161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Meters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voltmeter measures the pressure or potential of electricity in units of volts</a:t>
            </a:r>
          </a:p>
          <a:p>
            <a:r>
              <a:rPr lang="en-US" dirty="0"/>
              <a:t>An ohmmeter measures the resistance in ohms of a component or circuit section when no current is flowing through the circuit</a:t>
            </a:r>
          </a:p>
          <a:p>
            <a:r>
              <a:rPr lang="en-US" dirty="0"/>
              <a:t>An ammeter measures the flow of current through a complete circuit in units of amperes or milliamperes</a:t>
            </a:r>
          </a:p>
        </p:txBody>
      </p:sp>
    </p:spTree>
    <p:extLst>
      <p:ext uri="{BB962C8B-B14F-4D97-AF65-F5344CB8AC3E}">
        <p14:creationId xmlns:p14="http://schemas.microsoft.com/office/powerpoint/2010/main" val="26054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10–31</a:t>
            </a:r>
            <a:r>
              <a:rPr lang="en-US" dirty="0"/>
              <a:t> Using a digital multimeter set to read ohms (Ω) to test this light bulb. The meter reads the resistance of the filament.</a:t>
            </a:r>
          </a:p>
        </p:txBody>
      </p:sp>
      <p:pic>
        <p:nvPicPr>
          <p:cNvPr id="3" name="Picture 2" descr="603691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2300631"/>
            <a:ext cx="5760720" cy="31711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10.4</a:t>
            </a:r>
            <a:r>
              <a:rPr lang="en-US" dirty="0"/>
              <a:t> Explain the units of electrical measurement.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10.5</a:t>
            </a:r>
            <a:r>
              <a:rPr lang="en-US" dirty="0"/>
              <a:t> List the parts of a complete circuit.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10.6</a:t>
            </a:r>
            <a:r>
              <a:rPr lang="en-US" dirty="0"/>
              <a:t> Discuss the types of electrical circuit faults.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10.7</a:t>
            </a:r>
            <a:r>
              <a:rPr lang="en-US" dirty="0"/>
              <a:t> Explain how to detect and measure electrical voltage, current, and resistance using digital meters.</a:t>
            </a:r>
          </a:p>
        </p:txBody>
      </p:sp>
    </p:spTree>
    <p:extLst>
      <p:ext uri="{BB962C8B-B14F-4D97-AF65-F5344CB8AC3E}">
        <p14:creationId xmlns:p14="http://schemas.microsoft.com/office/powerpoint/2010/main" val="12043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Meter Usage, Measure Ohms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meter_usage_measure_ohms_ch42">
            <a:hlinkClick r:id="" action="ppaction://media"/>
            <a:extLst>
              <a:ext uri="{FF2B5EF4-FFF2-40B4-BE49-F238E27FC236}">
                <a16:creationId xmlns:a16="http://schemas.microsoft.com/office/drawing/2014/main" id="{B4213894-CD41-458F-A0FB-456D519908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15084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Ammeters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operation of inductive ammeters?</a:t>
            </a:r>
          </a:p>
          <a:p>
            <a:r>
              <a:rPr lang="en-US" dirty="0"/>
              <a:t>AC/DC clamp-on digital multimeters</a:t>
            </a:r>
          </a:p>
          <a:p>
            <a:r>
              <a:rPr lang="en-US" dirty="0"/>
              <a:t>Think of money</a:t>
            </a:r>
          </a:p>
          <a:p>
            <a:pPr lvl="1"/>
            <a:r>
              <a:rPr lang="en-US" dirty="0"/>
              <a:t>The display for a battery measured as 12 1/2 volts would be 12.50 V, just as $12.50 is 12 dollars and 50 cents.</a:t>
            </a:r>
          </a:p>
        </p:txBody>
      </p:sp>
    </p:spTree>
    <p:extLst>
      <p:ext uri="{BB962C8B-B14F-4D97-AF65-F5344CB8AC3E}">
        <p14:creationId xmlns:p14="http://schemas.microsoft.com/office/powerpoint/2010/main" val="76198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Terminals and Connectors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terminal is the metal end of a wire, whereas a connector is the plastic housing for the terminal.</a:t>
            </a:r>
          </a:p>
          <a:p>
            <a:r>
              <a:rPr lang="en-US" dirty="0"/>
              <a:t>Servicing terminals</a:t>
            </a:r>
          </a:p>
        </p:txBody>
      </p:sp>
    </p:spTree>
    <p:extLst>
      <p:ext uri="{BB962C8B-B14F-4D97-AF65-F5344CB8AC3E}">
        <p14:creationId xmlns:p14="http://schemas.microsoft.com/office/powerpoint/2010/main" val="2370245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10–37 Some terminals have seals attached to help seal the electrical connections</a:t>
            </a:r>
          </a:p>
        </p:txBody>
      </p:sp>
      <p:pic>
        <p:nvPicPr>
          <p:cNvPr id="32771" name="Picture 1" descr="M14_HALD5046_07_SE_C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7408" r="52266" b="76050"/>
          <a:stretch>
            <a:fillRect/>
          </a:stretch>
        </p:blipFill>
        <p:spPr bwMode="auto">
          <a:xfrm>
            <a:off x="304800" y="990600"/>
            <a:ext cx="8507413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065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10–39 The secondary locks help retain the terminals in the connector.</a:t>
            </a:r>
          </a:p>
        </p:txBody>
      </p:sp>
      <p:pic>
        <p:nvPicPr>
          <p:cNvPr id="4" name="Picture 3" descr="M14_HALD8363_08_SE_C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4" t="20127" r="10143" b="67528"/>
          <a:stretch/>
        </p:blipFill>
        <p:spPr>
          <a:xfrm>
            <a:off x="1219200" y="2133600"/>
            <a:ext cx="7467600" cy="31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60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Repair (1 of 2)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manufacturers recommend that all wiring repairs be soldered. </a:t>
            </a:r>
          </a:p>
          <a:p>
            <a:pPr lvl="1"/>
            <a:r>
              <a:rPr lang="en-US" dirty="0"/>
              <a:t>Solder is an alloy of tin and lead used to make a good electrical contact between two wires or connections in an electrical circuit.</a:t>
            </a:r>
          </a:p>
          <a:p>
            <a:r>
              <a:rPr lang="en-US" dirty="0"/>
              <a:t>Terminals can be crimped to create a good electrical connection if the proper type of crimping tool is used.</a:t>
            </a:r>
          </a:p>
        </p:txBody>
      </p:sp>
    </p:spTree>
    <p:extLst>
      <p:ext uri="{BB962C8B-B14F-4D97-AF65-F5344CB8AC3E}">
        <p14:creationId xmlns:p14="http://schemas.microsoft.com/office/powerpoint/2010/main" val="32506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Repair (2 of 2)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 shrink tubing is usually made from polyvinyl chloride (PVC) or polyolefin and shrinks to about half of its original diameter when heated; this is usually called a 2:1 shrink ratio. </a:t>
            </a:r>
          </a:p>
          <a:p>
            <a:pPr lvl="1"/>
            <a:r>
              <a:rPr lang="en-US" dirty="0"/>
              <a:t>Heat shrink by itself does not provide protection against corrosion.</a:t>
            </a:r>
          </a:p>
        </p:txBody>
      </p:sp>
    </p:spTree>
    <p:extLst>
      <p:ext uri="{BB962C8B-B14F-4D97-AF65-F5344CB8AC3E}">
        <p14:creationId xmlns:p14="http://schemas.microsoft.com/office/powerpoint/2010/main" val="4601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Electrical Wire Repair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Electrical_Wire_Repair">
            <a:hlinkClick r:id="" action="ppaction://media"/>
            <a:extLst>
              <a:ext uri="{FF2B5EF4-FFF2-40B4-BE49-F238E27FC236}">
                <a16:creationId xmlns:a16="http://schemas.microsoft.com/office/drawing/2014/main" id="{A1928B07-70B5-48B1-9467-0D717541D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240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37349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relay is a magnetic switch that uses a movable armature to control a high-amperage circuit by using a low-amperage electrical switch.</a:t>
            </a:r>
          </a:p>
          <a:p>
            <a:r>
              <a:rPr lang="en-US" dirty="0"/>
              <a:t>Terminal identification</a:t>
            </a:r>
          </a:p>
          <a:p>
            <a:pPr lvl="1"/>
            <a:r>
              <a:rPr lang="en-US" dirty="0"/>
              <a:t>Coil</a:t>
            </a:r>
          </a:p>
          <a:p>
            <a:pPr lvl="1"/>
            <a:r>
              <a:rPr lang="en-US" dirty="0"/>
              <a:t>Other terminals used to control the load current</a:t>
            </a:r>
          </a:p>
        </p:txBody>
      </p:sp>
    </p:spTree>
    <p:extLst>
      <p:ext uri="{BB962C8B-B14F-4D97-AF65-F5344CB8AC3E}">
        <p14:creationId xmlns:p14="http://schemas.microsoft.com/office/powerpoint/2010/main" val="274211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FIGURE 1–47 A relay uses a movable arm to complete a circuit whenever there is a power at terminal 86 and a ground at terminal 85. A typical relay only requires about 1/10 ampere through the relay coil. The movable arm then closes the contacts (#30 to #87) and can often handle 30 amperes or more.</a:t>
            </a:r>
          </a:p>
        </p:txBody>
      </p:sp>
      <p:pic>
        <p:nvPicPr>
          <p:cNvPr id="4" name="Picture 3" descr="M14_HALD8363_08_SE_C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36" r="13158" b="66991"/>
          <a:stretch/>
        </p:blipFill>
        <p:spPr>
          <a:xfrm>
            <a:off x="1752600" y="1066800"/>
            <a:ext cx="5638800" cy="52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10.8</a:t>
            </a:r>
            <a:r>
              <a:rPr lang="en-US" dirty="0"/>
              <a:t> Discuss wire repair.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10.9</a:t>
            </a:r>
            <a:r>
              <a:rPr lang="en-US" dirty="0"/>
              <a:t> Discuss the purpose of terminals, connectors, relays, and switches.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10.10</a:t>
            </a:r>
            <a:r>
              <a:rPr lang="en-US" dirty="0"/>
              <a:t> Discuss networks and network classifications.</a:t>
            </a:r>
          </a:p>
        </p:txBody>
      </p:sp>
    </p:spTree>
    <p:extLst>
      <p:ext uri="{BB962C8B-B14F-4D97-AF65-F5344CB8AC3E}">
        <p14:creationId xmlns:p14="http://schemas.microsoft.com/office/powerpoint/2010/main" val="32552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Relay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relay">
            <a:hlinkClick r:id="" action="ppaction://media"/>
            <a:extLst>
              <a:ext uri="{FF2B5EF4-FFF2-40B4-BE49-F238E27FC236}">
                <a16:creationId xmlns:a16="http://schemas.microsoft.com/office/drawing/2014/main" id="{926A760F-EB51-4B3B-944C-59AFBE110E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240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9463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network</a:t>
            </a:r>
          </a:p>
          <a:p>
            <a:r>
              <a:rPr lang="en-US" dirty="0"/>
              <a:t>Modules communicate with each other over data lines or hard wiring.</a:t>
            </a:r>
            <a:endParaRPr lang="da-DK" dirty="0"/>
          </a:p>
          <a:p>
            <a:pPr lvl="1"/>
            <a:r>
              <a:rPr lang="da-DK" dirty="0"/>
              <a:t>The use of a network for module communications reduces the number of wires and connections needed.</a:t>
            </a:r>
          </a:p>
          <a:p>
            <a:r>
              <a:rPr lang="da-DK" dirty="0"/>
              <a:t>Types of communication</a:t>
            </a:r>
          </a:p>
          <a:p>
            <a:pPr lvl="1"/>
            <a:r>
              <a:rPr lang="da-DK" dirty="0"/>
              <a:t>Differential</a:t>
            </a:r>
          </a:p>
          <a:p>
            <a:pPr lvl="1"/>
            <a:r>
              <a:rPr lang="da-DK" dirty="0"/>
              <a:t>Parallel</a:t>
            </a:r>
          </a:p>
          <a:p>
            <a:pPr lvl="1"/>
            <a:r>
              <a:rPr lang="da-DK" dirty="0"/>
              <a:t>Serial data</a:t>
            </a:r>
          </a:p>
          <a:p>
            <a:pPr lvl="1"/>
            <a:r>
              <a:rPr lang="da-DK" dirty="0"/>
              <a:t>Multiplexing</a:t>
            </a:r>
          </a:p>
        </p:txBody>
      </p:sp>
    </p:spTree>
    <p:extLst>
      <p:ext uri="{BB962C8B-B14F-4D97-AF65-F5344CB8AC3E}">
        <p14:creationId xmlns:p14="http://schemas.microsoft.com/office/powerpoint/2010/main" val="1246431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10–53 A network allows all modules to communicate with other modules.</a:t>
            </a:r>
          </a:p>
        </p:txBody>
      </p:sp>
      <p:pic>
        <p:nvPicPr>
          <p:cNvPr id="4" name="Picture 3" descr="M14_HALD8363_08_SE_C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6441" r="26889" b="60282"/>
          <a:stretch/>
        </p:blipFill>
        <p:spPr>
          <a:xfrm>
            <a:off x="2438400" y="1371600"/>
            <a:ext cx="4876800" cy="49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87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Classifications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SAE communication classifications for vehicle communications system.</a:t>
            </a:r>
          </a:p>
          <a:p>
            <a:pPr lvl="1"/>
            <a:r>
              <a:rPr lang="da-DK" dirty="0"/>
              <a:t>Class A</a:t>
            </a:r>
          </a:p>
          <a:p>
            <a:pPr lvl="1"/>
            <a:r>
              <a:rPr lang="da-DK" dirty="0"/>
              <a:t>Class B</a:t>
            </a:r>
          </a:p>
          <a:p>
            <a:pPr lvl="1"/>
            <a:r>
              <a:rPr lang="da-DK" dirty="0"/>
              <a:t>Class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25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Controller Area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Robert Bosch Corporation developed the CAN protocol, which was called CAN 1.2, in 1993.</a:t>
            </a:r>
          </a:p>
          <a:p>
            <a:r>
              <a:rPr lang="en-US" dirty="0"/>
              <a:t>What is the CAN?</a:t>
            </a:r>
          </a:p>
        </p:txBody>
      </p:sp>
    </p:spTree>
    <p:extLst>
      <p:ext uri="{BB962C8B-B14F-4D97-AF65-F5344CB8AC3E}">
        <p14:creationId xmlns:p14="http://schemas.microsoft.com/office/powerpoint/2010/main" val="870890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FIGURE 10–55 A schematic of a Chevrolet Equinox shows that the vehicle uses a GMLAN BUS (DLC pins 6 and 14), plus a Class 2 (pin 2). A scan tool can therefore communicate to the transmission control module (TCM) through the high-speed network. Pin 1 connects to the low-speed GMLAN network.</a:t>
            </a:r>
          </a:p>
        </p:txBody>
      </p:sp>
      <p:pic>
        <p:nvPicPr>
          <p:cNvPr id="4" name="Picture 3" descr="M14_HALD8363_08_SE_C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7783" r="7799" b="56256"/>
          <a:stretch/>
        </p:blipFill>
        <p:spPr>
          <a:xfrm>
            <a:off x="1143000" y="1371600"/>
            <a:ext cx="6705600" cy="50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4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Controller Area Network, CAN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ntroller_Area_Network">
            <a:hlinkClick r:id="" action="ppaction://media"/>
            <a:extLst>
              <a:ext uri="{FF2B5EF4-FFF2-40B4-BE49-F238E27FC236}">
                <a16:creationId xmlns:a16="http://schemas.microsoft.com/office/drawing/2014/main" id="{FE7D8518-4561-4B96-8D25-FEEFBBA4C1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6002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47433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is the movement of electrons from one atom to another.</a:t>
            </a:r>
          </a:p>
          <a:p>
            <a:r>
              <a:rPr lang="en-US" dirty="0"/>
              <a:t>Automotive electricity uses the conventional theory that electricity flows from positive to negative.</a:t>
            </a:r>
          </a:p>
          <a:p>
            <a:r>
              <a:rPr lang="en-US" dirty="0"/>
              <a:t>The ampere is the measure of the amount of current flow.</a:t>
            </a:r>
          </a:p>
          <a:p>
            <a:r>
              <a:rPr lang="en-US" dirty="0"/>
              <a:t>Voltage is the unit of electrical pressure.</a:t>
            </a:r>
          </a:p>
        </p:txBody>
      </p:sp>
    </p:spTree>
    <p:extLst>
      <p:ext uri="{BB962C8B-B14F-4D97-AF65-F5344CB8AC3E}">
        <p14:creationId xmlns:p14="http://schemas.microsoft.com/office/powerpoint/2010/main" val="544088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ohm is the unit of electrical resistance.</a:t>
            </a:r>
          </a:p>
          <a:p>
            <a:r>
              <a:rPr lang="en-US" dirty="0"/>
              <a:t>All complete electrical circuits have a power source, a circuit protection device, a power-side wire or path, an electrical load, a ground return path, and a switch or a control device.</a:t>
            </a:r>
          </a:p>
          <a:p>
            <a:r>
              <a:rPr lang="en-US" dirty="0"/>
              <a:t>Circuit testers include test lights and fused jumper leads.</a:t>
            </a:r>
          </a:p>
        </p:txBody>
      </p:sp>
    </p:spTree>
    <p:extLst>
      <p:ext uri="{BB962C8B-B14F-4D97-AF65-F5344CB8AC3E}">
        <p14:creationId xmlns:p14="http://schemas.microsoft.com/office/powerpoint/2010/main" val="3054970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terminal is the metal end of a wire, whereas a connector is the plastic housing for the terminal.</a:t>
            </a:r>
          </a:p>
          <a:p>
            <a:r>
              <a:rPr lang="da-DK" dirty="0"/>
              <a:t>The use of a network for module communications reduces the number of wires and connections needed.</a:t>
            </a:r>
          </a:p>
          <a:p>
            <a:r>
              <a:rPr lang="da-DK" dirty="0"/>
              <a:t>The SAE communication classifications for vehicle communications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may be difficult for some people to learn for the following reasons:</a:t>
            </a:r>
          </a:p>
          <a:p>
            <a:pPr lvl="1"/>
            <a:r>
              <a:rPr lang="en-US" dirty="0"/>
              <a:t>It cannot be seen.</a:t>
            </a:r>
          </a:p>
          <a:p>
            <a:pPr lvl="1"/>
            <a:r>
              <a:rPr lang="en-US" dirty="0"/>
              <a:t>Only the results of electricity can be seen.</a:t>
            </a:r>
          </a:p>
          <a:p>
            <a:pPr lvl="1"/>
            <a:r>
              <a:rPr lang="en-US" dirty="0"/>
              <a:t>It has to be detected and measured</a:t>
            </a:r>
          </a:p>
        </p:txBody>
      </p:sp>
    </p:spTree>
    <p:extLst>
      <p:ext uri="{BB962C8B-B14F-4D97-AF65-F5344CB8AC3E}">
        <p14:creationId xmlns:p14="http://schemas.microsoft.com/office/powerpoint/2010/main" val="603670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Compressor Clutch Control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mp_clutch_cntr">
            <a:hlinkClick r:id="" action="ppaction://media"/>
            <a:extLst>
              <a:ext uri="{FF2B5EF4-FFF2-40B4-BE49-F238E27FC236}">
                <a16:creationId xmlns:a16="http://schemas.microsoft.com/office/drawing/2014/main" id="{FDA21DD6-BAE4-4465-AF90-853F7D35F5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276" y="1447800"/>
            <a:ext cx="8535448" cy="4800600"/>
          </a:xfrm>
        </p:spPr>
      </p:pic>
    </p:spTree>
    <p:extLst>
      <p:ext uri="{BB962C8B-B14F-4D97-AF65-F5344CB8AC3E}">
        <p14:creationId xmlns:p14="http://schemas.microsoft.com/office/powerpoint/2010/main" val="32667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7" y="323418"/>
            <a:ext cx="7286625" cy="877163"/>
          </a:xfrm>
        </p:spPr>
        <p:txBody>
          <a:bodyPr/>
          <a:lstStyle/>
          <a:p>
            <a:r>
              <a:rPr lang="en-US" sz="2400" dirty="0"/>
              <a:t>Animation: Compressor Clutch RPM Sensor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mp_rpm_sensor">
            <a:hlinkClick r:id="" action="ppaction://media"/>
            <a:extLst>
              <a:ext uri="{FF2B5EF4-FFF2-40B4-BE49-F238E27FC236}">
                <a16:creationId xmlns:a16="http://schemas.microsoft.com/office/drawing/2014/main" id="{48C5D128-A75C-467C-8EE9-23B7AC4CC4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5240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21251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6" y="304543"/>
            <a:ext cx="7058025" cy="877163"/>
          </a:xfrm>
        </p:spPr>
        <p:txBody>
          <a:bodyPr/>
          <a:lstStyle/>
          <a:p>
            <a:r>
              <a:rPr lang="en-US" sz="2400" dirty="0"/>
              <a:t>Animation: Compressor Temperature Sensor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mp_temp_sensor">
            <a:hlinkClick r:id="" action="ppaction://media"/>
            <a:extLst>
              <a:ext uri="{FF2B5EF4-FFF2-40B4-BE49-F238E27FC236}">
                <a16:creationId xmlns:a16="http://schemas.microsoft.com/office/drawing/2014/main" id="{1998A04C-6770-4458-B64C-56ABC81E4E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66675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19675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8600"/>
            <a:ext cx="8001000" cy="877163"/>
          </a:xfrm>
        </p:spPr>
        <p:txBody>
          <a:bodyPr/>
          <a:lstStyle/>
          <a:p>
            <a:r>
              <a:rPr lang="en-US" sz="2400" dirty="0"/>
              <a:t>Animation: Test Compressor Clutch Circuit, Test Light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comp_clutch_circuit_test_light">
            <a:hlinkClick r:id="" action="ppaction://media"/>
            <a:extLst>
              <a:ext uri="{FF2B5EF4-FFF2-40B4-BE49-F238E27FC236}">
                <a16:creationId xmlns:a16="http://schemas.microsoft.com/office/drawing/2014/main" id="{4A3599A9-0C26-4DF8-ABE7-93FCB69732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4478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6137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877163"/>
          </a:xfrm>
        </p:spPr>
        <p:txBody>
          <a:bodyPr/>
          <a:lstStyle/>
          <a:p>
            <a:r>
              <a:rPr lang="en-US" sz="2400" dirty="0"/>
              <a:t>Animation: Test Compressor Clutch Circuit, Volt Meter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Compressor_Clutch_Circuit_Volt_Meter">
            <a:hlinkClick r:id="" action="ppaction://media"/>
            <a:extLst>
              <a:ext uri="{FF2B5EF4-FFF2-40B4-BE49-F238E27FC236}">
                <a16:creationId xmlns:a16="http://schemas.microsoft.com/office/drawing/2014/main" id="{34AA32AB-0BE9-4271-95B0-F7154417D7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276" y="1447800"/>
            <a:ext cx="8535448" cy="4800600"/>
          </a:xfrm>
        </p:spPr>
      </p:pic>
    </p:spTree>
    <p:extLst>
      <p:ext uri="{BB962C8B-B14F-4D97-AF65-F5344CB8AC3E}">
        <p14:creationId xmlns:p14="http://schemas.microsoft.com/office/powerpoint/2010/main" val="20247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3499"/>
            <a:ext cx="8686799" cy="877163"/>
          </a:xfrm>
        </p:spPr>
        <p:txBody>
          <a:bodyPr/>
          <a:lstStyle/>
          <a:p>
            <a:r>
              <a:rPr lang="en-US" sz="2400" dirty="0"/>
              <a:t>Animation: Test Compressor Clutch Circuit, Clamp Meter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comp_clutch_circuit_clamp_meter">
            <a:hlinkClick r:id="" action="ppaction://media"/>
            <a:extLst>
              <a:ext uri="{FF2B5EF4-FFF2-40B4-BE49-F238E27FC236}">
                <a16:creationId xmlns:a16="http://schemas.microsoft.com/office/drawing/2014/main" id="{097C21F7-1FEE-419A-BAD0-A635686313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34486"/>
            <a:ext cx="7858031" cy="44196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2015C3-A813-4193-BF11-7A8606FC01F2}"/>
              </a:ext>
            </a:extLst>
          </p:cNvPr>
          <p:cNvSpPr/>
          <p:nvPr/>
        </p:nvSpPr>
        <p:spPr>
          <a:xfrm>
            <a:off x="1524000" y="1524000"/>
            <a:ext cx="4724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08008-405A-4489-AA04-63EFB2ED989D}"/>
              </a:ext>
            </a:extLst>
          </p:cNvPr>
          <p:cNvSpPr txBox="1"/>
          <p:nvPr/>
        </p:nvSpPr>
        <p:spPr>
          <a:xfrm>
            <a:off x="1400175" y="1447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Compressor Clutch Circuit, Clamp Meter</a:t>
            </a:r>
          </a:p>
        </p:txBody>
      </p:sp>
    </p:spTree>
    <p:extLst>
      <p:ext uri="{BB962C8B-B14F-4D97-AF65-F5344CB8AC3E}">
        <p14:creationId xmlns:p14="http://schemas.microsoft.com/office/powerpoint/2010/main" val="5621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4" y="609600"/>
            <a:ext cx="6343650" cy="507831"/>
          </a:xfrm>
        </p:spPr>
        <p:txBody>
          <a:bodyPr/>
          <a:lstStyle/>
          <a:p>
            <a:r>
              <a:rPr lang="en-US" sz="2400" dirty="0"/>
              <a:t>Animation: Test Blower Motor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blower_motor_test_light">
            <a:hlinkClick r:id="" action="ppaction://media"/>
            <a:extLst>
              <a:ext uri="{FF2B5EF4-FFF2-40B4-BE49-F238E27FC236}">
                <a16:creationId xmlns:a16="http://schemas.microsoft.com/office/drawing/2014/main" id="{A16B4CCE-4D85-4C25-820A-1D09995CB9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10451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Test Blower Motor, Clamp Meter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test_blower_motor_clamp_meter">
            <a:hlinkClick r:id="" action="ppaction://media"/>
            <a:extLst>
              <a:ext uri="{FF2B5EF4-FFF2-40B4-BE49-F238E27FC236}">
                <a16:creationId xmlns:a16="http://schemas.microsoft.com/office/drawing/2014/main" id="{83C66F5A-7BF7-41D1-BAB2-18C1861A76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501" y="1600200"/>
            <a:ext cx="8128998" cy="4572000"/>
          </a:xfrm>
        </p:spPr>
      </p:pic>
    </p:spTree>
    <p:extLst>
      <p:ext uri="{BB962C8B-B14F-4D97-AF65-F5344CB8AC3E}">
        <p14:creationId xmlns:p14="http://schemas.microsoft.com/office/powerpoint/2010/main" val="10090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4809009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Heater box removal (time 6:44)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Flushing a heater core (time 9:49)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Plugged heater core (time 9:33)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F150 heater core part 1 (time 7:15)</a:t>
            </a:r>
            <a:endParaRPr lang="en-US" sz="2000" dirty="0"/>
          </a:p>
          <a:p>
            <a:r>
              <a:rPr lang="en-US" sz="2000" dirty="0">
                <a:hlinkClick r:id="rId6"/>
              </a:rPr>
              <a:t>F150 heater core part 2 (time 15:28 )</a:t>
            </a:r>
            <a:endParaRPr lang="en-US" sz="2000" dirty="0"/>
          </a:p>
          <a:p>
            <a:r>
              <a:rPr lang="en-US" sz="2000" dirty="0">
                <a:hlinkClick r:id="rId7"/>
              </a:rPr>
              <a:t>Heater core removal (time 9:16)</a:t>
            </a:r>
            <a:endParaRPr lang="en-US" sz="2000" dirty="0"/>
          </a:p>
          <a:p>
            <a:r>
              <a:rPr lang="en-US" sz="2000" dirty="0">
                <a:hlinkClick r:id="rId8"/>
              </a:rPr>
              <a:t>Dodge heater core (time 6:41)</a:t>
            </a:r>
            <a:endParaRPr lang="en-US" sz="2000" dirty="0"/>
          </a:p>
          <a:p>
            <a:r>
              <a:rPr lang="en-US" sz="2000" dirty="0">
                <a:hlinkClick r:id="rId9"/>
              </a:rPr>
              <a:t>Audi heater core (time 6:09)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S 10 heater core (time 3:52)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Thunderbird heater core (time 5:35)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5679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4809009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Chevy 1500 heater core (time 11:59)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Lincoln heater core (time 21:46)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Kia Sportage heater core (time 7:14)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Cooling system pressure test (time 9:02)</a:t>
            </a:r>
            <a:endParaRPr lang="en-US" sz="2000" dirty="0"/>
          </a:p>
          <a:p>
            <a:r>
              <a:rPr lang="en-US" sz="2000" dirty="0">
                <a:hlinkClick r:id="rId6"/>
              </a:rPr>
              <a:t>Cooling system animation (time 0:22)</a:t>
            </a:r>
            <a:endParaRPr lang="en-US" sz="2000" dirty="0"/>
          </a:p>
          <a:p>
            <a:r>
              <a:rPr lang="en-US" sz="2000" dirty="0">
                <a:hlinkClick r:id="rId7"/>
              </a:rPr>
              <a:t>Thermostat (time 0:05)</a:t>
            </a:r>
            <a:endParaRPr lang="en-US" sz="2000" dirty="0"/>
          </a:p>
          <a:p>
            <a:r>
              <a:rPr lang="en-US" sz="2000" dirty="0">
                <a:hlinkClick r:id="rId8"/>
              </a:rPr>
              <a:t>Water pump replacement (time 8:36)</a:t>
            </a:r>
            <a:endParaRPr lang="en-US" sz="2000" dirty="0"/>
          </a:p>
          <a:p>
            <a:r>
              <a:rPr lang="en-US" sz="2000" dirty="0">
                <a:hlinkClick r:id="rId9"/>
              </a:rPr>
              <a:t>Coolant bypass pipe (time 9:14)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Thermostat (time 6:20)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Thermostat (time 8:27)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010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is the movement of electrons from one atom to another.</a:t>
            </a:r>
          </a:p>
          <a:p>
            <a:pPr lvl="1"/>
            <a:r>
              <a:rPr lang="en-US" dirty="0"/>
              <a:t>Nucleus</a:t>
            </a:r>
          </a:p>
          <a:p>
            <a:pPr lvl="2"/>
            <a:r>
              <a:rPr lang="en-US" dirty="0"/>
              <a:t>Protons, neutrons, and electrons</a:t>
            </a:r>
          </a:p>
          <a:p>
            <a:r>
              <a:rPr lang="en-US" dirty="0"/>
              <a:t>Automotive electricity uses the conventional theory that electricity flows from positive to negative.</a:t>
            </a:r>
          </a:p>
          <a:p>
            <a:r>
              <a:rPr lang="en-US" dirty="0"/>
              <a:t>Magnets and electrical charge</a:t>
            </a:r>
          </a:p>
          <a:p>
            <a:r>
              <a:rPr lang="en-US" dirty="0"/>
              <a:t>Electron orbits</a:t>
            </a:r>
          </a:p>
        </p:txBody>
      </p:sp>
    </p:spTree>
    <p:extLst>
      <p:ext uri="{BB962C8B-B14F-4D97-AF65-F5344CB8AC3E}">
        <p14:creationId xmlns:p14="http://schemas.microsoft.com/office/powerpoint/2010/main" val="470221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47800"/>
            <a:ext cx="8001000" cy="4809009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Radiator replacement (time 11:32)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Water pump and timing belt (time 12:22)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Coolant testing (time 2:11)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Coolant temp sensor (time 5:18)</a:t>
            </a:r>
            <a:endParaRPr lang="en-US" sz="2000" dirty="0"/>
          </a:p>
          <a:p>
            <a:r>
              <a:rPr lang="en-US" sz="2000" dirty="0">
                <a:hlinkClick r:id="rId6"/>
              </a:rPr>
              <a:t>Draining the radiator (time 2:33)</a:t>
            </a:r>
            <a:endParaRPr lang="en-US" sz="2000" dirty="0"/>
          </a:p>
          <a:p>
            <a:r>
              <a:rPr lang="en-US" sz="2000" dirty="0">
                <a:hlinkClick r:id="rId7"/>
              </a:rPr>
              <a:t>Cooling system (time 4:02)</a:t>
            </a:r>
            <a:endParaRPr lang="en-US" sz="2000" dirty="0"/>
          </a:p>
          <a:p>
            <a:r>
              <a:rPr lang="en-US" sz="2000" dirty="0">
                <a:hlinkClick r:id="rId8"/>
              </a:rPr>
              <a:t>Replace freeze plugs (time 3:43)</a:t>
            </a:r>
            <a:endParaRPr lang="en-US" sz="2000" dirty="0"/>
          </a:p>
          <a:p>
            <a:r>
              <a:rPr lang="en-US" sz="2000" dirty="0">
                <a:hlinkClick r:id="rId9"/>
              </a:rPr>
              <a:t>Engine overheat (time 26:09)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Water pump failure (time 6:00)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Does stop leak work (time 8:29)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96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24000"/>
            <a:ext cx="8001000" cy="4809009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Cooling system check (time 4:12)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Cooling fan (time 5:15)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Water pump (time 2:31)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Thermostat (time 1:07)</a:t>
            </a:r>
            <a:endParaRPr lang="en-US" sz="2000" dirty="0"/>
          </a:p>
          <a:p>
            <a:r>
              <a:rPr lang="en-US" sz="2000" dirty="0">
                <a:hlinkClick r:id="rId6"/>
              </a:rPr>
              <a:t>Thermostat (time 1:40)</a:t>
            </a:r>
            <a:endParaRPr lang="en-US" sz="2000" dirty="0"/>
          </a:p>
          <a:p>
            <a:r>
              <a:rPr lang="en-US" sz="2000" dirty="0">
                <a:hlinkClick r:id="rId7"/>
              </a:rPr>
              <a:t>Radiator (time 3:52)</a:t>
            </a:r>
            <a:endParaRPr lang="en-US" sz="2000" dirty="0"/>
          </a:p>
          <a:p>
            <a:r>
              <a:rPr lang="en-US" sz="2000" dirty="0">
                <a:hlinkClick r:id="rId8"/>
              </a:rPr>
              <a:t>Coolant tube (time 14:54)</a:t>
            </a:r>
            <a:endParaRPr lang="en-US" sz="2000" dirty="0"/>
          </a:p>
          <a:p>
            <a:r>
              <a:rPr lang="en-US" sz="2000" dirty="0">
                <a:hlinkClick r:id="rId9"/>
              </a:rPr>
              <a:t>Radiator (time 4:05)</a:t>
            </a:r>
            <a:endParaRPr lang="en-US" sz="2000" dirty="0"/>
          </a:p>
          <a:p>
            <a:r>
              <a:rPr lang="en-US" sz="2000" dirty="0">
                <a:hlinkClick r:id="rId10"/>
              </a:rPr>
              <a:t>Water pump replacement (time 2:19)</a:t>
            </a:r>
            <a:endParaRPr lang="en-US" sz="2000" dirty="0"/>
          </a:p>
          <a:p>
            <a:r>
              <a:rPr lang="en-US" sz="2000" dirty="0">
                <a:hlinkClick r:id="rId11"/>
              </a:rPr>
              <a:t>Radiator replacement (time 3:02)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1808187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Belt tensioner (time 3:59)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Belt and pulley basics (time 10:58)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Idler pulley (time 2:50)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Cooling fan diagnosis (time 2:21)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24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Electricity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Conductors</a:t>
            </a:r>
          </a:p>
          <a:p>
            <a:pPr lvl="1"/>
            <a:r>
              <a:rPr lang="en-US" dirty="0"/>
              <a:t>Conductors are materials with fewer than four electrons in their atom’s outer orbit.</a:t>
            </a:r>
          </a:p>
          <a:p>
            <a:r>
              <a:rPr lang="en-US" dirty="0"/>
              <a:t>Insulators</a:t>
            </a:r>
          </a:p>
          <a:p>
            <a:pPr lvl="1"/>
            <a:r>
              <a:rPr lang="en-US" dirty="0"/>
              <a:t>Insulators are materials with more than four electrons in their atom’s outer orbit.</a:t>
            </a:r>
          </a:p>
          <a:p>
            <a:r>
              <a:rPr lang="en-US" dirty="0"/>
              <a:t>Semiconductors</a:t>
            </a:r>
          </a:p>
          <a:p>
            <a:pPr lvl="1"/>
            <a:r>
              <a:rPr lang="en-US" dirty="0"/>
              <a:t>Materials with exactly four electrons in their outer orbit are called semiconductors.</a:t>
            </a:r>
          </a:p>
        </p:txBody>
      </p:sp>
    </p:spTree>
    <p:extLst>
      <p:ext uri="{BB962C8B-B14F-4D97-AF65-F5344CB8AC3E}">
        <p14:creationId xmlns:p14="http://schemas.microsoft.com/office/powerpoint/2010/main" val="187724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10–2</a:t>
            </a:r>
            <a:r>
              <a:rPr lang="en-US" dirty="0"/>
              <a:t> The nucleus of an atom has a positive (+) charge and the surrounding electrons have a negative (−) charge.</a:t>
            </a:r>
          </a:p>
        </p:txBody>
      </p:sp>
      <p:pic>
        <p:nvPicPr>
          <p:cNvPr id="3" name="Picture 2" descr="603691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611783"/>
            <a:ext cx="4267200" cy="45488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Copper Atom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5" name="copper_atom">
            <a:hlinkClick r:id="" action="ppaction://media"/>
            <a:extLst>
              <a:ext uri="{FF2B5EF4-FFF2-40B4-BE49-F238E27FC236}">
                <a16:creationId xmlns:a16="http://schemas.microsoft.com/office/drawing/2014/main" id="{20CC2AD6-4D9B-4B77-A705-4534BD02B8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240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27450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4385</TotalTime>
  <Words>2123</Words>
  <Application>Microsoft Office PowerPoint</Application>
  <PresentationFormat>On-screen Show (4:3)</PresentationFormat>
  <Paragraphs>217</Paragraphs>
  <Slides>62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Times New Roman</vt:lpstr>
      <vt:lpstr>Wingdings</vt:lpstr>
      <vt:lpstr>508 Lecture</vt:lpstr>
      <vt:lpstr>Automotive Heating And Air Conditioning</vt:lpstr>
      <vt:lpstr>Learning Objectives</vt:lpstr>
      <vt:lpstr>Learning Objectives</vt:lpstr>
      <vt:lpstr>Learning Objectives</vt:lpstr>
      <vt:lpstr>Introduction</vt:lpstr>
      <vt:lpstr>Electricity (1 of 2)</vt:lpstr>
      <vt:lpstr>Electricity (2 of 2)</vt:lpstr>
      <vt:lpstr>FIGURE 10–2 The nucleus of an atom has a positive (+) charge and the surrounding electrons have a negative (−) charge.</vt:lpstr>
      <vt:lpstr>Animation: Copper Atom (The animation will automatically start in a few seconds) </vt:lpstr>
      <vt:lpstr>FIGURE 10–7 Insulators are elements with five to eight electrons in the outer orbit.</vt:lpstr>
      <vt:lpstr>How Electrons Move Through a Conductor</vt:lpstr>
      <vt:lpstr>FIGURE 10–10 Conventional theory states that current flows through a circuit from positive (+) to negative (−). Automotive electricity uses the conventional theory in all electrical diagrams and schematics.</vt:lpstr>
      <vt:lpstr>Animation: Ohm’s Law, Current (The animation will automatically start in a few seconds) </vt:lpstr>
      <vt:lpstr>Units of Electricity</vt:lpstr>
      <vt:lpstr>Electrical Circuits</vt:lpstr>
      <vt:lpstr>FIGURE 10–16 The return path back to the battery can be any electrical conductor, such as a copper wire or the metal frame or body of the vehicle.</vt:lpstr>
      <vt:lpstr>Electrical Schematics (1 of 2)</vt:lpstr>
      <vt:lpstr>Electrical Schematics (2 of 2)</vt:lpstr>
      <vt:lpstr>FIGURE 10–18 The center wire is a solid color wire, meaning that the wire has no other identifying tracer or stripe color. The two end wires could be labeled “BLU/WHT,” indicating a blue wire with a white tracer or stripe.</vt:lpstr>
      <vt:lpstr>Types of Circuit Faults (1 of 2)</vt:lpstr>
      <vt:lpstr>Types of Circuit Faults (2 of 2)</vt:lpstr>
      <vt:lpstr>FIGURE 10–21 Examples of common causes of open circuits. Some of these causes are often difficult to find.</vt:lpstr>
      <vt:lpstr>Fused Jumper Wire</vt:lpstr>
      <vt:lpstr>FIGURE 10–25 A technician-made fused jumper lead, which is equipped with a red 10-ampere fuse. This fused jumper wire uses terminals for testing circuits at a connector instead of alligator clips.</vt:lpstr>
      <vt:lpstr>Test Light</vt:lpstr>
      <vt:lpstr>FIGURE 10–26 Testing a fuse with a test light. If the fuse is good, the test light should light on both sides (power side and load side) of the fuse.</vt:lpstr>
      <vt:lpstr>Animation: Test Light Checks (The animation will automatically start in a few seconds) </vt:lpstr>
      <vt:lpstr>Digital Meters</vt:lpstr>
      <vt:lpstr>FIGURE 10–31 Using a digital multimeter set to read ohms (Ω) to test this light bulb. The meter reads the resistance of the filament.</vt:lpstr>
      <vt:lpstr>Animation: Meter Usage, Measure Ohms (The animation will automatically start in a few seconds) </vt:lpstr>
      <vt:lpstr>Inductive Ammeters</vt:lpstr>
      <vt:lpstr>Terminals and Connectors</vt:lpstr>
      <vt:lpstr>Figure 10–37 Some terminals have seals attached to help seal the electrical connections</vt:lpstr>
      <vt:lpstr>FIGURE 10–39 The secondary locks help retain the terminals in the connector.</vt:lpstr>
      <vt:lpstr>Wire Repair (1 of 2)</vt:lpstr>
      <vt:lpstr>Wire Repair (2 of 2)</vt:lpstr>
      <vt:lpstr>Animation: Electrical Wire Repair (The animation will automatically start in a few seconds) </vt:lpstr>
      <vt:lpstr>Relays</vt:lpstr>
      <vt:lpstr>FIGURE 1–47 A relay uses a movable arm to complete a circuit whenever there is a power at terminal 86 and a ground at terminal 85. A typical relay only requires about 1/10 ampere through the relay coil. The movable arm then closes the contacts (#30 to #87) and can often handle 30 amperes or more.</vt:lpstr>
      <vt:lpstr>Animation: Relay (The animation will automatically start in a few seconds) </vt:lpstr>
      <vt:lpstr>Networks</vt:lpstr>
      <vt:lpstr>FIGURE 10–53 A network allows all modules to communicate with other modules.</vt:lpstr>
      <vt:lpstr>Network Classifications</vt:lpstr>
      <vt:lpstr>Controller Area Network</vt:lpstr>
      <vt:lpstr>FIGURE 10–55 A schematic of a Chevrolet Equinox shows that the vehicle uses a GMLAN BUS (DLC pins 6 and 14), plus a Class 2 (pin 2). A scan tool can therefore communicate to the transmission control module (TCM) through the high-speed network. Pin 1 connects to the low-speed GMLAN network.</vt:lpstr>
      <vt:lpstr>Animation: Controller Area Network, CAN (The animation will automatically start in a few seconds) </vt:lpstr>
      <vt:lpstr>Summary (1 of 3)</vt:lpstr>
      <vt:lpstr>Summary (2 of 3)</vt:lpstr>
      <vt:lpstr>Summary (3 of 3)</vt:lpstr>
      <vt:lpstr>Animation: Compressor Clutch Control (The animation will automatically start in a few seconds) </vt:lpstr>
      <vt:lpstr>Animation: Compressor Clutch RPM Sensor (The animation will automatically start in a few seconds) </vt:lpstr>
      <vt:lpstr>Animation: Compressor Temperature Sensor (The animation will automatically start in a few seconds) </vt:lpstr>
      <vt:lpstr>Animation: Test Compressor Clutch Circuit, Test Light (The animation will automatically start in a few seconds) </vt:lpstr>
      <vt:lpstr>Animation: Test Compressor Clutch Circuit, Volt Meter (The animation will automatically start in a few seconds) </vt:lpstr>
      <vt:lpstr>Animation: Test Compressor Clutch Circuit, Clamp Meter (The animation will automatically start in a few seconds) </vt:lpstr>
      <vt:lpstr>Animation: Test Blower Motor (The animation will automatically start in a few seconds) </vt:lpstr>
      <vt:lpstr>Animation: Test Blower Motor, Clamp Meter (The animation will automatically start in a few seconds) </vt:lpstr>
      <vt:lpstr>Video Links (Internet Access Required)</vt:lpstr>
      <vt:lpstr>Video Links (Internet Access Required)</vt:lpstr>
      <vt:lpstr>Video Links (Internet Access Required)</vt:lpstr>
      <vt:lpstr>Video Links (Internet Access Required)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HVAC Electricity and Electronics</dc:title>
  <dc:subject>Automotive Heating And Air Conditioning</dc:subject>
  <dc:creator>James D. Halderman</dc:creator>
  <cp:keywords>Automotive</cp:keywords>
  <cp:lastModifiedBy>Glen Plants</cp:lastModifiedBy>
  <cp:revision>219</cp:revision>
  <dcterms:created xsi:type="dcterms:W3CDTF">2014-07-14T20:04:21Z</dcterms:created>
  <dcterms:modified xsi:type="dcterms:W3CDTF">2021-02-01T14:47:42Z</dcterms:modified>
</cp:coreProperties>
</file>