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6" r:id="rId2"/>
    <p:sldId id="382" r:id="rId3"/>
    <p:sldId id="383" r:id="rId4"/>
    <p:sldId id="384" r:id="rId5"/>
    <p:sldId id="396" r:id="rId6"/>
    <p:sldId id="385" r:id="rId7"/>
    <p:sldId id="397" r:id="rId8"/>
    <p:sldId id="402" r:id="rId9"/>
    <p:sldId id="1088" r:id="rId10"/>
    <p:sldId id="387" r:id="rId11"/>
    <p:sldId id="388" r:id="rId12"/>
    <p:sldId id="389" r:id="rId13"/>
    <p:sldId id="390" r:id="rId14"/>
    <p:sldId id="391" r:id="rId15"/>
    <p:sldId id="399" r:id="rId16"/>
    <p:sldId id="400" r:id="rId17"/>
    <p:sldId id="403" r:id="rId18"/>
    <p:sldId id="404" r:id="rId19"/>
    <p:sldId id="393" r:id="rId20"/>
    <p:sldId id="394" r:id="rId21"/>
    <p:sldId id="395" r:id="rId22"/>
    <p:sldId id="401" r:id="rId23"/>
    <p:sldId id="10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3" autoAdjust="0"/>
    <p:restoredTop sz="83248" autoAdjust="0"/>
  </p:normalViewPr>
  <p:slideViewPr>
    <p:cSldViewPr>
      <p:cViewPr varScale="1">
        <p:scale>
          <a:sx n="114" d="100"/>
          <a:sy n="114" d="100"/>
        </p:scale>
        <p:origin x="15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AD281E-63B0-F245-933C-A3802368DFC4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48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97154"/>
            <a:ext cx="8229600" cy="415498"/>
          </a:xfrm>
        </p:spPr>
        <p:txBody>
          <a:bodyPr>
            <a:sp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31654"/>
          </a:xfrm>
        </p:spPr>
        <p:txBody>
          <a:bodyPr>
            <a:spAutoFit/>
          </a:bodyPr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2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3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Jglw6xgR0" TargetMode="External"/><Relationship Id="rId2" Type="http://schemas.openxmlformats.org/officeDocument/2006/relationships/hyperlink" Target="https://www.youtube.com/watch?v=vi5GZ5EWki4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Ninth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Vehicle Identification and Emission Ratings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SAFETY CERTIFICATION LABEL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vehicle safety certification label is attached to the left side pillar post on the rearward-facing section of the left front door. </a:t>
            </a:r>
          </a:p>
          <a:p>
            <a:pPr lvl="1"/>
            <a:r>
              <a:rPr lang="en-US" dirty="0"/>
              <a:t>This label indicates the month and year of manufacture as well as the: </a:t>
            </a:r>
          </a:p>
          <a:p>
            <a:pPr lvl="2"/>
            <a:r>
              <a:rPr lang="en-US" dirty="0"/>
              <a:t>Gross vehicle weight rating (GVWR)</a:t>
            </a:r>
          </a:p>
          <a:p>
            <a:pPr lvl="2"/>
            <a:r>
              <a:rPr lang="en-US" dirty="0"/>
              <a:t>Gross axle weight rating (GAWR)</a:t>
            </a:r>
          </a:p>
          <a:p>
            <a:pPr lvl="2"/>
            <a:r>
              <a:rPr lang="en-US" dirty="0"/>
              <a:t>Vehicle identification number (VIN).</a:t>
            </a:r>
          </a:p>
        </p:txBody>
      </p:sp>
    </p:spTree>
    <p:extLst>
      <p:ext uri="{BB962C8B-B14F-4D97-AF65-F5344CB8AC3E}">
        <p14:creationId xmlns:p14="http://schemas.microsoft.com/office/powerpoint/2010/main" val="117087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VECI LABEL (1 OF 2)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vehicle emissions control information (VECI) label under the hood of the vehicle shows informative settings and emission hose routing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173926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VECI LABEL (2 OF 2)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VECI label usually includes the following information.</a:t>
            </a:r>
          </a:p>
          <a:p>
            <a:pPr lvl="1"/>
            <a:r>
              <a:rPr lang="en-US" dirty="0"/>
              <a:t>Engine identification</a:t>
            </a:r>
          </a:p>
          <a:p>
            <a:pPr lvl="1"/>
            <a:r>
              <a:rPr lang="en-US" dirty="0"/>
              <a:t>Emissions standard that the vehicle meets</a:t>
            </a:r>
          </a:p>
          <a:p>
            <a:pPr lvl="1"/>
            <a:r>
              <a:rPr lang="en-US" dirty="0"/>
              <a:t>Vacuum hose routing diagram</a:t>
            </a:r>
          </a:p>
          <a:p>
            <a:pPr lvl="1"/>
            <a:r>
              <a:rPr lang="en-US" dirty="0"/>
              <a:t>Base ignition timing (if adjustable)</a:t>
            </a:r>
          </a:p>
          <a:p>
            <a:pPr lvl="1"/>
            <a:r>
              <a:rPr lang="en-US" dirty="0"/>
              <a:t>Spark plug type and gap</a:t>
            </a:r>
          </a:p>
          <a:p>
            <a:pPr lvl="1"/>
            <a:r>
              <a:rPr lang="en-US" dirty="0"/>
              <a:t>Valve lash</a:t>
            </a:r>
          </a:p>
          <a:p>
            <a:pPr lvl="1"/>
            <a:r>
              <a:rPr lang="en-US" dirty="0"/>
              <a:t>Emission calibration code</a:t>
            </a:r>
          </a:p>
        </p:txBody>
      </p:sp>
    </p:spTree>
    <p:extLst>
      <p:ext uri="{BB962C8B-B14F-4D97-AF65-F5344CB8AC3E}">
        <p14:creationId xmlns:p14="http://schemas.microsoft.com/office/powerpoint/2010/main" val="245044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STANDARDS IN THE UNITED STATES (1 OF 3)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United States, emissions standards are managed by the Environmental Protection Agency (EPA) as well as some U.S. state governments. </a:t>
            </a:r>
          </a:p>
          <a:p>
            <a:r>
              <a:rPr lang="en-US" dirty="0"/>
              <a:t>Some of the strictest standards in the world are formulated in California by the California Air Resources Board (CARB).</a:t>
            </a:r>
          </a:p>
        </p:txBody>
      </p:sp>
    </p:spTree>
    <p:extLst>
      <p:ext uri="{BB962C8B-B14F-4D97-AF65-F5344CB8AC3E}">
        <p14:creationId xmlns:p14="http://schemas.microsoft.com/office/powerpoint/2010/main" val="367335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STANDARDS IN THE UNITED STATES (2 OF 3)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TIER 1 AND TIER 2</a:t>
            </a:r>
          </a:p>
          <a:p>
            <a:pPr lvl="1"/>
            <a:r>
              <a:rPr lang="en-US" dirty="0"/>
              <a:t>TLEV—Transitional Low-Emission Vehicle. </a:t>
            </a:r>
          </a:p>
          <a:p>
            <a:pPr lvl="1"/>
            <a:r>
              <a:rPr lang="en-US" dirty="0"/>
              <a:t>LEV—(also known as LEV I)—Low-Emission Vehicle.</a:t>
            </a:r>
          </a:p>
          <a:p>
            <a:pPr lvl="1"/>
            <a:r>
              <a:rPr lang="en-US" dirty="0"/>
              <a:t>ULEV—(also known as ULEV I). </a:t>
            </a:r>
          </a:p>
          <a:p>
            <a:pPr lvl="1"/>
            <a:r>
              <a:rPr lang="en-US" dirty="0"/>
              <a:t>ULEV II—Ultra-Low-Emission Vehicle. </a:t>
            </a:r>
          </a:p>
          <a:p>
            <a:pPr lvl="1"/>
            <a:r>
              <a:rPr lang="en-US" dirty="0"/>
              <a:t>SULEV—Super-Ultra-Low-Emission Vehicle. </a:t>
            </a:r>
          </a:p>
        </p:txBody>
      </p:sp>
    </p:spTree>
    <p:extLst>
      <p:ext uri="{BB962C8B-B14F-4D97-AF65-F5344CB8AC3E}">
        <p14:creationId xmlns:p14="http://schemas.microsoft.com/office/powerpoint/2010/main" val="130613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STANDARDS IN THE UNITED STATES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ZEV—Zero-Emission Vehicle.</a:t>
            </a:r>
          </a:p>
          <a:p>
            <a:pPr lvl="1"/>
            <a:r>
              <a:rPr lang="en-US" dirty="0"/>
              <a:t>ILEV—Inherently Low-Emission Vehicle.</a:t>
            </a:r>
          </a:p>
          <a:p>
            <a:pPr lvl="1"/>
            <a:r>
              <a:rPr lang="en-US" dirty="0"/>
              <a:t>AT-PZEV—Advanced Technology Partial-Zero-Emission Vehicle.</a:t>
            </a:r>
          </a:p>
        </p:txBody>
      </p:sp>
    </p:spTree>
    <p:extLst>
      <p:ext uri="{BB962C8B-B14F-4D97-AF65-F5344CB8AC3E}">
        <p14:creationId xmlns:p14="http://schemas.microsoft.com/office/powerpoint/2010/main" val="389877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9–3</a:t>
            </a:r>
            <a:r>
              <a:rPr lang="en-US" dirty="0"/>
              <a:t> This vehicle emission control information (VECI) decal indicates this vehicle meets both national EPA Tier 2, Bin 5 (T2B5) and California (ULEV II) emission standards.</a:t>
            </a:r>
          </a:p>
        </p:txBody>
      </p:sp>
      <p:pic>
        <p:nvPicPr>
          <p:cNvPr id="3" name="Picture 2" descr="6540009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031796"/>
            <a:ext cx="5760719" cy="37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2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3 STANDARDS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Tier 3 designed to do?</a:t>
            </a:r>
          </a:p>
        </p:txBody>
      </p:sp>
    </p:spTree>
    <p:extLst>
      <p:ext uri="{BB962C8B-B14F-4D97-AF65-F5344CB8AC3E}">
        <p14:creationId xmlns:p14="http://schemas.microsoft.com/office/powerpoint/2010/main" val="380815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 has its own set of standards that vehicles must meet, which includes the following tiers:</a:t>
            </a:r>
          </a:p>
          <a:p>
            <a:pPr lvl="1"/>
            <a:r>
              <a:rPr lang="it-IT" dirty="0"/>
              <a:t>Euro I (1992–1995)</a:t>
            </a:r>
          </a:p>
          <a:p>
            <a:pPr lvl="1"/>
            <a:r>
              <a:rPr lang="it-IT" dirty="0"/>
              <a:t>Euro II (1995–1999)</a:t>
            </a:r>
          </a:p>
          <a:p>
            <a:pPr lvl="1"/>
            <a:r>
              <a:rPr lang="it-IT" dirty="0"/>
              <a:t>Euro III (1999–2005)</a:t>
            </a:r>
          </a:p>
          <a:p>
            <a:pPr lvl="1"/>
            <a:r>
              <a:rPr lang="it-IT" dirty="0"/>
              <a:t>Euro IV (2005–2008)</a:t>
            </a:r>
          </a:p>
          <a:p>
            <a:pPr lvl="1"/>
            <a:r>
              <a:rPr lang="it-IT" dirty="0"/>
              <a:t>Euro V (2008+)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CODES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Calibration codes are usually located on powertrain control modules (PCMs) or other controllers. </a:t>
            </a: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4625975" y="1606550"/>
            <a:ext cx="4213225" cy="4108450"/>
            <a:chOff x="2914" y="1270"/>
            <a:chExt cx="2654" cy="2588"/>
          </a:xfrm>
        </p:grpSpPr>
        <p:pic>
          <p:nvPicPr>
            <p:cNvPr id="19460" name="Picture 4" descr="AAJKYIL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0"/>
              <a:ext cx="262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8038" name="Rectangle 6"/>
            <p:cNvSpPr>
              <a:spLocks noChangeArrowheads="1"/>
            </p:cNvSpPr>
            <p:nvPr/>
          </p:nvSpPr>
          <p:spPr bwMode="auto">
            <a:xfrm>
              <a:off x="2928" y="3264"/>
              <a:ext cx="2640" cy="5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9–4 </a:t>
              </a:r>
              <a:r>
                <a:rPr lang="en-US" dirty="0">
                  <a:cs typeface="+mn-cs"/>
                </a:rPr>
                <a:t>A typical computer calibration sticker on the case of the controller. The information on the sticker is often needed when ordering parts or a replacement controller.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54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9.1</a:t>
            </a:r>
            <a:r>
              <a:rPr lang="en-US" dirty="0"/>
              <a:t> Discuss the parts of a vehicle, and differentiate between front-wheel drive and rear-wheel drive.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9.2 </a:t>
            </a:r>
            <a:r>
              <a:rPr lang="en-US" dirty="0"/>
              <a:t>Explain vehicle identification, vehicle safety certification label, and the VECI label.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9.3</a:t>
            </a:r>
            <a:r>
              <a:rPr lang="en-US" dirty="0"/>
              <a:t> Discuss emission standards in the United States.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9.4 </a:t>
            </a:r>
            <a:r>
              <a:rPr lang="en-US" dirty="0"/>
              <a:t>Explain calibration codes and casting numbers.</a:t>
            </a:r>
          </a:p>
        </p:txBody>
      </p:sp>
    </p:spTree>
    <p:extLst>
      <p:ext uri="{BB962C8B-B14F-4D97-AF65-F5344CB8AC3E}">
        <p14:creationId xmlns:p14="http://schemas.microsoft.com/office/powerpoint/2010/main" val="244798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NUMBERS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/>
              <a:t>Whenever an engine part such as a block is cast, a number is put into the mold to identify the casting.</a:t>
            </a:r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4625975" y="2057400"/>
            <a:ext cx="4213225" cy="3244850"/>
            <a:chOff x="2914" y="1402"/>
            <a:chExt cx="2654" cy="2044"/>
          </a:xfrm>
        </p:grpSpPr>
        <p:pic>
          <p:nvPicPr>
            <p:cNvPr id="20484" name="Picture 4" descr="AAJKYIM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402"/>
              <a:ext cx="2626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9062" name="Rectangle 6"/>
            <p:cNvSpPr>
              <a:spLocks noChangeArrowheads="1"/>
            </p:cNvSpPr>
            <p:nvPr/>
          </p:nvSpPr>
          <p:spPr bwMode="auto">
            <a:xfrm>
              <a:off x="2928" y="3120"/>
              <a:ext cx="2640" cy="3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9–5 </a:t>
              </a:r>
              <a:r>
                <a:rPr lang="en-US" dirty="0">
                  <a:cs typeface="+mn-cs"/>
                </a:rPr>
                <a:t>Engine block identification number cast into the block is used for identification.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12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 OF 2)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front, rear, left, and right side of a vehicle are as viewed from the driver</a:t>
            </a:r>
            <a:r>
              <a:rPr lang="en-US" altLang="ja-JP" dirty="0"/>
              <a:t>'</a:t>
            </a:r>
            <a:r>
              <a:rPr lang="en-US" dirty="0"/>
              <a:t>s seat.</a:t>
            </a:r>
          </a:p>
          <a:p>
            <a:r>
              <a:rPr lang="en-US" dirty="0"/>
              <a:t>The VIN is very important as it includes when the vehicle was built, as well as the engine code and many other details about the vehicle.</a:t>
            </a:r>
          </a:p>
        </p:txBody>
      </p:sp>
    </p:spTree>
    <p:extLst>
      <p:ext uri="{BB962C8B-B14F-4D97-AF65-F5344CB8AC3E}">
        <p14:creationId xmlns:p14="http://schemas.microsoft.com/office/powerpoint/2010/main" val="411745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VECI label under the hood needs to be checked by the technician to service the vehicle.</a:t>
            </a:r>
          </a:p>
          <a:p>
            <a:r>
              <a:rPr lang="en-US" dirty="0"/>
              <a:t>Other vehicle information that the technician may need for a service or repair include calibration codes, casting numbers, and emissions rating.</a:t>
            </a:r>
          </a:p>
        </p:txBody>
      </p:sp>
    </p:spTree>
    <p:extLst>
      <p:ext uri="{BB962C8B-B14F-4D97-AF65-F5344CB8AC3E}">
        <p14:creationId xmlns:p14="http://schemas.microsoft.com/office/powerpoint/2010/main" val="344367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B9F4-8C3C-4E94-BA99-251784F0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14400"/>
            <a:ext cx="6172200" cy="369332"/>
          </a:xfrm>
        </p:spPr>
        <p:txBody>
          <a:bodyPr/>
          <a:lstStyle/>
          <a:p>
            <a:r>
              <a:rPr lang="en-US" sz="2400" dirty="0"/>
              <a:t>Video Links </a:t>
            </a:r>
            <a:r>
              <a:rPr lang="en-US" sz="900" dirty="0"/>
              <a:t>(Internet Access Required)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84CA-0CEB-42AE-A7B7-A84F09DD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524000"/>
            <a:ext cx="6172200" cy="807913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How to find your VIN (time 1:08)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How to Obtain a Car’s VIN (time 1:37)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452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VEHICLE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names of the parts of a vehicle are based on the location and purpose of the component.</a:t>
            </a:r>
          </a:p>
          <a:p>
            <a:pPr lvl="1"/>
            <a:r>
              <a:rPr lang="en-US" dirty="0"/>
              <a:t>Left side of the vehicle</a:t>
            </a:r>
          </a:p>
          <a:p>
            <a:pPr lvl="1"/>
            <a:r>
              <a:rPr lang="en-US" dirty="0"/>
              <a:t>Right side of the vehicle </a:t>
            </a:r>
          </a:p>
          <a:p>
            <a:pPr lvl="1"/>
            <a:r>
              <a:rPr lang="en-US" dirty="0"/>
              <a:t>Front and rear</a:t>
            </a:r>
          </a:p>
        </p:txBody>
      </p:sp>
    </p:spTree>
    <p:extLst>
      <p:ext uri="{BB962C8B-B14F-4D97-AF65-F5344CB8AC3E}">
        <p14:creationId xmlns:p14="http://schemas.microsoft.com/office/powerpoint/2010/main" val="297638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FRONT-WHEEL DRIVE VERSUS REAR-WHEEL DRIVE (1 OF 2)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Front-wheel drive (FWD) means that the front wheels are being driven by the engine, as well as turned by the steering wheel.</a:t>
            </a:r>
          </a:p>
          <a:p>
            <a:r>
              <a:rPr lang="en-US" dirty="0"/>
              <a:t>Rear-wheel drive (RWD) means that the rear wheels are driven by the engine. </a:t>
            </a:r>
          </a:p>
          <a:p>
            <a:pPr lvl="1"/>
            <a:r>
              <a:rPr lang="en-US" dirty="0"/>
              <a:t>If the engine is in the front, it can be either front or rear-wheel drive. </a:t>
            </a:r>
          </a:p>
        </p:txBody>
      </p:sp>
    </p:spTree>
    <p:extLst>
      <p:ext uri="{BB962C8B-B14F-4D97-AF65-F5344CB8AC3E}">
        <p14:creationId xmlns:p14="http://schemas.microsoft.com/office/powerpoint/2010/main" val="423402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FRONT-WHEEL DRIVE VERSUS REAR-WHEEL DRIVE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 front engine vehicle can also drive all four wheels (4WD) or all-wheel drive (AWD). </a:t>
            </a:r>
          </a:p>
          <a:p>
            <a:pPr lvl="1"/>
            <a:r>
              <a:rPr lang="en-US" dirty="0"/>
              <a:t>If the engine is located at the rear of the vehicle, it can be rear-wheel drive or four-wheel (AWD) drive.</a:t>
            </a:r>
          </a:p>
        </p:txBody>
      </p:sp>
    </p:spTree>
    <p:extLst>
      <p:ext uri="{BB962C8B-B14F-4D97-AF65-F5344CB8AC3E}">
        <p14:creationId xmlns:p14="http://schemas.microsoft.com/office/powerpoint/2010/main" val="412745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IDENTIFICATION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service work requires that the vehicle, including the engine and accessories, be properly identified. </a:t>
            </a:r>
          </a:p>
          <a:p>
            <a:r>
              <a:rPr lang="en-US" dirty="0"/>
              <a:t>The most common identification is the make, model, and year of the vehicle.</a:t>
            </a:r>
          </a:p>
          <a:p>
            <a:pPr lvl="1"/>
            <a:r>
              <a:rPr lang="en-US" dirty="0"/>
              <a:t>Make: e.g., Chevrolet</a:t>
            </a:r>
          </a:p>
          <a:p>
            <a:pPr lvl="1"/>
            <a:r>
              <a:rPr lang="en-US" dirty="0"/>
              <a:t>Model: e.g., Trailblazer</a:t>
            </a:r>
          </a:p>
          <a:p>
            <a:pPr lvl="1"/>
            <a:r>
              <a:rPr lang="en-US" dirty="0"/>
              <a:t>Year: e.g., 2007</a:t>
            </a:r>
          </a:p>
        </p:txBody>
      </p:sp>
    </p:spTree>
    <p:extLst>
      <p:ext uri="{BB962C8B-B14F-4D97-AF65-F5344CB8AC3E}">
        <p14:creationId xmlns:p14="http://schemas.microsoft.com/office/powerpoint/2010/main" val="331523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9–1</a:t>
            </a:r>
            <a:r>
              <a:rPr lang="en-US" dirty="0"/>
              <a:t> The vehicle identification number (VIN) is visible through the base of the windshield and on a decal inside the driver’s door.</a:t>
            </a:r>
          </a:p>
        </p:txBody>
      </p:sp>
      <p:pic>
        <p:nvPicPr>
          <p:cNvPr id="3" name="Picture 2" descr="6540009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0668" y="2454250"/>
            <a:ext cx="5782664" cy="28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9-2</a:t>
            </a:r>
            <a:r>
              <a:rPr lang="en-US" dirty="0"/>
              <a:t> A typical VIN showing the information that is represented.</a:t>
            </a:r>
          </a:p>
        </p:txBody>
      </p:sp>
      <p:pic>
        <p:nvPicPr>
          <p:cNvPr id="3" name="Picture 2" descr="6540009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98" y="2419503"/>
            <a:ext cx="8953805" cy="29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7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958-AAF6-4181-A1AD-45620D63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6" y="354877"/>
            <a:ext cx="7058025" cy="877163"/>
          </a:xfrm>
        </p:spPr>
        <p:txBody>
          <a:bodyPr/>
          <a:lstStyle/>
          <a:p>
            <a:r>
              <a:rPr lang="en-US" sz="2400" dirty="0"/>
              <a:t>Animation: Vehicle Identification Number, VIN</a:t>
            </a:r>
            <a:br>
              <a:rPr lang="en-US" sz="1800" dirty="0"/>
            </a:br>
            <a:r>
              <a:rPr lang="en-US" sz="900" dirty="0">
                <a:solidFill>
                  <a:schemeClr val="bg2"/>
                </a:solidFill>
              </a:rPr>
              <a:t>(The animation will automatically start in a few seconds) </a:t>
            </a:r>
            <a:endParaRPr lang="en-US" sz="900" dirty="0"/>
          </a:p>
        </p:txBody>
      </p:sp>
      <p:pic>
        <p:nvPicPr>
          <p:cNvPr id="6" name="Vehicle_ID_Number">
            <a:hlinkClick r:id="" action="ppaction://media"/>
            <a:extLst>
              <a:ext uri="{FF2B5EF4-FFF2-40B4-BE49-F238E27FC236}">
                <a16:creationId xmlns:a16="http://schemas.microsoft.com/office/drawing/2014/main" id="{7EBCE2CB-0C75-493E-8E4C-2E3B90946C2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242" y="1568741"/>
            <a:ext cx="7993515" cy="4495800"/>
          </a:xfrm>
        </p:spPr>
      </p:pic>
    </p:spTree>
    <p:extLst>
      <p:ext uri="{BB962C8B-B14F-4D97-AF65-F5344CB8AC3E}">
        <p14:creationId xmlns:p14="http://schemas.microsoft.com/office/powerpoint/2010/main" val="2344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4234</TotalTime>
  <Words>923</Words>
  <Application>Microsoft Office PowerPoint</Application>
  <PresentationFormat>On-screen Show (4:3)</PresentationFormat>
  <Paragraphs>87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Tahoma</vt:lpstr>
      <vt:lpstr>Times New Roman</vt:lpstr>
      <vt:lpstr>Wingdings</vt:lpstr>
      <vt:lpstr>508 Lecture</vt:lpstr>
      <vt:lpstr>Automotive Engines Theory and Servicing</vt:lpstr>
      <vt:lpstr>OBJECTIVES</vt:lpstr>
      <vt:lpstr>PARTS OF A VEHICLE</vt:lpstr>
      <vt:lpstr>FRONT-WHEEL DRIVE VERSUS REAR-WHEEL DRIVE (1 OF 2)</vt:lpstr>
      <vt:lpstr>FRONT-WHEEL DRIVE VERSUS REAR-WHEEL DRIVE (2 OF 2)</vt:lpstr>
      <vt:lpstr>VEHICLE IDENTIFICATION</vt:lpstr>
      <vt:lpstr>FIGURE 9–1 The vehicle identification number (VIN) is visible through the base of the windshield and on a decal inside the driver’s door.</vt:lpstr>
      <vt:lpstr>FIGURE 9-2 A typical VIN showing the information that is represented.</vt:lpstr>
      <vt:lpstr>Animation: Vehicle Identification Number, VIN (The animation will automatically start in a few seconds) </vt:lpstr>
      <vt:lpstr>VEHICLE SAFETY CERTIFICATION LABEL</vt:lpstr>
      <vt:lpstr>VECI LABEL (1 OF 2)</vt:lpstr>
      <vt:lpstr>VECI LABEL (2 OF 2)</vt:lpstr>
      <vt:lpstr>EMISSION STANDARDS IN THE UNITED STATES (1 OF 3)</vt:lpstr>
      <vt:lpstr>EMISSION STANDARDS IN THE UNITED STATES (2 OF 3)</vt:lpstr>
      <vt:lpstr>EMISSION STANDARDS IN THE UNITED STATES (3 OF 3)</vt:lpstr>
      <vt:lpstr>FIGURE 9–3 This vehicle emission control information (VECI) decal indicates this vehicle meets both national EPA Tier 2, Bin 5 (T2B5) and California (ULEV II) emission standards.</vt:lpstr>
      <vt:lpstr>TIER 3 STANDARDS</vt:lpstr>
      <vt:lpstr>EUROPEAN STANDARDS</vt:lpstr>
      <vt:lpstr>CALIBRATION CODES</vt:lpstr>
      <vt:lpstr>CASTING NUMBERS</vt:lpstr>
      <vt:lpstr>SUMMARY (1 OF 2)</vt:lpstr>
      <vt:lpstr>SUMMARY (2 OF 2)</vt:lpstr>
      <vt:lpstr>Video Links (Internet Access Required)</vt:lpstr>
    </vt:vector>
  </TitlesOfParts>
  <Company>echosvoice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Vehicle Identification and Emission Ratings</dc:title>
  <dc:subject>Automotive Engines Theory and Servicing, Ninth Edition</dc:subject>
  <dc:creator>James D. Halderman</dc:creator>
  <cp:keywords>Automotive</cp:keywords>
  <cp:lastModifiedBy>Glen Plants</cp:lastModifiedBy>
  <cp:revision>206</cp:revision>
  <dcterms:created xsi:type="dcterms:W3CDTF">2014-07-14T20:04:21Z</dcterms:created>
  <dcterms:modified xsi:type="dcterms:W3CDTF">2021-01-21T15:40:05Z</dcterms:modified>
</cp:coreProperties>
</file>