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76" r:id="rId2"/>
    <p:sldId id="401" r:id="rId3"/>
    <p:sldId id="402" r:id="rId4"/>
    <p:sldId id="403" r:id="rId5"/>
    <p:sldId id="425" r:id="rId6"/>
    <p:sldId id="404" r:id="rId7"/>
    <p:sldId id="405" r:id="rId8"/>
    <p:sldId id="426" r:id="rId9"/>
    <p:sldId id="427" r:id="rId10"/>
    <p:sldId id="1088" r:id="rId11"/>
    <p:sldId id="1093" r:id="rId12"/>
    <p:sldId id="407" r:id="rId13"/>
    <p:sldId id="408" r:id="rId14"/>
    <p:sldId id="1089" r:id="rId15"/>
    <p:sldId id="410" r:id="rId16"/>
    <p:sldId id="429" r:id="rId17"/>
    <p:sldId id="428" r:id="rId18"/>
    <p:sldId id="412" r:id="rId19"/>
    <p:sldId id="430" r:id="rId20"/>
    <p:sldId id="414" r:id="rId21"/>
    <p:sldId id="1090" r:id="rId22"/>
    <p:sldId id="437" r:id="rId23"/>
    <p:sldId id="438" r:id="rId24"/>
    <p:sldId id="396" r:id="rId25"/>
    <p:sldId id="1091" r:id="rId26"/>
    <p:sldId id="415" r:id="rId27"/>
    <p:sldId id="434" r:id="rId28"/>
    <p:sldId id="431" r:id="rId29"/>
    <p:sldId id="417" r:id="rId30"/>
    <p:sldId id="432" r:id="rId31"/>
    <p:sldId id="1092" r:id="rId32"/>
    <p:sldId id="421" r:id="rId33"/>
    <p:sldId id="1094" r:id="rId34"/>
    <p:sldId id="440" r:id="rId35"/>
    <p:sldId id="439" r:id="rId36"/>
    <p:sldId id="422" r:id="rId37"/>
    <p:sldId id="423" r:id="rId38"/>
    <p:sldId id="42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70"/>
    <a:srgbClr val="007FA3"/>
    <a:srgbClr val="003057"/>
    <a:srgbClr val="E3EBF6"/>
    <a:srgbClr val="7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5" autoAdjust="0"/>
    <p:restoredTop sz="97822" autoAdjust="0"/>
  </p:normalViewPr>
  <p:slideViewPr>
    <p:cSldViewPr>
      <p:cViewPr varScale="1">
        <p:scale>
          <a:sx n="114" d="100"/>
          <a:sy n="114" d="100"/>
        </p:scale>
        <p:origin x="154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121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874E-E9D5-433B-A149-BDF6BFDD40A8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AA22-461C-45B4-A301-BFCA580174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9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F04-9E25-42C3-8BC5-EC2E8469D95E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D6722-9B4D-4E29-B226-C325925A8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035" indent="-282321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284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0998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2711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4425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6138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852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39566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195075-0830-134F-93D9-7D21AB3217E2}" type="slidenum">
              <a:rPr lang="en-US" sz="1200">
                <a:latin typeface="Tahoma" charset="0"/>
              </a:rPr>
              <a:pPr eaLnBrk="1" hangingPunct="1"/>
              <a:t>2</a:t>
            </a:fld>
            <a:endParaRPr lang="en-US" sz="1200">
              <a:latin typeface="Tahoma" charset="0"/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>
            <a:off x="0" y="0"/>
            <a:ext cx="9144000" cy="38862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87" y="3962400"/>
            <a:ext cx="7794626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6248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68775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914400"/>
            <a:ext cx="4168775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1553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6248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68775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5975" y="914400"/>
            <a:ext cx="4168775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25975" y="3657600"/>
            <a:ext cx="4168775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462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97154"/>
            <a:ext cx="8229600" cy="415498"/>
          </a:xfrm>
        </p:spPr>
        <p:txBody>
          <a:bodyPr>
            <a:spAutoFit/>
          </a:bodyPr>
          <a:lstStyle>
            <a:lvl1pPr>
              <a:defRPr sz="27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31654"/>
          </a:xfrm>
        </p:spPr>
        <p:txBody>
          <a:bodyPr>
            <a:spAutoFit/>
          </a:bodyPr>
          <a:lstStyle>
            <a:lvl1pPr>
              <a:buClr>
                <a:srgbClr val="007FA3"/>
              </a:buClr>
              <a:buSzPct val="100000"/>
              <a:defRPr/>
            </a:lvl1pPr>
            <a:lvl2pPr>
              <a:buClr>
                <a:srgbClr val="007FA3"/>
              </a:buClr>
              <a:defRPr/>
            </a:lvl2pPr>
            <a:lvl3pPr>
              <a:buClr>
                <a:srgbClr val="007FA3"/>
              </a:buClr>
              <a:defRPr/>
            </a:lvl3pPr>
            <a:lvl4pPr>
              <a:buClr>
                <a:srgbClr val="007FA3"/>
              </a:buClr>
              <a:defRPr/>
            </a:lvl4pPr>
            <a:lvl5pPr>
              <a:buClr>
                <a:srgbClr val="007FA3"/>
              </a:buClr>
              <a:defRPr/>
            </a:lvl5pPr>
            <a:lvl6pPr>
              <a:buClr>
                <a:srgbClr val="007FA3"/>
              </a:buClr>
              <a:defRPr/>
            </a:lvl6pPr>
            <a:lvl7pPr>
              <a:buClr>
                <a:srgbClr val="007FA3"/>
              </a:buClr>
              <a:defRPr/>
            </a:lvl7pPr>
            <a:lvl8pPr>
              <a:buClr>
                <a:srgbClr val="007FA3"/>
              </a:buClr>
              <a:defRPr/>
            </a:lvl8pPr>
            <a:lvl9pPr>
              <a:buClr>
                <a:srgbClr val="007FA3"/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969" y="6172202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335713" y="113072"/>
            <a:ext cx="2133600" cy="182880"/>
          </a:xfrm>
        </p:spPr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9313" y="113072"/>
            <a:ext cx="551783" cy="182880"/>
          </a:xfrm>
        </p:spPr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41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edition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44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/>
              <a:t>Chapter ##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0"/>
            <a:ext cx="3657600" cy="29257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622537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338" y="6400800"/>
            <a:ext cx="9156700" cy="465137"/>
            <a:chOff x="33338" y="6408738"/>
            <a:chExt cx="9156700" cy="465137"/>
          </a:xfrm>
        </p:grpSpPr>
        <p:pic>
          <p:nvPicPr>
            <p:cNvPr id="13" name="Always Learning Logo" descr="Pearson: Always Learning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3338" y="6443663"/>
              <a:ext cx="16605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opyright" descr="Copyright 2015, 2012, 2009"/>
            <p:cNvSpPr txBox="1">
              <a:spLocks noChangeArrowheads="1"/>
            </p:cNvSpPr>
            <p:nvPr/>
          </p:nvSpPr>
          <p:spPr bwMode="auto">
            <a:xfrm>
              <a:off x="14136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06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arning Objectiv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Learning Objectives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02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Learning Objective(s)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6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0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chemeClr val="bg1"/>
              </a:buClr>
              <a:buSzPct val="25000"/>
              <a:defRPr sz="2400"/>
            </a:lvl1pPr>
            <a:lvl2pPr marL="569913" indent="-285750">
              <a:defRPr sz="2000"/>
            </a:lvl2pPr>
            <a:lvl3pPr>
              <a:defRPr sz="2000"/>
            </a:lvl3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figure number and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white">
          <a:xfrm>
            <a:off x="-7938" y="6400800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79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9624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9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</p:spPr>
        <p:txBody>
          <a:bodyPr anchor="b">
            <a:noAutofit/>
          </a:bodyPr>
          <a:lstStyle>
            <a:lvl1pPr algn="l">
              <a:defRPr sz="4000" b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7" y="3962400"/>
            <a:ext cx="7794627" cy="17526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2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10972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969" y="6172200"/>
            <a:ext cx="8595360" cy="235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5713" y="113072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2" y="113072"/>
            <a:ext cx="55178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white">
          <a:xfrm>
            <a:off x="-7938" y="6407663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3969" y="6380676"/>
            <a:ext cx="9096069" cy="463550"/>
            <a:chOff x="93969" y="6408738"/>
            <a:chExt cx="9096069" cy="463550"/>
          </a:xfrm>
        </p:grpSpPr>
        <p:sp>
          <p:nvSpPr>
            <p:cNvPr id="13" name="Copyright" descr="Pearson: Copyright 2015, 2012, 2009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5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9" r:id="rId5"/>
    <p:sldLayoutId id="2147483658" r:id="rId6"/>
    <p:sldLayoutId id="2147483660" r:id="rId7"/>
    <p:sldLayoutId id="2147483651" r:id="rId8"/>
    <p:sldLayoutId id="2147483654" r:id="rId9"/>
    <p:sldLayoutId id="2147483655" r:id="rId10"/>
    <p:sldLayoutId id="2147483661" r:id="rId11"/>
    <p:sldLayoutId id="2147483662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56032" indent="-256032" algn="l" defTabSz="914400" rtl="0" eaLnBrk="1" latinLnBrk="0" hangingPunct="1"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Automotive Engines Theory and Servicing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Ninth Edition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Chapter 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Measuring Systems and Tools</a:t>
            </a:r>
          </a:p>
        </p:txBody>
      </p:sp>
      <p:pic>
        <p:nvPicPr>
          <p:cNvPr id="6" name="Picture 5" descr="0134654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576" y="1447799"/>
            <a:ext cx="3840480" cy="49006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Reading a Ruler, Inch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Reading_a_Ruler_Inch">
            <a:hlinkClick r:id="" action="ppaction://media"/>
            <a:extLst>
              <a:ext uri="{FF2B5EF4-FFF2-40B4-BE49-F238E27FC236}">
                <a16:creationId xmlns:a16="http://schemas.microsoft.com/office/drawing/2014/main" id="{66ED9C79-AB10-4DF3-8A62-BFC173B1C3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467" y="1600200"/>
            <a:ext cx="7587065" cy="4267200"/>
          </a:xfrm>
        </p:spPr>
      </p:pic>
    </p:spTree>
    <p:extLst>
      <p:ext uri="{BB962C8B-B14F-4D97-AF65-F5344CB8AC3E}">
        <p14:creationId xmlns:p14="http://schemas.microsoft.com/office/powerpoint/2010/main" val="23444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Reading a Ruler, Metric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Reading_a_Ruler_Metric">
            <a:hlinkClick r:id="" action="ppaction://media"/>
            <a:extLst>
              <a:ext uri="{FF2B5EF4-FFF2-40B4-BE49-F238E27FC236}">
                <a16:creationId xmlns:a16="http://schemas.microsoft.com/office/drawing/2014/main" id="{1DB19BCA-AAB4-4D9B-8DCF-3B41E13EB5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596006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364101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MICROMETER (1 OF 2)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/>
              <a:t>A micrometer is the most used measuring instrument in engine service and repair.</a:t>
            </a:r>
          </a:p>
        </p:txBody>
      </p:sp>
      <p:grpSp>
        <p:nvGrpSpPr>
          <p:cNvPr id="14339" name="Group 7"/>
          <p:cNvGrpSpPr>
            <a:grpSpLocks/>
          </p:cNvGrpSpPr>
          <p:nvPr/>
        </p:nvGrpSpPr>
        <p:grpSpPr bwMode="auto">
          <a:xfrm>
            <a:off x="4625975" y="1677988"/>
            <a:ext cx="4168775" cy="3808412"/>
            <a:chOff x="2914" y="1325"/>
            <a:chExt cx="2626" cy="2399"/>
          </a:xfrm>
        </p:grpSpPr>
        <p:pic>
          <p:nvPicPr>
            <p:cNvPr id="14340" name="Picture 4" descr="AAJKXYK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325"/>
              <a:ext cx="2626" cy="1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8" name="Rectangle 6"/>
            <p:cNvSpPr>
              <a:spLocks noChangeArrowheads="1"/>
            </p:cNvSpPr>
            <p:nvPr/>
          </p:nvSpPr>
          <p:spPr bwMode="auto">
            <a:xfrm>
              <a:off x="2928" y="3264"/>
              <a:ext cx="2592" cy="4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7–3 </a:t>
              </a:r>
              <a:r>
                <a:rPr lang="en-US" dirty="0">
                  <a:cs typeface="+mn-cs"/>
                </a:rPr>
                <a:t>A typical micrometer showing the names of the parts. The sleeve may also be called the barrel or stock.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7588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MICROMETER (2 OF 2)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r>
              <a:rPr lang="en-US" dirty="0"/>
              <a:t>Crankshaft Measurement</a:t>
            </a:r>
          </a:p>
          <a:p>
            <a:pPr lvl="1"/>
            <a:r>
              <a:rPr lang="en-US" dirty="0"/>
              <a:t>Out-of-round</a:t>
            </a:r>
          </a:p>
          <a:p>
            <a:pPr lvl="1"/>
            <a:r>
              <a:rPr lang="en-US" dirty="0"/>
              <a:t>Taper</a:t>
            </a:r>
          </a:p>
          <a:p>
            <a:r>
              <a:rPr lang="en-US" dirty="0"/>
              <a:t>Camshaft Measurement</a:t>
            </a:r>
          </a:p>
        </p:txBody>
      </p:sp>
      <p:grpSp>
        <p:nvGrpSpPr>
          <p:cNvPr id="15363" name="Group 9"/>
          <p:cNvGrpSpPr>
            <a:grpSpLocks/>
          </p:cNvGrpSpPr>
          <p:nvPr/>
        </p:nvGrpSpPr>
        <p:grpSpPr bwMode="auto">
          <a:xfrm>
            <a:off x="1600200" y="1524000"/>
            <a:ext cx="7243763" cy="4724400"/>
            <a:chOff x="816" y="672"/>
            <a:chExt cx="4563" cy="3168"/>
          </a:xfrm>
        </p:grpSpPr>
        <p:pic>
          <p:nvPicPr>
            <p:cNvPr id="15364" name="Picture 6" descr="AAJKYGZ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672"/>
              <a:ext cx="2304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4" name="Rectangle 8"/>
            <p:cNvSpPr>
              <a:spLocks noChangeArrowheads="1"/>
            </p:cNvSpPr>
            <p:nvPr/>
          </p:nvSpPr>
          <p:spPr bwMode="auto">
            <a:xfrm>
              <a:off x="816" y="3360"/>
              <a:ext cx="2112" cy="4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b="1" dirty="0">
                  <a:cs typeface="+mn-cs"/>
                </a:rPr>
                <a:t>FIGURE 7–7 </a:t>
              </a:r>
              <a:r>
                <a:rPr lang="en-US" dirty="0">
                  <a:cs typeface="+mn-cs"/>
                </a:rPr>
                <a:t>Using a micrometer to measure the connecting rod journal for out-of-round and taper.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7312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Micrometer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micrometer">
            <a:hlinkClick r:id="" action="ppaction://media"/>
            <a:extLst>
              <a:ext uri="{FF2B5EF4-FFF2-40B4-BE49-F238E27FC236}">
                <a16:creationId xmlns:a16="http://schemas.microsoft.com/office/drawing/2014/main" id="{82F68A72-B369-4CF5-8187-2EB7D3A85F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209" y="1600200"/>
            <a:ext cx="7451582" cy="4191000"/>
          </a:xfrm>
        </p:spPr>
      </p:pic>
    </p:spTree>
    <p:extLst>
      <p:ext uri="{BB962C8B-B14F-4D97-AF65-F5344CB8AC3E}">
        <p14:creationId xmlns:p14="http://schemas.microsoft.com/office/powerpoint/2010/main" val="411113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TELESCOPIC GAUGE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/>
          <a:lstStyle/>
          <a:p>
            <a:r>
              <a:rPr lang="en-US" dirty="0"/>
              <a:t>A telescopic gauge is used with a micrometer to measure the inside diameter of a hole or bore.</a:t>
            </a:r>
          </a:p>
        </p:txBody>
      </p:sp>
      <p:sp>
        <p:nvSpPr>
          <p:cNvPr id="21508" name="Rectangle 8"/>
          <p:cNvSpPr>
            <a:spLocks noChangeArrowheads="1"/>
          </p:cNvSpPr>
          <p:nvPr/>
        </p:nvSpPr>
        <p:spPr bwMode="auto">
          <a:xfrm>
            <a:off x="1219200" y="4572000"/>
            <a:ext cx="3733800" cy="11699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 dirty="0">
                <a:cs typeface="+mn-cs"/>
              </a:rPr>
              <a:t>FIGURE 7–11 </a:t>
            </a:r>
            <a:r>
              <a:rPr lang="en-US" dirty="0">
                <a:cs typeface="+mn-cs"/>
              </a:rPr>
              <a:t>When the head is first removed, the cylinder taper and out-of-round should be checked below the ridge (a) and above the piston when it is at the bottom of the stroke (b).</a:t>
            </a:r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28352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283527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363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7–12</a:t>
            </a:r>
            <a:r>
              <a:rPr lang="en-US" dirty="0"/>
              <a:t> (a) A telescopic gauge being used to measure the inside diameter (ID) of a camshaft bearing. (b) An outside micrometer used to measure the telescopic gauge.</a:t>
            </a:r>
          </a:p>
        </p:txBody>
      </p:sp>
      <p:pic>
        <p:nvPicPr>
          <p:cNvPr id="3" name="Picture 2" descr="6540007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1097" y="1741017"/>
            <a:ext cx="5321807" cy="429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48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7–12</a:t>
            </a:r>
            <a:r>
              <a:rPr lang="en-US" dirty="0"/>
              <a:t> (a) A telescopic gauge being used to measure the inside diameter (ID) of a camshaft bearing. (b) An outside micrometer used to measure the telescopic gauge.</a:t>
            </a:r>
          </a:p>
        </p:txBody>
      </p:sp>
      <p:pic>
        <p:nvPicPr>
          <p:cNvPr id="3" name="Picture 2" descr="6540007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2734" y="1883664"/>
            <a:ext cx="3818533" cy="400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39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SMALL-HOLE GAUGE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/>
              <a:t>A small-hole gauge (also called a split-ball gauge) is used with a micrometer to measure the inside diameter of small holes such as a valve guide in a cylinder head.</a:t>
            </a:r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1676400" y="1524000"/>
            <a:ext cx="7270750" cy="4629150"/>
            <a:chOff x="960" y="918"/>
            <a:chExt cx="4580" cy="2916"/>
          </a:xfrm>
        </p:grpSpPr>
        <p:pic>
          <p:nvPicPr>
            <p:cNvPr id="19460" name="Picture 4" descr="AAJKYHH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4" y="918"/>
              <a:ext cx="2426" cy="2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Rectangle 6"/>
            <p:cNvSpPr>
              <a:spLocks noChangeArrowheads="1"/>
            </p:cNvSpPr>
            <p:nvPr/>
          </p:nvSpPr>
          <p:spPr bwMode="auto">
            <a:xfrm>
              <a:off x="960" y="3222"/>
              <a:ext cx="1968" cy="4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b="1" dirty="0">
                  <a:cs typeface="+mn-cs"/>
                </a:rPr>
                <a:t>FIGURE 7–13 </a:t>
              </a:r>
              <a:r>
                <a:rPr lang="en-US" dirty="0">
                  <a:cs typeface="+mn-cs"/>
                </a:rPr>
                <a:t>Cutaway of a valve guide with a hole gauge adjusted to the hole diameter.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6533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7–14</a:t>
            </a:r>
            <a:r>
              <a:rPr lang="en-US" dirty="0"/>
              <a:t> The outside of a small hole gauge being measured with a micrometer.</a:t>
            </a:r>
          </a:p>
        </p:txBody>
      </p:sp>
      <p:pic>
        <p:nvPicPr>
          <p:cNvPr id="3" name="Picture 2" descr="6540007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7480" y="1455958"/>
            <a:ext cx="3749040" cy="486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58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717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7.1</a:t>
            </a:r>
            <a:r>
              <a:rPr lang="en-US" dirty="0"/>
              <a:t> Compare the English customary measuring system and the metric system of measure.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7.2</a:t>
            </a:r>
            <a:r>
              <a:rPr lang="en-US" dirty="0"/>
              <a:t> Discuss the purpose of tape measures, micrometers, and depth micrometers.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7.3</a:t>
            </a:r>
            <a:r>
              <a:rPr lang="en-US" dirty="0"/>
              <a:t> Discuss the purpose of telescopic gauges, small-hole gauges, and </a:t>
            </a:r>
            <a:r>
              <a:rPr lang="en-US" dirty="0" err="1"/>
              <a:t>vernier</a:t>
            </a:r>
            <a:r>
              <a:rPr lang="en-US" dirty="0"/>
              <a:t> dial calipers.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7.4</a:t>
            </a:r>
            <a:r>
              <a:rPr lang="en-US" dirty="0"/>
              <a:t> Discuss the purpose of the straightedges, dial indicators, feeler gauges, and dial bore gauges.</a:t>
            </a:r>
          </a:p>
        </p:txBody>
      </p:sp>
    </p:spTree>
    <p:extLst>
      <p:ext uri="{BB962C8B-B14F-4D97-AF65-F5344CB8AC3E}">
        <p14:creationId xmlns:p14="http://schemas.microsoft.com/office/powerpoint/2010/main" val="533585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DIAL CALIPER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/>
              <a:t>A dial caliper is normally used to measure length, inside and outside diameters, and depth.</a:t>
            </a:r>
          </a:p>
        </p:txBody>
      </p:sp>
      <p:grpSp>
        <p:nvGrpSpPr>
          <p:cNvPr id="21507" name="Group 9"/>
          <p:cNvGrpSpPr>
            <a:grpSpLocks/>
          </p:cNvGrpSpPr>
          <p:nvPr/>
        </p:nvGrpSpPr>
        <p:grpSpPr bwMode="auto">
          <a:xfrm>
            <a:off x="685800" y="1447800"/>
            <a:ext cx="8261350" cy="4800600"/>
            <a:chOff x="336" y="902"/>
            <a:chExt cx="5204" cy="3024"/>
          </a:xfrm>
        </p:grpSpPr>
        <p:pic>
          <p:nvPicPr>
            <p:cNvPr id="21508" name="Picture 4" descr="AAJKYHJ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902"/>
              <a:ext cx="2564" cy="1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9" name="Picture 6" descr="AAJKYHK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294"/>
              <a:ext cx="1648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7" name="Rectangle 8"/>
            <p:cNvSpPr>
              <a:spLocks noChangeArrowheads="1"/>
            </p:cNvSpPr>
            <p:nvPr/>
          </p:nvSpPr>
          <p:spPr bwMode="auto">
            <a:xfrm>
              <a:off x="336" y="2630"/>
              <a:ext cx="2928" cy="1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b="1" dirty="0">
                  <a:cs typeface="+mn-cs"/>
                </a:rPr>
                <a:t>FIGURE 7–15 </a:t>
              </a:r>
              <a:r>
                <a:rPr lang="en-US" dirty="0">
                  <a:cs typeface="+mn-cs"/>
                </a:rPr>
                <a:t>(a) A typical vernier dial caliper. This is a very useful measuring tool for automotive engine work because it is capable of measuring inside, outside, and depth measurements. (b) To read a vernier dial caliper, simply add the reading on the blade to the reading on the dial.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4259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Vernier Dial Caliper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vernier_caliper">
            <a:hlinkClick r:id="" action="ppaction://media"/>
            <a:extLst>
              <a:ext uri="{FF2B5EF4-FFF2-40B4-BE49-F238E27FC236}">
                <a16:creationId xmlns:a16="http://schemas.microsoft.com/office/drawing/2014/main" id="{33503418-54CB-4950-B86A-C21EA23268F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447800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285543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FEELER GAUGE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feeler gauge is an accurately manufactured strip of metal that is used to determine the gap or clearance between two components.</a:t>
            </a:r>
          </a:p>
          <a:p>
            <a:r>
              <a:rPr lang="en-US"/>
              <a:t>A feeler gauge can be used to check the following:</a:t>
            </a:r>
          </a:p>
          <a:p>
            <a:pPr lvl="1"/>
            <a:r>
              <a:rPr lang="en-US"/>
              <a:t>Piston ring gap</a:t>
            </a:r>
          </a:p>
          <a:p>
            <a:pPr lvl="1"/>
            <a:r>
              <a:rPr lang="en-US"/>
              <a:t>Piston ring side clearance</a:t>
            </a:r>
          </a:p>
          <a:p>
            <a:pPr lvl="1"/>
            <a:r>
              <a:rPr lang="en-US"/>
              <a:t>Connecting rod side clearance</a:t>
            </a:r>
          </a:p>
          <a:p>
            <a:pPr lvl="1"/>
            <a:r>
              <a:rPr lang="en-US"/>
              <a:t>Piston-to-wall clearance</a:t>
            </a:r>
          </a:p>
        </p:txBody>
      </p:sp>
    </p:spTree>
    <p:extLst>
      <p:ext uri="{BB962C8B-B14F-4D97-AF65-F5344CB8AC3E}">
        <p14:creationId xmlns:p14="http://schemas.microsoft.com/office/powerpoint/2010/main" val="2619148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7–16</a:t>
            </a:r>
            <a:r>
              <a:rPr lang="en-US" dirty="0"/>
              <a:t> A group of feeler gauges (also known as thickness gauges), used to measure between two parts. The long gauges on the bottom are used to measure the piston-to-cylinder wall clearance.</a:t>
            </a:r>
          </a:p>
        </p:txBody>
      </p:sp>
      <p:pic>
        <p:nvPicPr>
          <p:cNvPr id="3" name="Picture 2" descr="6540007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1" y="2201876"/>
            <a:ext cx="5760719" cy="336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45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7–17</a:t>
            </a:r>
            <a:r>
              <a:rPr lang="en-US" dirty="0"/>
              <a:t> A feeler gauge, also called a thickness gauge, is used to measure the small clearances such as the end gap of a piston ring.</a:t>
            </a:r>
          </a:p>
        </p:txBody>
      </p:sp>
      <p:pic>
        <p:nvPicPr>
          <p:cNvPr id="3" name="Picture 2" descr="6540007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1724559"/>
            <a:ext cx="5760720" cy="432328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43" y="228600"/>
            <a:ext cx="8672513" cy="877163"/>
          </a:xfrm>
        </p:spPr>
        <p:txBody>
          <a:bodyPr/>
          <a:lstStyle/>
          <a:p>
            <a:r>
              <a:rPr lang="en-US" sz="2400" dirty="0"/>
              <a:t>Animation: Measure Clutch Plate Clearance, Feeler Gauge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meas_clutch_plate_clearance_feeler_gauge">
            <a:hlinkClick r:id="" action="ppaction://media"/>
            <a:extLst>
              <a:ext uri="{FF2B5EF4-FFF2-40B4-BE49-F238E27FC236}">
                <a16:creationId xmlns:a16="http://schemas.microsoft.com/office/drawing/2014/main" id="{BD04EC76-B1DC-45AF-8429-7300F761E9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553133"/>
            <a:ext cx="8077200" cy="4542867"/>
          </a:xfrm>
        </p:spPr>
      </p:pic>
    </p:spTree>
    <p:extLst>
      <p:ext uri="{BB962C8B-B14F-4D97-AF65-F5344CB8AC3E}">
        <p14:creationId xmlns:p14="http://schemas.microsoft.com/office/powerpoint/2010/main" val="323653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STRAIGHTEDGE (1 OF 2)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straightedge is a precision ground metal measuring gauge that is used to check the flatness of engine components when used with a feeler gauge. </a:t>
            </a:r>
          </a:p>
        </p:txBody>
      </p:sp>
    </p:spTree>
    <p:extLst>
      <p:ext uri="{BB962C8B-B14F-4D97-AF65-F5344CB8AC3E}">
        <p14:creationId xmlns:p14="http://schemas.microsoft.com/office/powerpoint/2010/main" val="1115091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STRAIGHTEDGE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straightedge is used to check the flatness of the following:</a:t>
            </a:r>
          </a:p>
          <a:p>
            <a:pPr lvl="1"/>
            <a:r>
              <a:rPr lang="en-US" dirty="0"/>
              <a:t>Cylinder heads</a:t>
            </a:r>
          </a:p>
          <a:p>
            <a:pPr lvl="1"/>
            <a:r>
              <a:rPr lang="en-US" dirty="0"/>
              <a:t>Cylinder block deck</a:t>
            </a:r>
          </a:p>
          <a:p>
            <a:pPr lvl="1"/>
            <a:r>
              <a:rPr lang="en-US" dirty="0"/>
              <a:t>Straightness of the main bearing bores (saddles)</a:t>
            </a:r>
          </a:p>
        </p:txBody>
      </p:sp>
    </p:spTree>
    <p:extLst>
      <p:ext uri="{BB962C8B-B14F-4D97-AF65-F5344CB8AC3E}">
        <p14:creationId xmlns:p14="http://schemas.microsoft.com/office/powerpoint/2010/main" val="3671699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7–18</a:t>
            </a:r>
            <a:r>
              <a:rPr lang="en-US" dirty="0"/>
              <a:t> A straightedge is used with a feeler gauge to determine if a cylinder head is warped or twisted.</a:t>
            </a:r>
          </a:p>
        </p:txBody>
      </p:sp>
      <p:pic>
        <p:nvPicPr>
          <p:cNvPr id="3" name="Picture 2" descr="6540007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1" y="1845260"/>
            <a:ext cx="5760719" cy="408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31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DIAL INDICATOR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dial indicator is a precision measuring instrument used to measure crankshaft end play, crankshaft runout, and valve guide wear. </a:t>
            </a:r>
          </a:p>
          <a:p>
            <a:r>
              <a:rPr lang="en-US"/>
              <a:t>A dial indicator can be mounted three ways, including:</a:t>
            </a:r>
          </a:p>
          <a:p>
            <a:pPr lvl="1"/>
            <a:r>
              <a:rPr lang="en-US"/>
              <a:t>Magnetic mount</a:t>
            </a:r>
          </a:p>
          <a:p>
            <a:pPr lvl="1"/>
            <a:r>
              <a:rPr lang="en-US"/>
              <a:t>Clamp mount</a:t>
            </a:r>
          </a:p>
          <a:p>
            <a:pPr lvl="1"/>
            <a:r>
              <a:rPr lang="en-US"/>
              <a:t>Threaded rod </a:t>
            </a:r>
          </a:p>
        </p:txBody>
      </p:sp>
    </p:spTree>
    <p:extLst>
      <p:ext uri="{BB962C8B-B14F-4D97-AF65-F5344CB8AC3E}">
        <p14:creationId xmlns:p14="http://schemas.microsoft.com/office/powerpoint/2010/main" val="2342460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CUSTOMARY MEASURING SYSTEM (1 OF 3)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English customary measuring system was established about A.D. 1100 in England during the reign of Henry I. </a:t>
            </a:r>
          </a:p>
          <a:p>
            <a:r>
              <a:rPr lang="en-US" dirty="0"/>
              <a:t>The foot was determined to be 12 inches and was taken from the length of a typical foot. </a:t>
            </a:r>
          </a:p>
          <a:p>
            <a:r>
              <a:rPr lang="en-US" dirty="0"/>
              <a:t>The yard was determined to be the length from King Henry's nose to the end of his outstretched hand. </a:t>
            </a:r>
          </a:p>
        </p:txBody>
      </p:sp>
    </p:spTree>
    <p:extLst>
      <p:ext uri="{BB962C8B-B14F-4D97-AF65-F5344CB8AC3E}">
        <p14:creationId xmlns:p14="http://schemas.microsoft.com/office/powerpoint/2010/main" val="2666672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7–19</a:t>
            </a:r>
            <a:r>
              <a:rPr lang="en-US" dirty="0"/>
              <a:t> A dial indicator is used to measure valve lift during flow testing of a high-performance cylinder head.</a:t>
            </a:r>
          </a:p>
        </p:txBody>
      </p:sp>
      <p:pic>
        <p:nvPicPr>
          <p:cNvPr id="3" name="Picture 2" descr="6540007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1724559"/>
            <a:ext cx="5760720" cy="43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98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Dial Indicator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Dial_Indicator_with_Gear">
            <a:hlinkClick r:id="" action="ppaction://media"/>
            <a:extLst>
              <a:ext uri="{FF2B5EF4-FFF2-40B4-BE49-F238E27FC236}">
                <a16:creationId xmlns:a16="http://schemas.microsoft.com/office/drawing/2014/main" id="{AAA39F92-F927-46FD-9BC8-D3C988854ED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586218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293792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DIAL BORE GAUGE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/>
              <a:t>A dial bore gauge is an expensive, but important, gauge used to measure cylinder taper and out-of-round as well as main bearing (block housing) bore for taper and out-of-round.</a:t>
            </a:r>
          </a:p>
        </p:txBody>
      </p:sp>
      <p:grpSp>
        <p:nvGrpSpPr>
          <p:cNvPr id="28675" name="Group 7"/>
          <p:cNvGrpSpPr>
            <a:grpSpLocks/>
          </p:cNvGrpSpPr>
          <p:nvPr/>
        </p:nvGrpSpPr>
        <p:grpSpPr bwMode="auto">
          <a:xfrm>
            <a:off x="-623" y="1676400"/>
            <a:ext cx="8829675" cy="4657726"/>
            <a:chOff x="-214" y="1008"/>
            <a:chExt cx="5562" cy="2934"/>
          </a:xfrm>
        </p:grpSpPr>
        <p:pic>
          <p:nvPicPr>
            <p:cNvPr id="28676" name="Picture 4" descr="AAJKYHP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" y="1008"/>
              <a:ext cx="2250" cy="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2" name="Rectangle 6"/>
            <p:cNvSpPr>
              <a:spLocks noChangeArrowheads="1"/>
            </p:cNvSpPr>
            <p:nvPr/>
          </p:nvSpPr>
          <p:spPr bwMode="auto">
            <a:xfrm>
              <a:off x="-214" y="3360"/>
              <a:ext cx="3094" cy="5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b="1" dirty="0">
                  <a:cs typeface="+mn-cs"/>
                </a:rPr>
                <a:t>FIGURE 7–20 </a:t>
              </a:r>
              <a:r>
                <a:rPr lang="en-US" dirty="0">
                  <a:cs typeface="+mn-cs"/>
                </a:rPr>
                <a:t>A dial bore gauge is used to measure cylinders and other engine parts for out-of-round and taper conditions.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231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Check Cylinder Bore Wear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cylinder_bore_wear_check">
            <a:hlinkClick r:id="" action="ppaction://media"/>
            <a:extLst>
              <a:ext uri="{FF2B5EF4-FFF2-40B4-BE49-F238E27FC236}">
                <a16:creationId xmlns:a16="http://schemas.microsoft.com/office/drawing/2014/main" id="{B5290D55-6970-455B-BEFF-B14E8BD545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59" y="1452694"/>
            <a:ext cx="8264481" cy="4648200"/>
          </a:xfrm>
        </p:spPr>
      </p:pic>
    </p:spTree>
    <p:extLst>
      <p:ext uri="{BB962C8B-B14F-4D97-AF65-F5344CB8AC3E}">
        <p14:creationId xmlns:p14="http://schemas.microsoft.com/office/powerpoint/2010/main" val="258533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MICROMETER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depth micrometer is similar to a conventional micrometer except that it is designed to measure the depth from a flat surface.</a:t>
            </a:r>
          </a:p>
        </p:txBody>
      </p:sp>
    </p:spTree>
    <p:extLst>
      <p:ext uri="{BB962C8B-B14F-4D97-AF65-F5344CB8AC3E}">
        <p14:creationId xmlns:p14="http://schemas.microsoft.com/office/powerpoint/2010/main" val="3672086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7–21</a:t>
            </a:r>
            <a:r>
              <a:rPr lang="en-US" dirty="0"/>
              <a:t> A digital readout depth micrometer.</a:t>
            </a:r>
          </a:p>
        </p:txBody>
      </p:sp>
      <p:pic>
        <p:nvPicPr>
          <p:cNvPr id="3" name="Picture 2" descr="6540007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4640" y="1439238"/>
            <a:ext cx="3474720" cy="48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416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(1 OF 3)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tape measure or machinist rule can be used to measure linear distances.</a:t>
            </a:r>
          </a:p>
          <a:p>
            <a:r>
              <a:rPr lang="en-US" dirty="0"/>
              <a:t>A micrometer can measure 0.001 in. by using a thimble that has 40 threads per in. </a:t>
            </a:r>
          </a:p>
          <a:p>
            <a:r>
              <a:rPr lang="en-US" dirty="0"/>
              <a:t>A micrometer is used to check the diameter of a crankshaft journal as well as the taper and out-of-round.</a:t>
            </a:r>
          </a:p>
        </p:txBody>
      </p:sp>
    </p:spTree>
    <p:extLst>
      <p:ext uri="{BB962C8B-B14F-4D97-AF65-F5344CB8AC3E}">
        <p14:creationId xmlns:p14="http://schemas.microsoft.com/office/powerpoint/2010/main" val="3213363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(2 OF 3)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camshaft bearing and lobe can be measured using a micrometer.</a:t>
            </a:r>
          </a:p>
          <a:p>
            <a:r>
              <a:rPr lang="en-US" dirty="0"/>
              <a:t>A telescopic gauge is used with a micrometer to measure the inside of a hole or bore.</a:t>
            </a:r>
          </a:p>
          <a:p>
            <a:r>
              <a:rPr lang="en-US" dirty="0"/>
              <a:t>A small-hole gauge is used with a micrometer to measure small holes such as the inside diameter of a valve guide in a cylinder head.</a:t>
            </a:r>
          </a:p>
        </p:txBody>
      </p:sp>
    </p:spTree>
    <p:extLst>
      <p:ext uri="{BB962C8B-B14F-4D97-AF65-F5344CB8AC3E}">
        <p14:creationId xmlns:p14="http://schemas.microsoft.com/office/powerpoint/2010/main" val="6373609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(3 OF 3)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vernier</a:t>
            </a:r>
            <a:r>
              <a:rPr lang="en-US" dirty="0"/>
              <a:t> dial caliper is used to measure the outside diameter of components.</a:t>
            </a:r>
          </a:p>
          <a:p>
            <a:r>
              <a:rPr lang="en-US" dirty="0"/>
              <a:t>A feeler gauge is used to measure the gap or clearance between two components.</a:t>
            </a:r>
          </a:p>
          <a:p>
            <a:r>
              <a:rPr lang="en-US" dirty="0"/>
              <a:t>A dial indicator and dial bore gauge are used to measure differences in a component.</a:t>
            </a:r>
          </a:p>
        </p:txBody>
      </p:sp>
    </p:spTree>
    <p:extLst>
      <p:ext uri="{BB962C8B-B14F-4D97-AF65-F5344CB8AC3E}">
        <p14:creationId xmlns:p14="http://schemas.microsoft.com/office/powerpoint/2010/main" val="49200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CUSTOMARY MEASURING SYSTEM (2 OF 3)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mile came from Roman days and was originally defined as the distance traveled by a soldier in 1,000 paces or steps. </a:t>
            </a:r>
          </a:p>
          <a:p>
            <a:r>
              <a:rPr lang="en-US" dirty="0"/>
              <a:t>Other English units, such as the pound (weight) and volume (gallon), evolved over the years from Roman and English measurements.</a:t>
            </a:r>
          </a:p>
        </p:txBody>
      </p:sp>
    </p:spTree>
    <p:extLst>
      <p:ext uri="{BB962C8B-B14F-4D97-AF65-F5344CB8AC3E}">
        <p14:creationId xmlns:p14="http://schemas.microsoft.com/office/powerpoint/2010/main" val="2838298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CUSTOMARY MEASURING SYSTEM (3 OF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Fahrenheit temperature scale was created by Gabriel Fahrenheit (1686–1736) and he used 100°F as the temperature of the human body, which he missed by 1.4 degrees.</a:t>
            </a:r>
          </a:p>
          <a:p>
            <a:r>
              <a:rPr lang="en-US" dirty="0"/>
              <a:t>On the Fahrenheit scale, water freezes at 32°F and water boils at 212°F.</a:t>
            </a:r>
          </a:p>
        </p:txBody>
      </p:sp>
    </p:spTree>
    <p:extLst>
      <p:ext uri="{BB962C8B-B14F-4D97-AF65-F5344CB8AC3E}">
        <p14:creationId xmlns:p14="http://schemas.microsoft.com/office/powerpoint/2010/main" val="1026208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METRIC SYSTEM OF MEASURE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Linear Metric Measurements</a:t>
            </a:r>
          </a:p>
          <a:p>
            <a:r>
              <a:rPr lang="en-US"/>
              <a:t>Volume Measurement</a:t>
            </a:r>
          </a:p>
          <a:p>
            <a:r>
              <a:rPr lang="en-US"/>
              <a:t>Weight Measurement</a:t>
            </a:r>
          </a:p>
          <a:p>
            <a:r>
              <a:rPr lang="en-US"/>
              <a:t>Pressure Measurements</a:t>
            </a:r>
          </a:p>
          <a:p>
            <a:r>
              <a:rPr lang="en-US"/>
              <a:t>Derived Units</a:t>
            </a:r>
          </a:p>
        </p:txBody>
      </p:sp>
    </p:spTree>
    <p:extLst>
      <p:ext uri="{BB962C8B-B14F-4D97-AF65-F5344CB8AC3E}">
        <p14:creationId xmlns:p14="http://schemas.microsoft.com/office/powerpoint/2010/main" val="363303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MEASUREMENTS (TAPE MEASURE/RULE) (1 OF 2)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tape measure or machinist rule divides inches into smaller units. </a:t>
            </a:r>
          </a:p>
          <a:p>
            <a:r>
              <a:rPr lang="en-US" dirty="0"/>
              <a:t>Each smaller unit is drawn with a line shorter than the longer unit. </a:t>
            </a:r>
          </a:p>
        </p:txBody>
      </p:sp>
    </p:spTree>
    <p:extLst>
      <p:ext uri="{BB962C8B-B14F-4D97-AF65-F5344CB8AC3E}">
        <p14:creationId xmlns:p14="http://schemas.microsoft.com/office/powerpoint/2010/main" val="3131678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MEASUREMENTS (TAPE MEASURE/RULE)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units of measure include:</a:t>
            </a:r>
          </a:p>
          <a:p>
            <a:pPr lvl="1"/>
            <a:r>
              <a:rPr lang="en-US" dirty="0"/>
              <a:t>1 inch</a:t>
            </a:r>
          </a:p>
          <a:p>
            <a:pPr lvl="1"/>
            <a:r>
              <a:rPr lang="en-US" dirty="0"/>
              <a:t>1/2 inch</a:t>
            </a:r>
          </a:p>
          <a:p>
            <a:pPr lvl="1"/>
            <a:r>
              <a:rPr lang="en-US" dirty="0"/>
              <a:t>1/4 inch</a:t>
            </a:r>
          </a:p>
          <a:p>
            <a:pPr lvl="1"/>
            <a:r>
              <a:rPr lang="en-US" dirty="0"/>
              <a:t>1/8 inch</a:t>
            </a:r>
          </a:p>
          <a:p>
            <a:pPr lvl="1"/>
            <a:r>
              <a:rPr lang="en-US" dirty="0"/>
              <a:t>1/16 inch</a:t>
            </a:r>
          </a:p>
        </p:txBody>
      </p:sp>
    </p:spTree>
    <p:extLst>
      <p:ext uri="{BB962C8B-B14F-4D97-AF65-F5344CB8AC3E}">
        <p14:creationId xmlns:p14="http://schemas.microsoft.com/office/powerpoint/2010/main" val="3679782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7–1</a:t>
            </a:r>
            <a:r>
              <a:rPr lang="en-US" dirty="0"/>
              <a:t> A rule showing that the larger the division, the longer the line.</a:t>
            </a:r>
          </a:p>
        </p:txBody>
      </p:sp>
      <p:pic>
        <p:nvPicPr>
          <p:cNvPr id="3" name="Picture 2" descr="6540007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1440995"/>
            <a:ext cx="3657600" cy="48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40262"/>
      </p:ext>
    </p:extLst>
  </p:cSld>
  <p:clrMapOvr>
    <a:masterClrMapping/>
  </p:clrMapOvr>
</p:sld>
</file>

<file path=ppt/theme/theme1.xml><?xml version="1.0" encoding="utf-8"?>
<a:theme xmlns:a="http://schemas.openxmlformats.org/drawingml/2006/main" name="508 Lecture">
  <a:themeElements>
    <a:clrScheme name="Custom 4">
      <a:dk1>
        <a:srgbClr val="003057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4284</TotalTime>
  <Words>1364</Words>
  <Application>Microsoft Office PowerPoint</Application>
  <PresentationFormat>On-screen Show (4:3)</PresentationFormat>
  <Paragraphs>107</Paragraphs>
  <Slides>38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Tahoma</vt:lpstr>
      <vt:lpstr>Times New Roman</vt:lpstr>
      <vt:lpstr>Wingdings</vt:lpstr>
      <vt:lpstr>508 Lecture</vt:lpstr>
      <vt:lpstr>Automotive Engines Theory and Servicing</vt:lpstr>
      <vt:lpstr>OBJECTIVES</vt:lpstr>
      <vt:lpstr>ENGLISH CUSTOMARY MEASURING SYSTEM (1 OF 3)</vt:lpstr>
      <vt:lpstr>ENGLISH CUSTOMARY MEASURING SYSTEM (2 OF 3)</vt:lpstr>
      <vt:lpstr>ENGLISH CUSTOMARY MEASURING SYSTEM (3 OF 3)</vt:lpstr>
      <vt:lpstr>METRIC SYSTEM OF MEASURE</vt:lpstr>
      <vt:lpstr>LINEAR MEASUREMENTS (TAPE MEASURE/RULE) (1 OF 2)</vt:lpstr>
      <vt:lpstr>LINEAR MEASUREMENTS (TAPE MEASURE/RULE) (2 OF 2)</vt:lpstr>
      <vt:lpstr>FIGURE 7–1 A rule showing that the larger the division, the longer the line.</vt:lpstr>
      <vt:lpstr>Animation: Reading a Ruler, Inch (The animation will automatically start in a few seconds) </vt:lpstr>
      <vt:lpstr>Animation: Reading a Ruler, Metric (The animation will automatically start in a few seconds) </vt:lpstr>
      <vt:lpstr>MICROMETER (1 OF 2)</vt:lpstr>
      <vt:lpstr>MICROMETER (2 OF 2)</vt:lpstr>
      <vt:lpstr>Animation: Micrometer (The animation will automatically start in a few seconds) </vt:lpstr>
      <vt:lpstr>TELESCOPIC GAUGE</vt:lpstr>
      <vt:lpstr>FIGURE 7–12 (a) A telescopic gauge being used to measure the inside diameter (ID) of a camshaft bearing. (b) An outside micrometer used to measure the telescopic gauge.</vt:lpstr>
      <vt:lpstr>FIGURE 7–12 (a) A telescopic gauge being used to measure the inside diameter (ID) of a camshaft bearing. (b) An outside micrometer used to measure the telescopic gauge.</vt:lpstr>
      <vt:lpstr>SMALL-HOLE GAUGE</vt:lpstr>
      <vt:lpstr>FIGURE 7–14 The outside of a small hole gauge being measured with a micrometer.</vt:lpstr>
      <vt:lpstr>DIAL CALIPER</vt:lpstr>
      <vt:lpstr>Animation: Vernier Dial Caliper (The animation will automatically start in a few seconds) </vt:lpstr>
      <vt:lpstr>FEELER GAUGE</vt:lpstr>
      <vt:lpstr>FIGURE 7–16 A group of feeler gauges (also known as thickness gauges), used to measure between two parts. The long gauges on the bottom are used to measure the piston-to-cylinder wall clearance.</vt:lpstr>
      <vt:lpstr>FIGURE 7–17 A feeler gauge, also called a thickness gauge, is used to measure the small clearances such as the end gap of a piston ring.</vt:lpstr>
      <vt:lpstr>Animation: Measure Clutch Plate Clearance, Feeler Gauge (The animation will automatically start in a few seconds) </vt:lpstr>
      <vt:lpstr>STRAIGHTEDGE (1 OF 2)</vt:lpstr>
      <vt:lpstr>STRAIGHTEDGE (2 OF 2)</vt:lpstr>
      <vt:lpstr>FIGURE 7–18 A straightedge is used with a feeler gauge to determine if a cylinder head is warped or twisted.</vt:lpstr>
      <vt:lpstr>DIAL INDICATOR</vt:lpstr>
      <vt:lpstr>FIGURE 7–19 A dial indicator is used to measure valve lift during flow testing of a high-performance cylinder head.</vt:lpstr>
      <vt:lpstr>Animation: Dial Indicator (The animation will automatically start in a few seconds) </vt:lpstr>
      <vt:lpstr>DIAL BORE GAUGE</vt:lpstr>
      <vt:lpstr>Animation: Check Cylinder Bore Wear (The animation will automatically start in a few seconds) </vt:lpstr>
      <vt:lpstr>DEPTH MICROMETER</vt:lpstr>
      <vt:lpstr>FIGURE 7–21 A digital readout depth micrometer.</vt:lpstr>
      <vt:lpstr>SUMMARY (1 OF 3)</vt:lpstr>
      <vt:lpstr>SUMMARY (2 OF 3)</vt:lpstr>
      <vt:lpstr>SUMMARY (3 OF 3)</vt:lpstr>
    </vt:vector>
  </TitlesOfParts>
  <Company>echosvoice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7: Measuring Systems and Tools</dc:title>
  <dc:subject>Automotive Engines Theory and Servicing, Ninth Edition</dc:subject>
  <dc:creator>James D. Halderman</dc:creator>
  <cp:keywords>Automotive</cp:keywords>
  <cp:lastModifiedBy>Glen Plants</cp:lastModifiedBy>
  <cp:revision>212</cp:revision>
  <dcterms:created xsi:type="dcterms:W3CDTF">2014-07-14T20:04:21Z</dcterms:created>
  <dcterms:modified xsi:type="dcterms:W3CDTF">2021-01-21T15:16:35Z</dcterms:modified>
</cp:coreProperties>
</file>