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6" r:id="rId2"/>
    <p:sldId id="400" r:id="rId3"/>
    <p:sldId id="401" r:id="rId4"/>
    <p:sldId id="1088" r:id="rId5"/>
    <p:sldId id="1089" r:id="rId6"/>
    <p:sldId id="415" r:id="rId7"/>
    <p:sldId id="403" r:id="rId8"/>
    <p:sldId id="404" r:id="rId9"/>
    <p:sldId id="405" r:id="rId10"/>
    <p:sldId id="421" r:id="rId11"/>
    <p:sldId id="416" r:id="rId12"/>
    <p:sldId id="417" r:id="rId13"/>
    <p:sldId id="418" r:id="rId14"/>
    <p:sldId id="419" r:id="rId15"/>
    <p:sldId id="420" r:id="rId16"/>
    <p:sldId id="411" r:id="rId17"/>
    <p:sldId id="412" r:id="rId18"/>
    <p:sldId id="413" r:id="rId19"/>
    <p:sldId id="414" r:id="rId20"/>
    <p:sldId id="422"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10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86F65BE3-FA47-5A4F-BA0C-9E815D599FB3}"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229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1/21/2021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53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8BE0xJKczT0" TargetMode="External"/><Relationship Id="rId2" Type="http://schemas.openxmlformats.org/officeDocument/2006/relationships/hyperlink" Target="https://www.youtube.com/watch?v=BVDmCEnUUik"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6</a:t>
            </a:r>
          </a:p>
        </p:txBody>
      </p:sp>
      <p:sp>
        <p:nvSpPr>
          <p:cNvPr id="5" name="Text Placeholder 4"/>
          <p:cNvSpPr>
            <a:spLocks noGrp="1"/>
          </p:cNvSpPr>
          <p:nvPr>
            <p:ph type="body" sz="quarter" idx="15"/>
          </p:nvPr>
        </p:nvSpPr>
        <p:spPr/>
        <p:txBody>
          <a:bodyPr/>
          <a:lstStyle/>
          <a:p>
            <a:r>
              <a:rPr lang="en-US" dirty="0"/>
              <a:t>Vehicle Lifting and Hoisting</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HOISTS (3 OF 5)</a:t>
            </a:r>
          </a:p>
        </p:txBody>
      </p:sp>
      <p:sp>
        <p:nvSpPr>
          <p:cNvPr id="3" name="Content Placeholder 2"/>
          <p:cNvSpPr>
            <a:spLocks noGrp="1"/>
          </p:cNvSpPr>
          <p:nvPr>
            <p:ph idx="1"/>
          </p:nvPr>
        </p:nvSpPr>
        <p:spPr/>
        <p:txBody>
          <a:bodyPr/>
          <a:lstStyle/>
          <a:p>
            <a:r>
              <a:rPr lang="en-US" dirty="0"/>
              <a:t>The pads of the lift should be spread as far apart as possible to provide a stable platform.</a:t>
            </a:r>
          </a:p>
          <a:p>
            <a:r>
              <a:rPr lang="en-US" dirty="0"/>
              <a:t>Each pad should be placed under a portion of the vehicle that is strong and capable of supporting the weight of the vehicle.</a:t>
            </a:r>
          </a:p>
          <a:p>
            <a:r>
              <a:rPr lang="en-US" dirty="0"/>
              <a:t>As soon as the pads touch the vehicle, check for proper pad placement. </a:t>
            </a:r>
          </a:p>
        </p:txBody>
      </p:sp>
    </p:spTree>
    <p:extLst>
      <p:ext uri="{BB962C8B-B14F-4D97-AF65-F5344CB8AC3E}">
        <p14:creationId xmlns:p14="http://schemas.microsoft.com/office/powerpoint/2010/main" val="268664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6–3</a:t>
            </a:r>
            <a:r>
              <a:rPr lang="en-US" dirty="0"/>
              <a:t> Most newer vehicles have a triangle symbol indicating the recommended hoisting lift points.</a:t>
            </a:r>
          </a:p>
        </p:txBody>
      </p:sp>
      <p:pic>
        <p:nvPicPr>
          <p:cNvPr id="3" name="Picture 2" descr="6540006003.jpg"/>
          <p:cNvPicPr>
            <a:picLocks noChangeAspect="1"/>
          </p:cNvPicPr>
          <p:nvPr/>
        </p:nvPicPr>
        <p:blipFill>
          <a:blip r:embed="rId2" cstate="print"/>
          <a:stretch>
            <a:fillRect/>
          </a:stretch>
        </p:blipFill>
        <p:spPr>
          <a:xfrm>
            <a:off x="1691640" y="2108606"/>
            <a:ext cx="5760720" cy="3555187"/>
          </a:xfrm>
          <a:prstGeom prst="rect">
            <a:avLst/>
          </a:prstGeom>
        </p:spPr>
      </p:pic>
    </p:spTree>
    <p:extLst>
      <p:ext uri="{BB962C8B-B14F-4D97-AF65-F5344CB8AC3E}">
        <p14:creationId xmlns:p14="http://schemas.microsoft.com/office/powerpoint/2010/main" val="284791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a:t>FIGURE 6–4</a:t>
            </a:r>
            <a:r>
              <a:rPr lang="en-US" sz="2000" dirty="0"/>
              <a:t> (a) Tall safety stands can be used to provide additional support for a vehicle while on a hoist. (b) A block of wood should be used to avoid the possibility of doing damage to components supported by the stand.</a:t>
            </a:r>
          </a:p>
        </p:txBody>
      </p:sp>
      <p:pic>
        <p:nvPicPr>
          <p:cNvPr id="3" name="Picture 2" descr="6540006004.jpg"/>
          <p:cNvPicPr>
            <a:picLocks noChangeAspect="1"/>
          </p:cNvPicPr>
          <p:nvPr/>
        </p:nvPicPr>
        <p:blipFill>
          <a:blip r:embed="rId2" cstate="print"/>
          <a:stretch>
            <a:fillRect/>
          </a:stretch>
        </p:blipFill>
        <p:spPr>
          <a:xfrm>
            <a:off x="672288" y="1772308"/>
            <a:ext cx="2651760" cy="4018892"/>
          </a:xfrm>
          <a:prstGeom prst="rect">
            <a:avLst/>
          </a:prstGeom>
        </p:spPr>
      </p:pic>
      <p:pic>
        <p:nvPicPr>
          <p:cNvPr id="4" name="Picture 3" descr="6540006005.jpg"/>
          <p:cNvPicPr>
            <a:picLocks noChangeAspect="1"/>
          </p:cNvPicPr>
          <p:nvPr/>
        </p:nvPicPr>
        <p:blipFill>
          <a:blip r:embed="rId3" cstate="print"/>
          <a:stretch>
            <a:fillRect/>
          </a:stretch>
        </p:blipFill>
        <p:spPr>
          <a:xfrm>
            <a:off x="3835884" y="2286001"/>
            <a:ext cx="4754880" cy="3307283"/>
          </a:xfrm>
          <a:prstGeom prst="rect">
            <a:avLst/>
          </a:prstGeom>
        </p:spPr>
      </p:pic>
    </p:spTree>
    <p:extLst>
      <p:ext uri="{BB962C8B-B14F-4D97-AF65-F5344CB8AC3E}">
        <p14:creationId xmlns:p14="http://schemas.microsoft.com/office/powerpoint/2010/main" val="263877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6–5</a:t>
            </a:r>
            <a:r>
              <a:rPr lang="en-US" dirty="0"/>
              <a:t> This training vehicle fell from the hoist when the pads were not set correctly. No one was hurt, but the vehicle was damaged.</a:t>
            </a:r>
          </a:p>
        </p:txBody>
      </p:sp>
      <p:pic>
        <p:nvPicPr>
          <p:cNvPr id="3" name="Picture 2" descr="654000600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98487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6–6</a:t>
            </a:r>
            <a:r>
              <a:rPr lang="en-US" sz="1800" dirty="0"/>
              <a:t> (a) An assortment of hoist pad adapters that are often necessary to safely hoist many pickup trucks, vans, and sport utility vehicles. (b) A view from underneath a Chevrolet pickup truck showing how the pad extensions are used to attach the hoist lifting pad to contact the frame.</a:t>
            </a:r>
          </a:p>
        </p:txBody>
      </p:sp>
      <p:pic>
        <p:nvPicPr>
          <p:cNvPr id="3" name="Picture 2" descr="6540006007.jpg"/>
          <p:cNvPicPr>
            <a:picLocks noChangeAspect="1"/>
          </p:cNvPicPr>
          <p:nvPr/>
        </p:nvPicPr>
        <p:blipFill>
          <a:blip r:embed="rId2" cstate="print"/>
          <a:stretch>
            <a:fillRect/>
          </a:stretch>
        </p:blipFill>
        <p:spPr>
          <a:xfrm>
            <a:off x="390780" y="1921218"/>
            <a:ext cx="3931920" cy="3451352"/>
          </a:xfrm>
          <a:prstGeom prst="rect">
            <a:avLst/>
          </a:prstGeom>
        </p:spPr>
      </p:pic>
      <p:pic>
        <p:nvPicPr>
          <p:cNvPr id="4" name="Picture 3" descr="6540006008.jpg"/>
          <p:cNvPicPr>
            <a:picLocks noChangeAspect="1"/>
          </p:cNvPicPr>
          <p:nvPr/>
        </p:nvPicPr>
        <p:blipFill>
          <a:blip r:embed="rId3" cstate="print"/>
          <a:stretch>
            <a:fillRect/>
          </a:stretch>
        </p:blipFill>
        <p:spPr>
          <a:xfrm>
            <a:off x="4797723" y="1860429"/>
            <a:ext cx="3840480" cy="3371088"/>
          </a:xfrm>
          <a:prstGeom prst="rect">
            <a:avLst/>
          </a:prstGeom>
        </p:spPr>
      </p:pic>
    </p:spTree>
    <p:extLst>
      <p:ext uri="{BB962C8B-B14F-4D97-AF65-F5344CB8AC3E}">
        <p14:creationId xmlns:p14="http://schemas.microsoft.com/office/powerpoint/2010/main" val="282251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a:t>FIGURE 6–7</a:t>
            </a:r>
            <a:r>
              <a:rPr lang="en-US" sz="2000" dirty="0"/>
              <a:t> (a) In this photo the pad arm is just contacting the rocker panel of the vehicle. (b) This photo shows what can occur if the technician places the pad too far inward underneath the vehicle. The arm of the hoist has dented in the rocker panel.</a:t>
            </a:r>
          </a:p>
        </p:txBody>
      </p:sp>
      <p:pic>
        <p:nvPicPr>
          <p:cNvPr id="3" name="Picture 2" descr="6540006009.jpg"/>
          <p:cNvPicPr>
            <a:picLocks noChangeAspect="1"/>
          </p:cNvPicPr>
          <p:nvPr/>
        </p:nvPicPr>
        <p:blipFill>
          <a:blip r:embed="rId2" cstate="print"/>
          <a:stretch>
            <a:fillRect/>
          </a:stretch>
        </p:blipFill>
        <p:spPr>
          <a:xfrm>
            <a:off x="355125" y="2187074"/>
            <a:ext cx="4114800" cy="3090669"/>
          </a:xfrm>
          <a:prstGeom prst="rect">
            <a:avLst/>
          </a:prstGeom>
        </p:spPr>
      </p:pic>
      <p:pic>
        <p:nvPicPr>
          <p:cNvPr id="4" name="Picture 3" descr="6540006010.jpg"/>
          <p:cNvPicPr>
            <a:picLocks noChangeAspect="1"/>
          </p:cNvPicPr>
          <p:nvPr/>
        </p:nvPicPr>
        <p:blipFill>
          <a:blip r:embed="rId3" cstate="print"/>
          <a:stretch>
            <a:fillRect/>
          </a:stretch>
        </p:blipFill>
        <p:spPr>
          <a:xfrm>
            <a:off x="4732452" y="2187074"/>
            <a:ext cx="4023360" cy="3021987"/>
          </a:xfrm>
          <a:prstGeom prst="rect">
            <a:avLst/>
          </a:prstGeom>
        </p:spPr>
      </p:pic>
    </p:spTree>
    <p:extLst>
      <p:ext uri="{BB962C8B-B14F-4D97-AF65-F5344CB8AC3E}">
        <p14:creationId xmlns:p14="http://schemas.microsoft.com/office/powerpoint/2010/main" val="367365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VEHICLE HOISTS (4 OF 5)</a:t>
            </a:r>
          </a:p>
        </p:txBody>
      </p:sp>
      <p:sp>
        <p:nvSpPr>
          <p:cNvPr id="19457" name="Rectangle 3"/>
          <p:cNvSpPr>
            <a:spLocks noGrp="1" noChangeArrowheads="1"/>
          </p:cNvSpPr>
          <p:nvPr>
            <p:ph type="body" idx="1"/>
          </p:nvPr>
        </p:nvSpPr>
        <p:spPr/>
        <p:txBody>
          <a:bodyPr/>
          <a:lstStyle/>
          <a:p>
            <a:r>
              <a:rPr lang="en-US" dirty="0"/>
              <a:t>The vehicle should be raised about 1 ft (30 cm) off the floor, then stopped and shaken to check for stability. </a:t>
            </a:r>
          </a:p>
          <a:p>
            <a:r>
              <a:rPr lang="en-US" dirty="0"/>
              <a:t>Continue raising the vehicle and continue to view the vehicle until it has reached the desired height. </a:t>
            </a:r>
          </a:p>
          <a:p>
            <a:r>
              <a:rPr lang="en-US" dirty="0"/>
              <a:t>The hoist should be lowered onto the mechanical locks, and then raised off of the locks before lowering.</a:t>
            </a:r>
          </a:p>
        </p:txBody>
      </p:sp>
    </p:spTree>
    <p:extLst>
      <p:ext uri="{BB962C8B-B14F-4D97-AF65-F5344CB8AC3E}">
        <p14:creationId xmlns:p14="http://schemas.microsoft.com/office/powerpoint/2010/main" val="227453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VEHICLE HOISTS (5 OF 5)</a:t>
            </a:r>
          </a:p>
        </p:txBody>
      </p:sp>
      <p:sp>
        <p:nvSpPr>
          <p:cNvPr id="20481" name="Rectangle 3"/>
          <p:cNvSpPr>
            <a:spLocks noGrp="1" noChangeArrowheads="1"/>
          </p:cNvSpPr>
          <p:nvPr>
            <p:ph type="body" idx="1"/>
          </p:nvPr>
        </p:nvSpPr>
        <p:spPr/>
        <p:txBody>
          <a:bodyPr/>
          <a:lstStyle/>
          <a:p>
            <a:r>
              <a:rPr lang="en-US" dirty="0"/>
              <a:t>Before lowering the hoist, the safety latch(es) must be released and the direction of the controls reversed. </a:t>
            </a:r>
          </a:p>
          <a:p>
            <a:r>
              <a:rPr lang="en-US" dirty="0"/>
              <a:t>The speed downward is often adjusted to be as slow as possible for additional safety.</a:t>
            </a:r>
          </a:p>
        </p:txBody>
      </p:sp>
    </p:spTree>
    <p:extLst>
      <p:ext uri="{BB962C8B-B14F-4D97-AF65-F5344CB8AC3E}">
        <p14:creationId xmlns:p14="http://schemas.microsoft.com/office/powerpoint/2010/main" val="145757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DRIVE-ON RAMPS</a:t>
            </a:r>
          </a:p>
        </p:txBody>
      </p:sp>
      <p:sp>
        <p:nvSpPr>
          <p:cNvPr id="21506" name="Rectangle 3"/>
          <p:cNvSpPr>
            <a:spLocks noGrp="1" noChangeArrowheads="1"/>
          </p:cNvSpPr>
          <p:nvPr>
            <p:ph idx="1"/>
          </p:nvPr>
        </p:nvSpPr>
        <p:spPr>
          <a:xfrm>
            <a:off x="457200" y="1600200"/>
            <a:ext cx="3810000" cy="4525963"/>
          </a:xfrm>
        </p:spPr>
        <p:txBody>
          <a:bodyPr/>
          <a:lstStyle/>
          <a:p>
            <a:r>
              <a:rPr lang="en-US" dirty="0"/>
              <a:t>Ramps are an inexpensive way to raise the front or rear of a vehicle.</a:t>
            </a:r>
          </a:p>
        </p:txBody>
      </p:sp>
      <p:grpSp>
        <p:nvGrpSpPr>
          <p:cNvPr id="21507" name="Group 7"/>
          <p:cNvGrpSpPr>
            <a:grpSpLocks/>
          </p:cNvGrpSpPr>
          <p:nvPr/>
        </p:nvGrpSpPr>
        <p:grpSpPr bwMode="auto">
          <a:xfrm>
            <a:off x="4495800" y="1828800"/>
            <a:ext cx="4298950" cy="3654425"/>
            <a:chOff x="2832" y="1374"/>
            <a:chExt cx="2708" cy="2302"/>
          </a:xfrm>
        </p:grpSpPr>
        <p:pic>
          <p:nvPicPr>
            <p:cNvPr id="21508" name="Picture 4" descr="AAJKXX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74"/>
              <a:ext cx="2626" cy="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66" name="Rectangle 6"/>
            <p:cNvSpPr>
              <a:spLocks noChangeArrowheads="1"/>
            </p:cNvSpPr>
            <p:nvPr/>
          </p:nvSpPr>
          <p:spPr bwMode="auto">
            <a:xfrm>
              <a:off x="2832" y="3216"/>
              <a:ext cx="2688" cy="460"/>
            </a:xfrm>
            <a:prstGeom prst="rect">
              <a:avLst/>
            </a:prstGeom>
            <a:noFill/>
            <a:ln>
              <a:noFill/>
            </a:ln>
            <a:effectLst/>
          </p:spPr>
          <p:txBody>
            <a:bodyPr>
              <a:spAutoFit/>
            </a:bodyPr>
            <a:lstStyle/>
            <a:p>
              <a:pPr>
                <a:defRPr/>
              </a:pPr>
              <a:r>
                <a:rPr lang="en-US" b="1" dirty="0">
                  <a:cs typeface="+mn-cs"/>
                </a:rPr>
                <a:t>FIGURE 6–8 </a:t>
              </a:r>
              <a:r>
                <a:rPr lang="en-US" dirty="0">
                  <a:cs typeface="+mn-cs"/>
                </a:rPr>
                <a:t>Drive-on-type ramps. The wheels on the ground level must be chocked (blocked) to prevent accidental movement down the ramp.</a:t>
              </a:r>
            </a:p>
          </p:txBody>
        </p:sp>
      </p:grpSp>
    </p:spTree>
    <p:extLst>
      <p:ext uri="{BB962C8B-B14F-4D97-AF65-F5344CB8AC3E}">
        <p14:creationId xmlns:p14="http://schemas.microsoft.com/office/powerpoint/2010/main" val="28891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SUMMARY (1 OF 2)</a:t>
            </a:r>
          </a:p>
        </p:txBody>
      </p:sp>
      <p:sp>
        <p:nvSpPr>
          <p:cNvPr id="22530" name="Rectangle 3"/>
          <p:cNvSpPr>
            <a:spLocks noGrp="1" noChangeArrowheads="1"/>
          </p:cNvSpPr>
          <p:nvPr>
            <p:ph type="body" idx="1"/>
          </p:nvPr>
        </p:nvSpPr>
        <p:spPr/>
        <p:txBody>
          <a:bodyPr/>
          <a:lstStyle/>
          <a:p>
            <a:r>
              <a:rPr lang="en-US" dirty="0"/>
              <a:t>Whenever a vehicle is raised off the ground using a floor jack, it must be supported using safety stands.</a:t>
            </a:r>
          </a:p>
          <a:p>
            <a:r>
              <a:rPr lang="en-US" dirty="0"/>
              <a:t>Creepers should be stored vertically to prevent the possibility of stepping on it, which could cause a fall and personal injury.</a:t>
            </a:r>
          </a:p>
        </p:txBody>
      </p:sp>
    </p:spTree>
    <p:extLst>
      <p:ext uri="{BB962C8B-B14F-4D97-AF65-F5344CB8AC3E}">
        <p14:creationId xmlns:p14="http://schemas.microsoft.com/office/powerpoint/2010/main" val="295077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6.1</a:t>
            </a:r>
            <a:r>
              <a:rPr lang="en-US" dirty="0"/>
              <a:t> Discuss the purpose of floor jacks and creepers. </a:t>
            </a:r>
          </a:p>
          <a:p>
            <a:pPr marL="0" indent="-29718">
              <a:buNone/>
            </a:pPr>
            <a:r>
              <a:rPr lang="en-US" b="1" dirty="0">
                <a:solidFill>
                  <a:srgbClr val="007FA3"/>
                </a:solidFill>
              </a:rPr>
              <a:t>6.2</a:t>
            </a:r>
            <a:r>
              <a:rPr lang="en-US" dirty="0"/>
              <a:t> Describe vehicle hoists and drive-on ramps, and discus the proper methods to follow to safely hoist a vehicle.</a:t>
            </a:r>
          </a:p>
        </p:txBody>
      </p:sp>
    </p:spTree>
    <p:extLst>
      <p:ext uri="{BB962C8B-B14F-4D97-AF65-F5344CB8AC3E}">
        <p14:creationId xmlns:p14="http://schemas.microsoft.com/office/powerpoint/2010/main" val="144465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OF 2)</a:t>
            </a:r>
          </a:p>
        </p:txBody>
      </p:sp>
      <p:sp>
        <p:nvSpPr>
          <p:cNvPr id="3" name="Content Placeholder 2"/>
          <p:cNvSpPr>
            <a:spLocks noGrp="1"/>
          </p:cNvSpPr>
          <p:nvPr>
            <p:ph idx="1"/>
          </p:nvPr>
        </p:nvSpPr>
        <p:spPr/>
        <p:txBody>
          <a:bodyPr/>
          <a:lstStyle/>
          <a:p>
            <a:r>
              <a:rPr lang="en-US" dirty="0"/>
              <a:t>Always adhere to the specified hoisting locations as found in service information.</a:t>
            </a:r>
          </a:p>
          <a:p>
            <a:r>
              <a:rPr lang="en-US" dirty="0"/>
              <a:t>Adapters or extensions are often needed when hoisting pickup trucks or vans.</a:t>
            </a:r>
          </a:p>
        </p:txBody>
      </p:sp>
    </p:spTree>
    <p:extLst>
      <p:ext uri="{BB962C8B-B14F-4D97-AF65-F5344CB8AC3E}">
        <p14:creationId xmlns:p14="http://schemas.microsoft.com/office/powerpoint/2010/main" val="277517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first step in hoisting a vehicle is to properly align the vehicle in the center of the stall.</a:t>
            </a:r>
          </a:p>
        </p:txBody>
      </p:sp>
      <p:pic>
        <p:nvPicPr>
          <p:cNvPr id="3" name="Picture 2" descr="654000601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Most vehicles will be correctly positioned when the left front tire is centered on the tire pad.</a:t>
            </a:r>
          </a:p>
        </p:txBody>
      </p:sp>
      <p:pic>
        <p:nvPicPr>
          <p:cNvPr id="3" name="Picture 2" descr="654000601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The arms can be moved in and out and most pads can be rotated to allow for many different types of vehicle construction.</a:t>
            </a:r>
          </a:p>
        </p:txBody>
      </p:sp>
      <p:pic>
        <p:nvPicPr>
          <p:cNvPr id="3" name="Picture 2" descr="654000601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4 Most lifts are equipped with short pad extensions that are often necessary to use to allow the pad to contact the frame of a vehicle without causing the arm of the lift to hit and damage parts of the body.</a:t>
            </a:r>
          </a:p>
        </p:txBody>
      </p:sp>
      <p:pic>
        <p:nvPicPr>
          <p:cNvPr id="3" name="Picture 2" descr="654000601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Tall pad extensions can also be used to gain access to the frame of a vehicle. This position is needed to safely hoist many pickup trucks, vans, and sport utility vehicles.</a:t>
            </a:r>
          </a:p>
        </p:txBody>
      </p:sp>
      <p:pic>
        <p:nvPicPr>
          <p:cNvPr id="3" name="Picture 2" descr="654000601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An additional extension may be necessary to hoist a truck or van equipped with running boards to give the necessary clearance.</a:t>
            </a:r>
          </a:p>
        </p:txBody>
      </p:sp>
      <p:pic>
        <p:nvPicPr>
          <p:cNvPr id="3" name="Picture 2" descr="654000601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Position the pads under the vehicle under the recommended locations.</a:t>
            </a:r>
          </a:p>
        </p:txBody>
      </p:sp>
      <p:pic>
        <p:nvPicPr>
          <p:cNvPr id="3" name="Picture 2" descr="6540006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After being sure all pads are correctly positioned, use the electromechanical controls to raise the vehicle.</a:t>
            </a:r>
          </a:p>
        </p:txBody>
      </p:sp>
      <p:pic>
        <p:nvPicPr>
          <p:cNvPr id="3" name="Picture 2" descr="6540006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9 With the vehicle raised one foot (30 cm) off the ground, push down on the vehicle to check to see if it is stable on the pads. If the vehicle rocks, lower the vehicle and reset the pads. The vehicle can be raised to any desired working level. Be sure the safety mechanism is engaged before working on or under the vehicle.</a:t>
            </a:r>
          </a:p>
        </p:txBody>
      </p:sp>
      <p:pic>
        <p:nvPicPr>
          <p:cNvPr id="3" name="Picture 2" descr="6540006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FLOOR JACK</a:t>
            </a:r>
          </a:p>
        </p:txBody>
      </p:sp>
      <p:sp>
        <p:nvSpPr>
          <p:cNvPr id="9218" name="Rectangle 3"/>
          <p:cNvSpPr>
            <a:spLocks noGrp="1" noChangeArrowheads="1"/>
          </p:cNvSpPr>
          <p:nvPr>
            <p:ph idx="1"/>
          </p:nvPr>
        </p:nvSpPr>
        <p:spPr>
          <a:xfrm>
            <a:off x="457200" y="1600200"/>
            <a:ext cx="3733800" cy="4525963"/>
          </a:xfrm>
        </p:spPr>
        <p:txBody>
          <a:bodyPr/>
          <a:lstStyle/>
          <a:p>
            <a:r>
              <a:rPr lang="en-US" dirty="0"/>
              <a:t>A floor jack is a hand-operated hydraulic device used to lift vehicles or components.</a:t>
            </a:r>
          </a:p>
          <a:p>
            <a:r>
              <a:rPr lang="en-US" dirty="0"/>
              <a:t>Most floor jacks use four casters, which allow the jack to be easily moved around the shop.</a:t>
            </a:r>
          </a:p>
        </p:txBody>
      </p:sp>
      <p:grpSp>
        <p:nvGrpSpPr>
          <p:cNvPr id="9219" name="Group 9"/>
          <p:cNvGrpSpPr>
            <a:grpSpLocks/>
          </p:cNvGrpSpPr>
          <p:nvPr/>
        </p:nvGrpSpPr>
        <p:grpSpPr bwMode="auto">
          <a:xfrm>
            <a:off x="4572000" y="1676400"/>
            <a:ext cx="4222750" cy="4283076"/>
            <a:chOff x="2880" y="1165"/>
            <a:chExt cx="2660" cy="2698"/>
          </a:xfrm>
        </p:grpSpPr>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65"/>
              <a:ext cx="2626" cy="2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5640" name="Rectangle 8"/>
            <p:cNvSpPr>
              <a:spLocks noChangeArrowheads="1"/>
            </p:cNvSpPr>
            <p:nvPr/>
          </p:nvSpPr>
          <p:spPr bwMode="auto">
            <a:xfrm>
              <a:off x="2880" y="3456"/>
              <a:ext cx="2544" cy="407"/>
            </a:xfrm>
            <a:prstGeom prst="rect">
              <a:avLst/>
            </a:prstGeom>
            <a:noFill/>
            <a:ln>
              <a:noFill/>
            </a:ln>
            <a:effectLst/>
          </p:spPr>
          <p:txBody>
            <a:bodyPr wrap="square">
              <a:spAutoFit/>
            </a:bodyPr>
            <a:lstStyle/>
            <a:p>
              <a:pPr>
                <a:defRPr/>
              </a:pPr>
              <a:r>
                <a:rPr lang="en-US" b="1" dirty="0">
                  <a:cs typeface="+mn-cs"/>
                </a:rPr>
                <a:t>FIGURE 6–1 </a:t>
              </a:r>
              <a:r>
                <a:rPr lang="en-US" dirty="0">
                  <a:cs typeface="+mn-cs"/>
                </a:rPr>
                <a:t>A hydraulic hand-operated floor jack.</a:t>
              </a:r>
            </a:p>
          </p:txBody>
        </p:sp>
      </p:grpSp>
    </p:spTree>
    <p:extLst>
      <p:ext uri="{BB962C8B-B14F-4D97-AF65-F5344CB8AC3E}">
        <p14:creationId xmlns:p14="http://schemas.microsoft.com/office/powerpoint/2010/main" val="2342351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If raising a vehicle without a frame, place the flat pads under the pinch weld seam to spread the load. If additional clearance is necessary, the pads can be raised as shown.</a:t>
            </a:r>
          </a:p>
        </p:txBody>
      </p:sp>
      <p:pic>
        <p:nvPicPr>
          <p:cNvPr id="3" name="Picture 2" descr="6540006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When the service work is completed, the hoist should be raised slightly and the safety mechanism released before using the hydraulic to lower the vehicle.</a:t>
            </a:r>
          </a:p>
        </p:txBody>
      </p:sp>
      <p:pic>
        <p:nvPicPr>
          <p:cNvPr id="3" name="Picture 2" descr="6540006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After lowering the vehicle, be sure all arms of the lift are moved out of the way before driving the vehicle out of the work stall.</a:t>
            </a:r>
          </a:p>
        </p:txBody>
      </p:sp>
      <p:pic>
        <p:nvPicPr>
          <p:cNvPr id="3" name="Picture 2" descr="6540006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7277100" cy="1115690"/>
          </a:xfrm>
        </p:spPr>
        <p:txBody>
          <a:bodyPr/>
          <a:lstStyle/>
          <a:p>
            <a:r>
              <a:rPr lang="en-US" sz="2000" dirty="0">
                <a:hlinkClick r:id="rId2"/>
              </a:rPr>
              <a:t>Car Lift Safety (time 18:25)</a:t>
            </a:r>
            <a:endParaRPr lang="en-US" sz="2000" dirty="0"/>
          </a:p>
          <a:p>
            <a:r>
              <a:rPr lang="en-US" sz="2000" dirty="0">
                <a:hlinkClick r:id="rId3"/>
              </a:rPr>
              <a:t>How to Raise or Lift Your Car onto Jack Stands (time 3:20)</a:t>
            </a:r>
            <a:endParaRPr lang="en-US" sz="2000" dirty="0"/>
          </a:p>
        </p:txBody>
      </p:sp>
    </p:spTree>
    <p:extLst>
      <p:ext uri="{BB962C8B-B14F-4D97-AF65-F5344CB8AC3E}">
        <p14:creationId xmlns:p14="http://schemas.microsoft.com/office/powerpoint/2010/main" val="42045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Floor Jack</a:t>
            </a:r>
            <a:br>
              <a:rPr lang="en-US" sz="1800" dirty="0"/>
            </a:br>
            <a:r>
              <a:rPr lang="en-US" sz="900" dirty="0">
                <a:solidFill>
                  <a:schemeClr val="bg2"/>
                </a:solidFill>
              </a:rPr>
              <a:t>(The animation will automatically start in a few seconds) </a:t>
            </a:r>
            <a:endParaRPr lang="en-US" sz="900" dirty="0"/>
          </a:p>
        </p:txBody>
      </p:sp>
      <p:pic>
        <p:nvPicPr>
          <p:cNvPr id="6" name="floor_jack">
            <a:hlinkClick r:id="" action="ppaction://media"/>
            <a:extLst>
              <a:ext uri="{FF2B5EF4-FFF2-40B4-BE49-F238E27FC236}">
                <a16:creationId xmlns:a16="http://schemas.microsoft.com/office/drawing/2014/main" id="{56DEC826-D1E1-4836-B6EC-D68D6025BB6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10726" y="1524000"/>
            <a:ext cx="7722548" cy="4343400"/>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Vehicle Lifting</a:t>
            </a:r>
            <a:br>
              <a:rPr lang="en-US" sz="1800" dirty="0"/>
            </a:br>
            <a:r>
              <a:rPr lang="en-US" sz="900" dirty="0">
                <a:solidFill>
                  <a:schemeClr val="bg2"/>
                </a:solidFill>
              </a:rPr>
              <a:t>(The animation will automatically start in a few seconds) </a:t>
            </a:r>
            <a:endParaRPr lang="en-US" sz="900" dirty="0"/>
          </a:p>
        </p:txBody>
      </p:sp>
      <p:pic>
        <p:nvPicPr>
          <p:cNvPr id="6" name="vehicle_lifting">
            <a:hlinkClick r:id="" action="ppaction://media"/>
            <a:extLst>
              <a:ext uri="{FF2B5EF4-FFF2-40B4-BE49-F238E27FC236}">
                <a16:creationId xmlns:a16="http://schemas.microsoft.com/office/drawing/2014/main" id="{D733E5DD-A595-4C46-A807-2CD7F7D6A0D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13951" y="1600200"/>
            <a:ext cx="7316098" cy="4114800"/>
          </a:xfrm>
        </p:spPr>
      </p:pic>
      <p:sp>
        <p:nvSpPr>
          <p:cNvPr id="7" name="Rectangle 6">
            <a:extLst>
              <a:ext uri="{FF2B5EF4-FFF2-40B4-BE49-F238E27FC236}">
                <a16:creationId xmlns:a16="http://schemas.microsoft.com/office/drawing/2014/main" id="{794F969A-A54D-4A94-9AA9-6925EE86F411}"/>
              </a:ext>
            </a:extLst>
          </p:cNvPr>
          <p:cNvSpPr/>
          <p:nvPr/>
        </p:nvSpPr>
        <p:spPr>
          <a:xfrm>
            <a:off x="7743825" y="1524000"/>
            <a:ext cx="561975"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131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6–2</a:t>
            </a:r>
            <a:r>
              <a:rPr lang="en-US" dirty="0"/>
              <a:t> Safety stands are being used to support the rear of this vehicle.</a:t>
            </a:r>
          </a:p>
        </p:txBody>
      </p:sp>
      <p:pic>
        <p:nvPicPr>
          <p:cNvPr id="3" name="Picture 2" descr="6540006002.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215010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CREEPERS</a:t>
            </a:r>
          </a:p>
        </p:txBody>
      </p:sp>
      <p:sp>
        <p:nvSpPr>
          <p:cNvPr id="11266" name="Rectangle 3"/>
          <p:cNvSpPr>
            <a:spLocks noGrp="1" noChangeArrowheads="1"/>
          </p:cNvSpPr>
          <p:nvPr>
            <p:ph type="body" idx="1"/>
          </p:nvPr>
        </p:nvSpPr>
        <p:spPr/>
        <p:txBody>
          <a:bodyPr/>
          <a:lstStyle/>
          <a:p>
            <a:r>
              <a:rPr lang="en-US" dirty="0"/>
              <a:t>When working underneath a vehicle, most service technicians use a creeper</a:t>
            </a:r>
          </a:p>
          <a:p>
            <a:pPr lvl="1"/>
            <a:r>
              <a:rPr lang="en-US" dirty="0"/>
              <a:t>A creeper is a flat or concaved surface equipped with low-profile casters. </a:t>
            </a:r>
          </a:p>
          <a:p>
            <a:pPr lvl="1"/>
            <a:r>
              <a:rPr lang="en-US" dirty="0"/>
              <a:t>A creeper allows the technician to maneuver under the vehicle easily.</a:t>
            </a:r>
          </a:p>
        </p:txBody>
      </p:sp>
    </p:spTree>
    <p:extLst>
      <p:ext uri="{BB962C8B-B14F-4D97-AF65-F5344CB8AC3E}">
        <p14:creationId xmlns:p14="http://schemas.microsoft.com/office/powerpoint/2010/main" val="20990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VEHICLE HOISTS (1 OF 5)</a:t>
            </a:r>
          </a:p>
        </p:txBody>
      </p:sp>
      <p:sp>
        <p:nvSpPr>
          <p:cNvPr id="12290" name="Rectangle 3"/>
          <p:cNvSpPr>
            <a:spLocks noGrp="1" noChangeArrowheads="1"/>
          </p:cNvSpPr>
          <p:nvPr>
            <p:ph type="body" idx="1"/>
          </p:nvPr>
        </p:nvSpPr>
        <p:spPr/>
        <p:txBody>
          <a:bodyPr/>
          <a:lstStyle/>
          <a:p>
            <a:r>
              <a:rPr lang="en-US" dirty="0"/>
              <a:t>Vehicle hoists include older in ground pneumatic/hydraulic and above ground units. </a:t>
            </a:r>
          </a:p>
          <a:p>
            <a:r>
              <a:rPr lang="en-US" dirty="0"/>
              <a:t>Hoists are rated by the maximum weight that they can safely lift, such as 7,000 to 12,000 or more. </a:t>
            </a:r>
          </a:p>
          <a:p>
            <a:r>
              <a:rPr lang="en-US" dirty="0"/>
              <a:t>Many chassis and underbody service procedures require the vehicle be hoisted/lifted off the ground. </a:t>
            </a:r>
          </a:p>
        </p:txBody>
      </p:sp>
    </p:spTree>
    <p:extLst>
      <p:ext uri="{BB962C8B-B14F-4D97-AF65-F5344CB8AC3E}">
        <p14:creationId xmlns:p14="http://schemas.microsoft.com/office/powerpoint/2010/main" val="28107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VEHICLE HOISTS (2 OF 5)</a:t>
            </a:r>
          </a:p>
        </p:txBody>
      </p:sp>
      <p:sp>
        <p:nvSpPr>
          <p:cNvPr id="13314" name="Rectangle 3"/>
          <p:cNvSpPr>
            <a:spLocks noGrp="1" noChangeArrowheads="1"/>
          </p:cNvSpPr>
          <p:nvPr>
            <p:ph type="body" idx="1"/>
          </p:nvPr>
        </p:nvSpPr>
        <p:spPr/>
        <p:txBody>
          <a:bodyPr/>
          <a:lstStyle/>
          <a:p>
            <a:r>
              <a:rPr lang="en-US" dirty="0"/>
              <a:t>The simplest methods involve the use of drive-on ramps or a floor jack and safety (jack) stands</a:t>
            </a:r>
          </a:p>
          <a:p>
            <a:pPr lvl="1"/>
            <a:r>
              <a:rPr lang="en-US" dirty="0"/>
              <a:t>Ground or surface-mounted lifts provide greater access.</a:t>
            </a:r>
          </a:p>
          <a:p>
            <a:r>
              <a:rPr lang="en-US" dirty="0"/>
              <a:t>The vehicle should be centered on the lift or hoist so as not to overload one side or put too much force either forward or rearward. </a:t>
            </a:r>
          </a:p>
        </p:txBody>
      </p:sp>
    </p:spTree>
    <p:extLst>
      <p:ext uri="{BB962C8B-B14F-4D97-AF65-F5344CB8AC3E}">
        <p14:creationId xmlns:p14="http://schemas.microsoft.com/office/powerpoint/2010/main" val="2576708705"/>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4243</TotalTime>
  <Words>1193</Words>
  <Application>Microsoft Office PowerPoint</Application>
  <PresentationFormat>On-screen Show (4:3)</PresentationFormat>
  <Paragraphs>67</Paragraphs>
  <Slides>33</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Tahoma</vt:lpstr>
      <vt:lpstr>Times New Roman</vt:lpstr>
      <vt:lpstr>Wingdings</vt:lpstr>
      <vt:lpstr>508 Lecture</vt:lpstr>
      <vt:lpstr>Automotive Engines Theory and Servicing</vt:lpstr>
      <vt:lpstr>OBJECTIVES</vt:lpstr>
      <vt:lpstr>FLOOR JACK</vt:lpstr>
      <vt:lpstr>Animation: Floor Jack (The animation will automatically start in a few seconds) </vt:lpstr>
      <vt:lpstr>Animation: Vehicle Lifting (The animation will automatically start in a few seconds) </vt:lpstr>
      <vt:lpstr>FIGURE 6–2 Safety stands are being used to support the rear of this vehicle.</vt:lpstr>
      <vt:lpstr>CREEPERS</vt:lpstr>
      <vt:lpstr>VEHICLE HOISTS (1 OF 5)</vt:lpstr>
      <vt:lpstr>VEHICLE HOISTS (2 OF 5)</vt:lpstr>
      <vt:lpstr>VEHICLE HOISTS (3 OF 5)</vt:lpstr>
      <vt:lpstr>FIGURE 6–3 Most newer vehicles have a triangle symbol indicating the recommended hoisting lift points.</vt:lpstr>
      <vt:lpstr>FIGURE 6–4 (a) Tall safety stands can be used to provide additional support for a vehicle while on a hoist. (b) A block of wood should be used to avoid the possibility of doing damage to components supported by the stand.</vt:lpstr>
      <vt:lpstr>FIGURE 6–5 This training vehicle fell from the hoist when the pads were not set correctly. No one was hurt, but the vehicle was damaged.</vt:lpstr>
      <vt:lpstr>FIGURE 6–6 (a) An assortment of hoist pad adapters that are often necessary to safely hoist many pickup trucks, vans, and sport utility vehicles. (b) A view from underneath a Chevrolet pickup truck showing how the pad extensions are used to attach the hoist lifting pad to contact the frame.</vt:lpstr>
      <vt:lpstr>FIGURE 6–7 (a) In this photo the pad arm is just contacting the rocker panel of the vehicle. (b) This photo shows what can occur if the technician places the pad too far inward underneath the vehicle. The arm of the hoist has dented in the rocker panel.</vt:lpstr>
      <vt:lpstr>VEHICLE HOISTS (4 OF 5)</vt:lpstr>
      <vt:lpstr>VEHICLE HOISTS (5 OF 5)</vt:lpstr>
      <vt:lpstr>DRIVE-ON RAMPS</vt:lpstr>
      <vt:lpstr>SUMMARY (1 OF 2)</vt:lpstr>
      <vt:lpstr>SUMMARY (2 OF 2)</vt:lpstr>
      <vt:lpstr>1 The first step in hoisting a vehicle is to properly align the vehicle in the center of the stall.</vt:lpstr>
      <vt:lpstr>2 Most vehicles will be correctly positioned when the left front tire is centered on the tire pad.</vt:lpstr>
      <vt:lpstr>3 The arms can be moved in and out and most pads can be rotated to allow for many different types of vehicle construction.</vt:lpstr>
      <vt:lpstr>4 Most lifts are equipped with short pad extensions that are often necessary to use to allow the pad to contact the frame of a vehicle without causing the arm of the lift to hit and damage parts of the body.</vt:lpstr>
      <vt:lpstr>5 Tall pad extensions can also be used to gain access to the frame of a vehicle. This position is needed to safely hoist many pickup trucks, vans, and sport utility vehicles.</vt:lpstr>
      <vt:lpstr>6 An additional extension may be necessary to hoist a truck or van equipped with running boards to give the necessary clearance.</vt:lpstr>
      <vt:lpstr>7 Position the pads under the vehicle under the recommended locations.</vt:lpstr>
      <vt:lpstr>8 After being sure all pads are correctly positioned, use the electromechanical controls to raise the vehicle.</vt:lpstr>
      <vt:lpstr>9 With the vehicle raised one foot (30 cm) off the ground, push down on the vehicle to check to see if it is stable on the pads. If the vehicle rocks, lower the vehicle and reset the pads. The vehicle can be raised to any desired working level. Be sure the safety mechanism is engaged before working on or under the vehicle.</vt:lpstr>
      <vt:lpstr>10 If raising a vehicle without a frame, place the flat pads under the pinch weld seam to spread the load. If additional clearance is necessary, the pads can be raised as shown.</vt:lpstr>
      <vt:lpstr>11 When the service work is completed, the hoist should be raised slightly and the safety mechanism released before using the hydraulic to lower the vehicle.</vt:lpstr>
      <vt:lpstr>12  After lowering the vehicle, be sure all arms of the lift are moved out of the way before driving the vehicle out of the work stall.</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Vehicle Lifting and Hoisting</dc:title>
  <dc:subject>Automotive Engines Theory and Servicing, Ninth Edition</dc:subject>
  <dc:creator>James D. Halderman</dc:creator>
  <cp:keywords>Automotive</cp:keywords>
  <cp:lastModifiedBy>Glen Plants</cp:lastModifiedBy>
  <cp:revision>212</cp:revision>
  <dcterms:created xsi:type="dcterms:W3CDTF">2014-07-14T20:04:21Z</dcterms:created>
  <dcterms:modified xsi:type="dcterms:W3CDTF">2021-01-21T14:46:32Z</dcterms:modified>
</cp:coreProperties>
</file>