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76" r:id="rId2"/>
    <p:sldId id="425" r:id="rId3"/>
    <p:sldId id="452" r:id="rId4"/>
    <p:sldId id="426" r:id="rId5"/>
    <p:sldId id="427" r:id="rId6"/>
    <p:sldId id="428" r:id="rId7"/>
    <p:sldId id="1088" r:id="rId8"/>
    <p:sldId id="1089" r:id="rId9"/>
    <p:sldId id="1090" r:id="rId10"/>
    <p:sldId id="429" r:id="rId11"/>
    <p:sldId id="430" r:id="rId12"/>
    <p:sldId id="453" r:id="rId13"/>
    <p:sldId id="432" r:id="rId14"/>
    <p:sldId id="454" r:id="rId15"/>
    <p:sldId id="434" r:id="rId16"/>
    <p:sldId id="1091" r:id="rId17"/>
    <p:sldId id="435" r:id="rId18"/>
    <p:sldId id="455" r:id="rId19"/>
    <p:sldId id="437" r:id="rId20"/>
    <p:sldId id="466" r:id="rId21"/>
    <p:sldId id="456" r:id="rId22"/>
    <p:sldId id="1092" r:id="rId23"/>
    <p:sldId id="1093" r:id="rId24"/>
    <p:sldId id="1097" r:id="rId25"/>
    <p:sldId id="1094" r:id="rId26"/>
    <p:sldId id="1095" r:id="rId27"/>
    <p:sldId id="439" r:id="rId28"/>
    <p:sldId id="1096" r:id="rId29"/>
    <p:sldId id="440" r:id="rId30"/>
    <p:sldId id="441" r:id="rId31"/>
    <p:sldId id="442" r:id="rId32"/>
    <p:sldId id="457" r:id="rId33"/>
    <p:sldId id="443" r:id="rId34"/>
    <p:sldId id="458" r:id="rId35"/>
    <p:sldId id="459" r:id="rId36"/>
    <p:sldId id="463" r:id="rId37"/>
    <p:sldId id="461" r:id="rId38"/>
    <p:sldId id="464" r:id="rId39"/>
    <p:sldId id="444" r:id="rId40"/>
    <p:sldId id="465" r:id="rId41"/>
    <p:sldId id="1098" r:id="rId42"/>
    <p:sldId id="445" r:id="rId43"/>
    <p:sldId id="446" r:id="rId44"/>
    <p:sldId id="450" r:id="rId45"/>
    <p:sldId id="447" r:id="rId46"/>
    <p:sldId id="467" r:id="rId47"/>
    <p:sldId id="448" r:id="rId48"/>
    <p:sldId id="449" r:id="rId49"/>
    <p:sldId id="451" r:id="rId50"/>
    <p:sldId id="1099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1" autoAdjust="0"/>
    <p:restoredTop sz="98911" autoAdjust="0"/>
  </p:normalViewPr>
  <p:slideViewPr>
    <p:cSldViewPr>
      <p:cViewPr varScale="1">
        <p:scale>
          <a:sx n="114" d="100"/>
          <a:sy n="114" d="100"/>
        </p:scale>
        <p:origin x="15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035" indent="-282321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284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0998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2711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25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138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852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9566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3C8778-1315-D24C-881A-2275A041E54F}" type="slidenum">
              <a:rPr lang="en-US" sz="1200">
                <a:latin typeface="Tahoma" charset="0"/>
              </a:rPr>
              <a:pPr eaLnBrk="1" hangingPunct="1"/>
              <a:t>2</a:t>
            </a:fld>
            <a:endParaRPr lang="en-US" sz="1200" dirty="0">
              <a:latin typeface="Tahoma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248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200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248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848995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657600"/>
            <a:ext cx="848995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314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97154"/>
            <a:ext cx="8229600" cy="415498"/>
          </a:xfrm>
        </p:spPr>
        <p:txBody>
          <a:bodyPr>
            <a:spAutoFit/>
          </a:bodyPr>
          <a:lstStyle>
            <a:lvl1pPr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31654"/>
          </a:xfrm>
        </p:spPr>
        <p:txBody>
          <a:bodyPr>
            <a:spAutoFit/>
          </a:bodyPr>
          <a:lstStyle>
            <a:lvl1pPr>
              <a:buClr>
                <a:srgbClr val="007FA3"/>
              </a:buClr>
              <a:buSzPct val="100000"/>
              <a:defRPr/>
            </a:lvl1pPr>
            <a:lvl2pPr>
              <a:buClr>
                <a:srgbClr val="007FA3"/>
              </a:buClr>
              <a:defRPr/>
            </a:lvl2pPr>
            <a:lvl3pPr>
              <a:buClr>
                <a:srgbClr val="007FA3"/>
              </a:buClr>
              <a:defRPr/>
            </a:lvl3pPr>
            <a:lvl4pPr>
              <a:buClr>
                <a:srgbClr val="007FA3"/>
              </a:buClr>
              <a:defRPr/>
            </a:lvl4pPr>
            <a:lvl5pPr>
              <a:buClr>
                <a:srgbClr val="007FA3"/>
              </a:buClr>
              <a:defRPr/>
            </a:lvl5pPr>
            <a:lvl6pPr>
              <a:buClr>
                <a:srgbClr val="007FA3"/>
              </a:buClr>
              <a:defRPr/>
            </a:lvl6pPr>
            <a:lvl7pPr>
              <a:buClr>
                <a:srgbClr val="007FA3"/>
              </a:buClr>
              <a:defRPr/>
            </a:lvl7pPr>
            <a:lvl8pPr>
              <a:buClr>
                <a:srgbClr val="007FA3"/>
              </a:buClr>
              <a:defRPr/>
            </a:lvl8pPr>
            <a:lvl9pPr>
              <a:buClr>
                <a:srgbClr val="007FA3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969" y="6172202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335713" y="113072"/>
            <a:ext cx="2133600" cy="182880"/>
          </a:xfrm>
        </p:spPr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313" y="113072"/>
            <a:ext cx="551783" cy="182880"/>
          </a:xfrm>
        </p:spPr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Learning Objective(s)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vOyPwKhKRc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Engines Theory and Servicing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Ninth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Chapter 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pic>
        <p:nvPicPr>
          <p:cNvPr id="6" name="Picture 5" descr="0134654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76" y="1447799"/>
            <a:ext cx="3840480" cy="4900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RATCHETS, SOCKETS, AND EXTENSIONS (1 OF 2)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socket fits over the fastener and grips the points and/or flats of the bolt or nut. </a:t>
            </a:r>
          </a:p>
          <a:p>
            <a:r>
              <a:rPr lang="en-US" dirty="0"/>
              <a:t>The socket is rotated (driven) using either a long bar called a breaker bar (flex handle) or a ratchet.</a:t>
            </a:r>
          </a:p>
        </p:txBody>
      </p:sp>
      <p:grpSp>
        <p:nvGrpSpPr>
          <p:cNvPr id="12291" name="Group 8"/>
          <p:cNvGrpSpPr>
            <a:grpSpLocks/>
          </p:cNvGrpSpPr>
          <p:nvPr/>
        </p:nvGrpSpPr>
        <p:grpSpPr bwMode="auto">
          <a:xfrm>
            <a:off x="533400" y="3581400"/>
            <a:ext cx="8610257" cy="2904184"/>
            <a:chOff x="644" y="1207"/>
            <a:chExt cx="8232" cy="3332"/>
          </a:xfrm>
        </p:grpSpPr>
        <p:pic>
          <p:nvPicPr>
            <p:cNvPr id="12292" name="Picture 4" descr="AAJKXTZ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" y="1207"/>
              <a:ext cx="4444" cy="2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672" y="3480"/>
              <a:ext cx="8204" cy="10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4–8 </a:t>
              </a:r>
              <a:r>
                <a:rPr lang="en-US" dirty="0">
                  <a:cs typeface="+mn-cs"/>
                </a:rPr>
                <a:t>A typical ratchet used to rotate a socket. A ratchet makes a ratcheting noise when it is being rotated in the opposite direction from loosening or tightening. A knob or lever on the ratchet allows the user to switch directions.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530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RATCHETS, SOCKETS, AND EXTENSIONS (2 OF 2)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/>
              <a:t>Crowfoot Sockets</a:t>
            </a:r>
          </a:p>
          <a:p>
            <a:r>
              <a:rPr lang="en-US" dirty="0"/>
              <a:t>Torque Wrenches</a:t>
            </a:r>
          </a:p>
          <a:p>
            <a:pPr lvl="1"/>
            <a:r>
              <a:rPr lang="en-US" dirty="0"/>
              <a:t>A clicker-type torque wrench</a:t>
            </a:r>
          </a:p>
          <a:p>
            <a:pPr lvl="1"/>
            <a:r>
              <a:rPr lang="en-US" dirty="0"/>
              <a:t>A beam- or dial-type torque wrench</a:t>
            </a:r>
          </a:p>
        </p:txBody>
      </p:sp>
      <p:grpSp>
        <p:nvGrpSpPr>
          <p:cNvPr id="13315" name="Group 7"/>
          <p:cNvGrpSpPr>
            <a:grpSpLocks/>
          </p:cNvGrpSpPr>
          <p:nvPr/>
        </p:nvGrpSpPr>
        <p:grpSpPr bwMode="auto">
          <a:xfrm>
            <a:off x="4625975" y="1447800"/>
            <a:ext cx="4168775" cy="4445000"/>
            <a:chOff x="2914" y="1164"/>
            <a:chExt cx="2626" cy="2800"/>
          </a:xfrm>
        </p:grpSpPr>
        <p:pic>
          <p:nvPicPr>
            <p:cNvPr id="13316" name="Picture 4" descr="AAJKXUD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164"/>
              <a:ext cx="2626" cy="2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26" name="Rectangle 6"/>
            <p:cNvSpPr>
              <a:spLocks noChangeArrowheads="1"/>
            </p:cNvSpPr>
            <p:nvPr/>
          </p:nvSpPr>
          <p:spPr bwMode="auto">
            <a:xfrm>
              <a:off x="2928" y="3504"/>
              <a:ext cx="2592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4–12 </a:t>
              </a:r>
              <a:r>
                <a:rPr lang="en-US" dirty="0">
                  <a:cs typeface="+mn-cs"/>
                </a:rPr>
                <a:t>A crowfoot socket is designed to reach fasteners using a ratchet or breaker bar with an extension.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965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4–13</a:t>
            </a:r>
            <a:r>
              <a:rPr lang="en-US" dirty="0"/>
              <a:t> Using a torque wench to tighten connecting rod nuts on an engine.</a:t>
            </a:r>
          </a:p>
        </p:txBody>
      </p:sp>
      <p:pic>
        <p:nvPicPr>
          <p:cNvPr id="3" name="Picture 2" descr="6540004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5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SCREWDRIVERS (1 OF 2)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smaller fasteners are removed and installed by using a screwdriver. </a:t>
            </a:r>
          </a:p>
          <a:p>
            <a:r>
              <a:rPr lang="en-US" dirty="0"/>
              <a:t>Screwdrivers are available in many sizes and tip shapes. </a:t>
            </a:r>
          </a:p>
          <a:p>
            <a:r>
              <a:rPr lang="en-US" dirty="0"/>
              <a:t>The most commonly used screwdriver is called a flat tip or straight blade.</a:t>
            </a:r>
          </a:p>
        </p:txBody>
      </p:sp>
    </p:spTree>
    <p:extLst>
      <p:ext uri="{BB962C8B-B14F-4D97-AF65-F5344CB8AC3E}">
        <p14:creationId xmlns:p14="http://schemas.microsoft.com/office/powerpoint/2010/main" val="1407507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4–17</a:t>
            </a:r>
            <a:r>
              <a:rPr lang="en-US" dirty="0"/>
              <a:t> A flat-tip (straight blade) screwdriver. The width of the blade should match the width of the slot in the fastener being loosened or tightened.</a:t>
            </a:r>
          </a:p>
        </p:txBody>
      </p:sp>
      <p:pic>
        <p:nvPicPr>
          <p:cNvPr id="3" name="Picture 2" descr="6540004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7090" y="2360981"/>
            <a:ext cx="4509820" cy="305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61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SCREWDRIVERS (2 OF 2)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Flat-tip screwdrivers are sized by the width of the blade and this width should match the width of the slot in the screw.</a:t>
            </a:r>
          </a:p>
          <a:p>
            <a:r>
              <a:rPr lang="en-US" dirty="0"/>
              <a:t>Offset Screwdrivers</a:t>
            </a:r>
          </a:p>
          <a:p>
            <a:r>
              <a:rPr lang="en-US" dirty="0"/>
              <a:t>Impact Screwdriver</a:t>
            </a:r>
          </a:p>
        </p:txBody>
      </p:sp>
    </p:spTree>
    <p:extLst>
      <p:ext uri="{BB962C8B-B14F-4D97-AF65-F5344CB8AC3E}">
        <p14:creationId xmlns:p14="http://schemas.microsoft.com/office/powerpoint/2010/main" val="991827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Screwdriver Selection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Screwdriver_Selection">
            <a:hlinkClick r:id="" action="ppaction://media"/>
            <a:extLst>
              <a:ext uri="{FF2B5EF4-FFF2-40B4-BE49-F238E27FC236}">
                <a16:creationId xmlns:a16="http://schemas.microsoft.com/office/drawing/2014/main" id="{2595B70F-686F-4CAD-820A-0723DEDB57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467" y="1600200"/>
            <a:ext cx="7587065" cy="4267200"/>
          </a:xfrm>
        </p:spPr>
      </p:pic>
    </p:spTree>
    <p:extLst>
      <p:ext uri="{BB962C8B-B14F-4D97-AF65-F5344CB8AC3E}">
        <p14:creationId xmlns:p14="http://schemas.microsoft.com/office/powerpoint/2010/main" val="15341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HAMMERS AND MALLETS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Hammers and mallets are used to force objects together or apart</a:t>
            </a:r>
          </a:p>
        </p:txBody>
      </p:sp>
      <p:grpSp>
        <p:nvGrpSpPr>
          <p:cNvPr id="18435" name="Group 7"/>
          <p:cNvGrpSpPr>
            <a:grpSpLocks/>
          </p:cNvGrpSpPr>
          <p:nvPr/>
        </p:nvGrpSpPr>
        <p:grpSpPr bwMode="auto">
          <a:xfrm>
            <a:off x="609600" y="2819400"/>
            <a:ext cx="7835900" cy="3276600"/>
            <a:chOff x="398" y="1440"/>
            <a:chExt cx="4936" cy="2064"/>
          </a:xfrm>
        </p:grpSpPr>
        <p:pic>
          <p:nvPicPr>
            <p:cNvPr id="18436" name="Picture 4" descr="AAJKXUM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" y="1440"/>
              <a:ext cx="4936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166" name="Rectangle 6"/>
            <p:cNvSpPr>
              <a:spLocks noChangeArrowheads="1"/>
            </p:cNvSpPr>
            <p:nvPr/>
          </p:nvSpPr>
          <p:spPr bwMode="auto">
            <a:xfrm>
              <a:off x="1680" y="3312"/>
              <a:ext cx="2233" cy="1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4–21 </a:t>
              </a:r>
              <a:r>
                <a:rPr lang="en-US" dirty="0">
                  <a:cs typeface="+mn-cs"/>
                </a:rPr>
                <a:t>A typical ball-peen hammer.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36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4–22</a:t>
            </a:r>
            <a:r>
              <a:rPr lang="en-US" dirty="0"/>
              <a:t> A rubber mallet used to deliver a force to an object without harming the surface.</a:t>
            </a:r>
          </a:p>
        </p:txBody>
      </p:sp>
      <p:pic>
        <p:nvPicPr>
          <p:cNvPr id="3" name="Picture 2" descr="6540004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1" y="2942539"/>
            <a:ext cx="5760718" cy="188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99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PLIERS (1 OF 2)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Pliers are used to hold, twist, bend, and cut objects</a:t>
            </a:r>
          </a:p>
          <a:p>
            <a:pPr lvl="1"/>
            <a:r>
              <a:rPr lang="en-US" dirty="0"/>
              <a:t>Slip-joint Pliers</a:t>
            </a:r>
          </a:p>
          <a:p>
            <a:pPr lvl="1"/>
            <a:r>
              <a:rPr lang="en-US" dirty="0"/>
              <a:t>Multigroove Adjustable Pliers</a:t>
            </a:r>
          </a:p>
          <a:p>
            <a:pPr lvl="1"/>
            <a:r>
              <a:rPr lang="en-US" dirty="0"/>
              <a:t>Linesman</a:t>
            </a:r>
            <a:r>
              <a:rPr lang="en-US" altLang="ja-JP" dirty="0"/>
              <a:t>'</a:t>
            </a:r>
            <a:r>
              <a:rPr lang="en-US" dirty="0"/>
              <a:t>s Pliers</a:t>
            </a:r>
          </a:p>
          <a:p>
            <a:pPr lvl="1"/>
            <a:r>
              <a:rPr lang="en-US" dirty="0"/>
              <a:t>Diagonal Pliers</a:t>
            </a:r>
          </a:p>
        </p:txBody>
      </p:sp>
    </p:spTree>
    <p:extLst>
      <p:ext uri="{BB962C8B-B14F-4D97-AF65-F5344CB8AC3E}">
        <p14:creationId xmlns:p14="http://schemas.microsoft.com/office/powerpoint/2010/main" val="1627181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(1 OF 2)</a:t>
            </a:r>
          </a:p>
        </p:txBody>
      </p:sp>
      <p:sp>
        <p:nvSpPr>
          <p:cNvPr id="717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FA3"/>
                </a:solidFill>
              </a:rPr>
              <a:t>4.1</a:t>
            </a:r>
            <a:r>
              <a:rPr lang="en-US" dirty="0"/>
              <a:t> Compare the different types of wrenches.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FA3"/>
                </a:solidFill>
              </a:rPr>
              <a:t>4.2</a:t>
            </a:r>
            <a:r>
              <a:rPr lang="en-US" dirty="0"/>
              <a:t> Discuss the purpose of ratchets, sockets, and extensions, and screwdrivers.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FA3"/>
                </a:solidFill>
              </a:rPr>
              <a:t>4.3</a:t>
            </a:r>
            <a:r>
              <a:rPr lang="en-US" dirty="0"/>
              <a:t> Discuss the purpose of hammers, mallets, and pliers. </a:t>
            </a:r>
          </a:p>
        </p:txBody>
      </p:sp>
    </p:spTree>
    <p:extLst>
      <p:ext uri="{BB962C8B-B14F-4D97-AF65-F5344CB8AC3E}">
        <p14:creationId xmlns:p14="http://schemas.microsoft.com/office/powerpoint/2010/main" val="3809399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PLIERS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Needle-nose Pliers</a:t>
            </a:r>
          </a:p>
          <a:p>
            <a:pPr lvl="1"/>
            <a:r>
              <a:rPr lang="en-US" dirty="0"/>
              <a:t>Locking Pliers</a:t>
            </a:r>
          </a:p>
          <a:p>
            <a:pPr lvl="1"/>
            <a:r>
              <a:rPr lang="en-US" dirty="0"/>
              <a:t>Snap-ring Pliers</a:t>
            </a:r>
          </a:p>
          <a:p>
            <a:pPr lvl="1"/>
            <a:r>
              <a:rPr lang="en-US" dirty="0"/>
              <a:t>Files</a:t>
            </a:r>
          </a:p>
        </p:txBody>
      </p:sp>
    </p:spTree>
    <p:extLst>
      <p:ext uri="{BB962C8B-B14F-4D97-AF65-F5344CB8AC3E}">
        <p14:creationId xmlns:p14="http://schemas.microsoft.com/office/powerpoint/2010/main" val="4146066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4–24</a:t>
            </a:r>
            <a:r>
              <a:rPr lang="en-US" dirty="0"/>
              <a:t> Typical slip-joint pliers, which are also common household pliers. The slip joint allows the jaws to be opened to two different settings.</a:t>
            </a:r>
          </a:p>
        </p:txBody>
      </p:sp>
      <p:pic>
        <p:nvPicPr>
          <p:cNvPr id="3" name="Picture 2" descr="6540004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0709" y="2366467"/>
            <a:ext cx="4202582" cy="303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7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Slip-Joint Pliers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slip_joint_pliers">
            <a:hlinkClick r:id="" action="ppaction://media"/>
            <a:extLst>
              <a:ext uri="{FF2B5EF4-FFF2-40B4-BE49-F238E27FC236}">
                <a16:creationId xmlns:a16="http://schemas.microsoft.com/office/drawing/2014/main" id="{52D3D422-2E40-48F1-8F2E-D21EEC5933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692" y="1600200"/>
            <a:ext cx="7451582" cy="4191000"/>
          </a:xfrm>
        </p:spPr>
      </p:pic>
    </p:spTree>
    <p:extLst>
      <p:ext uri="{BB962C8B-B14F-4D97-AF65-F5344CB8AC3E}">
        <p14:creationId xmlns:p14="http://schemas.microsoft.com/office/powerpoint/2010/main" val="42737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Vise Grips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vise_grips">
            <a:hlinkClick r:id="" action="ppaction://media"/>
            <a:extLst>
              <a:ext uri="{FF2B5EF4-FFF2-40B4-BE49-F238E27FC236}">
                <a16:creationId xmlns:a16="http://schemas.microsoft.com/office/drawing/2014/main" id="{1D87A350-7D08-428B-8B82-814CF03650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51" y="1600200"/>
            <a:ext cx="7316098" cy="41148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3D21DF-22B1-4670-8B2A-BDC3137E31D8}"/>
              </a:ext>
            </a:extLst>
          </p:cNvPr>
          <p:cNvSpPr/>
          <p:nvPr/>
        </p:nvSpPr>
        <p:spPr>
          <a:xfrm>
            <a:off x="7743825" y="1524000"/>
            <a:ext cx="56197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272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Multigroove Adjustable Pliers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channel_lock_pliers">
            <a:hlinkClick r:id="" action="ppaction://media"/>
            <a:extLst>
              <a:ext uri="{FF2B5EF4-FFF2-40B4-BE49-F238E27FC236}">
                <a16:creationId xmlns:a16="http://schemas.microsoft.com/office/drawing/2014/main" id="{9057053B-A1B7-4805-A90F-8D6C2F24BF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524000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12293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Snap Ring Pliers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snap_ring_pliers">
            <a:hlinkClick r:id="" action="ppaction://media"/>
            <a:extLst>
              <a:ext uri="{FF2B5EF4-FFF2-40B4-BE49-F238E27FC236}">
                <a16:creationId xmlns:a16="http://schemas.microsoft.com/office/drawing/2014/main" id="{79175DCA-C74E-4B3B-AD49-6058B2E55C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525398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151917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Lineman’s Pliers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linemans_pliers">
            <a:hlinkClick r:id="" action="ppaction://media"/>
            <a:extLst>
              <a:ext uri="{FF2B5EF4-FFF2-40B4-BE49-F238E27FC236}">
                <a16:creationId xmlns:a16="http://schemas.microsoft.com/office/drawing/2014/main" id="{E17B524D-AF4B-4F84-893A-F287D16752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589714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4182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CUTTERS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Snips</a:t>
            </a:r>
          </a:p>
          <a:p>
            <a:r>
              <a:rPr lang="en-US" dirty="0"/>
              <a:t>Utility Knife</a:t>
            </a:r>
          </a:p>
          <a:p>
            <a:pPr lvl="1"/>
            <a:r>
              <a:rPr lang="en-US" dirty="0"/>
              <a:t>Safe Use of Cutters</a:t>
            </a:r>
          </a:p>
        </p:txBody>
      </p:sp>
      <p:grpSp>
        <p:nvGrpSpPr>
          <p:cNvPr id="22531" name="Group 7"/>
          <p:cNvGrpSpPr>
            <a:grpSpLocks/>
          </p:cNvGrpSpPr>
          <p:nvPr/>
        </p:nvGrpSpPr>
        <p:grpSpPr bwMode="auto">
          <a:xfrm>
            <a:off x="4572000" y="2819400"/>
            <a:ext cx="3962400" cy="3260725"/>
            <a:chOff x="1632" y="1776"/>
            <a:chExt cx="2496" cy="2054"/>
          </a:xfrm>
        </p:grpSpPr>
        <p:pic>
          <p:nvPicPr>
            <p:cNvPr id="22532" name="Picture 4" descr="AAJKXVB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" y="1776"/>
              <a:ext cx="2445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9430" name="Rectangle 6"/>
            <p:cNvSpPr>
              <a:spLocks noChangeArrowheads="1"/>
            </p:cNvSpPr>
            <p:nvPr/>
          </p:nvSpPr>
          <p:spPr bwMode="auto">
            <a:xfrm>
              <a:off x="1632" y="3504"/>
              <a:ext cx="2496" cy="3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4–32 </a:t>
              </a:r>
              <a:r>
                <a:rPr lang="en-US" dirty="0">
                  <a:cs typeface="+mn-cs"/>
                </a:rPr>
                <a:t>Tin snips are used to cut thin sheets of metal or carpet.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8467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Diagonal-Cutting Pliers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Dikes">
            <a:hlinkClick r:id="" action="ppaction://media"/>
            <a:extLst>
              <a:ext uri="{FF2B5EF4-FFF2-40B4-BE49-F238E27FC236}">
                <a16:creationId xmlns:a16="http://schemas.microsoft.com/office/drawing/2014/main" id="{831147AD-7F4D-4ECA-8BD3-0F550BE0AE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726" y="1600200"/>
            <a:ext cx="7722548" cy="4343400"/>
          </a:xfrm>
        </p:spPr>
      </p:pic>
    </p:spTree>
    <p:extLst>
      <p:ext uri="{BB962C8B-B14F-4D97-AF65-F5344CB8AC3E}">
        <p14:creationId xmlns:p14="http://schemas.microsoft.com/office/powerpoint/2010/main" val="8960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PUNCHES AND CHISELS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Punches</a:t>
            </a:r>
          </a:p>
          <a:p>
            <a:r>
              <a:rPr lang="en-US" dirty="0"/>
              <a:t>Chisels</a:t>
            </a:r>
          </a:p>
        </p:txBody>
      </p:sp>
      <p:grpSp>
        <p:nvGrpSpPr>
          <p:cNvPr id="23555" name="Group 7"/>
          <p:cNvGrpSpPr>
            <a:grpSpLocks/>
          </p:cNvGrpSpPr>
          <p:nvPr/>
        </p:nvGrpSpPr>
        <p:grpSpPr bwMode="auto">
          <a:xfrm>
            <a:off x="1676400" y="1524000"/>
            <a:ext cx="6164263" cy="4572000"/>
            <a:chOff x="1056" y="960"/>
            <a:chExt cx="3883" cy="2880"/>
          </a:xfrm>
        </p:grpSpPr>
        <p:pic>
          <p:nvPicPr>
            <p:cNvPr id="23556" name="Picture 4" descr="AAJKXVD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" y="960"/>
              <a:ext cx="1295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1056" y="3312"/>
              <a:ext cx="2256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b="1" dirty="0">
                  <a:cs typeface="+mn-cs"/>
                </a:rPr>
                <a:t>FIGURE 4–34 </a:t>
              </a:r>
              <a:r>
                <a:rPr lang="en-US" dirty="0">
                  <a:cs typeface="+mn-cs"/>
                </a:rPr>
                <a:t>A punch used to drive pins from assembled components. This type of punch is also called a pin punch.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46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FA3"/>
                </a:solidFill>
              </a:rPr>
              <a:t>4.4</a:t>
            </a:r>
            <a:r>
              <a:rPr lang="en-US" dirty="0"/>
              <a:t> Explain the characteristics of cutters, punches, chisels, removers, and hacksaws.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FA3"/>
                </a:solidFill>
              </a:rPr>
              <a:t>4.5</a:t>
            </a:r>
            <a:r>
              <a:rPr lang="en-US" dirty="0"/>
              <a:t> Identify the different types of electrical hand tools.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FA3"/>
                </a:solidFill>
              </a:rPr>
              <a:t>4.6</a:t>
            </a:r>
            <a:r>
              <a:rPr lang="en-US" dirty="0"/>
              <a:t> Discuss the safety tips for using hand tools and hand tool maintenance.</a:t>
            </a:r>
          </a:p>
        </p:txBody>
      </p:sp>
    </p:spTree>
    <p:extLst>
      <p:ext uri="{BB962C8B-B14F-4D97-AF65-F5344CB8AC3E}">
        <p14:creationId xmlns:p14="http://schemas.microsoft.com/office/powerpoint/2010/main" val="1340696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REMOVERS (1 OF 2)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Removers are tools used to remove damaged fasteners. </a:t>
            </a:r>
          </a:p>
          <a:p>
            <a:pPr lvl="1"/>
            <a:r>
              <a:rPr lang="en-US" dirty="0"/>
              <a:t>A remover tool is not normally needed during routine service unless the fastener is corroded or has been broken or damaged by a previous attempt to remove the bolt or nut.</a:t>
            </a:r>
          </a:p>
        </p:txBody>
      </p:sp>
    </p:spTree>
    <p:extLst>
      <p:ext uri="{BB962C8B-B14F-4D97-AF65-F5344CB8AC3E}">
        <p14:creationId xmlns:p14="http://schemas.microsoft.com/office/powerpoint/2010/main" val="961879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REMOVERS (2 OF 2)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Damaged Heads</a:t>
            </a:r>
          </a:p>
          <a:p>
            <a:r>
              <a:rPr lang="en-US" dirty="0"/>
              <a:t>Broken Bolts, Studs, or Screws</a:t>
            </a:r>
          </a:p>
        </p:txBody>
      </p:sp>
    </p:spTree>
    <p:extLst>
      <p:ext uri="{BB962C8B-B14F-4D97-AF65-F5344CB8AC3E}">
        <p14:creationId xmlns:p14="http://schemas.microsoft.com/office/powerpoint/2010/main" val="2640261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4–37</a:t>
            </a:r>
            <a:r>
              <a:rPr lang="en-US" dirty="0"/>
              <a:t> A stud remover uses an offset serrated wheel to grasp the stud so it will be rotated when a ratchet or breaker bar is used to rotate the assembly.</a:t>
            </a:r>
          </a:p>
        </p:txBody>
      </p:sp>
      <p:pic>
        <p:nvPicPr>
          <p:cNvPr id="3" name="Picture 2" descr="6540004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3941" y="2256739"/>
            <a:ext cx="2776118" cy="325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17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HACKSAWS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hacksaw is used to cut metals, such as steel, aluminum, brass, or copper.</a:t>
            </a:r>
          </a:p>
        </p:txBody>
      </p:sp>
      <p:grpSp>
        <p:nvGrpSpPr>
          <p:cNvPr id="26627" name="Group 7"/>
          <p:cNvGrpSpPr>
            <a:grpSpLocks/>
          </p:cNvGrpSpPr>
          <p:nvPr/>
        </p:nvGrpSpPr>
        <p:grpSpPr bwMode="auto">
          <a:xfrm>
            <a:off x="4625975" y="2514600"/>
            <a:ext cx="4213225" cy="2495550"/>
            <a:chOff x="2914" y="1768"/>
            <a:chExt cx="2654" cy="1572"/>
          </a:xfrm>
        </p:grpSpPr>
        <p:pic>
          <p:nvPicPr>
            <p:cNvPr id="26628" name="Picture 4" descr="AAJKXVK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768"/>
              <a:ext cx="2626" cy="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646" name="Rectangle 6"/>
            <p:cNvSpPr>
              <a:spLocks noChangeArrowheads="1"/>
            </p:cNvSpPr>
            <p:nvPr/>
          </p:nvSpPr>
          <p:spPr bwMode="auto">
            <a:xfrm>
              <a:off x="2928" y="2880"/>
              <a:ext cx="2640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4–41 </a:t>
              </a:r>
              <a:r>
                <a:rPr lang="en-US" dirty="0">
                  <a:cs typeface="+mn-cs"/>
                </a:rPr>
                <a:t>A typical hacksaw that is used to cut metal. If cutting sheet metal or thin objects, a blade with more teeth should be used.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745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HAND TOOL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items can you name from the list?</a:t>
            </a:r>
          </a:p>
        </p:txBody>
      </p:sp>
    </p:spTree>
    <p:extLst>
      <p:ext uri="{BB962C8B-B14F-4D97-AF65-F5344CB8AC3E}">
        <p14:creationId xmlns:p14="http://schemas.microsoft.com/office/powerpoint/2010/main" val="127871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SETS AND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beginning service technician may wish to start with a small set of tools before spending a lot of money on an expensive, extensive tool box.</a:t>
            </a:r>
          </a:p>
        </p:txBody>
      </p:sp>
    </p:spTree>
    <p:extLst>
      <p:ext uri="{BB962C8B-B14F-4D97-AF65-F5344CB8AC3E}">
        <p14:creationId xmlns:p14="http://schemas.microsoft.com/office/powerpoint/2010/main" val="2746187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4–42</a:t>
            </a:r>
            <a:r>
              <a:rPr lang="en-US" dirty="0"/>
              <a:t> A typical beginning technician tool set that includes the basic tools to get started.</a:t>
            </a:r>
          </a:p>
        </p:txBody>
      </p:sp>
      <p:pic>
        <p:nvPicPr>
          <p:cNvPr id="3" name="Picture 2" descr="6540004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20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SEAL PULLERS AND DRIVERS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difference between seal pullers and seal drivers? </a:t>
            </a:r>
          </a:p>
        </p:txBody>
      </p:sp>
    </p:spTree>
    <p:extLst>
      <p:ext uri="{BB962C8B-B14F-4D97-AF65-F5344CB8AC3E}">
        <p14:creationId xmlns:p14="http://schemas.microsoft.com/office/powerpoint/2010/main" val="3214282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4–44</a:t>
            </a:r>
            <a:r>
              <a:rPr lang="en-US" dirty="0"/>
              <a:t> A seal puller being used to remove a seal from a rear axle.</a:t>
            </a:r>
          </a:p>
        </p:txBody>
      </p:sp>
      <p:pic>
        <p:nvPicPr>
          <p:cNvPr id="3" name="Picture 2" descr="6540004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3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HAND TOOLS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 Lights</a:t>
            </a:r>
          </a:p>
          <a:p>
            <a:r>
              <a:rPr lang="en-US" dirty="0"/>
              <a:t>Soldering Guns</a:t>
            </a:r>
          </a:p>
          <a:p>
            <a:pPr lvl="1"/>
            <a:r>
              <a:rPr lang="en-US" dirty="0"/>
              <a:t>Electric soldering gun</a:t>
            </a:r>
          </a:p>
          <a:p>
            <a:pPr lvl="1"/>
            <a:r>
              <a:rPr lang="en-US" dirty="0"/>
              <a:t>Electric soldering pencil</a:t>
            </a:r>
          </a:p>
          <a:p>
            <a:pPr lvl="1"/>
            <a:r>
              <a:rPr lang="en-US" dirty="0"/>
              <a:t>Butane-powered soldering iron</a:t>
            </a:r>
          </a:p>
        </p:txBody>
      </p:sp>
    </p:spTree>
    <p:extLst>
      <p:ext uri="{BB962C8B-B14F-4D97-AF65-F5344CB8AC3E}">
        <p14:creationId xmlns:p14="http://schemas.microsoft.com/office/powerpoint/2010/main" val="153568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WRENCHES (1 OF 3)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/>
              <a:t>Wrenches are the most used hand tool by service technicians.</a:t>
            </a:r>
          </a:p>
          <a:p>
            <a:r>
              <a:rPr lang="en-US" dirty="0"/>
              <a:t>Most wrenches are constructed of forged alloy steel, usually chrome-vanadium steel.</a:t>
            </a:r>
          </a:p>
        </p:txBody>
      </p:sp>
      <p:grpSp>
        <p:nvGrpSpPr>
          <p:cNvPr id="9219" name="Group 7"/>
          <p:cNvGrpSpPr>
            <a:grpSpLocks/>
          </p:cNvGrpSpPr>
          <p:nvPr/>
        </p:nvGrpSpPr>
        <p:grpSpPr bwMode="auto">
          <a:xfrm>
            <a:off x="4625975" y="2438400"/>
            <a:ext cx="4168775" cy="2341563"/>
            <a:chOff x="2914" y="1769"/>
            <a:chExt cx="2626" cy="1475"/>
          </a:xfrm>
        </p:grpSpPr>
        <p:pic>
          <p:nvPicPr>
            <p:cNvPr id="9220" name="Picture 4" descr="AAJKWTL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769"/>
              <a:ext cx="2626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4614" name="Rectangle 6"/>
            <p:cNvSpPr>
              <a:spLocks noChangeArrowheads="1"/>
            </p:cNvSpPr>
            <p:nvPr/>
          </p:nvSpPr>
          <p:spPr bwMode="auto">
            <a:xfrm>
              <a:off x="2928" y="2784"/>
              <a:ext cx="2592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4–1 </a:t>
              </a:r>
              <a:r>
                <a:rPr lang="en-US" dirty="0">
                  <a:cs typeface="+mn-cs"/>
                </a:rPr>
                <a:t>A forged wrench after it has been forged but before the flashing, extra material around the wrench, has been removed.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223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4–46</a:t>
            </a:r>
            <a:r>
              <a:rPr lang="en-US" dirty="0"/>
              <a:t> A typical 12 volt test light.</a:t>
            </a:r>
          </a:p>
        </p:txBody>
      </p:sp>
      <p:pic>
        <p:nvPicPr>
          <p:cNvPr id="3" name="Picture 2" descr="6540004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3121" y="2174444"/>
            <a:ext cx="4937759" cy="342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85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Test Light Checks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test_light_checks_light_out">
            <a:hlinkClick r:id="" action="ppaction://media"/>
            <a:extLst>
              <a:ext uri="{FF2B5EF4-FFF2-40B4-BE49-F238E27FC236}">
                <a16:creationId xmlns:a16="http://schemas.microsoft.com/office/drawing/2014/main" id="{509DC3C1-AE35-44CF-9C0C-7B5E8E94BB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524000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27721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TIPS FOR USING HAND TOOLS (1 OF 3)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pull a wrench toward you for best control and safety. Never push a wrench.</a:t>
            </a:r>
          </a:p>
          <a:p>
            <a:r>
              <a:rPr lang="en-US" dirty="0"/>
              <a:t>Keep wrenches and all hand tools clean to help prevent rust and to allow for a better, firmer grip.</a:t>
            </a:r>
          </a:p>
          <a:p>
            <a:r>
              <a:rPr lang="en-US" dirty="0"/>
              <a:t>Always use a 6-point socket or a box-end wrench to break loose a tight bolt or nut.</a:t>
            </a:r>
          </a:p>
        </p:txBody>
      </p:sp>
    </p:spTree>
    <p:extLst>
      <p:ext uri="{BB962C8B-B14F-4D97-AF65-F5344CB8AC3E}">
        <p14:creationId xmlns:p14="http://schemas.microsoft.com/office/powerpoint/2010/main" val="2639294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TIPS FOR USING HAND TOOLS (2 OF 3)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 box-end wrench for torque and an open-end wrench for speed.</a:t>
            </a:r>
          </a:p>
          <a:p>
            <a:r>
              <a:rPr lang="en-US" dirty="0"/>
              <a:t>Never use a pipe extension or other type of </a:t>
            </a:r>
            <a:r>
              <a:rPr lang="en-US" altLang="ja-JP" dirty="0"/>
              <a:t>"cheater bar" on a wrench or ratchet handle. </a:t>
            </a:r>
            <a:endParaRPr lang="en-US" dirty="0"/>
          </a:p>
          <a:p>
            <a:r>
              <a:rPr lang="en-US" dirty="0"/>
              <a:t>Always use the proper tool for the job. If a specialized tool is required, use the proper tool and do not try to use another tool improperly.</a:t>
            </a:r>
          </a:p>
        </p:txBody>
      </p:sp>
    </p:spTree>
    <p:extLst>
      <p:ext uri="{BB962C8B-B14F-4D97-AF65-F5344CB8AC3E}">
        <p14:creationId xmlns:p14="http://schemas.microsoft.com/office/powerpoint/2010/main" val="3392737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TIPS FOR USING HAND TOOLS (3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Never expose any tool to excessive heat. </a:t>
            </a:r>
          </a:p>
          <a:p>
            <a:r>
              <a:rPr lang="en-US" dirty="0"/>
              <a:t>Never use a hammer on any wrench or socket handle unless you are using a special </a:t>
            </a:r>
            <a:r>
              <a:rPr lang="en-US" altLang="ja-JP" dirty="0"/>
              <a:t>"staking face" wrench designed to be used with a hammer.</a:t>
            </a:r>
          </a:p>
          <a:p>
            <a:r>
              <a:rPr lang="en-US" dirty="0"/>
              <a:t>Replace any tools that are damaged or worn.</a:t>
            </a:r>
          </a:p>
        </p:txBody>
      </p:sp>
    </p:spTree>
    <p:extLst>
      <p:ext uri="{BB962C8B-B14F-4D97-AF65-F5344CB8AC3E}">
        <p14:creationId xmlns:p14="http://schemas.microsoft.com/office/powerpoint/2010/main" val="3104686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TOOL MAINTENANCE (1 OF 2)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Clean each tool before placing it back into the tool box.</a:t>
            </a:r>
          </a:p>
          <a:p>
            <a:r>
              <a:rPr lang="en-US" dirty="0"/>
              <a:t>Keep tools separated. </a:t>
            </a:r>
          </a:p>
          <a:p>
            <a:r>
              <a:rPr lang="en-US" dirty="0"/>
              <a:t>Line the drawers of the tool box with a material that will prevent the tools from moving as the drawers are opened and closed. </a:t>
            </a:r>
          </a:p>
        </p:txBody>
      </p:sp>
    </p:spTree>
    <p:extLst>
      <p:ext uri="{BB962C8B-B14F-4D97-AF65-F5344CB8AC3E}">
        <p14:creationId xmlns:p14="http://schemas.microsoft.com/office/powerpoint/2010/main" val="28701651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TOOL MAINTENANCE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Release the tension on all </a:t>
            </a:r>
            <a:r>
              <a:rPr lang="en-US" altLang="ja-JP" dirty="0"/>
              <a:t>"</a:t>
            </a:r>
            <a:r>
              <a:rPr lang="en-US" dirty="0"/>
              <a:t>clicker-type</a:t>
            </a:r>
            <a:r>
              <a:rPr lang="en-US" altLang="ja-JP" dirty="0"/>
              <a:t>"</a:t>
            </a:r>
            <a:r>
              <a:rPr lang="en-US" dirty="0"/>
              <a:t> torque wrenches after use.</a:t>
            </a:r>
          </a:p>
          <a:p>
            <a:r>
              <a:rPr lang="en-US" dirty="0"/>
              <a:t>Keep the tool box secure.</a:t>
            </a:r>
          </a:p>
        </p:txBody>
      </p:sp>
    </p:spTree>
    <p:extLst>
      <p:ext uri="{BB962C8B-B14F-4D97-AF65-F5344CB8AC3E}">
        <p14:creationId xmlns:p14="http://schemas.microsoft.com/office/powerpoint/2010/main" val="2084371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(1 OF 3)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Wrenches are available in open end, box end, and combination open and box end.</a:t>
            </a:r>
          </a:p>
          <a:p>
            <a:r>
              <a:rPr lang="en-US" dirty="0"/>
              <a:t>An adjustable wrench should only be used where the proper size is not available.</a:t>
            </a:r>
          </a:p>
          <a:p>
            <a:r>
              <a:rPr lang="en-US" dirty="0"/>
              <a:t>Line wrenches are used to remove fuel or refrigerant lines.</a:t>
            </a:r>
          </a:p>
        </p:txBody>
      </p:sp>
    </p:spTree>
    <p:extLst>
      <p:ext uri="{BB962C8B-B14F-4D97-AF65-F5344CB8AC3E}">
        <p14:creationId xmlns:p14="http://schemas.microsoft.com/office/powerpoint/2010/main" val="35900832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(2 OF 3)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Sockets are rotated by a ratchet or breaker bar, also called a flex handle.</a:t>
            </a:r>
          </a:p>
          <a:p>
            <a:r>
              <a:rPr lang="en-US" dirty="0"/>
              <a:t>Torque wrenches measure the amount of torque applied to a fastener.</a:t>
            </a:r>
          </a:p>
          <a:p>
            <a:r>
              <a:rPr lang="en-US" dirty="0"/>
              <a:t>Screwdriver types include straight blade (flat tip) Torx, and Phillips.</a:t>
            </a:r>
          </a:p>
          <a:p>
            <a:r>
              <a:rPr lang="en-US" dirty="0"/>
              <a:t>Hammers and mallets come in a variety of sizes and weights.</a:t>
            </a:r>
          </a:p>
        </p:txBody>
      </p:sp>
    </p:spTree>
    <p:extLst>
      <p:ext uri="{BB962C8B-B14F-4D97-AF65-F5344CB8AC3E}">
        <p14:creationId xmlns:p14="http://schemas.microsoft.com/office/powerpoint/2010/main" val="2744383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(3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Pliers are a useful tool and are available in many different types, including slip-joint, multigroove, linesman</a:t>
            </a:r>
            <a:r>
              <a:rPr lang="en-US" altLang="ja-JP" dirty="0"/>
              <a:t>'</a:t>
            </a:r>
            <a:r>
              <a:rPr lang="en-US" dirty="0"/>
              <a:t>s, diagonal, needle-nose, and locking pliers.</a:t>
            </a:r>
          </a:p>
          <a:p>
            <a:r>
              <a:rPr lang="en-US" dirty="0"/>
              <a:t>Other common hand tools include snap-ring pliers, files, cutters, punches, chisels, and hacksaws.</a:t>
            </a:r>
          </a:p>
        </p:txBody>
      </p:sp>
    </p:spTree>
    <p:extLst>
      <p:ext uri="{BB962C8B-B14F-4D97-AF65-F5344CB8AC3E}">
        <p14:creationId xmlns:p14="http://schemas.microsoft.com/office/powerpoint/2010/main" val="1019204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WRENCHES (2 OF 3)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Open-end Wrench: used to loosen or tighten bolts or nuts that do not require a lot of torque</a:t>
            </a:r>
          </a:p>
          <a:p>
            <a:r>
              <a:rPr lang="en-US" dirty="0"/>
              <a:t>Box-end Wrench: placed on top of the fastener and grips the points of the fastener</a:t>
            </a:r>
          </a:p>
          <a:p>
            <a:r>
              <a:rPr lang="en-US" dirty="0"/>
              <a:t>Combination Wrench: allows technicians to loosen or tighten a fastener, with the open end to increase the speed of rotating the fastener </a:t>
            </a:r>
          </a:p>
        </p:txBody>
      </p:sp>
    </p:spTree>
    <p:extLst>
      <p:ext uri="{BB962C8B-B14F-4D97-AF65-F5344CB8AC3E}">
        <p14:creationId xmlns:p14="http://schemas.microsoft.com/office/powerpoint/2010/main" val="911673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524000"/>
            <a:ext cx="6172200" cy="307777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Essential Tools (time 13:24)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523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WRENCHES (3 OF 3)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Adjustable Wrench: used when the exact size wrench is not available or when a large nut needs to be rotated</a:t>
            </a:r>
          </a:p>
          <a:p>
            <a:r>
              <a:rPr lang="en-US" dirty="0"/>
              <a:t>Line Wrenches: used to grip all the way around a nut for a fuel or refrigerant line</a:t>
            </a:r>
          </a:p>
        </p:txBody>
      </p:sp>
    </p:spTree>
    <p:extLst>
      <p:ext uri="{BB962C8B-B14F-4D97-AF65-F5344CB8AC3E}">
        <p14:creationId xmlns:p14="http://schemas.microsoft.com/office/powerpoint/2010/main" val="16946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Open End Wrenches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open_end_wrench">
            <a:hlinkClick r:id="" action="ppaction://media"/>
            <a:extLst>
              <a:ext uri="{FF2B5EF4-FFF2-40B4-BE49-F238E27FC236}">
                <a16:creationId xmlns:a16="http://schemas.microsoft.com/office/drawing/2014/main" id="{CEB7E706-57B0-4F15-BF49-1CC2D10F42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467" y="1524000"/>
            <a:ext cx="7587065" cy="4267200"/>
          </a:xfrm>
        </p:spPr>
      </p:pic>
    </p:spTree>
    <p:extLst>
      <p:ext uri="{BB962C8B-B14F-4D97-AF65-F5344CB8AC3E}">
        <p14:creationId xmlns:p14="http://schemas.microsoft.com/office/powerpoint/2010/main" val="23444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6 and 12 Point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6_and_12_Point">
            <a:hlinkClick r:id="" action="ppaction://media"/>
            <a:extLst>
              <a:ext uri="{FF2B5EF4-FFF2-40B4-BE49-F238E27FC236}">
                <a16:creationId xmlns:a16="http://schemas.microsoft.com/office/drawing/2014/main" id="{933DB3C7-D530-41BD-A044-525700F541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51" y="1600200"/>
            <a:ext cx="7316098" cy="4114800"/>
          </a:xfrm>
        </p:spPr>
      </p:pic>
    </p:spTree>
    <p:extLst>
      <p:ext uri="{BB962C8B-B14F-4D97-AF65-F5344CB8AC3E}">
        <p14:creationId xmlns:p14="http://schemas.microsoft.com/office/powerpoint/2010/main" val="297045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Gear Wrench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gear_wrench">
            <a:hlinkClick r:id="" action="ppaction://media"/>
            <a:extLst>
              <a:ext uri="{FF2B5EF4-FFF2-40B4-BE49-F238E27FC236}">
                <a16:creationId xmlns:a16="http://schemas.microsoft.com/office/drawing/2014/main" id="{DE3BD838-409B-42F3-B6EC-488C77B39F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467" y="1524000"/>
            <a:ext cx="7587065" cy="4267200"/>
          </a:xfrm>
        </p:spPr>
      </p:pic>
    </p:spTree>
    <p:extLst>
      <p:ext uri="{BB962C8B-B14F-4D97-AF65-F5344CB8AC3E}">
        <p14:creationId xmlns:p14="http://schemas.microsoft.com/office/powerpoint/2010/main" val="12984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4283</TotalTime>
  <Words>1581</Words>
  <Application>Microsoft Office PowerPoint</Application>
  <PresentationFormat>On-screen Show (4:3)</PresentationFormat>
  <Paragraphs>138</Paragraphs>
  <Slides>50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Tahoma</vt:lpstr>
      <vt:lpstr>Times New Roman</vt:lpstr>
      <vt:lpstr>Wingdings</vt:lpstr>
      <vt:lpstr>508 Lecture</vt:lpstr>
      <vt:lpstr>Automotive Engines Theory and Servicing</vt:lpstr>
      <vt:lpstr>OBJECTIVES (1 OF 2)</vt:lpstr>
      <vt:lpstr>OBJECTIVES (2 OF 2)</vt:lpstr>
      <vt:lpstr>WRENCHES (1 OF 3)</vt:lpstr>
      <vt:lpstr>WRENCHES (2 OF 3)</vt:lpstr>
      <vt:lpstr>WRENCHES (3 OF 3)</vt:lpstr>
      <vt:lpstr>Animation: Open End Wrenches (The animation will automatically start in a few seconds) </vt:lpstr>
      <vt:lpstr>Animation: 6 and 12 Point (The animation will automatically start in a few seconds) </vt:lpstr>
      <vt:lpstr>Animation: Gear Wrench (The animation will automatically start in a few seconds) </vt:lpstr>
      <vt:lpstr>RATCHETS, SOCKETS, AND EXTENSIONS (1 OF 2)</vt:lpstr>
      <vt:lpstr>RATCHETS, SOCKETS, AND EXTENSIONS (2 OF 2)</vt:lpstr>
      <vt:lpstr>FIGURE 4–13 Using a torque wench to tighten connecting rod nuts on an engine.</vt:lpstr>
      <vt:lpstr>SCREWDRIVERS (1 OF 2)</vt:lpstr>
      <vt:lpstr>FIGURE 4–17 A flat-tip (straight blade) screwdriver. The width of the blade should match the width of the slot in the fastener being loosened or tightened.</vt:lpstr>
      <vt:lpstr>SCREWDRIVERS (2 OF 2)</vt:lpstr>
      <vt:lpstr>Animation: Screwdriver Selection (The animation will automatically start in a few seconds) </vt:lpstr>
      <vt:lpstr>HAMMERS AND MALLETS</vt:lpstr>
      <vt:lpstr>FIGURE 4–22 A rubber mallet used to deliver a force to an object without harming the surface.</vt:lpstr>
      <vt:lpstr>PLIERS (1 OF 2)</vt:lpstr>
      <vt:lpstr>PLIERS (2 OF 2)</vt:lpstr>
      <vt:lpstr>FIGURE 4–24 Typical slip-joint pliers, which are also common household pliers. The slip joint allows the jaws to be opened to two different settings.</vt:lpstr>
      <vt:lpstr>Animation: Slip-Joint Pliers (The animation will automatically start in a few seconds) </vt:lpstr>
      <vt:lpstr>Animation: Vise Grips (The animation will automatically start in a few seconds) </vt:lpstr>
      <vt:lpstr>Animation: Multigroove Adjustable Pliers (The animation will automatically start in a few seconds) </vt:lpstr>
      <vt:lpstr>Animation: Snap Ring Pliers (The animation will automatically start in a few seconds) </vt:lpstr>
      <vt:lpstr>Animation: Lineman’s Pliers (The animation will automatically start in a few seconds) </vt:lpstr>
      <vt:lpstr>CUTTERS</vt:lpstr>
      <vt:lpstr>Animation: Diagonal-Cutting Pliers (The animation will automatically start in a few seconds) </vt:lpstr>
      <vt:lpstr>PUNCHES AND CHISELS</vt:lpstr>
      <vt:lpstr>REMOVERS (1 OF 2)</vt:lpstr>
      <vt:lpstr>REMOVERS (2 OF 2)</vt:lpstr>
      <vt:lpstr>FIGURE 4–37 A stud remover uses an offset serrated wheel to grasp the stud so it will be rotated when a ratchet or breaker bar is used to rotate the assembly.</vt:lpstr>
      <vt:lpstr>HACKSAWS</vt:lpstr>
      <vt:lpstr>BASIC HAND TOOL LIST</vt:lpstr>
      <vt:lpstr>TOOL SETS AND ACCESSORIES</vt:lpstr>
      <vt:lpstr>FIGURE 4–42 A typical beginning technician tool set that includes the basic tools to get started.</vt:lpstr>
      <vt:lpstr>SEAL PULLERS AND DRIVERS</vt:lpstr>
      <vt:lpstr>FIGURE 4–44 A seal puller being used to remove a seal from a rear axle.</vt:lpstr>
      <vt:lpstr>ELECTRICAL HAND TOOLS</vt:lpstr>
      <vt:lpstr>FIGURE 4–46 A typical 12 volt test light.</vt:lpstr>
      <vt:lpstr>Animation: Test Light Checks (The animation will automatically start in a few seconds) </vt:lpstr>
      <vt:lpstr>SAFETY TIPS FOR USING HAND TOOLS (1 OF 3)</vt:lpstr>
      <vt:lpstr>SAFETY TIPS FOR USING HAND TOOLS (2 OF 3)</vt:lpstr>
      <vt:lpstr>SAFETY TIPS FOR USING HAND TOOLS (3 OF 3)</vt:lpstr>
      <vt:lpstr>HAND TOOL MAINTENANCE (1 OF 2)</vt:lpstr>
      <vt:lpstr>HAND TOOL MAINTENANCE (2 OF 2)</vt:lpstr>
      <vt:lpstr>SUMMARY (1 OF 3)</vt:lpstr>
      <vt:lpstr>SUMMARY (2 OF 3)</vt:lpstr>
      <vt:lpstr>SUMMARY (3 OF 3)</vt:lpstr>
      <vt:lpstr>Video Links (Internet Access Required)</vt:lpstr>
    </vt:vector>
  </TitlesOfParts>
  <Company>echosvoice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4: Hand Tools</dc:title>
  <dc:subject>Automotive Engines Theory and Servicing, Ninth Edition</dc:subject>
  <dc:creator>James D. Halderman</dc:creator>
  <cp:keywords>Automotive</cp:keywords>
  <cp:lastModifiedBy>Glen Plants</cp:lastModifiedBy>
  <cp:revision>235</cp:revision>
  <dcterms:created xsi:type="dcterms:W3CDTF">2014-07-14T20:04:21Z</dcterms:created>
  <dcterms:modified xsi:type="dcterms:W3CDTF">2021-01-21T14:07:38Z</dcterms:modified>
</cp:coreProperties>
</file>

<file path=userCustomization/customUI.xml><?xml version="1.0" encoding="utf-8"?>
<mso:customUI xmlns:doc="http://schemas.microsoft.com/office/2006/01/customui/currentDocument" xmlns:mso="http://schemas.microsoft.com/office/2006/01/customui">
  <mso:ribbon>
    <mso:qat>
      <mso:documentControls>
        <mso:button idQ="doc:_AE_09_Ch03_IB.pptm__Insert_Image_1" visible="true" label="'AE_09_Ch03_IB.pptm'!Insert_Image" onAction="'AE_09_Ch03_IB.pptm'!Insert_Image" imageMso="PersonaStatusBusy"/>
        <mso:button idQ="doc:_AE_09_Ch03_IB.pptm__Align_Images_1" visible="true" label="'AE_09_Ch03_IB.pptm'!Align_Images" onAction="'AE_09_Ch03_IB.pptm'!Align_Images" imageMso="PersonaStatusOnline"/>
      </mso:documentControls>
    </mso:qat>
  </mso:ribbon>
</mso:customUI>
</file>