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76" r:id="rId2"/>
    <p:sldId id="384" r:id="rId3"/>
    <p:sldId id="385" r:id="rId4"/>
    <p:sldId id="386" r:id="rId5"/>
    <p:sldId id="387" r:id="rId6"/>
    <p:sldId id="388" r:id="rId7"/>
    <p:sldId id="405" r:id="rId8"/>
    <p:sldId id="390" r:id="rId9"/>
    <p:sldId id="391" r:id="rId10"/>
    <p:sldId id="406" r:id="rId11"/>
    <p:sldId id="407" r:id="rId12"/>
    <p:sldId id="393" r:id="rId13"/>
    <p:sldId id="394" r:id="rId14"/>
    <p:sldId id="408" r:id="rId15"/>
    <p:sldId id="396" r:id="rId16"/>
    <p:sldId id="397" r:id="rId17"/>
    <p:sldId id="409" r:id="rId18"/>
    <p:sldId id="399" r:id="rId19"/>
    <p:sldId id="382" r:id="rId20"/>
    <p:sldId id="401" r:id="rId21"/>
    <p:sldId id="402" r:id="rId22"/>
    <p:sldId id="403" r:id="rId23"/>
    <p:sldId id="404" r:id="rId24"/>
    <p:sldId id="410" r:id="rId25"/>
    <p:sldId id="108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70"/>
    <a:srgbClr val="007FA3"/>
    <a:srgbClr val="003057"/>
    <a:srgbClr val="E3EBF6"/>
    <a:srgbClr val="7EB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7" autoAdjust="0"/>
    <p:restoredTop sz="83255" autoAdjust="0"/>
  </p:normalViewPr>
  <p:slideViewPr>
    <p:cSldViewPr>
      <p:cViewPr varScale="1">
        <p:scale>
          <a:sx n="95" d="100"/>
          <a:sy n="95" d="100"/>
        </p:scale>
        <p:origin x="20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1212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D874E-E9D5-433B-A149-BDF6BFDD40A8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CAA22-461C-45B4-A301-BFCA580174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9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1F04-9E25-42C3-8BC5-EC2E8469D95E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D6722-9B4D-4E29-B226-C325925A81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4035" indent="-282321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9284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0998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2711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4425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6138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852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39566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FF0AFC9-0E23-314A-A9EC-6E8456A7B5E3}" type="slidenum">
              <a:rPr lang="en-US" sz="1200">
                <a:latin typeface="Tahoma" charset="0"/>
              </a:rPr>
              <a:pPr eaLnBrk="1" hangingPunct="1"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white">
          <a:xfrm>
            <a:off x="0" y="0"/>
            <a:ext cx="9144000" cy="3886200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87" y="3962400"/>
            <a:ext cx="7794626" cy="1752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8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93969" y="6408738"/>
            <a:ext cx="9096069" cy="463550"/>
            <a:chOff x="93969" y="6408738"/>
            <a:chExt cx="9096069" cy="463550"/>
          </a:xfrm>
        </p:grpSpPr>
        <p:sp>
          <p:nvSpPr>
            <p:cNvPr id="6" name="Copyright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2015, 2012, 2009</a:t>
              </a:r>
              <a:r>
                <a:rPr lang="en-US" altLang="en-US" sz="700" b="0" baseline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7" name="Pearson Logo" descr="Pearson_Bound_Whit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36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248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168775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975" y="914400"/>
            <a:ext cx="4168775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2769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897154"/>
            <a:ext cx="8229600" cy="415498"/>
          </a:xfrm>
        </p:spPr>
        <p:txBody>
          <a:bodyPr>
            <a:spAutoFit/>
          </a:bodyPr>
          <a:lstStyle>
            <a:lvl1pPr>
              <a:defRPr sz="27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31654"/>
          </a:xfrm>
        </p:spPr>
        <p:txBody>
          <a:bodyPr>
            <a:spAutoFit/>
          </a:bodyPr>
          <a:lstStyle>
            <a:lvl1pPr>
              <a:buClr>
                <a:srgbClr val="007FA3"/>
              </a:buClr>
              <a:buSzPct val="100000"/>
              <a:defRPr/>
            </a:lvl1pPr>
            <a:lvl2pPr>
              <a:buClr>
                <a:srgbClr val="007FA3"/>
              </a:buClr>
              <a:defRPr/>
            </a:lvl2pPr>
            <a:lvl3pPr>
              <a:buClr>
                <a:srgbClr val="007FA3"/>
              </a:buClr>
              <a:defRPr/>
            </a:lvl3pPr>
            <a:lvl4pPr>
              <a:buClr>
                <a:srgbClr val="007FA3"/>
              </a:buClr>
              <a:defRPr/>
            </a:lvl4pPr>
            <a:lvl5pPr>
              <a:buClr>
                <a:srgbClr val="007FA3"/>
              </a:buClr>
              <a:defRPr/>
            </a:lvl5pPr>
            <a:lvl6pPr>
              <a:buClr>
                <a:srgbClr val="007FA3"/>
              </a:buClr>
              <a:defRPr/>
            </a:lvl6pPr>
            <a:lvl7pPr>
              <a:buClr>
                <a:srgbClr val="007FA3"/>
              </a:buClr>
              <a:defRPr/>
            </a:lvl7pPr>
            <a:lvl8pPr>
              <a:buClr>
                <a:srgbClr val="007FA3"/>
              </a:buClr>
              <a:defRPr/>
            </a:lvl8pPr>
            <a:lvl9pPr>
              <a:buClr>
                <a:srgbClr val="007FA3"/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2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</p:spPr>
        <p:txBody>
          <a:bodyPr/>
          <a:lstStyle/>
          <a:p>
            <a:fld id="{A9DF6EFB-3F44-496C-A842-1E0B3D3B975A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9313" y="113072"/>
            <a:ext cx="551783" cy="182880"/>
          </a:xfr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781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white">
          <a:xfrm>
            <a:off x="0" y="0"/>
            <a:ext cx="9144000" cy="1371600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789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edition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0" y="1600201"/>
            <a:ext cx="3657600" cy="160019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4400" baseline="0"/>
            </a:lvl1pPr>
            <a:lvl2pPr marL="0" indent="0">
              <a:spcBef>
                <a:spcPts val="0"/>
              </a:spcBef>
              <a:buNone/>
              <a:defRPr sz="4400"/>
            </a:lvl2pPr>
            <a:lvl3pPr marL="0" indent="0">
              <a:spcBef>
                <a:spcPts val="0"/>
              </a:spcBef>
              <a:buNone/>
              <a:defRPr sz="4400"/>
            </a:lvl3pPr>
            <a:lvl4pPr marL="0" indent="0">
              <a:spcBef>
                <a:spcPts val="0"/>
              </a:spcBef>
              <a:buNone/>
              <a:defRPr sz="4400"/>
            </a:lvl4pPr>
            <a:lvl5pPr marL="0" indent="0">
              <a:spcBef>
                <a:spcPts val="0"/>
              </a:spcBef>
              <a:buNone/>
              <a:defRPr sz="4400"/>
            </a:lvl5pPr>
            <a:lvl6pPr marL="0" indent="0">
              <a:spcBef>
                <a:spcPts val="0"/>
              </a:spcBef>
              <a:buNone/>
              <a:defRPr sz="4400"/>
            </a:lvl6pPr>
            <a:lvl7pPr marL="0" indent="0">
              <a:spcBef>
                <a:spcPts val="0"/>
              </a:spcBef>
              <a:buNone/>
              <a:defRPr sz="4400"/>
            </a:lvl7pPr>
            <a:lvl8pPr marL="0" indent="0">
              <a:spcBef>
                <a:spcPts val="0"/>
              </a:spcBef>
              <a:buNone/>
              <a:defRPr sz="4400"/>
            </a:lvl8pPr>
            <a:lvl9pPr marL="0" indent="0">
              <a:spcBef>
                <a:spcPts val="0"/>
              </a:spcBef>
              <a:buNone/>
              <a:defRPr sz="4400"/>
            </a:lvl9pPr>
          </a:lstStyle>
          <a:p>
            <a:pPr lvl="0"/>
            <a:r>
              <a:rPr lang="en-US" dirty="0"/>
              <a:t>Chapter ##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3200400"/>
            <a:ext cx="3657600" cy="2925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622537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33338" y="6400800"/>
            <a:ext cx="9156700" cy="465137"/>
            <a:chOff x="33338" y="6408738"/>
            <a:chExt cx="9156700" cy="465137"/>
          </a:xfrm>
        </p:grpSpPr>
        <p:pic>
          <p:nvPicPr>
            <p:cNvPr id="13" name="Always Learning Logo" descr="Pearson: Always Learning 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33338" y="6443663"/>
              <a:ext cx="1660525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earson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Copyright" descr="Copyright 2015, 2012, 2009"/>
            <p:cNvSpPr txBox="1">
              <a:spLocks noChangeArrowheads="1"/>
            </p:cNvSpPr>
            <p:nvPr/>
          </p:nvSpPr>
          <p:spPr bwMode="auto">
            <a:xfrm>
              <a:off x="14136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2018, 2015, 2011</a:t>
              </a:r>
              <a:r>
                <a:rPr lang="en-US" altLang="en-US" sz="700" b="0" baseline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106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earning Objectiv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Learning Objectives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027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Learning Objective(s)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6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0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18872" indent="-118872">
              <a:buClr>
                <a:schemeClr val="bg1"/>
              </a:buClr>
              <a:buSzPct val="25000"/>
              <a:defRPr sz="2400"/>
            </a:lvl1pPr>
            <a:lvl2pPr marL="569913" indent="-285750">
              <a:defRPr sz="2000"/>
            </a:lvl2pPr>
            <a:lvl3pPr>
              <a:defRPr sz="2000"/>
            </a:lvl3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066800"/>
          </a:xfrm>
        </p:spPr>
        <p:txBody>
          <a:bodyPr anchor="t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figure number and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68160"/>
            <a:ext cx="82296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white">
          <a:xfrm>
            <a:off x="-7938" y="6400800"/>
            <a:ext cx="9161464" cy="430213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93969" y="6408738"/>
            <a:ext cx="9096069" cy="463550"/>
            <a:chOff x="93969" y="6408738"/>
            <a:chExt cx="9096069" cy="463550"/>
          </a:xfrm>
        </p:grpSpPr>
        <p:sp>
          <p:nvSpPr>
            <p:cNvPr id="6" name="Copyright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2015, 2012, 2009</a:t>
              </a:r>
              <a:r>
                <a:rPr lang="en-US" altLang="en-US" sz="700" b="0" baseline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7" name="Pearson Logo" descr="Pearson_Bound_Whit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379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63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3962400"/>
            <a:ext cx="8229600" cy="2163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9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2152651"/>
          </a:xfrm>
        </p:spPr>
        <p:txBody>
          <a:bodyPr anchor="b">
            <a:noAutofit/>
          </a:bodyPr>
          <a:lstStyle>
            <a:lvl1pPr algn="l">
              <a:defRPr sz="4000" b="1" cap="none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7" y="3962400"/>
            <a:ext cx="7794627" cy="17526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0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2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white">
          <a:xfrm>
            <a:off x="0" y="0"/>
            <a:ext cx="9144000" cy="1371600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969" y="6172200"/>
            <a:ext cx="8595360" cy="235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white">
          <a:xfrm>
            <a:off x="-7938" y="6407663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93969" y="6380676"/>
            <a:ext cx="9096069" cy="463550"/>
            <a:chOff x="93969" y="6408738"/>
            <a:chExt cx="9096069" cy="463550"/>
          </a:xfrm>
        </p:grpSpPr>
        <p:sp>
          <p:nvSpPr>
            <p:cNvPr id="13" name="Copyright" descr="Pearson: Copyright 2015, 2012, 2009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2018, 2015, 2011</a:t>
              </a:r>
              <a:r>
                <a:rPr lang="en-US" altLang="en-US" sz="700" b="0" baseline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14" name="Pearson Logo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15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0" r:id="rId4"/>
    <p:sldLayoutId id="2147483659" r:id="rId5"/>
    <p:sldLayoutId id="2147483658" r:id="rId6"/>
    <p:sldLayoutId id="2147483660" r:id="rId7"/>
    <p:sldLayoutId id="2147483651" r:id="rId8"/>
    <p:sldLayoutId id="2147483654" r:id="rId9"/>
    <p:sldLayoutId id="2147483655" r:id="rId10"/>
    <p:sldLayoutId id="2147483661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56032" indent="-256032" algn="l" defTabSz="914400" rtl="0" eaLnBrk="1" latinLnBrk="0" hangingPunct="1"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3sYBHH9fUA" TargetMode="External"/><Relationship Id="rId2" Type="http://schemas.openxmlformats.org/officeDocument/2006/relationships/hyperlink" Target="https://www.youtube.com/watch?v=YSukLMLZy48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tBD-rFP7q9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Automotive Engines Theory and Servicing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Ninth Edition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Chapter 35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Engine Installation and Break-In</a:t>
            </a:r>
          </a:p>
        </p:txBody>
      </p:sp>
      <p:pic>
        <p:nvPicPr>
          <p:cNvPr id="6" name="Picture 5" descr="0134654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576" y="1447799"/>
            <a:ext cx="3840480" cy="49006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INSTALLATION (3 OF 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STEP 5 The transmission is installed by carefully guiding the transmission input (clutch) shaft straight into the clutch disc and pilot bearing. </a:t>
            </a:r>
          </a:p>
          <a:p>
            <a:pPr lvl="2"/>
            <a:r>
              <a:rPr lang="en-US" dirty="0"/>
              <a:t>Rotate the transmission output shaft as needed to engage the splines of the clutch disc. </a:t>
            </a:r>
          </a:p>
        </p:txBody>
      </p:sp>
    </p:spTree>
    <p:extLst>
      <p:ext uri="{BB962C8B-B14F-4D97-AF65-F5344CB8AC3E}">
        <p14:creationId xmlns:p14="http://schemas.microsoft.com/office/powerpoint/2010/main" val="586474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Figure 35–2</a:t>
            </a:r>
            <a:r>
              <a:rPr lang="en-US" dirty="0"/>
              <a:t> Bell housing alignment dowel pins are used to ensure proper alignment between the engine block and the transmission.</a:t>
            </a:r>
          </a:p>
        </p:txBody>
      </p:sp>
      <p:pic>
        <p:nvPicPr>
          <p:cNvPr id="3" name="Picture 2" descr="6540035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1680" y="1613611"/>
            <a:ext cx="5120640" cy="454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09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INSTALLATION (4 OF 5)</a:t>
            </a:r>
          </a:p>
        </p:txBody>
      </p:sp>
      <p:sp>
        <p:nvSpPr>
          <p:cNvPr id="174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Automatic </a:t>
            </a:r>
          </a:p>
          <a:p>
            <a:pPr lvl="1"/>
            <a:r>
              <a:rPr lang="en-US" dirty="0"/>
              <a:t>STEP 1 The torque converter should be installed on the transmission before the transmission is put on the engine.</a:t>
            </a:r>
          </a:p>
          <a:p>
            <a:pPr lvl="1"/>
            <a:r>
              <a:rPr lang="en-US" dirty="0"/>
              <a:t>STEP 2 Rotate the torque converter while it is pushed onto the transmission shafts until the splines of all shafts are engaged in the torque converter.</a:t>
            </a:r>
          </a:p>
        </p:txBody>
      </p:sp>
    </p:spTree>
    <p:extLst>
      <p:ext uri="{BB962C8B-B14F-4D97-AF65-F5344CB8AC3E}">
        <p14:creationId xmlns:p14="http://schemas.microsoft.com/office/powerpoint/2010/main" val="163007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INSTALLATION (5 OF 5)</a:t>
            </a:r>
          </a:p>
        </p:txBody>
      </p:sp>
      <p:sp>
        <p:nvSpPr>
          <p:cNvPr id="184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STEP 3 The torque converter is held against the transmission as the transmission is fitted on the back of the engine. The transmission mounting bolts are attached finger tight.</a:t>
            </a:r>
          </a:p>
          <a:p>
            <a:pPr lvl="1"/>
            <a:r>
              <a:rPr lang="en-US" dirty="0"/>
              <a:t>STEP 4 The torque converter should be rotated to make sure that there is no binding. </a:t>
            </a:r>
          </a:p>
          <a:p>
            <a:pPr lvl="2"/>
            <a:r>
              <a:rPr lang="en-US" dirty="0"/>
              <a:t>The bell housing is secured to the block and then the torque converter is fastened to the drive plate.</a:t>
            </a:r>
          </a:p>
        </p:txBody>
      </p:sp>
    </p:spTree>
    <p:extLst>
      <p:ext uri="{BB962C8B-B14F-4D97-AF65-F5344CB8AC3E}">
        <p14:creationId xmlns:p14="http://schemas.microsoft.com/office/powerpoint/2010/main" val="1907684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35–4 The internal splines inside the torque converter must be properly aligned with all of the splines of the automatic transmission.</a:t>
            </a:r>
          </a:p>
        </p:txBody>
      </p:sp>
      <p:pic>
        <p:nvPicPr>
          <p:cNvPr id="3" name="Picture 2" descr="6540035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0" y="1724559"/>
            <a:ext cx="5760720" cy="432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39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DRESSING THE ENGINE (1 OF 2)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"</a:t>
            </a:r>
            <a:r>
              <a:rPr lang="en-US" dirty="0"/>
              <a:t>Dressing the engine</a:t>
            </a:r>
            <a:r>
              <a:rPr lang="en-US" altLang="ja-JP" dirty="0"/>
              <a:t>"</a:t>
            </a:r>
            <a:r>
              <a:rPr lang="en-US" dirty="0"/>
              <a:t> is a term used to describe the process of attaching all of the auxiliary items to the engine. The items include:</a:t>
            </a:r>
          </a:p>
          <a:p>
            <a:pPr lvl="1"/>
            <a:r>
              <a:rPr lang="en-US" dirty="0"/>
              <a:t>Starter motor</a:t>
            </a:r>
          </a:p>
          <a:p>
            <a:pPr lvl="1"/>
            <a:r>
              <a:rPr lang="en-US" dirty="0"/>
              <a:t>Fuel rail and related fuel system components</a:t>
            </a:r>
          </a:p>
          <a:p>
            <a:pPr lvl="1"/>
            <a:r>
              <a:rPr lang="en-US" dirty="0"/>
              <a:t>New oxygen sensor(s), to ensure that the engine will be operating at the correct air-fuel ratio</a:t>
            </a:r>
          </a:p>
        </p:txBody>
      </p:sp>
    </p:spTree>
    <p:extLst>
      <p:ext uri="{BB962C8B-B14F-4D97-AF65-F5344CB8AC3E}">
        <p14:creationId xmlns:p14="http://schemas.microsoft.com/office/powerpoint/2010/main" val="1759545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DRESSING THE ENGINE (2 OF 2)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Engine/transmission wiring harness</a:t>
            </a:r>
          </a:p>
          <a:p>
            <a:pPr lvl="1"/>
            <a:r>
              <a:rPr lang="en-US" dirty="0"/>
              <a:t>Ignition components, such the ignition coil(s) and spark plug wires, if equipped</a:t>
            </a:r>
          </a:p>
          <a:p>
            <a:pPr lvl="1"/>
            <a:r>
              <a:rPr lang="en-US" dirty="0"/>
              <a:t>All belt-driven engine accessories, mounted on the front of the engine</a:t>
            </a:r>
          </a:p>
          <a:p>
            <a:pPr lvl="1"/>
            <a:r>
              <a:rPr lang="en-US" dirty="0"/>
              <a:t>Front accessories, such as the power steering pump, alternator, and air-conditioning compressor.</a:t>
            </a:r>
          </a:p>
        </p:txBody>
      </p:sp>
    </p:spTree>
    <p:extLst>
      <p:ext uri="{BB962C8B-B14F-4D97-AF65-F5344CB8AC3E}">
        <p14:creationId xmlns:p14="http://schemas.microsoft.com/office/powerpoint/2010/main" val="740649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Figure 35–5</a:t>
            </a:r>
            <a:r>
              <a:rPr lang="en-US" dirty="0"/>
              <a:t> It is often easier to install all of the accessory drive belts before the engine is installed in the vehicle.</a:t>
            </a:r>
          </a:p>
        </p:txBody>
      </p:sp>
      <p:pic>
        <p:nvPicPr>
          <p:cNvPr id="3" name="Picture 2" descr="6540035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0" y="1724559"/>
            <a:ext cx="5760720" cy="432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6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 INSTALLATION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Securing the Engine</a:t>
            </a:r>
          </a:p>
          <a:p>
            <a:r>
              <a:rPr lang="en-US" dirty="0"/>
              <a:t>Installing the Engine</a:t>
            </a:r>
          </a:p>
          <a:p>
            <a:pPr lvl="1"/>
            <a:r>
              <a:rPr lang="en-US" dirty="0"/>
              <a:t>Rear-wheel Drive</a:t>
            </a:r>
          </a:p>
          <a:p>
            <a:pPr lvl="1"/>
            <a:r>
              <a:rPr lang="en-US" dirty="0"/>
              <a:t>Front-wheel Drive</a:t>
            </a:r>
          </a:p>
          <a:p>
            <a:r>
              <a:rPr lang="en-US" dirty="0"/>
              <a:t>Reconnecting Components and Connectors</a:t>
            </a:r>
          </a:p>
          <a:p>
            <a:r>
              <a:rPr lang="en-US" dirty="0"/>
              <a:t>Cooling System</a:t>
            </a:r>
          </a:p>
          <a:p>
            <a:r>
              <a:rPr lang="en-US" dirty="0"/>
              <a:t>Electrical System</a:t>
            </a:r>
          </a:p>
        </p:txBody>
      </p:sp>
    </p:spTree>
    <p:extLst>
      <p:ext uri="{BB962C8B-B14F-4D97-AF65-F5344CB8AC3E}">
        <p14:creationId xmlns:p14="http://schemas.microsoft.com/office/powerpoint/2010/main" val="1328324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Figure 35–6</a:t>
            </a:r>
            <a:r>
              <a:rPr lang="en-US" dirty="0"/>
              <a:t> A fixture installed that is used as a place to attach the hosting chains.</a:t>
            </a:r>
          </a:p>
        </p:txBody>
      </p:sp>
      <p:pic>
        <p:nvPicPr>
          <p:cNvPr id="3" name="Picture 2" descr="6540035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0" y="1724559"/>
            <a:ext cx="5760720" cy="43232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7170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-29718">
              <a:buNone/>
            </a:pPr>
            <a:r>
              <a:rPr lang="en-US" b="1" dirty="0">
                <a:solidFill>
                  <a:srgbClr val="007FA3"/>
                </a:solidFill>
              </a:rPr>
              <a:t>35.1</a:t>
            </a:r>
            <a:r>
              <a:rPr lang="en-US" dirty="0"/>
              <a:t> Discuss the preinstallation checklist. </a:t>
            </a:r>
          </a:p>
          <a:p>
            <a:pPr marL="0" indent="-29718">
              <a:buNone/>
            </a:pPr>
            <a:r>
              <a:rPr lang="en-US" b="1" dirty="0">
                <a:solidFill>
                  <a:srgbClr val="007FA3"/>
                </a:solidFill>
              </a:rPr>
              <a:t>35.2</a:t>
            </a:r>
            <a:r>
              <a:rPr lang="en-US" dirty="0"/>
              <a:t> Explain the procedure for transmission installation. </a:t>
            </a:r>
          </a:p>
          <a:p>
            <a:pPr marL="0" indent="-29718">
              <a:buNone/>
            </a:pPr>
            <a:r>
              <a:rPr lang="en-US" b="1" dirty="0">
                <a:solidFill>
                  <a:srgbClr val="007FA3"/>
                </a:solidFill>
              </a:rPr>
              <a:t>35.3</a:t>
            </a:r>
            <a:r>
              <a:rPr lang="en-US" dirty="0"/>
              <a:t> Explain the process of dressing the engine and engine installation. </a:t>
            </a:r>
          </a:p>
          <a:p>
            <a:pPr marL="0" indent="-29718">
              <a:buNone/>
            </a:pPr>
            <a:r>
              <a:rPr lang="en-US" b="1" dirty="0">
                <a:solidFill>
                  <a:srgbClr val="007FA3"/>
                </a:solidFill>
              </a:rPr>
              <a:t>35.4</a:t>
            </a:r>
            <a:r>
              <a:rPr lang="en-US" dirty="0"/>
              <a:t> Explain engine start and discuss the break-in precautions of an overhauled engine.</a:t>
            </a:r>
          </a:p>
        </p:txBody>
      </p:sp>
    </p:spTree>
    <p:extLst>
      <p:ext uri="{BB962C8B-B14F-4D97-AF65-F5344CB8AC3E}">
        <p14:creationId xmlns:p14="http://schemas.microsoft.com/office/powerpoint/2010/main" val="1887457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 START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r>
              <a:rPr lang="en-US" dirty="0"/>
              <a:t>Precautions</a:t>
            </a:r>
          </a:p>
          <a:p>
            <a:r>
              <a:rPr lang="en-US" dirty="0"/>
              <a:t>Normal Operating Temperature</a:t>
            </a:r>
          </a:p>
          <a:p>
            <a:r>
              <a:rPr lang="en-US" dirty="0"/>
              <a:t>How To Warm Up a Cold Engine</a:t>
            </a:r>
          </a:p>
        </p:txBody>
      </p:sp>
      <p:grpSp>
        <p:nvGrpSpPr>
          <p:cNvPr id="26627" name="Group 7"/>
          <p:cNvGrpSpPr>
            <a:grpSpLocks/>
          </p:cNvGrpSpPr>
          <p:nvPr/>
        </p:nvGrpSpPr>
        <p:grpSpPr bwMode="auto">
          <a:xfrm>
            <a:off x="4572000" y="1606550"/>
            <a:ext cx="4267200" cy="4108450"/>
            <a:chOff x="2880" y="1270"/>
            <a:chExt cx="2688" cy="2588"/>
          </a:xfrm>
        </p:grpSpPr>
        <p:pic>
          <p:nvPicPr>
            <p:cNvPr id="26628" name="Picture 4" descr="AAJMBAZ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" y="1270"/>
              <a:ext cx="2626" cy="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4278" name="Rectangle 6"/>
            <p:cNvSpPr>
              <a:spLocks noChangeArrowheads="1"/>
            </p:cNvSpPr>
            <p:nvPr/>
          </p:nvSpPr>
          <p:spPr bwMode="auto">
            <a:xfrm>
              <a:off x="2880" y="3264"/>
              <a:ext cx="2688" cy="59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cs typeface="+mn-cs"/>
                </a:rPr>
                <a:t>FIGURE 35–7 </a:t>
              </a:r>
              <a:r>
                <a:rPr lang="en-US" dirty="0">
                  <a:cs typeface="+mn-cs"/>
                </a:rPr>
                <a:t>Even though the dash gauge may show normal operating temperature, a scan tool or an infrared pyrometer can also be used to verify proper coolant temperature.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615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BREAK-IN PRECAUTIONS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engine overhaul represents many hours of work and a large financial investment. </a:t>
            </a:r>
          </a:p>
          <a:p>
            <a:r>
              <a:rPr lang="en-US" dirty="0"/>
              <a:t>Precautions should be taken to protect the investment, including the following:</a:t>
            </a:r>
          </a:p>
          <a:p>
            <a:pPr lvl="1"/>
            <a:r>
              <a:rPr lang="en-US" dirty="0"/>
              <a:t>Never add cold water to the cooling system while the engine is running.</a:t>
            </a:r>
          </a:p>
          <a:p>
            <a:pPr lvl="1"/>
            <a:r>
              <a:rPr lang="en-US" dirty="0"/>
              <a:t>Never lug any engine. Lugging means increasing the throttle opening without increasing engine speed.</a:t>
            </a:r>
          </a:p>
        </p:txBody>
      </p:sp>
    </p:spTree>
    <p:extLst>
      <p:ext uri="{BB962C8B-B14F-4D97-AF65-F5344CB8AC3E}">
        <p14:creationId xmlns:p14="http://schemas.microsoft.com/office/powerpoint/2010/main" val="1338919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(1 OF 3)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Precautions should be taken to protect the investment, including the following:</a:t>
            </a:r>
          </a:p>
          <a:p>
            <a:pPr lvl="1"/>
            <a:r>
              <a:rPr lang="en-US" dirty="0"/>
              <a:t>Applying loads to an engine for short periods of time creates higher piston ring pressure against the cylinder walls and assists the breaking-in process by helping to seat the rings.</a:t>
            </a:r>
          </a:p>
          <a:p>
            <a:pPr lvl="1"/>
            <a:r>
              <a:rPr lang="en-US" dirty="0"/>
              <a:t>Change the oil and filter at 500 miles (800 km) or after 20 hours of operation.</a:t>
            </a:r>
          </a:p>
        </p:txBody>
      </p:sp>
    </p:spTree>
    <p:extLst>
      <p:ext uri="{BB962C8B-B14F-4D97-AF65-F5344CB8AC3E}">
        <p14:creationId xmlns:p14="http://schemas.microsoft.com/office/powerpoint/2010/main" val="1459465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(2 OF 3)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Check for leaks after the engine has gone through several warm-up and cooling down periods.</a:t>
            </a:r>
          </a:p>
          <a:p>
            <a:r>
              <a:rPr lang="en-US" dirty="0"/>
              <a:t>Carefully install all accessories.</a:t>
            </a:r>
          </a:p>
          <a:p>
            <a:r>
              <a:rPr lang="en-US" dirty="0"/>
              <a:t>When installing the transmission and other components on the engine block, be sure to use a torque wrench and tighten all fasteners to factory specifications.</a:t>
            </a:r>
          </a:p>
        </p:txBody>
      </p:sp>
    </p:spTree>
    <p:extLst>
      <p:ext uri="{BB962C8B-B14F-4D97-AF65-F5344CB8AC3E}">
        <p14:creationId xmlns:p14="http://schemas.microsoft.com/office/powerpoint/2010/main" val="3075146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(3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Always adjust the clutch free play before starting the engine.</a:t>
            </a:r>
          </a:p>
          <a:p>
            <a:r>
              <a:rPr lang="en-US" dirty="0"/>
              <a:t>Change the engine oil after 500 miles (800 km) or sooner, and use specified engine oil.</a:t>
            </a:r>
          </a:p>
        </p:txBody>
      </p:sp>
    </p:spTree>
    <p:extLst>
      <p:ext uri="{BB962C8B-B14F-4D97-AF65-F5344CB8AC3E}">
        <p14:creationId xmlns:p14="http://schemas.microsoft.com/office/powerpoint/2010/main" val="1684558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AB9F4-8C3C-4E94-BA99-251784F0D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914400"/>
            <a:ext cx="6172200" cy="369332"/>
          </a:xfrm>
        </p:spPr>
        <p:txBody>
          <a:bodyPr/>
          <a:lstStyle/>
          <a:p>
            <a:r>
              <a:rPr lang="en-US" sz="2400" dirty="0"/>
              <a:t>Video Links </a:t>
            </a:r>
            <a:r>
              <a:rPr lang="en-US" sz="900" dirty="0"/>
              <a:t>(Internet Access Required)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984CA-0CEB-42AE-A7B7-A84F09DD1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1524000"/>
            <a:ext cx="6172200" cy="1308050"/>
          </a:xfrm>
        </p:spPr>
        <p:txBody>
          <a:bodyPr/>
          <a:lstStyle/>
          <a:p>
            <a:pPr algn="l" fontAlgn="base"/>
            <a:r>
              <a:rPr lang="en-US" sz="2000" i="0" u="none" strike="noStrike" dirty="0">
                <a:solidFill>
                  <a:srgbClr val="0C71C3"/>
                </a:solidFill>
                <a:effectLst/>
                <a:latin typeface="Open Sans"/>
                <a:hlinkClick r:id="rId2"/>
              </a:rPr>
              <a:t>Trailblazer engine remove and reinstall (time 9:44)</a:t>
            </a:r>
            <a:endParaRPr lang="en-US" sz="2000" i="0" dirty="0">
              <a:solidFill>
                <a:srgbClr val="565656"/>
              </a:solidFill>
              <a:effectLst/>
              <a:latin typeface="Open Sans"/>
            </a:endParaRPr>
          </a:p>
          <a:p>
            <a:pPr algn="l" fontAlgn="base"/>
            <a:r>
              <a:rPr lang="en-US" sz="2000" i="0" u="none" strike="noStrike" dirty="0">
                <a:solidFill>
                  <a:srgbClr val="0C71C3"/>
                </a:solidFill>
                <a:effectLst/>
                <a:latin typeface="Open Sans"/>
                <a:hlinkClick r:id="rId3"/>
              </a:rPr>
              <a:t>Camshaft break in (time 1:56)</a:t>
            </a:r>
            <a:endParaRPr lang="en-US" sz="2000" i="0" dirty="0">
              <a:solidFill>
                <a:srgbClr val="565656"/>
              </a:solidFill>
              <a:effectLst/>
              <a:latin typeface="Open Sans"/>
            </a:endParaRPr>
          </a:p>
          <a:p>
            <a:pPr algn="l" fontAlgn="base"/>
            <a:r>
              <a:rPr lang="en-US" sz="2000" i="0" u="none" strike="noStrike" dirty="0">
                <a:solidFill>
                  <a:srgbClr val="0C71C3"/>
                </a:solidFill>
                <a:effectLst/>
                <a:latin typeface="Open Sans"/>
                <a:hlinkClick r:id="rId4"/>
              </a:rPr>
              <a:t>How to break in a new engine (time 9:57)</a:t>
            </a:r>
            <a:endParaRPr lang="en-US" sz="2000" i="0" dirty="0">
              <a:solidFill>
                <a:srgbClr val="565656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04523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PREINSTALLATION CHECKLIST (1 OF 4)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Engine installation must be thoroughly checked to ensure that it is in proper condition to give the customer dependable operation for a long time. </a:t>
            </a:r>
          </a:p>
          <a:p>
            <a:r>
              <a:rPr lang="en-US" dirty="0"/>
              <a:t>Using a checklist guarantees that all accessories are correctly reinstalled on the engine.</a:t>
            </a:r>
          </a:p>
        </p:txBody>
      </p:sp>
    </p:spTree>
    <p:extLst>
      <p:ext uri="{BB962C8B-B14F-4D97-AF65-F5344CB8AC3E}">
        <p14:creationId xmlns:p14="http://schemas.microsoft.com/office/powerpoint/2010/main" val="1707325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PREINSTALLATION CHECKLIST (2 OF 4)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installing or starting a new or rebuilt engine in a vehicle, be sure all of the following items have been checked.</a:t>
            </a:r>
          </a:p>
          <a:p>
            <a:pPr lvl="1"/>
            <a:r>
              <a:rPr lang="en-US" dirty="0"/>
              <a:t>Be sure the battery is fully charged.</a:t>
            </a:r>
          </a:p>
          <a:p>
            <a:pPr lvl="1"/>
            <a:r>
              <a:rPr lang="en-US" dirty="0"/>
              <a:t>Prelube the engine and check for proper oil pressure.</a:t>
            </a:r>
          </a:p>
          <a:p>
            <a:pPr lvl="1"/>
            <a:r>
              <a:rPr lang="en-US" dirty="0"/>
              <a:t>Check that all electrical wiring connecters and harnesses are properly installed.</a:t>
            </a:r>
          </a:p>
          <a:p>
            <a:pPr lvl="1"/>
            <a:r>
              <a:rPr lang="en-US" dirty="0"/>
              <a:t>Check that all of the vacuum lines are correctly installed and routed.</a:t>
            </a:r>
          </a:p>
        </p:txBody>
      </p:sp>
    </p:spTree>
    <p:extLst>
      <p:ext uri="{BB962C8B-B14F-4D97-AF65-F5344CB8AC3E}">
        <p14:creationId xmlns:p14="http://schemas.microsoft.com/office/powerpoint/2010/main" val="4276065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PREINSTALLATION CHECKLIST (3 OF 4)</a:t>
            </a:r>
          </a:p>
        </p:txBody>
      </p:sp>
      <p:sp>
        <p:nvSpPr>
          <p:cNvPr id="112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installing or starting a new or rebuilt engine in a vehicle, be sure all of the following items have been checked.</a:t>
            </a:r>
          </a:p>
          <a:p>
            <a:pPr lvl="1"/>
            <a:r>
              <a:rPr lang="en-US" dirty="0"/>
              <a:t>Check that all fuel lines are properly connected and free from leaks.</a:t>
            </a:r>
          </a:p>
          <a:p>
            <a:pPr lvl="1"/>
            <a:r>
              <a:rPr lang="en-US" dirty="0"/>
              <a:t>Make sure all engine fluids are at the proper operating level such as coolant, engine oil, and power steering fluid.</a:t>
            </a:r>
          </a:p>
          <a:p>
            <a:pPr lvl="1"/>
            <a:r>
              <a:rPr lang="en-US" dirty="0"/>
              <a:t>Know the ignition timing specification and procedure.</a:t>
            </a:r>
          </a:p>
        </p:txBody>
      </p:sp>
    </p:spTree>
    <p:extLst>
      <p:ext uri="{BB962C8B-B14F-4D97-AF65-F5344CB8AC3E}">
        <p14:creationId xmlns:p14="http://schemas.microsoft.com/office/powerpoint/2010/main" val="1378364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PREINSTALLATION CHECKLIST (4 OF 4)</a:t>
            </a:r>
          </a:p>
        </p:txBody>
      </p:sp>
      <p:sp>
        <p:nvSpPr>
          <p:cNvPr id="122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installing or starting a new or rebuilt engine in a vehicle, be sure all of the following items have been checked.</a:t>
            </a:r>
          </a:p>
          <a:p>
            <a:pPr lvl="1"/>
            <a:r>
              <a:rPr lang="en-US" dirty="0"/>
              <a:t>Check that fresh fuel is in the fuel tank.</a:t>
            </a:r>
          </a:p>
          <a:p>
            <a:pPr lvl="1"/>
            <a:r>
              <a:rPr lang="en-US" dirty="0"/>
              <a:t>Be sure that the radiator has been tested, is free from leaks, and flows correctly.</a:t>
            </a:r>
          </a:p>
          <a:p>
            <a:pPr lvl="1"/>
            <a:r>
              <a:rPr lang="en-US" dirty="0"/>
              <a:t>Check that all accessory drive belts are routed and tensioned correctly.</a:t>
            </a:r>
          </a:p>
        </p:txBody>
      </p:sp>
    </p:spTree>
    <p:extLst>
      <p:ext uri="{BB962C8B-B14F-4D97-AF65-F5344CB8AC3E}">
        <p14:creationId xmlns:p14="http://schemas.microsoft.com/office/powerpoint/2010/main" val="255915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Figure 35–1</a:t>
            </a:r>
            <a:r>
              <a:rPr lang="en-US" dirty="0"/>
              <a:t> A partially melted electrical connector indicates that excessive current flow was present. The cause of the excessive current should be located and corrected before the engine is started.</a:t>
            </a:r>
          </a:p>
        </p:txBody>
      </p:sp>
      <p:pic>
        <p:nvPicPr>
          <p:cNvPr id="3" name="Picture 2" descr="6540035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0" y="1828800"/>
            <a:ext cx="576072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42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INSTALLATION (1 OF 5)</a:t>
            </a:r>
          </a:p>
        </p:txBody>
      </p:sp>
      <p:sp>
        <p:nvSpPr>
          <p:cNvPr id="143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Manual</a:t>
            </a:r>
          </a:p>
          <a:p>
            <a:pPr lvl="1"/>
            <a:r>
              <a:rPr lang="en-US" dirty="0"/>
              <a:t>STEP 1 A new clutch assembly or, at the least, a new clutch friction disc should be installed.</a:t>
            </a:r>
          </a:p>
          <a:p>
            <a:pPr lvl="1"/>
            <a:r>
              <a:rPr lang="en-US" dirty="0"/>
              <a:t>STEP 2 The clutch friction disc must be held in position using an alignment tool that is secured in the pilot bearing. </a:t>
            </a:r>
          </a:p>
        </p:txBody>
      </p:sp>
    </p:spTree>
    <p:extLst>
      <p:ext uri="{BB962C8B-B14F-4D97-AF65-F5344CB8AC3E}">
        <p14:creationId xmlns:p14="http://schemas.microsoft.com/office/powerpoint/2010/main" val="1549164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INSTALLATION (2 OF 5)</a:t>
            </a:r>
          </a:p>
        </p:txBody>
      </p:sp>
      <p:sp>
        <p:nvSpPr>
          <p:cNvPr id="153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STEP 3 The engine bell housing is put on the engine, if it was not installed before. The alignment of this type of bell housing is then checked.</a:t>
            </a:r>
          </a:p>
          <a:p>
            <a:pPr lvl="1"/>
            <a:r>
              <a:rPr lang="en-US" dirty="0"/>
              <a:t>STEP 4 The clutch release yoke should be checked for free movement. </a:t>
            </a:r>
          </a:p>
        </p:txBody>
      </p:sp>
    </p:spTree>
    <p:extLst>
      <p:ext uri="{BB962C8B-B14F-4D97-AF65-F5344CB8AC3E}">
        <p14:creationId xmlns:p14="http://schemas.microsoft.com/office/powerpoint/2010/main" val="1682113099"/>
      </p:ext>
    </p:extLst>
  </p:cSld>
  <p:clrMapOvr>
    <a:masterClrMapping/>
  </p:clrMapOvr>
</p:sld>
</file>

<file path=ppt/theme/theme1.xml><?xml version="1.0" encoding="utf-8"?>
<a:theme xmlns:a="http://schemas.openxmlformats.org/drawingml/2006/main" name="508 Lecture">
  <a:themeElements>
    <a:clrScheme name="Custom 4">
      <a:dk1>
        <a:srgbClr val="003057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4242</TotalTime>
  <Words>1156</Words>
  <Application>Microsoft Office PowerPoint</Application>
  <PresentationFormat>On-screen Show (4:3)</PresentationFormat>
  <Paragraphs>95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Open Sans</vt:lpstr>
      <vt:lpstr>Tahoma</vt:lpstr>
      <vt:lpstr>Times New Roman</vt:lpstr>
      <vt:lpstr>Wingdings</vt:lpstr>
      <vt:lpstr>508 Lecture</vt:lpstr>
      <vt:lpstr>Automotive Engines Theory and Servicing</vt:lpstr>
      <vt:lpstr>OBJECTIVES</vt:lpstr>
      <vt:lpstr>PREINSTALLATION CHECKLIST (1 OF 4)</vt:lpstr>
      <vt:lpstr>PREINSTALLATION CHECKLIST (2 OF 4)</vt:lpstr>
      <vt:lpstr>PREINSTALLATION CHECKLIST (3 OF 4)</vt:lpstr>
      <vt:lpstr>PREINSTALLATION CHECKLIST (4 OF 4)</vt:lpstr>
      <vt:lpstr>Figure 35–1 A partially melted electrical connector indicates that excessive current flow was present. The cause of the excessive current should be located and corrected before the engine is started.</vt:lpstr>
      <vt:lpstr>TRANSMISSION INSTALLATION (1 OF 5)</vt:lpstr>
      <vt:lpstr>TRANSMISSION INSTALLATION (2 OF 5)</vt:lpstr>
      <vt:lpstr>TRANSMISSION INSTALLATION (3 OF 5)</vt:lpstr>
      <vt:lpstr>Figure 35–2 Bell housing alignment dowel pins are used to ensure proper alignment between the engine block and the transmission.</vt:lpstr>
      <vt:lpstr>TRANSMISSION INSTALLATION (4 OF 5)</vt:lpstr>
      <vt:lpstr>TRANSMISSION INSTALLATION (5 OF 5)</vt:lpstr>
      <vt:lpstr>FIGURE 35–4 The internal splines inside the torque converter must be properly aligned with all of the splines of the automatic transmission.</vt:lpstr>
      <vt:lpstr>DRESSING THE ENGINE (1 OF 2)</vt:lpstr>
      <vt:lpstr>DRESSING THE ENGINE (2 OF 2)</vt:lpstr>
      <vt:lpstr>Figure 35–5 It is often easier to install all of the accessory drive belts before the engine is installed in the vehicle.</vt:lpstr>
      <vt:lpstr>ENGINE INSTALLATION</vt:lpstr>
      <vt:lpstr>Figure 35–6 A fixture installed that is used as a place to attach the hosting chains.</vt:lpstr>
      <vt:lpstr>ENGINE START</vt:lpstr>
      <vt:lpstr>BREAK-IN PRECAUTIONS</vt:lpstr>
      <vt:lpstr>SUMMARY (1 OF 3)</vt:lpstr>
      <vt:lpstr>SUMMARY (2 OF 3)</vt:lpstr>
      <vt:lpstr>SUMMARY (3 OF 3)</vt:lpstr>
      <vt:lpstr>Video Links (Internet Access Required)</vt:lpstr>
    </vt:vector>
  </TitlesOfParts>
  <Company>echosvoice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35: Engine Installation and Break-In</dc:title>
  <dc:subject>Automotive Engines Theory and Servicing, Ninth Edition</dc:subject>
  <dc:creator>James D. Halderman</dc:creator>
  <cp:keywords>Automotive</cp:keywords>
  <cp:lastModifiedBy>Glen Plants</cp:lastModifiedBy>
  <cp:revision>212</cp:revision>
  <dcterms:created xsi:type="dcterms:W3CDTF">2014-07-14T20:04:21Z</dcterms:created>
  <dcterms:modified xsi:type="dcterms:W3CDTF">2021-01-26T19:11:42Z</dcterms:modified>
</cp:coreProperties>
</file>