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76" r:id="rId2"/>
    <p:sldId id="393" r:id="rId3"/>
    <p:sldId id="394" r:id="rId4"/>
    <p:sldId id="417" r:id="rId5"/>
    <p:sldId id="418" r:id="rId6"/>
    <p:sldId id="396" r:id="rId7"/>
    <p:sldId id="419" r:id="rId8"/>
    <p:sldId id="1088" r:id="rId9"/>
    <p:sldId id="398" r:id="rId10"/>
    <p:sldId id="420" r:id="rId11"/>
    <p:sldId id="400" r:id="rId12"/>
    <p:sldId id="421" r:id="rId13"/>
    <p:sldId id="422" r:id="rId14"/>
    <p:sldId id="423" r:id="rId15"/>
    <p:sldId id="424" r:id="rId16"/>
    <p:sldId id="405" r:id="rId17"/>
    <p:sldId id="406" r:id="rId18"/>
    <p:sldId id="431" r:id="rId19"/>
    <p:sldId id="407" r:id="rId20"/>
    <p:sldId id="408" r:id="rId21"/>
    <p:sldId id="425" r:id="rId22"/>
    <p:sldId id="410" r:id="rId23"/>
    <p:sldId id="426" r:id="rId24"/>
    <p:sldId id="427" r:id="rId25"/>
    <p:sldId id="428" r:id="rId26"/>
    <p:sldId id="429" r:id="rId27"/>
    <p:sldId id="416" r:id="rId28"/>
    <p:sldId id="430" r:id="rId29"/>
    <p:sldId id="10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83255" autoAdjust="0"/>
  </p:normalViewPr>
  <p:slideViewPr>
    <p:cSldViewPr>
      <p:cViewPr varScale="1">
        <p:scale>
          <a:sx n="95" d="100"/>
          <a:sy n="95" d="100"/>
        </p:scale>
        <p:origin x="20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F1B82E-ABDE-7B4C-9D93-85287E5F4A1D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442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897154"/>
            <a:ext cx="8229600" cy="415498"/>
          </a:xfrm>
        </p:spPr>
        <p:txBody>
          <a:bodyPr>
            <a:spAutoFit/>
          </a:bodyPr>
          <a:lstStyle>
            <a:lvl1pPr>
              <a:defRPr sz="27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31654"/>
          </a:xfrm>
        </p:spPr>
        <p:txBody>
          <a:bodyPr>
            <a:spAutoFit/>
          </a:bodyPr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2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3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92b6KqHxJs" TargetMode="External"/><Relationship Id="rId3" Type="http://schemas.openxmlformats.org/officeDocument/2006/relationships/hyperlink" Target="https://www.youtube.com/watch?v=CCPMW84_zAc" TargetMode="External"/><Relationship Id="rId7" Type="http://schemas.openxmlformats.org/officeDocument/2006/relationships/hyperlink" Target="https://www.youtube.com/watch?v=cEJ51BJ23yk" TargetMode="External"/><Relationship Id="rId2" Type="http://schemas.openxmlformats.org/officeDocument/2006/relationships/hyperlink" Target="https://www.youtube.com/watch?v=Ta3JxDkwohY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qAGiKB8X1_8" TargetMode="External"/><Relationship Id="rId11" Type="http://schemas.openxmlformats.org/officeDocument/2006/relationships/hyperlink" Target="https://www.youtube.com/watch?v=58tSsxssz8Q" TargetMode="External"/><Relationship Id="rId5" Type="http://schemas.openxmlformats.org/officeDocument/2006/relationships/hyperlink" Target="https://www.youtube.com/watch?v=hDfs3w2GZjg" TargetMode="External"/><Relationship Id="rId10" Type="http://schemas.openxmlformats.org/officeDocument/2006/relationships/hyperlink" Target="https://www.youtube.com/watch?v=rYTDMwxw4Ds" TargetMode="External"/><Relationship Id="rId4" Type="http://schemas.openxmlformats.org/officeDocument/2006/relationships/hyperlink" Target="https://www.youtube.com/watch?v=r1om5kFlT7E" TargetMode="External"/><Relationship Id="rId9" Type="http://schemas.openxmlformats.org/officeDocument/2006/relationships/hyperlink" Target="https://www.youtube.com/watch?v=DcJbucGDDY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Ninth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Chapter 32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Gaskets and Sealants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32–6</a:t>
            </a:r>
            <a:r>
              <a:rPr lang="en-US" dirty="0"/>
              <a:t> Multilayer steel (MLS) gaskets are used on many newer all-aluminum engines as well as on engines that use a cast block with aluminum cylinder heads. This type of gasket allows the aluminum to expand without losing the sealing ability of the gasket.</a:t>
            </a:r>
          </a:p>
        </p:txBody>
      </p:sp>
      <p:pic>
        <p:nvPicPr>
          <p:cNvPr id="3" name="Picture 2" descr="654003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2437790"/>
            <a:ext cx="5760720" cy="28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 GASKET MATERIALS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Cover Gasket Requirements</a:t>
            </a:r>
          </a:p>
          <a:p>
            <a:r>
              <a:rPr lang="en-US"/>
              <a:t>Cork Gaskets</a:t>
            </a:r>
          </a:p>
          <a:p>
            <a:r>
              <a:rPr lang="en-US"/>
              <a:t>Fiber Gaskets</a:t>
            </a:r>
          </a:p>
          <a:p>
            <a:r>
              <a:rPr lang="en-US"/>
              <a:t>Synthetic Rubber Gaskets</a:t>
            </a:r>
          </a:p>
          <a:p>
            <a:r>
              <a:rPr lang="en-US"/>
              <a:t>Rubber-coated Metal Gaskets</a:t>
            </a:r>
          </a:p>
          <a:p>
            <a:r>
              <a:rPr lang="en-US"/>
              <a:t>Formed In Place Gaskets</a:t>
            </a:r>
          </a:p>
          <a:p>
            <a:r>
              <a:rPr lang="en-US"/>
              <a:t>Plastic/Rubber Gaskets</a:t>
            </a:r>
          </a:p>
        </p:txBody>
      </p:sp>
    </p:spTree>
    <p:extLst>
      <p:ext uri="{BB962C8B-B14F-4D97-AF65-F5344CB8AC3E}">
        <p14:creationId xmlns:p14="http://schemas.microsoft.com/office/powerpoint/2010/main" val="150798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32–7</a:t>
            </a:r>
            <a:r>
              <a:rPr lang="en-US" dirty="0"/>
              <a:t> Left to right: Cork-rubber, paper, composite, and synthetic rubber (</a:t>
            </a:r>
            <a:r>
              <a:rPr lang="en-US" dirty="0" err="1"/>
              <a:t>elastomer</a:t>
            </a:r>
            <a:r>
              <a:rPr lang="en-US" dirty="0"/>
              <a:t>) gaskets.</a:t>
            </a:r>
          </a:p>
        </p:txBody>
      </p:sp>
      <p:pic>
        <p:nvPicPr>
          <p:cNvPr id="3" name="Picture 2" descr="654003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1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32–8</a:t>
            </a:r>
            <a:r>
              <a:rPr lang="en-US" dirty="0"/>
              <a:t> Rubber-coated steel gaskets have replaced many oil pan gaskets that once had separate side rail gaskets and end seals.</a:t>
            </a:r>
          </a:p>
        </p:txBody>
      </p:sp>
      <p:pic>
        <p:nvPicPr>
          <p:cNvPr id="3" name="Picture 2" descr="654003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121" y="2915107"/>
            <a:ext cx="4937758" cy="19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8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32–9</a:t>
            </a:r>
            <a:r>
              <a:rPr lang="en-US" dirty="0"/>
              <a:t> Formed in place gaskets often use silicone rubber and are applied at the factory using a robot. Check gasket manufacturers for the correct gasket replacement.</a:t>
            </a:r>
          </a:p>
        </p:txBody>
      </p:sp>
      <p:pic>
        <p:nvPicPr>
          <p:cNvPr id="3" name="Picture 2" descr="654003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1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32–10</a:t>
            </a:r>
            <a:r>
              <a:rPr lang="en-US" dirty="0"/>
              <a:t> A typical intake manifold gasket showing the metal washer at each fastener location which keeps the gasket from being compressed too much.</a:t>
            </a:r>
          </a:p>
        </p:txBody>
      </p:sp>
      <p:pic>
        <p:nvPicPr>
          <p:cNvPr id="3" name="Picture 2" descr="654003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5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GASKET FAILURES (1 OF 2)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Detonation may cause extreme pressure to be exerted on the armor of the head gasket, causing it to deform.</a:t>
            </a:r>
          </a:p>
          <a:p>
            <a:r>
              <a:rPr lang="en-US" dirty="0"/>
              <a:t>A plugged PCV system can increase crankcase pressure resulting in engine gasket failures such as oil pan, valve cover, timing cover, and main oil seals.</a:t>
            </a:r>
          </a:p>
        </p:txBody>
      </p:sp>
    </p:spTree>
    <p:extLst>
      <p:ext uri="{BB962C8B-B14F-4D97-AF65-F5344CB8AC3E}">
        <p14:creationId xmlns:p14="http://schemas.microsoft.com/office/powerpoint/2010/main" val="1723144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GASKET FAILURES (2 OF 2)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Improper installation such as incorrect </a:t>
            </a:r>
            <a:r>
              <a:rPr lang="en-US" dirty="0" err="1"/>
              <a:t>torquing</a:t>
            </a:r>
            <a:r>
              <a:rPr lang="en-US" dirty="0"/>
              <a:t> sequence can cause gasket failure.</a:t>
            </a:r>
          </a:p>
          <a:p>
            <a:r>
              <a:rPr lang="en-US" dirty="0"/>
              <a:t>Fretting is a condition that can destroy intake manifold gaskets, caused by the unequal expansion and contraction of two different engine materials.</a:t>
            </a:r>
          </a:p>
        </p:txBody>
      </p:sp>
    </p:spTree>
    <p:extLst>
      <p:ext uri="{BB962C8B-B14F-4D97-AF65-F5344CB8AC3E}">
        <p14:creationId xmlns:p14="http://schemas.microsoft.com/office/powerpoint/2010/main" val="71712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32–11</a:t>
            </a:r>
            <a:r>
              <a:rPr lang="en-US" dirty="0"/>
              <a:t> This intake manifold gasket was damaged due to fretting. Newer designs allow for more movement between the intake manifold and the cylinder head.</a:t>
            </a:r>
          </a:p>
        </p:txBody>
      </p:sp>
      <p:pic>
        <p:nvPicPr>
          <p:cNvPr id="3" name="Picture 2" descr="654003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867205"/>
            <a:ext cx="5760719" cy="40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0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SEALS (1 OF 2)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Oil seals allow the shaft to rotate and seal the area around the shaft to prevent oil or coolant from leaking. </a:t>
            </a:r>
          </a:p>
          <a:p>
            <a:r>
              <a:rPr lang="en-US"/>
              <a:t>Seals come in varied sizes and styles.</a:t>
            </a:r>
          </a:p>
        </p:txBody>
      </p:sp>
    </p:spTree>
    <p:extLst>
      <p:ext uri="{BB962C8B-B14F-4D97-AF65-F5344CB8AC3E}">
        <p14:creationId xmlns:p14="http://schemas.microsoft.com/office/powerpoint/2010/main" val="243131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32.1 </a:t>
            </a:r>
            <a:r>
              <a:rPr lang="en-US" dirty="0"/>
              <a:t>Discuss the need for gaskets and sealants.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32.2</a:t>
            </a:r>
            <a:r>
              <a:rPr lang="en-US" dirty="0"/>
              <a:t> Describe head gaskets and the types of head gaskets.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32.3 </a:t>
            </a:r>
            <a:r>
              <a:rPr lang="en-US" dirty="0"/>
              <a:t>Discuss cover gasket materials and gasket failures.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32.4</a:t>
            </a:r>
            <a:r>
              <a:rPr lang="en-US" dirty="0"/>
              <a:t> Discuss the purpose and function of oil seals.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32.5</a:t>
            </a:r>
            <a:r>
              <a:rPr lang="en-US" dirty="0"/>
              <a:t> Discuss the purpose and function of assembly sealants.</a:t>
            </a:r>
          </a:p>
        </p:txBody>
      </p:sp>
    </p:spTree>
    <p:extLst>
      <p:ext uri="{BB962C8B-B14F-4D97-AF65-F5344CB8AC3E}">
        <p14:creationId xmlns:p14="http://schemas.microsoft.com/office/powerpoint/2010/main" val="3288690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SEALS (2 OF 2)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seals use a steel backing for strength and a variety of sealing materials, including:</a:t>
            </a:r>
          </a:p>
          <a:p>
            <a:pPr lvl="1"/>
            <a:r>
              <a:rPr lang="en-US"/>
              <a:t>Buna-N</a:t>
            </a:r>
          </a:p>
          <a:p>
            <a:pPr lvl="1"/>
            <a:r>
              <a:rPr lang="en-US"/>
              <a:t>Viton® (fluorocarbon)</a:t>
            </a:r>
          </a:p>
          <a:p>
            <a:pPr lvl="1"/>
            <a:r>
              <a:rPr lang="en-US"/>
              <a:t>Teflon® (polytetrafluorethylene, also called PTFE)</a:t>
            </a:r>
          </a:p>
        </p:txBody>
      </p:sp>
    </p:spTree>
    <p:extLst>
      <p:ext uri="{BB962C8B-B14F-4D97-AF65-F5344CB8AC3E}">
        <p14:creationId xmlns:p14="http://schemas.microsoft.com/office/powerpoint/2010/main" val="2331383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32–12</a:t>
            </a:r>
            <a:r>
              <a:rPr lang="en-US" dirty="0"/>
              <a:t> A rear main seal has to be designed to seal oil from leaking around the crankshaft under all temperature conditions.</a:t>
            </a:r>
          </a:p>
        </p:txBody>
      </p:sp>
      <p:pic>
        <p:nvPicPr>
          <p:cNvPr id="3" name="Picture 2" descr="654003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389888"/>
            <a:ext cx="5760719" cy="49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4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ASSEMBLY SEALANTS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RTV Silicone</a:t>
            </a:r>
          </a:p>
          <a:p>
            <a:r>
              <a:rPr lang="en-US"/>
              <a:t>Anaerobic Sealers</a:t>
            </a:r>
          </a:p>
          <a:p>
            <a:r>
              <a:rPr lang="en-US"/>
              <a:t>Nonhardening Sealers</a:t>
            </a:r>
          </a:p>
          <a:p>
            <a:r>
              <a:rPr lang="en-US"/>
              <a:t>Antiseize Compounds</a:t>
            </a:r>
          </a:p>
          <a:p>
            <a:r>
              <a:rPr lang="en-US"/>
              <a:t>Sealant Summary</a:t>
            </a:r>
          </a:p>
        </p:txBody>
      </p:sp>
    </p:spTree>
    <p:extLst>
      <p:ext uri="{BB962C8B-B14F-4D97-AF65-F5344CB8AC3E}">
        <p14:creationId xmlns:p14="http://schemas.microsoft.com/office/powerpoint/2010/main" val="3214855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32–13</a:t>
            </a:r>
            <a:r>
              <a:rPr lang="en-US" dirty="0"/>
              <a:t> Room-temperature vulcanization (RTV) is designed to be a gasket substitute on </a:t>
            </a:r>
            <a:r>
              <a:rPr lang="en-US" dirty="0" err="1"/>
              <a:t>nonmachined</a:t>
            </a:r>
            <a:r>
              <a:rPr lang="en-US" dirty="0"/>
              <a:t> surfaces. Be sure to follow the instructions as printed on the tube for best results.</a:t>
            </a:r>
          </a:p>
        </p:txBody>
      </p:sp>
      <p:pic>
        <p:nvPicPr>
          <p:cNvPr id="3" name="Picture 2" descr="654003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9738" y="1731874"/>
            <a:ext cx="3284525" cy="43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60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32–14</a:t>
            </a:r>
            <a:r>
              <a:rPr lang="en-US" dirty="0"/>
              <a:t> Anaerobic sealer is used to seal machined surfaces. Always follow the instructions on the tube for best results.</a:t>
            </a:r>
          </a:p>
        </p:txBody>
      </p:sp>
      <p:pic>
        <p:nvPicPr>
          <p:cNvPr id="3" name="Picture 2" descr="654003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2613" y="2679192"/>
            <a:ext cx="5738774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37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32–15</a:t>
            </a:r>
            <a:r>
              <a:rPr lang="en-US" dirty="0"/>
              <a:t> The strength of the thread locker depends on whether the fastener is to be removed by hand (blue). High-strength thread locker (red) can only be removed if heated.</a:t>
            </a:r>
          </a:p>
        </p:txBody>
      </p:sp>
      <p:pic>
        <p:nvPicPr>
          <p:cNvPr id="3" name="Picture 2" descr="654003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175" y="1856232"/>
            <a:ext cx="4981651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22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32–16</a:t>
            </a:r>
            <a:r>
              <a:rPr lang="en-US" dirty="0"/>
              <a:t> Applying </a:t>
            </a:r>
            <a:r>
              <a:rPr lang="en-US" dirty="0" err="1"/>
              <a:t>antiseize</a:t>
            </a:r>
            <a:r>
              <a:rPr lang="en-US" dirty="0"/>
              <a:t> compound to the threads of a bolt helps prevent the threads from galling or rusting.</a:t>
            </a:r>
          </a:p>
        </p:txBody>
      </p:sp>
      <p:pic>
        <p:nvPicPr>
          <p:cNvPr id="3" name="Picture 2" descr="654003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933042"/>
            <a:ext cx="5760719" cy="39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37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(1 OF 2)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Gaskets are used to fill a space or gap between two objects to prevent leakage from occurring.</a:t>
            </a:r>
          </a:p>
          <a:p>
            <a:r>
              <a:rPr lang="en-US" dirty="0"/>
              <a:t>There are many types of gaskets including cylinder head gaskets, valve cover gaskets, and timing cover gaskets.</a:t>
            </a:r>
          </a:p>
          <a:p>
            <a:r>
              <a:rPr lang="en-US" dirty="0"/>
              <a:t>Rubber or contact cement is used to hold a gasket in place.</a:t>
            </a:r>
          </a:p>
        </p:txBody>
      </p:sp>
    </p:spTree>
    <p:extLst>
      <p:ext uri="{BB962C8B-B14F-4D97-AF65-F5344CB8AC3E}">
        <p14:creationId xmlns:p14="http://schemas.microsoft.com/office/powerpoint/2010/main" val="1268633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RTV and anaerobic sealers are commonly used to seal engines.</a:t>
            </a:r>
          </a:p>
          <a:p>
            <a:r>
              <a:rPr lang="en-US" dirty="0"/>
              <a:t>Sealers are used to help gaskets seal.</a:t>
            </a:r>
          </a:p>
        </p:txBody>
      </p:sp>
    </p:spTree>
    <p:extLst>
      <p:ext uri="{BB962C8B-B14F-4D97-AF65-F5344CB8AC3E}">
        <p14:creationId xmlns:p14="http://schemas.microsoft.com/office/powerpoint/2010/main" val="3848351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B9F4-8C3C-4E94-BA99-251784F0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14400"/>
            <a:ext cx="6172200" cy="369332"/>
          </a:xfrm>
        </p:spPr>
        <p:txBody>
          <a:bodyPr/>
          <a:lstStyle/>
          <a:p>
            <a:r>
              <a:rPr lang="en-US" sz="2400" dirty="0"/>
              <a:t>Video Links </a:t>
            </a:r>
            <a:r>
              <a:rPr lang="en-US" sz="900" dirty="0"/>
              <a:t>(Internet Access Required)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84CA-0CEB-42AE-A7B7-A84F09DD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447800"/>
            <a:ext cx="6172200" cy="4809009"/>
          </a:xfrm>
        </p:spPr>
        <p:txBody>
          <a:bodyPr/>
          <a:lstStyle/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2"/>
              </a:rPr>
              <a:t>Blown head gasket (time 6:23)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3"/>
              </a:rPr>
              <a:t>Head gasket leak test (time 1:06)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4"/>
              </a:rPr>
              <a:t>Head gasket check (time 0:54)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5"/>
              </a:rPr>
              <a:t>Signs of head gasket failure (time 1:11)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6"/>
              </a:rPr>
              <a:t>Head gasket leak (time 2:25)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7"/>
              </a:rPr>
              <a:t>Head gasket (time 14:57)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8"/>
              </a:rPr>
              <a:t>Surface preparation (time 10:28)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9"/>
              </a:rPr>
              <a:t>Rear main seal (time 7:38)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10"/>
              </a:rPr>
              <a:t>Front seal replacement (time 6:27)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  <a:p>
            <a:pPr algn="l" fontAlgn="base"/>
            <a:r>
              <a:rPr lang="en-US" sz="2000" i="0" u="none" strike="noStrike" dirty="0">
                <a:solidFill>
                  <a:srgbClr val="0C71C3"/>
                </a:solidFill>
                <a:effectLst/>
                <a:latin typeface="Open Sans"/>
                <a:hlinkClick r:id="rId11"/>
              </a:rPr>
              <a:t>Rear main seal check (time 1:53)</a:t>
            </a:r>
            <a:endParaRPr lang="en-US" sz="2000" i="0" dirty="0">
              <a:solidFill>
                <a:srgbClr val="56565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0452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(1 OF 2)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Gaskets and sealants are used in engines to seal gaps and potential gaps between two or more parts. </a:t>
            </a:r>
          </a:p>
          <a:p>
            <a:r>
              <a:rPr lang="en-US" dirty="0"/>
              <a:t>Gaskets and sealants must be able to withstand:</a:t>
            </a:r>
          </a:p>
          <a:p>
            <a:pPr lvl="1"/>
            <a:r>
              <a:rPr lang="en-US" dirty="0"/>
              <a:t>Temperatures to which the engine part may be exposed during normal operation</a:t>
            </a:r>
          </a:p>
        </p:txBody>
      </p:sp>
    </p:spTree>
    <p:extLst>
      <p:ext uri="{BB962C8B-B14F-4D97-AF65-F5344CB8AC3E}">
        <p14:creationId xmlns:p14="http://schemas.microsoft.com/office/powerpoint/2010/main" val="110682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Vibrations produced in the engine and the accessories that are attached to the engine</a:t>
            </a:r>
          </a:p>
          <a:p>
            <a:pPr lvl="1"/>
            <a:r>
              <a:rPr lang="en-US" dirty="0"/>
              <a:t>Acids and other chemicals that are found in and throughout an engine</a:t>
            </a:r>
          </a:p>
          <a:p>
            <a:pPr lvl="1"/>
            <a:r>
              <a:rPr lang="en-US" dirty="0"/>
              <a:t>Expanding and contracting at different rates</a:t>
            </a:r>
          </a:p>
        </p:txBody>
      </p:sp>
    </p:spTree>
    <p:extLst>
      <p:ext uri="{BB962C8B-B14F-4D97-AF65-F5344CB8AC3E}">
        <p14:creationId xmlns:p14="http://schemas.microsoft.com/office/powerpoint/2010/main" val="356677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32–1</a:t>
            </a:r>
            <a:r>
              <a:rPr lang="en-US" dirty="0"/>
              <a:t> Gaskets are used in many locations in the engine.</a:t>
            </a:r>
          </a:p>
        </p:txBody>
      </p:sp>
      <p:pic>
        <p:nvPicPr>
          <p:cNvPr id="3" name="Picture 2" descr="6540032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8840" y="1482440"/>
            <a:ext cx="4846320" cy="47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0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GASKETS (1 OF 2)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head gasket is under the highest clamping loads. </a:t>
            </a:r>
          </a:p>
          <a:p>
            <a:pPr lvl="1"/>
            <a:r>
              <a:rPr lang="en-US" dirty="0"/>
              <a:t>It must seal passages that carry coolant and often is required to seal a passage that carries hot engine oil. </a:t>
            </a:r>
          </a:p>
          <a:p>
            <a:pPr lvl="1"/>
            <a:r>
              <a:rPr lang="en-US" dirty="0"/>
              <a:t>The most demanding job of the head gasket is to seal the combustion chamber. </a:t>
            </a:r>
          </a:p>
        </p:txBody>
      </p:sp>
    </p:spTree>
    <p:extLst>
      <p:ext uri="{BB962C8B-B14F-4D97-AF65-F5344CB8AC3E}">
        <p14:creationId xmlns:p14="http://schemas.microsoft.com/office/powerpoint/2010/main" val="326809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FIGURE 32–2</a:t>
            </a:r>
            <a:r>
              <a:rPr lang="en-US" dirty="0"/>
              <a:t> Gaskets help prevent leaks between two surfaces.</a:t>
            </a:r>
          </a:p>
        </p:txBody>
      </p:sp>
      <p:pic>
        <p:nvPicPr>
          <p:cNvPr id="3" name="Picture 2" descr="6540032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9658" y="2026311"/>
            <a:ext cx="4564685" cy="37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6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0958-AAF6-4181-A1AD-45620D63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762000"/>
            <a:ext cx="6343650" cy="507831"/>
          </a:xfrm>
        </p:spPr>
        <p:txBody>
          <a:bodyPr/>
          <a:lstStyle/>
          <a:p>
            <a:r>
              <a:rPr lang="en-US" sz="2400" dirty="0"/>
              <a:t>Animation: Valve Cover Gasket</a:t>
            </a:r>
            <a:br>
              <a:rPr lang="en-US" sz="1800" dirty="0"/>
            </a:br>
            <a:r>
              <a:rPr lang="en-US" sz="900" dirty="0">
                <a:solidFill>
                  <a:schemeClr val="bg2"/>
                </a:solidFill>
              </a:rPr>
              <a:t>(The animation will automatically start in a few seconds) </a:t>
            </a:r>
            <a:endParaRPr lang="en-US" sz="900" dirty="0"/>
          </a:p>
        </p:txBody>
      </p:sp>
      <p:pic>
        <p:nvPicPr>
          <p:cNvPr id="6" name="valve_cover_gasket">
            <a:hlinkClick r:id="" action="ppaction://media"/>
            <a:extLst>
              <a:ext uri="{FF2B5EF4-FFF2-40B4-BE49-F238E27FC236}">
                <a16:creationId xmlns:a16="http://schemas.microsoft.com/office/drawing/2014/main" id="{3C71A9BD-CE83-4602-90A3-833CE2856B3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0726" y="1676400"/>
            <a:ext cx="7722548" cy="4343400"/>
          </a:xfrm>
        </p:spPr>
      </p:pic>
    </p:spTree>
    <p:extLst>
      <p:ext uri="{BB962C8B-B14F-4D97-AF65-F5344CB8AC3E}">
        <p14:creationId xmlns:p14="http://schemas.microsoft.com/office/powerpoint/2010/main" val="23444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GASKETS (2 OF 2)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rule of thumb, about 75% of the head bolt clamping force is used to seal the combustion chamber. </a:t>
            </a:r>
          </a:p>
          <a:p>
            <a:pPr lvl="1"/>
            <a:r>
              <a:rPr lang="en-US" dirty="0"/>
              <a:t>The remaining 25% seals the coolant and oil passages.</a:t>
            </a:r>
          </a:p>
          <a:p>
            <a:r>
              <a:rPr lang="en-US" dirty="0"/>
              <a:t>Perforated steel core gaskets</a:t>
            </a:r>
          </a:p>
          <a:p>
            <a:r>
              <a:rPr lang="en-US" dirty="0"/>
              <a:t>Multilayered steel gaskets</a:t>
            </a:r>
          </a:p>
        </p:txBody>
      </p:sp>
    </p:spTree>
    <p:extLst>
      <p:ext uri="{BB962C8B-B14F-4D97-AF65-F5344CB8AC3E}">
        <p14:creationId xmlns:p14="http://schemas.microsoft.com/office/powerpoint/2010/main" val="4153597743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4244</TotalTime>
  <Words>964</Words>
  <Application>Microsoft Office PowerPoint</Application>
  <PresentationFormat>On-screen Show (4:3)</PresentationFormat>
  <Paragraphs>88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Open Sans</vt:lpstr>
      <vt:lpstr>Tahoma</vt:lpstr>
      <vt:lpstr>Times New Roman</vt:lpstr>
      <vt:lpstr>Wingdings</vt:lpstr>
      <vt:lpstr>508 Lecture</vt:lpstr>
      <vt:lpstr>Automotive Engines Theory and Servicing</vt:lpstr>
      <vt:lpstr>OBJECTIVES</vt:lpstr>
      <vt:lpstr>INTRODUCTION (1 OF 2)</vt:lpstr>
      <vt:lpstr>INTRODUCTION (2 OF 2)</vt:lpstr>
      <vt:lpstr>FIGURE 32–1 Gaskets are used in many locations in the engine.</vt:lpstr>
      <vt:lpstr>HEAD GASKETS (1 OF 2)</vt:lpstr>
      <vt:lpstr>FIGURE 32–2 Gaskets help prevent leaks between two surfaces.</vt:lpstr>
      <vt:lpstr>Animation: Valve Cover Gasket (The animation will automatically start in a few seconds) </vt:lpstr>
      <vt:lpstr>HEAD GASKETS (2 OF 2)</vt:lpstr>
      <vt:lpstr>FIGURE 32–6 Multilayer steel (MLS) gaskets are used on many newer all-aluminum engines as well as on engines that use a cast block with aluminum cylinder heads. This type of gasket allows the aluminum to expand without losing the sealing ability of the gasket.</vt:lpstr>
      <vt:lpstr>COVER GASKET MATERIALS</vt:lpstr>
      <vt:lpstr>FIGURE 32–7 Left to right: Cork-rubber, paper, composite, and synthetic rubber (elastomer) gaskets.</vt:lpstr>
      <vt:lpstr>FIGURE 32–8 Rubber-coated steel gaskets have replaced many oil pan gaskets that once had separate side rail gaskets and end seals.</vt:lpstr>
      <vt:lpstr>FIGURE 32–9 Formed in place gaskets often use silicone rubber and are applied at the factory using a robot. Check gasket manufacturers for the correct gasket replacement.</vt:lpstr>
      <vt:lpstr>FIGURE 32–10 A typical intake manifold gasket showing the metal washer at each fastener location which keeps the gasket from being compressed too much.</vt:lpstr>
      <vt:lpstr>GASKET FAILURES (1 OF 2)</vt:lpstr>
      <vt:lpstr>GASKET FAILURES (2 OF 2)</vt:lpstr>
      <vt:lpstr>FIGURE 32–11 This intake manifold gasket was damaged due to fretting. Newer designs allow for more movement between the intake manifold and the cylinder head.</vt:lpstr>
      <vt:lpstr>OIL SEALS (1 OF 2)</vt:lpstr>
      <vt:lpstr>OIL SEALS (2 OF 2)</vt:lpstr>
      <vt:lpstr>FIGURE 32–12 A rear main seal has to be designed to seal oil from leaking around the crankshaft under all temperature conditions.</vt:lpstr>
      <vt:lpstr>ASSEMBLY SEALANTS</vt:lpstr>
      <vt:lpstr>FIGURE 32–13 Room-temperature vulcanization (RTV) is designed to be a gasket substitute on nonmachined surfaces. Be sure to follow the instructions as printed on the tube for best results.</vt:lpstr>
      <vt:lpstr>FIGURE 32–14 Anaerobic sealer is used to seal machined surfaces. Always follow the instructions on the tube for best results.</vt:lpstr>
      <vt:lpstr>FIGURE 32–15 The strength of the thread locker depends on whether the fastener is to be removed by hand (blue). High-strength thread locker (red) can only be removed if heated.</vt:lpstr>
      <vt:lpstr>FIGURE 32–16 Applying antiseize compound to the threads of a bolt helps prevent the threads from galling or rusting.</vt:lpstr>
      <vt:lpstr>SUMMARY (1 OF 2)</vt:lpstr>
      <vt:lpstr>SUMMARY (2 OF 2)</vt:lpstr>
      <vt:lpstr>Video Links (Internet Access Required)</vt:lpstr>
    </vt:vector>
  </TitlesOfParts>
  <Company>echosvoice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32: Gaskets and Sealants</dc:title>
  <dc:subject>Automotive Engines Theory and Servicing, Ninth Edition</dc:subject>
  <dc:creator>James D. Halderman</dc:creator>
  <cp:keywords>Automotive</cp:keywords>
  <cp:lastModifiedBy>Glen Plants</cp:lastModifiedBy>
  <cp:revision>204</cp:revision>
  <dcterms:created xsi:type="dcterms:W3CDTF">2014-07-14T20:04:21Z</dcterms:created>
  <dcterms:modified xsi:type="dcterms:W3CDTF">2021-01-26T19:00:47Z</dcterms:modified>
</cp:coreProperties>
</file>