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6" r:id="rId2"/>
    <p:sldId id="420" r:id="rId3"/>
    <p:sldId id="421" r:id="rId4"/>
    <p:sldId id="422" r:id="rId5"/>
    <p:sldId id="423" r:id="rId6"/>
    <p:sldId id="445" r:id="rId7"/>
    <p:sldId id="425" r:id="rId8"/>
    <p:sldId id="426" r:id="rId9"/>
    <p:sldId id="427" r:id="rId10"/>
    <p:sldId id="456" r:id="rId11"/>
    <p:sldId id="428" r:id="rId12"/>
    <p:sldId id="457" r:id="rId13"/>
    <p:sldId id="429" r:id="rId14"/>
    <p:sldId id="446" r:id="rId15"/>
    <p:sldId id="430" r:id="rId16"/>
    <p:sldId id="431" r:id="rId17"/>
    <p:sldId id="1088" r:id="rId18"/>
    <p:sldId id="432" r:id="rId19"/>
    <p:sldId id="447" r:id="rId20"/>
    <p:sldId id="434" r:id="rId21"/>
    <p:sldId id="435" r:id="rId22"/>
    <p:sldId id="448" r:id="rId23"/>
    <p:sldId id="449" r:id="rId24"/>
    <p:sldId id="437" r:id="rId25"/>
    <p:sldId id="450" r:id="rId26"/>
    <p:sldId id="451" r:id="rId27"/>
    <p:sldId id="452" r:id="rId28"/>
    <p:sldId id="440" r:id="rId29"/>
    <p:sldId id="453" r:id="rId30"/>
    <p:sldId id="454" r:id="rId31"/>
    <p:sldId id="443" r:id="rId32"/>
    <p:sldId id="444" r:id="rId33"/>
    <p:sldId id="455" r:id="rId34"/>
    <p:sldId id="10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95" d="100"/>
          <a:sy n="95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76188-D34C-094F-B0BC-BFB5321781BA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2FA898-672C-EB45-8F01-5A9B206C59A2}" type="slidenum">
              <a:rPr lang="en-US" sz="1200">
                <a:latin typeface="Tahoma" charset="0"/>
              </a:rPr>
              <a:pPr eaLnBrk="1" hangingPunct="1"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62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87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97154"/>
            <a:ext cx="8229600" cy="415498"/>
          </a:xfrm>
        </p:spPr>
        <p:txBody>
          <a:bodyPr>
            <a:sp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654"/>
          </a:xfrm>
        </p:spPr>
        <p:txBody>
          <a:bodyPr>
            <a:spAutoFit/>
          </a:bodyPr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2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3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dl7texNgBk" TargetMode="External"/><Relationship Id="rId3" Type="http://schemas.openxmlformats.org/officeDocument/2006/relationships/hyperlink" Target="https://www.youtube.com/watch?v=N_G0W7-Tu8o" TargetMode="External"/><Relationship Id="rId7" Type="http://schemas.openxmlformats.org/officeDocument/2006/relationships/hyperlink" Target="https://www.youtube.com/watch?v=Q3Qm7vRoPKo" TargetMode="External"/><Relationship Id="rId12" Type="http://schemas.openxmlformats.org/officeDocument/2006/relationships/hyperlink" Target="https://www.youtube.com/watch?v=_TVyW5-SZdM" TargetMode="External"/><Relationship Id="rId2" Type="http://schemas.openxmlformats.org/officeDocument/2006/relationships/hyperlink" Target="https://www.youtube.com/watch?v=y60dTiuJv24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_SU3HS3-Vh4" TargetMode="External"/><Relationship Id="rId11" Type="http://schemas.openxmlformats.org/officeDocument/2006/relationships/hyperlink" Target="https://www.youtube.com/watch?v=2I5QCpbX6Go" TargetMode="External"/><Relationship Id="rId5" Type="http://schemas.openxmlformats.org/officeDocument/2006/relationships/hyperlink" Target="https://www.youtube.com/watch?v=g1zsMfvi_xg" TargetMode="External"/><Relationship Id="rId10" Type="http://schemas.openxmlformats.org/officeDocument/2006/relationships/hyperlink" Target="https://www.youtube.com/watch?v=Yp7WpLNFZtk" TargetMode="External"/><Relationship Id="rId4" Type="http://schemas.openxmlformats.org/officeDocument/2006/relationships/hyperlink" Target="https://www.youtube.com/watch?v=3qPRRE_tSBo" TargetMode="External"/><Relationship Id="rId9" Type="http://schemas.openxmlformats.org/officeDocument/2006/relationships/hyperlink" Target="https://www.youtube.com/watch?v=UmgVfvfrbh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31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Crankshafts, Balance Shafts, and Bearings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31–11</a:t>
            </a:r>
            <a:r>
              <a:rPr lang="en-US" dirty="0"/>
              <a:t> A splayed crankshaft design is used to create an even-firing 90 degree V-6.</a:t>
            </a:r>
          </a:p>
        </p:txBody>
      </p:sp>
      <p:pic>
        <p:nvPicPr>
          <p:cNvPr id="3" name="Picture 2" descr="654003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259" y="1636776"/>
            <a:ext cx="316748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COUNTERWEIGHTS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Crankshafts are balanced by counterweights, which are cast, forged, or machined as part of the crankshaft. </a:t>
            </a:r>
          </a:p>
          <a:p>
            <a:r>
              <a:rPr lang="en-US" dirty="0"/>
              <a:t>A crankshaft that has counterweights on both sides of each connecting rod journal is called fully counterweighted.</a:t>
            </a:r>
          </a:p>
        </p:txBody>
      </p:sp>
    </p:spTree>
    <p:extLst>
      <p:ext uri="{BB962C8B-B14F-4D97-AF65-F5344CB8AC3E}">
        <p14:creationId xmlns:p14="http://schemas.microsoft.com/office/powerpoint/2010/main" val="37350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31–12</a:t>
            </a:r>
            <a:r>
              <a:rPr lang="en-US" dirty="0"/>
              <a:t> A fully counterweighted 4-cylinder crankshaft.</a:t>
            </a:r>
          </a:p>
        </p:txBody>
      </p:sp>
      <p:pic>
        <p:nvPicPr>
          <p:cNvPr id="3" name="Picture 2" descr="654003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3008376"/>
            <a:ext cx="576072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7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EXTERNALLY AND INTERNALLY BALANCED ENGINES (1 OF 2)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crankshaft balancing is done during manufacture. </a:t>
            </a:r>
          </a:p>
          <a:p>
            <a:r>
              <a:rPr lang="en-US" dirty="0"/>
              <a:t>Holes are drilled in the counterweight to lighten and improve balance. </a:t>
            </a:r>
          </a:p>
          <a:p>
            <a:r>
              <a:rPr lang="en-US" dirty="0"/>
              <a:t>Sometimes these holes are drilled after the crankshaft is installed in the engine. </a:t>
            </a:r>
          </a:p>
        </p:txBody>
      </p:sp>
    </p:spTree>
    <p:extLst>
      <p:ext uri="{BB962C8B-B14F-4D97-AF65-F5344CB8AC3E}">
        <p14:creationId xmlns:p14="http://schemas.microsoft.com/office/powerpoint/2010/main" val="112510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EXTERNALLY AND INTERNALLY BALANCED ENGINES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manufacturers are able to control casting quality so closely that counterweight machining for balancing is not necessary.</a:t>
            </a:r>
          </a:p>
          <a:p>
            <a:r>
              <a:rPr lang="en-US" dirty="0"/>
              <a:t>Engine manufacturers balance an engine in one of two ways: Externally or internally balanced.</a:t>
            </a:r>
          </a:p>
        </p:txBody>
      </p:sp>
    </p:spTree>
    <p:extLst>
      <p:ext uri="{BB962C8B-B14F-4D97-AF65-F5344CB8AC3E}">
        <p14:creationId xmlns:p14="http://schemas.microsoft.com/office/powerpoint/2010/main" val="25721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BALANCE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Primary and Secondary Balance</a:t>
            </a: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4572000" y="1752600"/>
            <a:ext cx="4267200" cy="4054475"/>
            <a:chOff x="2880" y="1352"/>
            <a:chExt cx="2688" cy="2554"/>
          </a:xfrm>
        </p:grpSpPr>
        <p:pic>
          <p:nvPicPr>
            <p:cNvPr id="19460" name="Picture 4" descr="AAJLUD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52"/>
              <a:ext cx="2626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880" y="3312"/>
              <a:ext cx="2688" cy="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31–17 </a:t>
              </a:r>
              <a:r>
                <a:rPr lang="en-US" dirty="0">
                  <a:cs typeface="+mn-cs"/>
                </a:rPr>
                <a:t>In a 4-cylinder engine, the two outside pistons move upward at the same time as the inner pistons move downward, which reduces primary unbalance.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57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SHAFTS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Purpose and Function</a:t>
            </a:r>
          </a:p>
          <a:p>
            <a:r>
              <a:rPr lang="en-US" dirty="0"/>
              <a:t>Balance Shaft Applications</a:t>
            </a:r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609600" y="2133600"/>
            <a:ext cx="8207375" cy="4114800"/>
            <a:chOff x="384" y="1564"/>
            <a:chExt cx="5170" cy="2592"/>
          </a:xfrm>
        </p:grpSpPr>
        <p:pic>
          <p:nvPicPr>
            <p:cNvPr id="20484" name="Picture 4" descr="AAJLUDF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4"/>
              <a:ext cx="262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384" y="3628"/>
              <a:ext cx="2640" cy="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31–19 </a:t>
              </a:r>
              <a:r>
                <a:rPr lang="en-US" dirty="0">
                  <a:cs typeface="+mn-cs"/>
                </a:rPr>
                <a:t>Two counter-rotating balance shafts used to counterbalance the vibrations of a 4-cylinder engine.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32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Balance Shafts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Balance_Shafts">
            <a:hlinkClick r:id="" action="ppaction://media"/>
            <a:extLst>
              <a:ext uri="{FF2B5EF4-FFF2-40B4-BE49-F238E27FC236}">
                <a16:creationId xmlns:a16="http://schemas.microsoft.com/office/drawing/2014/main" id="{5D9774C2-39C8-4885-8AB8-50501A2984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92" y="1447800"/>
            <a:ext cx="8806415" cy="4953000"/>
          </a:xfrm>
        </p:spPr>
      </p:pic>
    </p:spTree>
    <p:extLst>
      <p:ext uri="{BB962C8B-B14F-4D97-AF65-F5344CB8AC3E}">
        <p14:creationId xmlns:p14="http://schemas.microsoft.com/office/powerpoint/2010/main" val="2344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SERVICE (1 OF 2)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Crankshaft damage includes:</a:t>
            </a:r>
          </a:p>
          <a:p>
            <a:pPr lvl="1"/>
            <a:r>
              <a:rPr lang="en-US" dirty="0"/>
              <a:t>Worn journals</a:t>
            </a:r>
          </a:p>
          <a:p>
            <a:pPr lvl="1"/>
            <a:r>
              <a:rPr lang="en-US" dirty="0"/>
              <a:t>Scored bearing journals</a:t>
            </a:r>
          </a:p>
          <a:p>
            <a:pPr lvl="1"/>
            <a:r>
              <a:rPr lang="en-US" dirty="0"/>
              <a:t>Bends or warpage</a:t>
            </a:r>
          </a:p>
          <a:p>
            <a:pPr lvl="1"/>
            <a:r>
              <a:rPr lang="en-US" dirty="0"/>
              <a:t>Cracks</a:t>
            </a:r>
          </a:p>
          <a:p>
            <a:pPr lvl="1"/>
            <a:r>
              <a:rPr lang="en-US" dirty="0"/>
              <a:t>Thread damage (flywheel flange or front snout)</a:t>
            </a:r>
          </a:p>
          <a:p>
            <a:pPr lvl="1"/>
            <a:r>
              <a:rPr lang="en-US" dirty="0"/>
              <a:t>Worn front or rear seal surfaces</a:t>
            </a:r>
          </a:p>
        </p:txBody>
      </p:sp>
    </p:spTree>
    <p:extLst>
      <p:ext uri="{BB962C8B-B14F-4D97-AF65-F5344CB8AC3E}">
        <p14:creationId xmlns:p14="http://schemas.microsoft.com/office/powerpoint/2010/main" val="287159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31–22</a:t>
            </a:r>
            <a:r>
              <a:rPr lang="en-US" dirty="0"/>
              <a:t> Scored connecting rod bearing journal.</a:t>
            </a:r>
          </a:p>
        </p:txBody>
      </p:sp>
      <p:pic>
        <p:nvPicPr>
          <p:cNvPr id="3" name="Picture 2" descr="654003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510588"/>
            <a:ext cx="5760720" cy="47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(1 OF 2)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31.1</a:t>
            </a:r>
            <a:r>
              <a:rPr lang="en-US" dirty="0"/>
              <a:t> Explain the purpose of crankshaft, crankshaft construction, and crankshaft oiling holes.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31.2</a:t>
            </a:r>
            <a:r>
              <a:rPr lang="en-US" dirty="0"/>
              <a:t> Discuss the different engine crankshaft types.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31.3</a:t>
            </a:r>
            <a:r>
              <a:rPr lang="en-US" dirty="0"/>
              <a:t> Explain the purpose and function of counterweights.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31.4</a:t>
            </a:r>
            <a:r>
              <a:rPr lang="en-US" dirty="0"/>
              <a:t> Discuss engine balance, and explain externally and internally balanced engines. </a:t>
            </a:r>
          </a:p>
        </p:txBody>
      </p:sp>
    </p:spTree>
    <p:extLst>
      <p:ext uri="{BB962C8B-B14F-4D97-AF65-F5344CB8AC3E}">
        <p14:creationId xmlns:p14="http://schemas.microsoft.com/office/powerpoint/2010/main" val="112051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SERVICE (2 OF 2)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the Crankshaft</a:t>
            </a:r>
          </a:p>
          <a:p>
            <a:r>
              <a:rPr lang="en-US" dirty="0"/>
              <a:t>Crankshaft Grinding</a:t>
            </a:r>
          </a:p>
          <a:p>
            <a:r>
              <a:rPr lang="en-US" dirty="0"/>
              <a:t>Crankshaft Polishing</a:t>
            </a:r>
          </a:p>
          <a:p>
            <a:r>
              <a:rPr lang="en-US" dirty="0"/>
              <a:t>Welding a Crankshaft</a:t>
            </a:r>
          </a:p>
          <a:p>
            <a:r>
              <a:rPr lang="en-US" dirty="0"/>
              <a:t>Stress Relieving the Crankshaft</a:t>
            </a:r>
          </a:p>
          <a:p>
            <a:r>
              <a:rPr lang="en-US" dirty="0"/>
              <a:t>Storing Crankshafts</a:t>
            </a:r>
          </a:p>
        </p:txBody>
      </p:sp>
    </p:spTree>
    <p:extLst>
      <p:ext uri="{BB962C8B-B14F-4D97-AF65-F5344CB8AC3E}">
        <p14:creationId xmlns:p14="http://schemas.microsoft.com/office/powerpoint/2010/main" val="168738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BEARINGS (1 OF 2)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Types of Bearings</a:t>
            </a:r>
          </a:p>
          <a:p>
            <a:r>
              <a:rPr lang="en-US" dirty="0"/>
              <a:t>Bearing Materials</a:t>
            </a:r>
          </a:p>
          <a:p>
            <a:r>
              <a:rPr lang="en-US" dirty="0"/>
              <a:t>Bearing Manufacturing</a:t>
            </a:r>
          </a:p>
          <a:p>
            <a:r>
              <a:rPr lang="en-US" dirty="0"/>
              <a:t>Bearing Sizes</a:t>
            </a:r>
          </a:p>
          <a:p>
            <a:r>
              <a:rPr lang="en-US" dirty="0"/>
              <a:t>Bearing Loads</a:t>
            </a:r>
          </a:p>
        </p:txBody>
      </p:sp>
    </p:spTree>
    <p:extLst>
      <p:ext uri="{BB962C8B-B14F-4D97-AF65-F5344CB8AC3E}">
        <p14:creationId xmlns:p14="http://schemas.microsoft.com/office/powerpoint/2010/main" val="55957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BEARINGS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Bearing Fatigue</a:t>
            </a:r>
          </a:p>
          <a:p>
            <a:r>
              <a:rPr lang="en-US" dirty="0"/>
              <a:t>Bearing Conformability</a:t>
            </a:r>
          </a:p>
          <a:p>
            <a:r>
              <a:rPr lang="en-US" dirty="0"/>
              <a:t>Bearing Embedability</a:t>
            </a:r>
          </a:p>
          <a:p>
            <a:r>
              <a:rPr lang="en-US" dirty="0"/>
              <a:t>Bearing Damage Resistance</a:t>
            </a:r>
          </a:p>
        </p:txBody>
      </p:sp>
    </p:spTree>
    <p:extLst>
      <p:ext uri="{BB962C8B-B14F-4D97-AF65-F5344CB8AC3E}">
        <p14:creationId xmlns:p14="http://schemas.microsoft.com/office/powerpoint/2010/main" val="228677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31–29</a:t>
            </a:r>
            <a:r>
              <a:rPr lang="en-US" dirty="0"/>
              <a:t> The two halves of a plain bearing meet at the parting faces.</a:t>
            </a:r>
          </a:p>
        </p:txBody>
      </p:sp>
      <p:pic>
        <p:nvPicPr>
          <p:cNvPr id="3" name="Picture 2" descr="654003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063" y="1894637"/>
            <a:ext cx="4487875" cy="39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2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 CLEARANCE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Importance of Proper Clearance</a:t>
            </a:r>
          </a:p>
          <a:p>
            <a:r>
              <a:rPr lang="en-US" dirty="0"/>
              <a:t>Checking Bearing Clearance</a:t>
            </a:r>
          </a:p>
          <a:p>
            <a:r>
              <a:rPr lang="en-US" dirty="0"/>
              <a:t>Bearing Spread and Crush</a:t>
            </a: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037980" y="1371600"/>
            <a:ext cx="4318620" cy="4846750"/>
            <a:chOff x="2191" y="672"/>
            <a:chExt cx="3265" cy="3387"/>
          </a:xfrm>
        </p:grpSpPr>
        <p:pic>
          <p:nvPicPr>
            <p:cNvPr id="26628" name="Picture 4" descr="AAJLUDW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672"/>
              <a:ext cx="245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191" y="3867"/>
              <a:ext cx="2220" cy="1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31–36 </a:t>
              </a:r>
              <a:r>
                <a:rPr lang="en-US" dirty="0">
                  <a:cs typeface="+mn-cs"/>
                </a:rPr>
                <a:t>Bearing spread and crush.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95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31–37</a:t>
            </a:r>
            <a:r>
              <a:rPr lang="en-US" dirty="0"/>
              <a:t> Bearings are thinner at the parting line faces to provide crush relief.</a:t>
            </a:r>
          </a:p>
        </p:txBody>
      </p:sp>
      <p:pic>
        <p:nvPicPr>
          <p:cNvPr id="3" name="Picture 2" descr="654003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739" y="1803806"/>
            <a:ext cx="3106522" cy="41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31–39</a:t>
            </a:r>
            <a:r>
              <a:rPr lang="en-US" dirty="0"/>
              <a:t> The tang (lug) and slot help index the bearing in the bore.</a:t>
            </a:r>
          </a:p>
        </p:txBody>
      </p:sp>
      <p:pic>
        <p:nvPicPr>
          <p:cNvPr id="3" name="Picture 2" descr="654003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764" y="2218334"/>
            <a:ext cx="4246473" cy="3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31–40</a:t>
            </a:r>
            <a:r>
              <a:rPr lang="en-US" dirty="0"/>
              <a:t> Many bearings are manufactured with a groove down the middle to improve the oil flow around the main journal.</a:t>
            </a:r>
          </a:p>
        </p:txBody>
      </p:sp>
      <p:pic>
        <p:nvPicPr>
          <p:cNvPr id="3" name="Picture 2" descr="6540031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0437" y="2218334"/>
            <a:ext cx="3983126" cy="3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CAMSHAFT BEARINGS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Types of Camshaft Bearings</a:t>
            </a:r>
          </a:p>
          <a:p>
            <a:r>
              <a:rPr lang="en-US" dirty="0"/>
              <a:t>Camshaft Bearing Installation</a:t>
            </a:r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4625975" y="1447800"/>
            <a:ext cx="4168775" cy="4416425"/>
            <a:chOff x="2914" y="1096"/>
            <a:chExt cx="2626" cy="2782"/>
          </a:xfrm>
        </p:grpSpPr>
        <p:pic>
          <p:nvPicPr>
            <p:cNvPr id="29700" name="Picture 4" descr="AAJLUEB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096"/>
              <a:ext cx="2626" cy="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928" y="3552"/>
              <a:ext cx="2592" cy="3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31–41 </a:t>
              </a:r>
              <a:r>
                <a:rPr lang="en-US" dirty="0">
                  <a:cs typeface="+mn-cs"/>
                </a:rPr>
                <a:t>Cam-in-block engines support the camshaft with sleeve-type bearings.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077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31–42</a:t>
            </a:r>
            <a:r>
              <a:rPr lang="en-US" dirty="0"/>
              <a:t> Camshaft bearings must be installed correctly so that oil passages are not blocked.</a:t>
            </a:r>
          </a:p>
        </p:txBody>
      </p:sp>
      <p:pic>
        <p:nvPicPr>
          <p:cNvPr id="3" name="Picture 2" descr="654003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837" y="1680057"/>
            <a:ext cx="3678326" cy="44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(2 OF 2)</a:t>
            </a:r>
          </a:p>
        </p:txBody>
      </p:sp>
      <p:sp>
        <p:nvSpPr>
          <p:cNvPr id="921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31.5</a:t>
            </a:r>
            <a:r>
              <a:rPr lang="en-US" dirty="0"/>
              <a:t> Explain the purpose of balance shafts.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31.6</a:t>
            </a:r>
            <a:r>
              <a:rPr lang="en-US" dirty="0"/>
              <a:t> Discuss crankshaft service.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31.7</a:t>
            </a:r>
            <a:r>
              <a:rPr lang="en-US" dirty="0"/>
              <a:t> Describe engine bearings and discuss the importance of bearing clearance.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31.8</a:t>
            </a:r>
            <a:r>
              <a:rPr lang="en-US" dirty="0"/>
              <a:t> Discuss camshaft bearings.</a:t>
            </a:r>
          </a:p>
        </p:txBody>
      </p:sp>
    </p:spTree>
    <p:extLst>
      <p:ext uri="{BB962C8B-B14F-4D97-AF65-F5344CB8AC3E}">
        <p14:creationId xmlns:p14="http://schemas.microsoft.com/office/powerpoint/2010/main" val="265099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31–43</a:t>
            </a:r>
            <a:r>
              <a:rPr lang="en-US" dirty="0"/>
              <a:t> Some overhead camshaft engines use split bearing inserts.</a:t>
            </a:r>
          </a:p>
        </p:txBody>
      </p:sp>
      <p:pic>
        <p:nvPicPr>
          <p:cNvPr id="3" name="Picture 2" descr="654003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922" y="1872082"/>
            <a:ext cx="3388157" cy="40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61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3)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Cast crankshafts have a narrow mold parting line, and forged crankshafts have a wide parting line.</a:t>
            </a:r>
          </a:p>
          <a:p>
            <a:r>
              <a:rPr lang="en-US" dirty="0"/>
              <a:t>Even-fire 90-degree V-6 engines require that the crankshaft be splayed to allow for even firing.</a:t>
            </a:r>
          </a:p>
          <a:p>
            <a:r>
              <a:rPr lang="en-US" dirty="0"/>
              <a:t>Oil for the rod bearings comes from holes in the crankshaft drilled between the main journal and the rod journal.</a:t>
            </a:r>
          </a:p>
        </p:txBody>
      </p:sp>
    </p:spTree>
    <p:extLst>
      <p:ext uri="{BB962C8B-B14F-4D97-AF65-F5344CB8AC3E}">
        <p14:creationId xmlns:p14="http://schemas.microsoft.com/office/powerpoint/2010/main" val="232146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3)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vibration damper is used to dampen harmful twisting vibrations of the crankshaft.</a:t>
            </a:r>
          </a:p>
          <a:p>
            <a:r>
              <a:rPr lang="en-US" dirty="0"/>
              <a:t>Most crankshafts can be reground to be 0.01, 0.02, or 0.03 in. undersize.</a:t>
            </a:r>
          </a:p>
          <a:p>
            <a:r>
              <a:rPr lang="en-US" dirty="0"/>
              <a:t>Most engines are internally balanced. </a:t>
            </a:r>
          </a:p>
        </p:txBody>
      </p:sp>
    </p:spTree>
    <p:extLst>
      <p:ext uri="{BB962C8B-B14F-4D97-AF65-F5344CB8AC3E}">
        <p14:creationId xmlns:p14="http://schemas.microsoft.com/office/powerpoint/2010/main" val="1531953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engine bearings are constructed with a steel shell for strength and are covered with a copper-lead alloy. </a:t>
            </a:r>
          </a:p>
          <a:p>
            <a:r>
              <a:rPr lang="en-US" dirty="0"/>
              <a:t>Bearings should have spread and crush to keep them from spinning when the crankshaft rotates.</a:t>
            </a:r>
          </a:p>
        </p:txBody>
      </p:sp>
    </p:spTree>
    <p:extLst>
      <p:ext uri="{BB962C8B-B14F-4D97-AF65-F5344CB8AC3E}">
        <p14:creationId xmlns:p14="http://schemas.microsoft.com/office/powerpoint/2010/main" val="265969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9F4-8C3C-4E94-BA99-251784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369332"/>
          </a:xfrm>
        </p:spPr>
        <p:txBody>
          <a:bodyPr/>
          <a:lstStyle/>
          <a:p>
            <a:r>
              <a:rPr lang="en-US" sz="2400" dirty="0"/>
              <a:t>Video Links </a:t>
            </a:r>
            <a:r>
              <a:rPr lang="en-US" sz="900" dirty="0"/>
              <a:t>(Internet Access 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84CA-0CEB-42AE-A7B7-A84F09D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47800"/>
            <a:ext cx="6172200" cy="4970591"/>
          </a:xfrm>
        </p:spPr>
        <p:txBody>
          <a:bodyPr/>
          <a:lstStyle/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2"/>
              </a:rPr>
              <a:t>Crankshaft balancing (time 1:37)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3"/>
              </a:rPr>
              <a:t>Rod bearing install (time 1:52)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4"/>
              </a:rPr>
              <a:t>Using plastigauge (time 3:49)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5"/>
              </a:rPr>
              <a:t>Install cam bearings (time 2:24)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6"/>
              </a:rPr>
              <a:t>End play check (time 4:23)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7"/>
              </a:rPr>
              <a:t>Plasti gauge (time 10:18)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8"/>
              </a:rPr>
              <a:t>Thrust bearing (time 6:04)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9"/>
              </a:rPr>
              <a:t>Radius and fillet (time 2:32)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10"/>
              </a:rPr>
              <a:t>Camshaft bearing wear inspection (time 0:43)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11"/>
              </a:rPr>
              <a:t>Engine mount (time 2:39)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1800" i="0" u="none" strike="noStrike" dirty="0">
                <a:solidFill>
                  <a:srgbClr val="0C71C3"/>
                </a:solidFill>
                <a:effectLst/>
                <a:latin typeface="Open Sans"/>
                <a:hlinkClick r:id="rId12"/>
              </a:rPr>
              <a:t>Balance shaft replacement (time 32:27)</a:t>
            </a:r>
            <a:endParaRPr lang="en-US" sz="1800" i="0" dirty="0">
              <a:solidFill>
                <a:srgbClr val="56565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452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(1 OF 2)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and Function</a:t>
            </a:r>
          </a:p>
          <a:p>
            <a:pPr lvl="1"/>
            <a:r>
              <a:rPr lang="en-US" dirty="0"/>
              <a:t>Power from expanding gases in the combustion chamber is delivered to the crankshaft through the piston, piston pin, and connecting rod</a:t>
            </a:r>
          </a:p>
          <a:p>
            <a:r>
              <a:rPr lang="en-US" dirty="0"/>
              <a:t>The crankshaft includes the following parts:</a:t>
            </a:r>
          </a:p>
          <a:p>
            <a:pPr lvl="1"/>
            <a:r>
              <a:rPr lang="en-US" dirty="0"/>
              <a:t>Main bearing journals</a:t>
            </a:r>
          </a:p>
          <a:p>
            <a:pPr lvl="1"/>
            <a:r>
              <a:rPr lang="en-US" dirty="0"/>
              <a:t>Rod bearing journals</a:t>
            </a:r>
          </a:p>
        </p:txBody>
      </p:sp>
    </p:spTree>
    <p:extLst>
      <p:ext uri="{BB962C8B-B14F-4D97-AF65-F5344CB8AC3E}">
        <p14:creationId xmlns:p14="http://schemas.microsoft.com/office/powerpoint/2010/main" val="290429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(2 OF 2)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Crankshaft throws</a:t>
            </a:r>
          </a:p>
          <a:p>
            <a:pPr lvl="1"/>
            <a:r>
              <a:rPr lang="en-US" dirty="0"/>
              <a:t>Counterweights</a:t>
            </a:r>
          </a:p>
          <a:p>
            <a:pPr lvl="1"/>
            <a:r>
              <a:rPr lang="en-US" dirty="0"/>
              <a:t>Front snout</a:t>
            </a:r>
          </a:p>
          <a:p>
            <a:pPr lvl="1"/>
            <a:r>
              <a:rPr lang="en-US" dirty="0"/>
              <a:t>Flywheel flange</a:t>
            </a:r>
          </a:p>
          <a:p>
            <a:pPr lvl="1"/>
            <a:r>
              <a:rPr lang="en-US" dirty="0"/>
              <a:t>Keyways</a:t>
            </a:r>
          </a:p>
          <a:p>
            <a:pPr lvl="1"/>
            <a:r>
              <a:rPr lang="en-US" dirty="0"/>
              <a:t>Oil passages</a:t>
            </a:r>
          </a:p>
        </p:txBody>
      </p:sp>
    </p:spTree>
    <p:extLst>
      <p:ext uri="{BB962C8B-B14F-4D97-AF65-F5344CB8AC3E}">
        <p14:creationId xmlns:p14="http://schemas.microsoft.com/office/powerpoint/2010/main" val="365208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31–1</a:t>
            </a:r>
            <a:r>
              <a:rPr lang="en-US" dirty="0"/>
              <a:t> Typical crankshaft with main journals that are supported by main bearings in the block. Rod journals are offset from the crankshaft centerline.</a:t>
            </a:r>
          </a:p>
        </p:txBody>
      </p:sp>
      <p:pic>
        <p:nvPicPr>
          <p:cNvPr id="3" name="Picture 2" descr="654003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629" y="2452421"/>
            <a:ext cx="7006742" cy="28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CONSTRUCTION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Forged</a:t>
            </a:r>
          </a:p>
          <a:p>
            <a:r>
              <a:rPr lang="en-US" dirty="0"/>
              <a:t>Cast Crankshafts</a:t>
            </a:r>
          </a:p>
          <a:p>
            <a:r>
              <a:rPr lang="en-US" dirty="0"/>
              <a:t>Billet Crankshafts</a:t>
            </a: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4625975" y="1676400"/>
            <a:ext cx="4168775" cy="4081463"/>
            <a:chOff x="2914" y="1163"/>
            <a:chExt cx="2626" cy="2571"/>
          </a:xfrm>
        </p:grpSpPr>
        <p:pic>
          <p:nvPicPr>
            <p:cNvPr id="14340" name="Picture 4" descr="AAJLUCR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163"/>
              <a:ext cx="2626" cy="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928" y="3408"/>
              <a:ext cx="2578" cy="3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31–5 </a:t>
              </a:r>
              <a:r>
                <a:rPr lang="en-US" dirty="0">
                  <a:cs typeface="+mn-cs"/>
                </a:rPr>
                <a:t>Wide separation lines of a forged crankshaft.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5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OILING HOLES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The crankshaft is drilled to allow oil from the main bearing oil groove to be directed to the connecting rod bearings.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4572000" y="1828800"/>
            <a:ext cx="4267200" cy="3822700"/>
            <a:chOff x="2880" y="1316"/>
            <a:chExt cx="2688" cy="2408"/>
          </a:xfrm>
        </p:grpSpPr>
        <p:pic>
          <p:nvPicPr>
            <p:cNvPr id="15364" name="Picture 4" descr="AAJLUCU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16"/>
              <a:ext cx="2626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88" cy="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31–8 </a:t>
              </a:r>
              <a:r>
                <a:rPr lang="en-US" dirty="0">
                  <a:cs typeface="+mn-cs"/>
                </a:rPr>
                <a:t>Crankshaft sawed in half, showing drilled oil passages between the main and rod bearing journals.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9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CRANKSHAFT TYPES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V-8 Engine Arrangement</a:t>
            </a:r>
          </a:p>
          <a:p>
            <a:r>
              <a:rPr lang="en-US" dirty="0"/>
              <a:t>Four-cylinder Engine Crankshafts</a:t>
            </a:r>
          </a:p>
          <a:p>
            <a:r>
              <a:rPr lang="en-US" dirty="0"/>
              <a:t>Five-cylinder Engine Crankshafts</a:t>
            </a:r>
          </a:p>
          <a:p>
            <a:r>
              <a:rPr lang="en-US" dirty="0"/>
              <a:t>Three-cylinder Engine Crankshafts</a:t>
            </a:r>
          </a:p>
          <a:p>
            <a:r>
              <a:rPr lang="en-US" dirty="0"/>
              <a:t>Inline Six-cylinder Engine Crankshaft</a:t>
            </a:r>
          </a:p>
          <a:p>
            <a:r>
              <a:rPr lang="en-US" dirty="0"/>
              <a:t>90-degree V-6 Engine Crankshafts</a:t>
            </a:r>
          </a:p>
          <a:p>
            <a:r>
              <a:rPr lang="en-US" dirty="0"/>
              <a:t>60-degree V-6 Engine Crankshafts</a:t>
            </a:r>
          </a:p>
        </p:txBody>
      </p:sp>
    </p:spTree>
    <p:extLst>
      <p:ext uri="{BB962C8B-B14F-4D97-AF65-F5344CB8AC3E}">
        <p14:creationId xmlns:p14="http://schemas.microsoft.com/office/powerpoint/2010/main" val="938872247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4259</TotalTime>
  <Words>969</Words>
  <Application>Microsoft Office PowerPoint</Application>
  <PresentationFormat>On-screen Show (4:3)</PresentationFormat>
  <Paragraphs>132</Paragraphs>
  <Slides>34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Open Sans</vt:lpstr>
      <vt:lpstr>Tahoma</vt:lpstr>
      <vt:lpstr>Times New Roman</vt:lpstr>
      <vt:lpstr>Wingdings</vt:lpstr>
      <vt:lpstr>508 Lecture</vt:lpstr>
      <vt:lpstr>Automotive Engines Theory and Servicing</vt:lpstr>
      <vt:lpstr>OBJECTIVES (1 OF 2)</vt:lpstr>
      <vt:lpstr>OBJECTIVES (2 OF 2)</vt:lpstr>
      <vt:lpstr>CRANKSHAFT (1 OF 2)</vt:lpstr>
      <vt:lpstr>CRANKSHAFT (2 OF 2)</vt:lpstr>
      <vt:lpstr>FIGURE 31–1 Typical crankshaft with main journals that are supported by main bearings in the block. Rod journals are offset from the crankshaft centerline.</vt:lpstr>
      <vt:lpstr>CRANKSHAFT CONSTRUCTION</vt:lpstr>
      <vt:lpstr>CRANKSHAFT OILING HOLES</vt:lpstr>
      <vt:lpstr>ENGINE CRANKSHAFT TYPES</vt:lpstr>
      <vt:lpstr>FIGURE 31–11 A splayed crankshaft design is used to create an even-firing 90 degree V-6.</vt:lpstr>
      <vt:lpstr>COUNTERWEIGHTS</vt:lpstr>
      <vt:lpstr>FIGURE 31–12 A fully counterweighted 4-cylinder crankshaft.</vt:lpstr>
      <vt:lpstr>EXTERNALLY AND INTERNALLY BALANCED ENGINES (1 OF 2)</vt:lpstr>
      <vt:lpstr>EXTERNALLY AND INTERNALLY BALANCED ENGINES (2 OF 2)</vt:lpstr>
      <vt:lpstr>ENGINE BALANCE</vt:lpstr>
      <vt:lpstr>BALANCE SHAFTS</vt:lpstr>
      <vt:lpstr>Animation: Balance Shafts (The animation will automatically start in a few seconds) </vt:lpstr>
      <vt:lpstr>CRANKSHAFT SERVICE (1 OF 2)</vt:lpstr>
      <vt:lpstr>FIGURE 31–22 Scored connecting rod bearing journal.</vt:lpstr>
      <vt:lpstr>CRANKSHAFT SERVICE (2 OF 2)</vt:lpstr>
      <vt:lpstr>ENGINE BEARINGS (1 OF 2)</vt:lpstr>
      <vt:lpstr>ENGINE BEARINGS (2 OF 2)</vt:lpstr>
      <vt:lpstr>FIGURE 31–29 The two halves of a plain bearing meet at the parting faces.</vt:lpstr>
      <vt:lpstr>BEARING CLEARANCE</vt:lpstr>
      <vt:lpstr>FIGURE 31–37 Bearings are thinner at the parting line faces to provide crush relief.</vt:lpstr>
      <vt:lpstr>FIGURE 31–39 The tang (lug) and slot help index the bearing in the bore.</vt:lpstr>
      <vt:lpstr>FIGURE 31–40 Many bearings are manufactured with a groove down the middle to improve the oil flow around the main journal.</vt:lpstr>
      <vt:lpstr>CAMSHAFT BEARINGS</vt:lpstr>
      <vt:lpstr>FIGURE 31–42 Camshaft bearings must be installed correctly so that oil passages are not blocked.</vt:lpstr>
      <vt:lpstr>FIGURE 31–43 Some overhead camshaft engines use split bearing inserts.</vt:lpstr>
      <vt:lpstr>SUMMARY (1 OF 3)</vt:lpstr>
      <vt:lpstr>SUMMARY (2 OF 3)</vt:lpstr>
      <vt:lpstr>SUMMARY (3 OF 3)</vt:lpstr>
      <vt:lpstr>Video Links (Internet Access Required)</vt:lpstr>
    </vt:vector>
  </TitlesOfParts>
  <Company>echosvoice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31: Crankshafts, Balance Shafts, and Bearings</dc:title>
  <dc:subject>Automotive Engines Theory and Servicing, Ninth Edition</dc:subject>
  <dc:creator>James D. Halderman</dc:creator>
  <cp:keywords>Automotive</cp:keywords>
  <cp:lastModifiedBy>Glen Plants</cp:lastModifiedBy>
  <cp:revision>209</cp:revision>
  <dcterms:created xsi:type="dcterms:W3CDTF">2014-07-14T20:04:21Z</dcterms:created>
  <dcterms:modified xsi:type="dcterms:W3CDTF">2021-01-26T18:56:45Z</dcterms:modified>
</cp:coreProperties>
</file>