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76" r:id="rId2"/>
    <p:sldId id="415" r:id="rId3"/>
    <p:sldId id="416" r:id="rId4"/>
    <p:sldId id="417" r:id="rId5"/>
    <p:sldId id="418" r:id="rId6"/>
    <p:sldId id="419" r:id="rId7"/>
    <p:sldId id="438" r:id="rId8"/>
    <p:sldId id="439" r:id="rId9"/>
    <p:sldId id="440" r:id="rId10"/>
    <p:sldId id="441" r:id="rId11"/>
    <p:sldId id="434" r:id="rId12"/>
    <p:sldId id="435" r:id="rId13"/>
    <p:sldId id="453" r:id="rId14"/>
    <p:sldId id="1088" r:id="rId15"/>
    <p:sldId id="1089" r:id="rId16"/>
    <p:sldId id="437" r:id="rId17"/>
    <p:sldId id="454" r:id="rId18"/>
    <p:sldId id="1090" r:id="rId19"/>
    <p:sldId id="10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83255" autoAdjust="0"/>
  </p:normalViewPr>
  <p:slideViewPr>
    <p:cSldViewPr>
      <p:cViewPr varScale="1">
        <p:scale>
          <a:sx n="95" d="100"/>
          <a:sy n="95" d="100"/>
        </p:scale>
        <p:origin x="2094" y="90"/>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E5E6C8B7-64F9-0F41-9DF3-91616B21FC40}"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9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91500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Z7kj9rO8CgI" TargetMode="External"/><Relationship Id="rId3" Type="http://schemas.openxmlformats.org/officeDocument/2006/relationships/hyperlink" Target="https://www.youtube.com/watch?v=N2y77vEKorI" TargetMode="External"/><Relationship Id="rId7" Type="http://schemas.openxmlformats.org/officeDocument/2006/relationships/hyperlink" Target="https://www.youtube.com/watch?v=jDwlnN00AxM" TargetMode="External"/><Relationship Id="rId12" Type="http://schemas.openxmlformats.org/officeDocument/2006/relationships/hyperlink" Target="https://www.youtube.com/watch?v=P7F68ufzO54" TargetMode="External"/><Relationship Id="rId2" Type="http://schemas.openxmlformats.org/officeDocument/2006/relationships/hyperlink" Target="https://www.youtube.com/watch?v=KEw-RE33LYk" TargetMode="External"/><Relationship Id="rId1" Type="http://schemas.openxmlformats.org/officeDocument/2006/relationships/slideLayout" Target="../slideLayouts/slideLayout13.xml"/><Relationship Id="rId6" Type="http://schemas.openxmlformats.org/officeDocument/2006/relationships/hyperlink" Target="https://www.youtube.com/watch?v=JMiizLw4M2I" TargetMode="External"/><Relationship Id="rId11" Type="http://schemas.openxmlformats.org/officeDocument/2006/relationships/hyperlink" Target="https://www.youtube.com/watch?v=m2qvGJwTuBo" TargetMode="External"/><Relationship Id="rId5" Type="http://schemas.openxmlformats.org/officeDocument/2006/relationships/hyperlink" Target="https://www.youtube.com/watch?v=IlSXReuvsE8" TargetMode="External"/><Relationship Id="rId10" Type="http://schemas.openxmlformats.org/officeDocument/2006/relationships/hyperlink" Target="https://www.youtube.com/watch?v=SN9m6MYwnMQ" TargetMode="External"/><Relationship Id="rId4" Type="http://schemas.openxmlformats.org/officeDocument/2006/relationships/hyperlink" Target="https://www.youtube.com/watch?v=wmHxiY2J8Ok" TargetMode="External"/><Relationship Id="rId9" Type="http://schemas.openxmlformats.org/officeDocument/2006/relationships/hyperlink" Target="https://www.youtube.com/watch?v=8HHfZTjjgAQ"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0VsjaY4PBMg" TargetMode="External"/><Relationship Id="rId3" Type="http://schemas.openxmlformats.org/officeDocument/2006/relationships/hyperlink" Target="https://www.youtube.com/watch?v=dMplpZtwbMs" TargetMode="External"/><Relationship Id="rId7" Type="http://schemas.openxmlformats.org/officeDocument/2006/relationships/hyperlink" Target="https://www.youtube.com/watch?v=Dle58agp4ck" TargetMode="External"/><Relationship Id="rId2" Type="http://schemas.openxmlformats.org/officeDocument/2006/relationships/hyperlink" Target="https://www.youtube.com/watch?v=-tEYTvmzMyw" TargetMode="External"/><Relationship Id="rId1" Type="http://schemas.openxmlformats.org/officeDocument/2006/relationships/slideLayout" Target="../slideLayouts/slideLayout13.xml"/><Relationship Id="rId6" Type="http://schemas.openxmlformats.org/officeDocument/2006/relationships/hyperlink" Target="https://www.youtube.com/watch?v=e3r3wRBoXkk" TargetMode="External"/><Relationship Id="rId11" Type="http://schemas.openxmlformats.org/officeDocument/2006/relationships/hyperlink" Target="https://www.youtube.com/watch?v=6BCgl2uumlI" TargetMode="External"/><Relationship Id="rId5" Type="http://schemas.openxmlformats.org/officeDocument/2006/relationships/hyperlink" Target="https://www.youtube.com/watch?v=XU-YW2rfuV8" TargetMode="External"/><Relationship Id="rId10" Type="http://schemas.openxmlformats.org/officeDocument/2006/relationships/hyperlink" Target="https://www.youtube.com/watch?v=N2y77vEKorI" TargetMode="External"/><Relationship Id="rId4" Type="http://schemas.openxmlformats.org/officeDocument/2006/relationships/hyperlink" Target="https://www.youtube.com/watch?v=QtJAuDZXmiU" TargetMode="External"/><Relationship Id="rId9" Type="http://schemas.openxmlformats.org/officeDocument/2006/relationships/hyperlink" Target="https://www.youtube.com/watch?v=XCa7z4NN_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30</a:t>
            </a:r>
          </a:p>
        </p:txBody>
      </p:sp>
      <p:sp>
        <p:nvSpPr>
          <p:cNvPr id="5" name="Text Placeholder 4"/>
          <p:cNvSpPr>
            <a:spLocks noGrp="1"/>
          </p:cNvSpPr>
          <p:nvPr>
            <p:ph type="body" sz="quarter" idx="15"/>
          </p:nvPr>
        </p:nvSpPr>
        <p:spPr/>
        <p:txBody>
          <a:bodyPr/>
          <a:lstStyle/>
          <a:p>
            <a:r>
              <a:rPr lang="en-US" dirty="0"/>
              <a:t>Engine Blocks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30–</a:t>
            </a:r>
            <a:r>
              <a:rPr lang="en-US" cap="all" dirty="0"/>
              <a:t>22</a:t>
            </a:r>
            <a:r>
              <a:rPr lang="en-US" dirty="0"/>
              <a:t> Cylinders wear in a taper, with most of the wear occurring at the top of the cylinder where the greatest amount of heat and pressure are created. The ridge is formed because the very top part of the cylinder is not contacted by the rings.</a:t>
            </a:r>
          </a:p>
        </p:txBody>
      </p:sp>
      <p:pic>
        <p:nvPicPr>
          <p:cNvPr id="3" name="Picture 2" descr="6540030024.jpg"/>
          <p:cNvPicPr>
            <a:picLocks noChangeAspect="1"/>
          </p:cNvPicPr>
          <p:nvPr/>
        </p:nvPicPr>
        <p:blipFill>
          <a:blip r:embed="rId2" cstate="print"/>
          <a:stretch>
            <a:fillRect/>
          </a:stretch>
        </p:blipFill>
        <p:spPr>
          <a:xfrm>
            <a:off x="2762707" y="1675791"/>
            <a:ext cx="3618586" cy="4420819"/>
          </a:xfrm>
          <a:prstGeom prst="rect">
            <a:avLst/>
          </a:prstGeom>
        </p:spPr>
      </p:pic>
    </p:spTree>
    <p:extLst>
      <p:ext uri="{BB962C8B-B14F-4D97-AF65-F5344CB8AC3E}">
        <p14:creationId xmlns:p14="http://schemas.microsoft.com/office/powerpoint/2010/main" val="217381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a:t>BLOCK PREPARATION FOR ASSEMBLY (1 OF 2)</a:t>
            </a:r>
          </a:p>
        </p:txBody>
      </p:sp>
      <p:sp>
        <p:nvSpPr>
          <p:cNvPr id="27650" name="Rectangle 3"/>
          <p:cNvSpPr>
            <a:spLocks noGrp="1" noChangeArrowheads="1"/>
          </p:cNvSpPr>
          <p:nvPr>
            <p:ph idx="1"/>
          </p:nvPr>
        </p:nvSpPr>
        <p:spPr>
          <a:xfrm>
            <a:off x="457200" y="1600200"/>
            <a:ext cx="3810000" cy="4525963"/>
          </a:xfrm>
        </p:spPr>
        <p:txBody>
          <a:bodyPr/>
          <a:lstStyle/>
          <a:p>
            <a:r>
              <a:rPr lang="en-US" dirty="0"/>
              <a:t>Block Cleaning</a:t>
            </a:r>
          </a:p>
          <a:p>
            <a:pPr lvl="1"/>
            <a:r>
              <a:rPr lang="en-US" dirty="0"/>
              <a:t>Use a sandpaper cone to chamfer the top edge of the cylinder.</a:t>
            </a:r>
          </a:p>
        </p:txBody>
      </p:sp>
      <p:grpSp>
        <p:nvGrpSpPr>
          <p:cNvPr id="27651" name="Group 7"/>
          <p:cNvGrpSpPr>
            <a:grpSpLocks/>
          </p:cNvGrpSpPr>
          <p:nvPr/>
        </p:nvGrpSpPr>
        <p:grpSpPr bwMode="auto">
          <a:xfrm>
            <a:off x="3733800" y="1600200"/>
            <a:ext cx="5410200" cy="4643438"/>
            <a:chOff x="2352" y="1270"/>
            <a:chExt cx="3408" cy="2925"/>
          </a:xfrm>
        </p:grpSpPr>
        <p:pic>
          <p:nvPicPr>
            <p:cNvPr id="27652" name="Picture 4" descr="AAJLUCL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2" name="Rectangle 6"/>
            <p:cNvSpPr>
              <a:spLocks noChangeArrowheads="1"/>
            </p:cNvSpPr>
            <p:nvPr/>
          </p:nvSpPr>
          <p:spPr bwMode="auto">
            <a:xfrm>
              <a:off x="2352" y="3264"/>
              <a:ext cx="3408" cy="931"/>
            </a:xfrm>
            <a:prstGeom prst="rect">
              <a:avLst/>
            </a:prstGeom>
            <a:noFill/>
            <a:ln>
              <a:noFill/>
            </a:ln>
            <a:effectLst/>
          </p:spPr>
          <p:txBody>
            <a:bodyPr wrap="square">
              <a:spAutoFit/>
            </a:bodyPr>
            <a:lstStyle/>
            <a:p>
              <a:pPr>
                <a:defRPr/>
              </a:pPr>
              <a:r>
                <a:rPr lang="en-US" b="1" dirty="0">
                  <a:cs typeface="+mn-cs"/>
                </a:rPr>
                <a:t>FIGURE 30–34 </a:t>
              </a:r>
              <a:r>
                <a:rPr lang="en-US" dirty="0">
                  <a:cs typeface="+mn-cs"/>
                </a:rPr>
                <a:t>Notice on this cutaway engine block that some of the head bolt holes do not extend too far into the block and dead end. Debris can accumulate at the bottom of these holes and it must be cleaned out before final assembly.</a:t>
              </a:r>
            </a:p>
          </p:txBody>
        </p:sp>
      </p:grpSp>
    </p:spTree>
    <p:extLst>
      <p:ext uri="{BB962C8B-B14F-4D97-AF65-F5344CB8AC3E}">
        <p14:creationId xmlns:p14="http://schemas.microsoft.com/office/powerpoint/2010/main" val="306796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BLOCK PREPARATION FOR ASSEMBLY (2 OF 2)</a:t>
            </a:r>
          </a:p>
        </p:txBody>
      </p:sp>
      <p:sp>
        <p:nvSpPr>
          <p:cNvPr id="28674" name="Rectangle 3"/>
          <p:cNvSpPr>
            <a:spLocks noGrp="1" noChangeArrowheads="1"/>
          </p:cNvSpPr>
          <p:nvPr>
            <p:ph idx="1"/>
          </p:nvPr>
        </p:nvSpPr>
        <p:spPr/>
        <p:txBody>
          <a:bodyPr/>
          <a:lstStyle/>
          <a:p>
            <a:r>
              <a:rPr lang="en-US" dirty="0"/>
              <a:t>Block Detailing</a:t>
            </a:r>
          </a:p>
          <a:p>
            <a:pPr lvl="1"/>
            <a:r>
              <a:rPr lang="en-US" dirty="0"/>
              <a:t>All oil passages (galleries) should be cleaned</a:t>
            </a:r>
          </a:p>
          <a:p>
            <a:pPr lvl="1"/>
            <a:r>
              <a:rPr lang="en-US" dirty="0"/>
              <a:t>All tapped holes should have the sharp edges at the top of the holes removed</a:t>
            </a:r>
          </a:p>
          <a:p>
            <a:pPr lvl="1"/>
            <a:r>
              <a:rPr lang="en-US" dirty="0"/>
              <a:t>Coat the newly cleaned block with fogging oil</a:t>
            </a:r>
          </a:p>
        </p:txBody>
      </p:sp>
    </p:spTree>
    <p:extLst>
      <p:ext uri="{BB962C8B-B14F-4D97-AF65-F5344CB8AC3E}">
        <p14:creationId xmlns:p14="http://schemas.microsoft.com/office/powerpoint/2010/main" val="154441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30–</a:t>
            </a:r>
            <a:r>
              <a:rPr lang="en-US" cap="all" dirty="0"/>
              <a:t>35</a:t>
            </a:r>
            <a:r>
              <a:rPr lang="en-US" dirty="0"/>
              <a:t> A tread chaser or bottoming tap should be used in all threaded holes before assembling the engine.</a:t>
            </a:r>
          </a:p>
        </p:txBody>
      </p:sp>
      <p:pic>
        <p:nvPicPr>
          <p:cNvPr id="3" name="Picture 2" descr="654003003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98258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Check Cylinder Bore Wear</a:t>
            </a:r>
            <a:br>
              <a:rPr lang="en-US" sz="1800" dirty="0"/>
            </a:br>
            <a:r>
              <a:rPr lang="en-US" sz="900" dirty="0">
                <a:solidFill>
                  <a:schemeClr val="bg2"/>
                </a:solidFill>
              </a:rPr>
              <a:t>(The animation will automatically start in a few seconds) </a:t>
            </a:r>
            <a:endParaRPr lang="en-US" sz="900" dirty="0"/>
          </a:p>
        </p:txBody>
      </p:sp>
      <p:pic>
        <p:nvPicPr>
          <p:cNvPr id="6" name="cylinder_bore_wear_check">
            <a:hlinkClick r:id="" action="ppaction://media"/>
            <a:extLst>
              <a:ext uri="{FF2B5EF4-FFF2-40B4-BE49-F238E27FC236}">
                <a16:creationId xmlns:a16="http://schemas.microsoft.com/office/drawing/2014/main" id="{C53EB4C9-CCD0-4F2B-9E23-74946557A5E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07501" y="1487156"/>
            <a:ext cx="8128998" cy="4572000"/>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814386" y="381000"/>
            <a:ext cx="7515225" cy="877163"/>
          </a:xfrm>
        </p:spPr>
        <p:txBody>
          <a:bodyPr/>
          <a:lstStyle/>
          <a:p>
            <a:r>
              <a:rPr lang="en-US" sz="2400" dirty="0"/>
              <a:t>Animation: Determine Piston to Bore Clearance</a:t>
            </a:r>
            <a:br>
              <a:rPr lang="en-US" sz="1800" dirty="0"/>
            </a:br>
            <a:r>
              <a:rPr lang="en-US" sz="900" dirty="0">
                <a:solidFill>
                  <a:schemeClr val="bg2"/>
                </a:solidFill>
              </a:rPr>
              <a:t>(The animation will automatically start in a few seconds) </a:t>
            </a:r>
            <a:endParaRPr lang="en-US" sz="900" dirty="0"/>
          </a:p>
        </p:txBody>
      </p:sp>
      <p:pic>
        <p:nvPicPr>
          <p:cNvPr id="6" name="piston_to_bore_clearance">
            <a:hlinkClick r:id="" action="ppaction://media"/>
            <a:extLst>
              <a:ext uri="{FF2B5EF4-FFF2-40B4-BE49-F238E27FC236}">
                <a16:creationId xmlns:a16="http://schemas.microsoft.com/office/drawing/2014/main" id="{1B760394-3EA6-4B5B-BCFD-DA88F56E865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2984" y="1524000"/>
            <a:ext cx="7858031" cy="4419600"/>
          </a:xfrm>
        </p:spPr>
      </p:pic>
    </p:spTree>
    <p:extLst>
      <p:ext uri="{BB962C8B-B14F-4D97-AF65-F5344CB8AC3E}">
        <p14:creationId xmlns:p14="http://schemas.microsoft.com/office/powerpoint/2010/main" val="9124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(1 OF 2)</a:t>
            </a:r>
          </a:p>
        </p:txBody>
      </p:sp>
      <p:sp>
        <p:nvSpPr>
          <p:cNvPr id="30722" name="Rectangle 3"/>
          <p:cNvSpPr>
            <a:spLocks noGrp="1" noChangeArrowheads="1"/>
          </p:cNvSpPr>
          <p:nvPr>
            <p:ph type="body" idx="1"/>
          </p:nvPr>
        </p:nvSpPr>
        <p:spPr/>
        <p:txBody>
          <a:bodyPr/>
          <a:lstStyle/>
          <a:p>
            <a:r>
              <a:rPr lang="en-US" dirty="0"/>
              <a:t>Engine blocks are either cast iron or aluminum.</a:t>
            </a:r>
          </a:p>
          <a:p>
            <a:r>
              <a:rPr lang="en-US" dirty="0"/>
              <a:t>Cores are used inside a mold to form water jackets and cylinder bores. </a:t>
            </a:r>
          </a:p>
          <a:p>
            <a:r>
              <a:rPr lang="en-US" dirty="0"/>
              <a:t>The block deck is the surface to which the cylinder head attaches. </a:t>
            </a:r>
          </a:p>
        </p:txBody>
      </p:sp>
    </p:spTree>
    <p:extLst>
      <p:ext uri="{BB962C8B-B14F-4D97-AF65-F5344CB8AC3E}">
        <p14:creationId xmlns:p14="http://schemas.microsoft.com/office/powerpoint/2010/main" val="114541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OF 2)</a:t>
            </a:r>
          </a:p>
        </p:txBody>
      </p:sp>
      <p:sp>
        <p:nvSpPr>
          <p:cNvPr id="3" name="Content Placeholder 2"/>
          <p:cNvSpPr>
            <a:spLocks noGrp="1"/>
          </p:cNvSpPr>
          <p:nvPr>
            <p:ph idx="1"/>
          </p:nvPr>
        </p:nvSpPr>
        <p:spPr/>
        <p:txBody>
          <a:bodyPr/>
          <a:lstStyle/>
          <a:p>
            <a:r>
              <a:rPr lang="en-US" dirty="0"/>
              <a:t>The cylinder should be bored and/or honed to match the size of the pistons to be used.</a:t>
            </a:r>
          </a:p>
          <a:p>
            <a:r>
              <a:rPr lang="en-US" dirty="0"/>
              <a:t>All bolt holes should be chamfered and cleaned with a thread chaser before assembly.</a:t>
            </a:r>
          </a:p>
        </p:txBody>
      </p:sp>
    </p:spTree>
    <p:extLst>
      <p:ext uri="{BB962C8B-B14F-4D97-AF65-F5344CB8AC3E}">
        <p14:creationId xmlns:p14="http://schemas.microsoft.com/office/powerpoint/2010/main" val="143528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4" name="Content Placeholder 2">
            <a:extLst>
              <a:ext uri="{FF2B5EF4-FFF2-40B4-BE49-F238E27FC236}">
                <a16:creationId xmlns:a16="http://schemas.microsoft.com/office/drawing/2014/main" id="{19662A15-D9C1-42B8-8BAE-955ADCEA5D24}"/>
              </a:ext>
            </a:extLst>
          </p:cNvPr>
          <p:cNvSpPr txBox="1">
            <a:spLocks/>
          </p:cNvSpPr>
          <p:nvPr/>
        </p:nvSpPr>
        <p:spPr>
          <a:xfrm>
            <a:off x="1485900" y="1447800"/>
            <a:ext cx="6172200" cy="4970591"/>
          </a:xfrm>
          <a:prstGeom prst="rect">
            <a:avLst/>
          </a:prstGeom>
        </p:spPr>
        <p:txBody>
          <a:bodyPr vert="horz" lIns="0" tIns="0" rIns="0" bIns="0" rtlCol="0">
            <a:sp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fontAlgn="base"/>
            <a:r>
              <a:rPr lang="en-US" sz="1800" dirty="0">
                <a:solidFill>
                  <a:srgbClr val="0C71C3"/>
                </a:solidFill>
                <a:latin typeface="Open Sans"/>
                <a:hlinkClick r:id="rId2"/>
              </a:rPr>
              <a:t>Engine assembly animation (time 3:12)</a:t>
            </a:r>
            <a:endParaRPr lang="en-US" sz="1800" dirty="0">
              <a:solidFill>
                <a:srgbClr val="565656"/>
              </a:solidFill>
              <a:latin typeface="Open Sans"/>
            </a:endParaRPr>
          </a:p>
          <a:p>
            <a:pPr fontAlgn="base"/>
            <a:r>
              <a:rPr lang="en-US" sz="1800" dirty="0">
                <a:solidFill>
                  <a:srgbClr val="0C71C3"/>
                </a:solidFill>
                <a:latin typeface="Open Sans"/>
                <a:hlinkClick r:id="rId3"/>
              </a:rPr>
              <a:t>V-8 engine (time 1:21)</a:t>
            </a:r>
            <a:endParaRPr lang="en-US" sz="1800" dirty="0">
              <a:solidFill>
                <a:srgbClr val="565656"/>
              </a:solidFill>
              <a:latin typeface="Open Sans"/>
            </a:endParaRPr>
          </a:p>
          <a:p>
            <a:pPr fontAlgn="base"/>
            <a:r>
              <a:rPr lang="en-US" sz="1800" dirty="0">
                <a:solidFill>
                  <a:srgbClr val="0C71C3"/>
                </a:solidFill>
                <a:latin typeface="Open Sans"/>
                <a:hlinkClick r:id="rId4"/>
              </a:rPr>
              <a:t>Ford Ecoboost Animation (time 2:41)</a:t>
            </a:r>
            <a:endParaRPr lang="en-US" sz="1800" dirty="0">
              <a:solidFill>
                <a:srgbClr val="565656"/>
              </a:solidFill>
              <a:latin typeface="Open Sans"/>
            </a:endParaRPr>
          </a:p>
          <a:p>
            <a:pPr fontAlgn="base"/>
            <a:r>
              <a:rPr lang="en-US" sz="1800" dirty="0">
                <a:solidFill>
                  <a:srgbClr val="0C71C3"/>
                </a:solidFill>
                <a:latin typeface="Open Sans"/>
                <a:hlinkClick r:id="rId5"/>
              </a:rPr>
              <a:t>Ford Ecoboost Animation (time 1:32)</a:t>
            </a:r>
            <a:endParaRPr lang="en-US" sz="1800" dirty="0">
              <a:solidFill>
                <a:srgbClr val="565656"/>
              </a:solidFill>
              <a:latin typeface="Open Sans"/>
            </a:endParaRPr>
          </a:p>
          <a:p>
            <a:pPr fontAlgn="base"/>
            <a:r>
              <a:rPr lang="en-US" sz="1800" dirty="0">
                <a:solidFill>
                  <a:srgbClr val="0C71C3"/>
                </a:solidFill>
                <a:latin typeface="Open Sans"/>
                <a:hlinkClick r:id="rId6"/>
              </a:rPr>
              <a:t>16 cylinder engine (time 0:44)</a:t>
            </a:r>
            <a:endParaRPr lang="en-US" sz="1800" dirty="0">
              <a:solidFill>
                <a:srgbClr val="565656"/>
              </a:solidFill>
              <a:latin typeface="Open Sans"/>
            </a:endParaRPr>
          </a:p>
          <a:p>
            <a:pPr fontAlgn="base"/>
            <a:r>
              <a:rPr lang="en-US" sz="1800" dirty="0">
                <a:solidFill>
                  <a:srgbClr val="0C71C3"/>
                </a:solidFill>
                <a:latin typeface="Open Sans"/>
                <a:hlinkClick r:id="rId7"/>
              </a:rPr>
              <a:t>Rotary engine failures (time 2:42)</a:t>
            </a:r>
            <a:endParaRPr lang="en-US" sz="1800" dirty="0">
              <a:solidFill>
                <a:srgbClr val="565656"/>
              </a:solidFill>
              <a:latin typeface="Open Sans"/>
            </a:endParaRPr>
          </a:p>
          <a:p>
            <a:pPr fontAlgn="base"/>
            <a:r>
              <a:rPr lang="en-US" sz="1800" dirty="0">
                <a:solidFill>
                  <a:srgbClr val="0C71C3"/>
                </a:solidFill>
                <a:latin typeface="Open Sans"/>
                <a:hlinkClick r:id="rId8"/>
              </a:rPr>
              <a:t>Rotary engine (time 5:17)</a:t>
            </a:r>
            <a:endParaRPr lang="en-US" sz="1800" dirty="0">
              <a:solidFill>
                <a:srgbClr val="565656"/>
              </a:solidFill>
              <a:latin typeface="Open Sans"/>
            </a:endParaRPr>
          </a:p>
          <a:p>
            <a:pPr fontAlgn="base"/>
            <a:r>
              <a:rPr lang="en-US" sz="1800" dirty="0">
                <a:solidFill>
                  <a:srgbClr val="0C71C3"/>
                </a:solidFill>
                <a:latin typeface="Open Sans"/>
                <a:hlinkClick r:id="rId9"/>
              </a:rPr>
              <a:t>Rotary engine construction (time 4:17)</a:t>
            </a:r>
            <a:endParaRPr lang="en-US" sz="1800" dirty="0">
              <a:solidFill>
                <a:srgbClr val="565656"/>
              </a:solidFill>
              <a:latin typeface="Open Sans"/>
            </a:endParaRPr>
          </a:p>
          <a:p>
            <a:pPr fontAlgn="base"/>
            <a:r>
              <a:rPr lang="en-US" sz="1800" dirty="0">
                <a:solidFill>
                  <a:srgbClr val="0C71C3"/>
                </a:solidFill>
                <a:latin typeface="Open Sans"/>
                <a:hlinkClick r:id="rId10"/>
              </a:rPr>
              <a:t>Rotary engine basics (time 3:07)</a:t>
            </a:r>
            <a:endParaRPr lang="en-US" sz="1800" dirty="0">
              <a:solidFill>
                <a:srgbClr val="565656"/>
              </a:solidFill>
              <a:latin typeface="Open Sans"/>
            </a:endParaRPr>
          </a:p>
          <a:p>
            <a:pPr fontAlgn="base"/>
            <a:r>
              <a:rPr lang="en-US" sz="1800" dirty="0">
                <a:solidFill>
                  <a:srgbClr val="0C71C3"/>
                </a:solidFill>
                <a:latin typeface="Open Sans"/>
                <a:hlinkClick r:id="rId11"/>
              </a:rPr>
              <a:t>How a Hybrid Engine Works (time 1:24)</a:t>
            </a:r>
            <a:endParaRPr lang="en-US" sz="1800" dirty="0">
              <a:solidFill>
                <a:srgbClr val="565656"/>
              </a:solidFill>
              <a:latin typeface="Open Sans"/>
            </a:endParaRPr>
          </a:p>
          <a:p>
            <a:pPr fontAlgn="base"/>
            <a:r>
              <a:rPr lang="en-US" sz="1800" dirty="0">
                <a:solidFill>
                  <a:srgbClr val="0C71C3"/>
                </a:solidFill>
                <a:latin typeface="Open Sans"/>
                <a:hlinkClick r:id="rId12"/>
              </a:rPr>
              <a:t>Car Engine Assembly and Operation (time 5:43)</a:t>
            </a:r>
            <a:endParaRPr lang="en-US" sz="1800" dirty="0">
              <a:solidFill>
                <a:srgbClr val="565656"/>
              </a:solidFill>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6" name="Content Placeholder 2">
            <a:extLst>
              <a:ext uri="{FF2B5EF4-FFF2-40B4-BE49-F238E27FC236}">
                <a16:creationId xmlns:a16="http://schemas.microsoft.com/office/drawing/2014/main" id="{1E44854E-3B50-40F6-9C4E-28706F259F43}"/>
              </a:ext>
            </a:extLst>
          </p:cNvPr>
          <p:cNvSpPr>
            <a:spLocks noGrp="1"/>
          </p:cNvSpPr>
          <p:nvPr>
            <p:ph idx="1"/>
          </p:nvPr>
        </p:nvSpPr>
        <p:spPr>
          <a:xfrm>
            <a:off x="1600200" y="1447800"/>
            <a:ext cx="7239000" cy="4572000"/>
          </a:xfrm>
        </p:spPr>
        <p:txBody>
          <a:bodyPr/>
          <a:lstStyle/>
          <a:p>
            <a:pPr algn="l" fontAlgn="base"/>
            <a:r>
              <a:rPr lang="en-US" sz="1800" i="0" u="none" strike="noStrike" dirty="0">
                <a:solidFill>
                  <a:srgbClr val="0C71C3"/>
                </a:solidFill>
                <a:effectLst/>
                <a:latin typeface="Open Sans"/>
                <a:hlinkClick r:id="rId2"/>
              </a:rPr>
              <a:t>Block honing (time 0:22)</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3"/>
              </a:rPr>
              <a:t>Ridge reaming (time 0:40)</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4"/>
              </a:rPr>
              <a:t>Cylinder hone (time 5:11)</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5"/>
              </a:rPr>
              <a:t>Using a bore scope (time 1:36)</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6"/>
              </a:rPr>
              <a:t>SBC machine work (time 23:46)</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7"/>
              </a:rPr>
              <a:t>Cylinder bore (time 1:56)</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8"/>
              </a:rPr>
              <a:t>Piston to deck clearance (time 6:25)</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9"/>
              </a:rPr>
              <a:t>Piston animation (time 0:56)</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10"/>
              </a:rPr>
              <a:t>V-8 animation (time 1:21)</a:t>
            </a:r>
            <a:endParaRPr lang="en-US" sz="1800" i="0" dirty="0">
              <a:solidFill>
                <a:srgbClr val="565656"/>
              </a:solidFill>
              <a:effectLst/>
              <a:latin typeface="Open Sans"/>
            </a:endParaRPr>
          </a:p>
          <a:p>
            <a:pPr algn="l" fontAlgn="base"/>
            <a:r>
              <a:rPr lang="en-US" sz="1800" i="0" u="none" strike="noStrike" dirty="0">
                <a:solidFill>
                  <a:srgbClr val="0C71C3"/>
                </a:solidFill>
                <a:effectLst/>
                <a:latin typeface="Open Sans"/>
                <a:hlinkClick r:id="rId11"/>
              </a:rPr>
              <a:t>Rotary engine animation (time 3:25)</a:t>
            </a:r>
            <a:endParaRPr lang="en-US" sz="1800" i="0" dirty="0">
              <a:solidFill>
                <a:srgbClr val="565656"/>
              </a:solidFill>
              <a:effectLst/>
              <a:latin typeface="Open Sans"/>
            </a:endParaRPr>
          </a:p>
        </p:txBody>
      </p:sp>
    </p:spTree>
    <p:extLst>
      <p:ext uri="{BB962C8B-B14F-4D97-AF65-F5344CB8AC3E}">
        <p14:creationId xmlns:p14="http://schemas.microsoft.com/office/powerpoint/2010/main" val="19138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30.1</a:t>
            </a:r>
            <a:r>
              <a:rPr lang="en-US" dirty="0"/>
              <a:t> Explain the construction of engine blocks. </a:t>
            </a:r>
          </a:p>
          <a:p>
            <a:pPr marL="0" indent="-29718">
              <a:buNone/>
            </a:pPr>
            <a:r>
              <a:rPr lang="en-US" b="1" dirty="0">
                <a:solidFill>
                  <a:srgbClr val="007FA3"/>
                </a:solidFill>
              </a:rPr>
              <a:t>30.2</a:t>
            </a:r>
            <a:r>
              <a:rPr lang="en-US" dirty="0"/>
              <a:t> Explain the procedure for engine block service. </a:t>
            </a:r>
          </a:p>
          <a:p>
            <a:pPr marL="0" indent="-29718">
              <a:buNone/>
            </a:pPr>
            <a:r>
              <a:rPr lang="en-US" b="1" dirty="0">
                <a:solidFill>
                  <a:srgbClr val="007FA3"/>
                </a:solidFill>
              </a:rPr>
              <a:t>30.3 </a:t>
            </a:r>
            <a:r>
              <a:rPr lang="en-US" dirty="0"/>
              <a:t>Explain block preparation for assembly.</a:t>
            </a:r>
          </a:p>
        </p:txBody>
      </p:sp>
    </p:spTree>
    <p:extLst>
      <p:ext uri="{BB962C8B-B14F-4D97-AF65-F5344CB8AC3E}">
        <p14:creationId xmlns:p14="http://schemas.microsoft.com/office/powerpoint/2010/main" val="247033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ENGINE BLOCKS (1 OF 2)</a:t>
            </a:r>
          </a:p>
        </p:txBody>
      </p:sp>
      <p:sp>
        <p:nvSpPr>
          <p:cNvPr id="9218" name="Rectangle 3"/>
          <p:cNvSpPr>
            <a:spLocks noGrp="1" noChangeArrowheads="1"/>
          </p:cNvSpPr>
          <p:nvPr>
            <p:ph idx="1"/>
          </p:nvPr>
        </p:nvSpPr>
        <p:spPr/>
        <p:txBody>
          <a:bodyPr/>
          <a:lstStyle/>
          <a:p>
            <a:r>
              <a:rPr lang="en-US" dirty="0"/>
              <a:t>The engine block, which is the supporting structure for the entire engine, is made from one of the following:</a:t>
            </a:r>
          </a:p>
          <a:p>
            <a:pPr lvl="1"/>
            <a:r>
              <a:rPr lang="en-US" dirty="0"/>
              <a:t>Gray cast iron</a:t>
            </a:r>
          </a:p>
          <a:p>
            <a:pPr lvl="1"/>
            <a:r>
              <a:rPr lang="en-US" dirty="0"/>
              <a:t>Cast aluminum</a:t>
            </a:r>
          </a:p>
          <a:p>
            <a:pPr lvl="1"/>
            <a:r>
              <a:rPr lang="en-US" dirty="0"/>
              <a:t>Die-cast aluminum alloy</a:t>
            </a:r>
          </a:p>
          <a:p>
            <a:r>
              <a:rPr lang="en-US" dirty="0"/>
              <a:t>Block Manufacturing</a:t>
            </a:r>
          </a:p>
        </p:txBody>
      </p:sp>
    </p:spTree>
    <p:extLst>
      <p:ext uri="{BB962C8B-B14F-4D97-AF65-F5344CB8AC3E}">
        <p14:creationId xmlns:p14="http://schemas.microsoft.com/office/powerpoint/2010/main" val="85670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ENGINE BLOCKS (2 OF 2)</a:t>
            </a:r>
          </a:p>
        </p:txBody>
      </p:sp>
      <p:sp>
        <p:nvSpPr>
          <p:cNvPr id="10242" name="Rectangle 3"/>
          <p:cNvSpPr>
            <a:spLocks noGrp="1" noChangeArrowheads="1"/>
          </p:cNvSpPr>
          <p:nvPr>
            <p:ph idx="1"/>
          </p:nvPr>
        </p:nvSpPr>
        <p:spPr/>
        <p:txBody>
          <a:bodyPr/>
          <a:lstStyle/>
          <a:p>
            <a:r>
              <a:rPr lang="en-US" dirty="0"/>
              <a:t>Aluminum Blocks</a:t>
            </a:r>
          </a:p>
          <a:p>
            <a:r>
              <a:rPr lang="en-US" dirty="0"/>
              <a:t>Bedplate Design Blocks</a:t>
            </a:r>
          </a:p>
          <a:p>
            <a:r>
              <a:rPr lang="en-US" dirty="0"/>
              <a:t>Casting Numbers</a:t>
            </a:r>
          </a:p>
          <a:p>
            <a:r>
              <a:rPr lang="en-US" dirty="0"/>
              <a:t>Block Deck</a:t>
            </a:r>
          </a:p>
          <a:p>
            <a:r>
              <a:rPr lang="en-US" dirty="0"/>
              <a:t>Cooling Passages</a:t>
            </a:r>
          </a:p>
          <a:p>
            <a:r>
              <a:rPr lang="en-US" dirty="0"/>
              <a:t>Lubricating Passages</a:t>
            </a:r>
          </a:p>
          <a:p>
            <a:r>
              <a:rPr lang="en-US" dirty="0"/>
              <a:t>Main Bearing Caps</a:t>
            </a:r>
          </a:p>
        </p:txBody>
      </p:sp>
      <p:grpSp>
        <p:nvGrpSpPr>
          <p:cNvPr id="10243" name="Group 7"/>
          <p:cNvGrpSpPr>
            <a:grpSpLocks/>
          </p:cNvGrpSpPr>
          <p:nvPr/>
        </p:nvGrpSpPr>
        <p:grpSpPr bwMode="auto">
          <a:xfrm>
            <a:off x="4572000" y="1600200"/>
            <a:ext cx="4222750" cy="4267200"/>
            <a:chOff x="2880" y="1218"/>
            <a:chExt cx="2660" cy="2688"/>
          </a:xfrm>
        </p:grpSpPr>
        <p:pic>
          <p:nvPicPr>
            <p:cNvPr id="10244" name="Picture 4" descr="AAJLUB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18"/>
              <a:ext cx="2626" cy="2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2880" y="3312"/>
              <a:ext cx="2640" cy="594"/>
            </a:xfrm>
            <a:prstGeom prst="rect">
              <a:avLst/>
            </a:prstGeom>
            <a:noFill/>
            <a:ln>
              <a:noFill/>
            </a:ln>
            <a:effectLst/>
          </p:spPr>
          <p:txBody>
            <a:bodyPr>
              <a:spAutoFit/>
            </a:bodyPr>
            <a:lstStyle/>
            <a:p>
              <a:pPr>
                <a:defRPr/>
              </a:pPr>
              <a:r>
                <a:rPr lang="en-US" b="1" dirty="0">
                  <a:cs typeface="+mn-cs"/>
                </a:rPr>
                <a:t>FIGURE 30–2 </a:t>
              </a:r>
              <a:r>
                <a:rPr lang="en-US" dirty="0">
                  <a:cs typeface="+mn-cs"/>
                </a:rPr>
                <a:t>An expansion (core) plug is used to block the opening in the cylinder head or block the holes where the core sand was removed after the part was cast.</a:t>
              </a:r>
            </a:p>
          </p:txBody>
        </p:sp>
      </p:grpSp>
    </p:spTree>
    <p:extLst>
      <p:ext uri="{BB962C8B-B14F-4D97-AF65-F5344CB8AC3E}">
        <p14:creationId xmlns:p14="http://schemas.microsoft.com/office/powerpoint/2010/main" val="127228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ENGINE BLOCK SERVICE (1 OF 3)</a:t>
            </a:r>
          </a:p>
        </p:txBody>
      </p:sp>
      <p:sp>
        <p:nvSpPr>
          <p:cNvPr id="11266" name="Rectangle 3"/>
          <p:cNvSpPr>
            <a:spLocks noGrp="1" noChangeArrowheads="1"/>
          </p:cNvSpPr>
          <p:nvPr>
            <p:ph type="body" idx="1"/>
          </p:nvPr>
        </p:nvSpPr>
        <p:spPr/>
        <p:txBody>
          <a:bodyPr/>
          <a:lstStyle/>
          <a:p>
            <a:r>
              <a:rPr lang="en-US" dirty="0"/>
              <a:t>Procedures</a:t>
            </a:r>
          </a:p>
          <a:p>
            <a:pPr lvl="1"/>
            <a:r>
              <a:rPr lang="en-US" dirty="0"/>
              <a:t>All parts of the block must be of the correct size and they must be aligned</a:t>
            </a:r>
          </a:p>
          <a:p>
            <a:pPr lvl="1"/>
            <a:r>
              <a:rPr lang="en-US" dirty="0"/>
              <a:t>The parts must also have the proper finishes if the engine is to function dependably for a normal service life. </a:t>
            </a:r>
          </a:p>
        </p:txBody>
      </p:sp>
    </p:spTree>
    <p:extLst>
      <p:ext uri="{BB962C8B-B14F-4D97-AF65-F5344CB8AC3E}">
        <p14:creationId xmlns:p14="http://schemas.microsoft.com/office/powerpoint/2010/main" val="244022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ENGINE BLOCK SERVICE (2 OF 3)</a:t>
            </a:r>
          </a:p>
        </p:txBody>
      </p:sp>
      <p:sp>
        <p:nvSpPr>
          <p:cNvPr id="12290" name="Rectangle 3"/>
          <p:cNvSpPr>
            <a:spLocks noGrp="1" noChangeArrowheads="1"/>
          </p:cNvSpPr>
          <p:nvPr>
            <p:ph type="body" idx="1"/>
          </p:nvPr>
        </p:nvSpPr>
        <p:spPr/>
        <p:txBody>
          <a:bodyPr/>
          <a:lstStyle/>
          <a:p>
            <a:pPr lvl="1"/>
            <a:r>
              <a:rPr lang="en-US" dirty="0"/>
              <a:t>Engine blueprinting is the reconditioning of all the critical surfaces and dimensions so that the block is actually like new.</a:t>
            </a:r>
          </a:p>
          <a:p>
            <a:pPr lvl="1"/>
            <a:r>
              <a:rPr lang="en-US" dirty="0"/>
              <a:t>After a thorough cleaning, the block should be inspected for cracks or other flaws before machine work begins.</a:t>
            </a:r>
          </a:p>
        </p:txBody>
      </p:sp>
    </p:spTree>
    <p:extLst>
      <p:ext uri="{BB962C8B-B14F-4D97-AF65-F5344CB8AC3E}">
        <p14:creationId xmlns:p14="http://schemas.microsoft.com/office/powerpoint/2010/main" val="347683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BLOCK SERVICE (3 OF 3)</a:t>
            </a:r>
          </a:p>
        </p:txBody>
      </p:sp>
      <p:sp>
        <p:nvSpPr>
          <p:cNvPr id="3" name="Content Placeholder 2"/>
          <p:cNvSpPr>
            <a:spLocks noGrp="1"/>
          </p:cNvSpPr>
          <p:nvPr>
            <p:ph idx="1"/>
          </p:nvPr>
        </p:nvSpPr>
        <p:spPr/>
        <p:txBody>
          <a:bodyPr/>
          <a:lstStyle/>
          <a:p>
            <a:pPr lvl="1"/>
            <a:r>
              <a:rPr lang="en-US" dirty="0"/>
              <a:t>After the block has been cleaned and cracked checked, the block should be prepared in the following sequence.</a:t>
            </a:r>
          </a:p>
          <a:p>
            <a:pPr lvl="2"/>
            <a:r>
              <a:rPr lang="en-US" dirty="0"/>
              <a:t>Operation 1 Main bearing housing bore alignment, often called "align boring" (or honing)</a:t>
            </a:r>
          </a:p>
          <a:p>
            <a:pPr lvl="2"/>
            <a:r>
              <a:rPr lang="en-US" dirty="0"/>
              <a:t>Operation 2 Machining of the block deck surface parallel to the crankshaft</a:t>
            </a:r>
          </a:p>
          <a:p>
            <a:pPr lvl="2"/>
            <a:r>
              <a:rPr lang="en-US" dirty="0"/>
              <a:t>Operation 3 Cylinder boring and honing</a:t>
            </a:r>
          </a:p>
        </p:txBody>
      </p:sp>
    </p:spTree>
    <p:extLst>
      <p:ext uri="{BB962C8B-B14F-4D97-AF65-F5344CB8AC3E}">
        <p14:creationId xmlns:p14="http://schemas.microsoft.com/office/powerpoint/2010/main" val="188252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30–</a:t>
            </a:r>
            <a:r>
              <a:rPr lang="en-US" cap="all" dirty="0"/>
              <a:t>16</a:t>
            </a:r>
            <a:r>
              <a:rPr lang="en-US" dirty="0"/>
              <a:t> The main bearing bores of a warped block usually bend into a bowed shape. The greatest distortion is in the center bores.</a:t>
            </a:r>
          </a:p>
        </p:txBody>
      </p:sp>
      <p:pic>
        <p:nvPicPr>
          <p:cNvPr id="3" name="Picture 2" descr="6540030016.jpg"/>
          <p:cNvPicPr>
            <a:picLocks noChangeAspect="1"/>
          </p:cNvPicPr>
          <p:nvPr/>
        </p:nvPicPr>
        <p:blipFill>
          <a:blip r:embed="rId2" cstate="print"/>
          <a:stretch>
            <a:fillRect/>
          </a:stretch>
        </p:blipFill>
        <p:spPr>
          <a:xfrm>
            <a:off x="2136039" y="2360981"/>
            <a:ext cx="4871923" cy="3050438"/>
          </a:xfrm>
          <a:prstGeom prst="rect">
            <a:avLst/>
          </a:prstGeom>
        </p:spPr>
      </p:pic>
    </p:spTree>
    <p:extLst>
      <p:ext uri="{BB962C8B-B14F-4D97-AF65-F5344CB8AC3E}">
        <p14:creationId xmlns:p14="http://schemas.microsoft.com/office/powerpoint/2010/main" val="174114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30–</a:t>
            </a:r>
            <a:r>
              <a:rPr lang="en-US" cap="all" dirty="0"/>
              <a:t>21</a:t>
            </a:r>
            <a:r>
              <a:rPr lang="en-US" dirty="0"/>
              <a:t> Grinding the deck surface of the block.</a:t>
            </a:r>
          </a:p>
        </p:txBody>
      </p:sp>
      <p:pic>
        <p:nvPicPr>
          <p:cNvPr id="3" name="Picture 2" descr="6540030023.jpg"/>
          <p:cNvPicPr>
            <a:picLocks noChangeAspect="1"/>
          </p:cNvPicPr>
          <p:nvPr/>
        </p:nvPicPr>
        <p:blipFill>
          <a:blip r:embed="rId2" cstate="print"/>
          <a:stretch>
            <a:fillRect/>
          </a:stretch>
        </p:blipFill>
        <p:spPr>
          <a:xfrm>
            <a:off x="1691640" y="1856232"/>
            <a:ext cx="5760720" cy="4059936"/>
          </a:xfrm>
          <a:prstGeom prst="rect">
            <a:avLst/>
          </a:prstGeom>
        </p:spPr>
      </p:pic>
    </p:spTree>
    <p:extLst>
      <p:ext uri="{BB962C8B-B14F-4D97-AF65-F5344CB8AC3E}">
        <p14:creationId xmlns:p14="http://schemas.microsoft.com/office/powerpoint/2010/main" val="3107730523"/>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4257</TotalTime>
  <Words>790</Words>
  <Application>Microsoft Office PowerPoint</Application>
  <PresentationFormat>On-screen Show (4:3)</PresentationFormat>
  <Paragraphs>81</Paragraphs>
  <Slides>19</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Open Sans</vt:lpstr>
      <vt:lpstr>Tahoma</vt:lpstr>
      <vt:lpstr>Times New Roman</vt:lpstr>
      <vt:lpstr>Wingdings</vt:lpstr>
      <vt:lpstr>508 Lecture</vt:lpstr>
      <vt:lpstr>Automotive Engines Theory and Servicing</vt:lpstr>
      <vt:lpstr>OBJECTIVES</vt:lpstr>
      <vt:lpstr>ENGINE BLOCKS (1 OF 2)</vt:lpstr>
      <vt:lpstr>ENGINE BLOCKS (2 OF 2)</vt:lpstr>
      <vt:lpstr>ENGINE BLOCK SERVICE (1 OF 3)</vt:lpstr>
      <vt:lpstr>ENGINE BLOCK SERVICE (2 OF 3)</vt:lpstr>
      <vt:lpstr>ENGINE BLOCK SERVICE (3 OF 3)</vt:lpstr>
      <vt:lpstr>Figure 30–16 The main bearing bores of a warped block usually bend into a bowed shape. The greatest distortion is in the center bores.</vt:lpstr>
      <vt:lpstr>Figure 30–21 Grinding the deck surface of the block.</vt:lpstr>
      <vt:lpstr>Figure 30–22 Cylinders wear in a taper, with most of the wear occurring at the top of the cylinder where the greatest amount of heat and pressure are created. The ridge is formed because the very top part of the cylinder is not contacted by the rings.</vt:lpstr>
      <vt:lpstr>BLOCK PREPARATION FOR ASSEMBLY (1 OF 2)</vt:lpstr>
      <vt:lpstr>BLOCK PREPARATION FOR ASSEMBLY (2 OF 2)</vt:lpstr>
      <vt:lpstr>Figure 30–35 A tread chaser or bottoming tap should be used in all threaded holes before assembling the engine.</vt:lpstr>
      <vt:lpstr>Animation: Check Cylinder Bore Wear (The animation will automatically start in a few seconds) </vt:lpstr>
      <vt:lpstr>Animation: Determine Piston to Bore Clearance (The animation will automatically start in a few seconds) </vt:lpstr>
      <vt:lpstr>SUMMARY (1 OF 2)</vt:lpstr>
      <vt:lpstr>SUMMARY (2 OF 2)</vt:lpstr>
      <vt:lpstr>Video Links (Internet Access Required)</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Engine Blocks</dc:title>
  <dc:subject>Automotive Engines Theory and Servicing, Ninth Edition</dc:subject>
  <dc:creator>James D. Halderman</dc:creator>
  <cp:keywords>Automotive</cp:keywords>
  <cp:lastModifiedBy>Glen Plants</cp:lastModifiedBy>
  <cp:revision>213</cp:revision>
  <dcterms:created xsi:type="dcterms:W3CDTF">2014-07-14T20:04:21Z</dcterms:created>
  <dcterms:modified xsi:type="dcterms:W3CDTF">2021-01-26T18:51:10Z</dcterms:modified>
</cp:coreProperties>
</file>