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376" r:id="rId2"/>
    <p:sldId id="433" r:id="rId3"/>
    <p:sldId id="434" r:id="rId4"/>
    <p:sldId id="435" r:id="rId5"/>
    <p:sldId id="436" r:id="rId6"/>
    <p:sldId id="437" r:id="rId7"/>
    <p:sldId id="438" r:id="rId8"/>
    <p:sldId id="462" r:id="rId9"/>
    <p:sldId id="439" r:id="rId10"/>
    <p:sldId id="440" r:id="rId11"/>
    <p:sldId id="441" r:id="rId12"/>
    <p:sldId id="442" r:id="rId13"/>
    <p:sldId id="443" r:id="rId14"/>
    <p:sldId id="1093" r:id="rId15"/>
    <p:sldId id="463" r:id="rId16"/>
    <p:sldId id="444" r:id="rId17"/>
    <p:sldId id="445" r:id="rId18"/>
    <p:sldId id="457" r:id="rId19"/>
    <p:sldId id="464" r:id="rId20"/>
    <p:sldId id="446" r:id="rId21"/>
    <p:sldId id="465" r:id="rId22"/>
    <p:sldId id="447" r:id="rId23"/>
    <p:sldId id="458" r:id="rId24"/>
    <p:sldId id="466" r:id="rId25"/>
    <p:sldId id="1091" r:id="rId26"/>
    <p:sldId id="1092" r:id="rId27"/>
    <p:sldId id="448" r:id="rId28"/>
    <p:sldId id="449" r:id="rId29"/>
    <p:sldId id="450" r:id="rId30"/>
    <p:sldId id="459" r:id="rId31"/>
    <p:sldId id="451" r:id="rId32"/>
    <p:sldId id="1089" r:id="rId33"/>
    <p:sldId id="452" r:id="rId34"/>
    <p:sldId id="460" r:id="rId35"/>
    <p:sldId id="1090" r:id="rId36"/>
    <p:sldId id="467" r:id="rId37"/>
    <p:sldId id="1088" r:id="rId38"/>
    <p:sldId id="453" r:id="rId39"/>
    <p:sldId id="454" r:id="rId40"/>
    <p:sldId id="455" r:id="rId41"/>
    <p:sldId id="456" r:id="rId42"/>
    <p:sldId id="461" r:id="rId43"/>
    <p:sldId id="1094" r:id="rId44"/>
    <p:sldId id="1095" r:id="rId45"/>
    <p:sldId id="1096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70"/>
    <a:srgbClr val="007FA3"/>
    <a:srgbClr val="003057"/>
    <a:srgbClr val="E3EBF6"/>
    <a:srgbClr val="7EB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77" autoAdjust="0"/>
    <p:restoredTop sz="83248" autoAdjust="0"/>
  </p:normalViewPr>
  <p:slideViewPr>
    <p:cSldViewPr>
      <p:cViewPr varScale="1">
        <p:scale>
          <a:sx n="114" d="100"/>
          <a:sy n="114" d="100"/>
        </p:scale>
        <p:origin x="155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1212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D874E-E9D5-433B-A149-BDF6BFDD40A8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CAA22-461C-45B4-A301-BFCA580174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192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51F04-9E25-42C3-8BC5-EC2E8469D95E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D6722-9B4D-4E29-B226-C325925A81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59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4035" indent="-282321"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9284" indent="-225857"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0998" indent="-225857"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2711" indent="-225857"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4425" indent="-225857" defTabSz="91440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6138" indent="-225857" defTabSz="91440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852" indent="-225857" defTabSz="91440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39566" indent="-225857" defTabSz="91440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583A24-2CAD-5542-A3C1-E4C7B2783875}" type="slidenum">
              <a:rPr lang="en-US" sz="1200">
                <a:latin typeface="Tahoma" charset="0"/>
              </a:rPr>
              <a:pPr eaLnBrk="1" hangingPunct="1"/>
              <a:t>2</a:t>
            </a:fld>
            <a:endParaRPr lang="en-US" sz="1200" dirty="0">
              <a:latin typeface="Tahoma" charset="0"/>
            </a:endParaRPr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4035" indent="-282321"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9284" indent="-225857"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0998" indent="-225857"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2711" indent="-225857"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4425" indent="-225857" defTabSz="91440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6138" indent="-225857" defTabSz="91440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852" indent="-225857" defTabSz="91440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39566" indent="-225857" defTabSz="91440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584AD1C-7297-F24C-A08C-2A951E88CF88}" type="slidenum">
              <a:rPr lang="en-US" sz="1200">
                <a:latin typeface="Tahoma" charset="0"/>
              </a:rPr>
              <a:pPr eaLnBrk="1" hangingPunct="1"/>
              <a:t>3</a:t>
            </a:fld>
            <a:endParaRPr lang="en-US" sz="1200" dirty="0">
              <a:latin typeface="Tahoma" charset="0"/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white">
          <a:xfrm>
            <a:off x="0" y="0"/>
            <a:ext cx="9144000" cy="3886200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2838451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4687" y="3962400"/>
            <a:ext cx="7794626" cy="17526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80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93969" y="6408738"/>
            <a:ext cx="9096069" cy="463550"/>
            <a:chOff x="93969" y="6408738"/>
            <a:chExt cx="9096069" cy="463550"/>
          </a:xfrm>
        </p:grpSpPr>
        <p:sp>
          <p:nvSpPr>
            <p:cNvPr id="6" name="Copyright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2015, 2012, 2009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7" name="Pearson Logo" descr="Pearson_Bound_Whit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136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62484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168775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975" y="914400"/>
            <a:ext cx="4168775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6494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62484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848995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3657600"/>
            <a:ext cx="848995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5872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897154"/>
            <a:ext cx="8229600" cy="415498"/>
          </a:xfrm>
        </p:spPr>
        <p:txBody>
          <a:bodyPr>
            <a:spAutoFit/>
          </a:bodyPr>
          <a:lstStyle>
            <a:lvl1pPr>
              <a:defRPr sz="27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31654"/>
          </a:xfrm>
        </p:spPr>
        <p:txBody>
          <a:bodyPr>
            <a:spAutoFit/>
          </a:bodyPr>
          <a:lstStyle>
            <a:lvl1pPr>
              <a:buClr>
                <a:srgbClr val="007FA3"/>
              </a:buClr>
              <a:buSzPct val="100000"/>
              <a:defRPr/>
            </a:lvl1pPr>
            <a:lvl2pPr>
              <a:buClr>
                <a:srgbClr val="007FA3"/>
              </a:buClr>
              <a:defRPr/>
            </a:lvl2pPr>
            <a:lvl3pPr>
              <a:buClr>
                <a:srgbClr val="007FA3"/>
              </a:buClr>
              <a:defRPr/>
            </a:lvl3pPr>
            <a:lvl4pPr>
              <a:buClr>
                <a:srgbClr val="007FA3"/>
              </a:buClr>
              <a:defRPr/>
            </a:lvl4pPr>
            <a:lvl5pPr>
              <a:buClr>
                <a:srgbClr val="007FA3"/>
              </a:buClr>
              <a:defRPr/>
            </a:lvl5pPr>
            <a:lvl6pPr>
              <a:buClr>
                <a:srgbClr val="007FA3"/>
              </a:buClr>
              <a:defRPr/>
            </a:lvl6pPr>
            <a:lvl7pPr>
              <a:buClr>
                <a:srgbClr val="007FA3"/>
              </a:buClr>
              <a:defRPr/>
            </a:lvl7pPr>
            <a:lvl8pPr>
              <a:buClr>
                <a:srgbClr val="007FA3"/>
              </a:buClr>
              <a:defRPr/>
            </a:lvl8pPr>
            <a:lvl9pPr>
              <a:buClr>
                <a:srgbClr val="007FA3"/>
              </a:buCl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3969" y="6172202"/>
            <a:ext cx="8595360" cy="2354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335713" y="113072"/>
            <a:ext cx="2133600" cy="182880"/>
          </a:xfrm>
        </p:spPr>
        <p:txBody>
          <a:bodyPr/>
          <a:lstStyle/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9313" y="113072"/>
            <a:ext cx="551783" cy="182880"/>
          </a:xfrm>
        </p:spPr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990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white">
          <a:xfrm>
            <a:off x="0" y="0"/>
            <a:ext cx="9144000" cy="1371600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622828"/>
          </a:xfrm>
        </p:spPr>
        <p:txBody>
          <a:bodyPr anchor="t"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16430"/>
            <a:ext cx="8229600" cy="4789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edition here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0" y="1600201"/>
            <a:ext cx="3657600" cy="160019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4400" baseline="0"/>
            </a:lvl1pPr>
            <a:lvl2pPr marL="0" indent="0">
              <a:spcBef>
                <a:spcPts val="0"/>
              </a:spcBef>
              <a:buNone/>
              <a:defRPr sz="4400"/>
            </a:lvl2pPr>
            <a:lvl3pPr marL="0" indent="0">
              <a:spcBef>
                <a:spcPts val="0"/>
              </a:spcBef>
              <a:buNone/>
              <a:defRPr sz="4400"/>
            </a:lvl3pPr>
            <a:lvl4pPr marL="0" indent="0">
              <a:spcBef>
                <a:spcPts val="0"/>
              </a:spcBef>
              <a:buNone/>
              <a:defRPr sz="4400"/>
            </a:lvl4pPr>
            <a:lvl5pPr marL="0" indent="0">
              <a:spcBef>
                <a:spcPts val="0"/>
              </a:spcBef>
              <a:buNone/>
              <a:defRPr sz="4400"/>
            </a:lvl5pPr>
            <a:lvl6pPr marL="0" indent="0">
              <a:spcBef>
                <a:spcPts val="0"/>
              </a:spcBef>
              <a:buNone/>
              <a:defRPr sz="4400"/>
            </a:lvl6pPr>
            <a:lvl7pPr marL="0" indent="0">
              <a:spcBef>
                <a:spcPts val="0"/>
              </a:spcBef>
              <a:buNone/>
              <a:defRPr sz="4400"/>
            </a:lvl7pPr>
            <a:lvl8pPr marL="0" indent="0">
              <a:spcBef>
                <a:spcPts val="0"/>
              </a:spcBef>
              <a:buNone/>
              <a:defRPr sz="4400"/>
            </a:lvl8pPr>
            <a:lvl9pPr marL="0" indent="0">
              <a:spcBef>
                <a:spcPts val="0"/>
              </a:spcBef>
              <a:buNone/>
              <a:defRPr sz="4400"/>
            </a:lvl9pPr>
          </a:lstStyle>
          <a:p>
            <a:pPr lvl="0"/>
            <a:r>
              <a:rPr lang="en-US" dirty="0"/>
              <a:t>Chapter ##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029200" y="3200400"/>
            <a:ext cx="3657600" cy="292576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  <a:lvl6pPr marL="0" indent="0">
              <a:spcBef>
                <a:spcPts val="0"/>
              </a:spcBef>
              <a:buNone/>
              <a:defRPr/>
            </a:lvl6pPr>
            <a:lvl7pPr marL="0" indent="0">
              <a:spcBef>
                <a:spcPts val="0"/>
              </a:spcBef>
              <a:buNone/>
              <a:defRPr/>
            </a:lvl7pPr>
            <a:lvl8pPr marL="0" indent="0">
              <a:spcBef>
                <a:spcPts val="0"/>
              </a:spcBef>
              <a:buNone/>
              <a:defRPr/>
            </a:lvl8pPr>
            <a:lvl9pPr marL="0" indent="0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93969" y="6622537"/>
            <a:ext cx="8595360" cy="2354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33338" y="6400800"/>
            <a:ext cx="9156700" cy="465137"/>
            <a:chOff x="33338" y="6408738"/>
            <a:chExt cx="9156700" cy="465137"/>
          </a:xfrm>
        </p:grpSpPr>
        <p:pic>
          <p:nvPicPr>
            <p:cNvPr id="13" name="Always Learning Logo" descr="Pearson: Always Learning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33338" y="6443663"/>
              <a:ext cx="1660525" cy="4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earson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opyright" descr="Copyright 2015, 2012, 2009"/>
            <p:cNvSpPr txBox="1">
              <a:spLocks noChangeArrowheads="1"/>
            </p:cNvSpPr>
            <p:nvPr/>
          </p:nvSpPr>
          <p:spPr bwMode="auto">
            <a:xfrm>
              <a:off x="14136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2018, 2015, 2011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1062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earning Objectiv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622828"/>
          </a:xfrm>
        </p:spPr>
        <p:txBody>
          <a:bodyPr anchor="t"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Learning Objectives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16430"/>
            <a:ext cx="8229600" cy="4027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add Learning Objective(s)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63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909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18872" indent="-118872">
              <a:buClr>
                <a:schemeClr val="bg1"/>
              </a:buClr>
              <a:buSzPct val="25000"/>
              <a:defRPr sz="2400"/>
            </a:lvl1pPr>
            <a:lvl2pPr marL="569913" indent="-285750">
              <a:defRPr sz="2000"/>
            </a:lvl2pPr>
            <a:lvl3pPr>
              <a:defRPr sz="2000"/>
            </a:lvl3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0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g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1066800"/>
          </a:xfrm>
        </p:spPr>
        <p:txBody>
          <a:bodyPr anchor="t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figure number and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368160"/>
            <a:ext cx="8229600" cy="916856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0"/>
              </a:spcBef>
              <a:buNone/>
              <a:defRPr sz="1600"/>
            </a:lvl2pPr>
            <a:lvl3pPr marL="0" indent="0">
              <a:spcBef>
                <a:spcPts val="0"/>
              </a:spcBef>
              <a:buNone/>
              <a:defRPr sz="1600"/>
            </a:lvl3pPr>
            <a:lvl4pPr marL="0" indent="0">
              <a:spcBef>
                <a:spcPts val="0"/>
              </a:spcBef>
              <a:buNone/>
              <a:defRPr sz="1600"/>
            </a:lvl4pPr>
            <a:lvl5pPr marL="0" indent="0">
              <a:spcBef>
                <a:spcPts val="0"/>
              </a:spcBef>
              <a:buNone/>
              <a:defRPr sz="1600"/>
            </a:lvl5pPr>
            <a:lvl6pPr marL="0" indent="0">
              <a:spcBef>
                <a:spcPts val="0"/>
              </a:spcBef>
              <a:buNone/>
              <a:defRPr sz="1600"/>
            </a:lvl6pPr>
            <a:lvl7pPr marL="0" indent="0">
              <a:spcBef>
                <a:spcPts val="0"/>
              </a:spcBef>
              <a:buNone/>
              <a:defRPr sz="1600"/>
            </a:lvl7pPr>
            <a:lvl8pPr marL="0" indent="0">
              <a:spcBef>
                <a:spcPts val="0"/>
              </a:spcBef>
              <a:buNone/>
              <a:defRPr sz="1600"/>
            </a:lvl8pPr>
            <a:lvl9pPr marL="0" indent="0">
              <a:spcBef>
                <a:spcPts val="0"/>
              </a:spcBef>
              <a:buNone/>
              <a:defRPr sz="1600"/>
            </a:lvl9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 bwMode="white">
          <a:xfrm>
            <a:off x="-7938" y="6400800"/>
            <a:ext cx="9161464" cy="430213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93969" y="6408738"/>
            <a:ext cx="9096069" cy="463550"/>
            <a:chOff x="93969" y="6408738"/>
            <a:chExt cx="9096069" cy="463550"/>
          </a:xfrm>
        </p:grpSpPr>
        <p:sp>
          <p:nvSpPr>
            <p:cNvPr id="6" name="Copyright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2015, 2012, 2009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7" name="Pearson Logo" descr="Pearson_Bound_Whit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3796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63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57200" y="3962400"/>
            <a:ext cx="8229600" cy="2163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799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47800"/>
            <a:ext cx="7772400" cy="2152651"/>
          </a:xfrm>
        </p:spPr>
        <p:txBody>
          <a:bodyPr anchor="b">
            <a:noAutofit/>
          </a:bodyPr>
          <a:lstStyle>
            <a:lvl1pPr algn="l">
              <a:defRPr sz="4000" b="1" cap="none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4687" y="3962400"/>
            <a:ext cx="7794627" cy="17526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704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126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white">
          <a:xfrm>
            <a:off x="0" y="0"/>
            <a:ext cx="9144000" cy="1371600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109728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969" y="6172200"/>
            <a:ext cx="8595360" cy="235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35713" y="113072"/>
            <a:ext cx="21336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9312" y="113072"/>
            <a:ext cx="551783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white">
          <a:xfrm>
            <a:off x="-7938" y="6407663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93969" y="6380676"/>
            <a:ext cx="9096069" cy="463550"/>
            <a:chOff x="93969" y="6408738"/>
            <a:chExt cx="9096069" cy="463550"/>
          </a:xfrm>
        </p:grpSpPr>
        <p:sp>
          <p:nvSpPr>
            <p:cNvPr id="13" name="Copyright" descr="Pearson: Copyright 2015, 2012, 2009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2018, 2015, 2011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14" name="Pearson Logo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157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6" r:id="rId3"/>
    <p:sldLayoutId id="2147483650" r:id="rId4"/>
    <p:sldLayoutId id="2147483659" r:id="rId5"/>
    <p:sldLayoutId id="2147483658" r:id="rId6"/>
    <p:sldLayoutId id="2147483660" r:id="rId7"/>
    <p:sldLayoutId id="2147483651" r:id="rId8"/>
    <p:sldLayoutId id="2147483654" r:id="rId9"/>
    <p:sldLayoutId id="2147483655" r:id="rId10"/>
    <p:sldLayoutId id="2147483661" r:id="rId11"/>
    <p:sldLayoutId id="2147483662" r:id="rId12"/>
    <p:sldLayoutId id="2147483663" r:id="rId13"/>
    <p:sldLayoutId id="2147483664" r:id="rId14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400" b="1" kern="1200">
          <a:solidFill>
            <a:schemeClr val="bg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56032" indent="-256032" algn="l" defTabSz="914400" rtl="0" eaLnBrk="1" latinLnBrk="0" hangingPunct="1">
        <a:spcBef>
          <a:spcPts val="1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5AFyb4CAGxg" TargetMode="External"/><Relationship Id="rId3" Type="http://schemas.openxmlformats.org/officeDocument/2006/relationships/hyperlink" Target="https://www.youtube.com/watch?v=heBAwFB1_Ys" TargetMode="External"/><Relationship Id="rId7" Type="http://schemas.openxmlformats.org/officeDocument/2006/relationships/hyperlink" Target="https://www.youtube.com/watch?v=ruVq-k_zB6c" TargetMode="External"/><Relationship Id="rId2" Type="http://schemas.openxmlformats.org/officeDocument/2006/relationships/hyperlink" Target="https://www.youtube.com/watch?v=rHOj-HJZ48Y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youtube.com/watch?v=igDKPVxPtcc" TargetMode="External"/><Relationship Id="rId11" Type="http://schemas.openxmlformats.org/officeDocument/2006/relationships/hyperlink" Target="https://www.youtube.com/watch?v=nkkTX7XWk0w" TargetMode="External"/><Relationship Id="rId5" Type="http://schemas.openxmlformats.org/officeDocument/2006/relationships/hyperlink" Target="https://www.youtube.com/watch?v=2MvH3usFkAA" TargetMode="External"/><Relationship Id="rId10" Type="http://schemas.openxmlformats.org/officeDocument/2006/relationships/hyperlink" Target="https://www.youtube.com/watch?v=8WK6zilY0RM" TargetMode="External"/><Relationship Id="rId4" Type="http://schemas.openxmlformats.org/officeDocument/2006/relationships/hyperlink" Target="https://www.youtube.com/watch?v=JmtiYheNBWc" TargetMode="External"/><Relationship Id="rId9" Type="http://schemas.openxmlformats.org/officeDocument/2006/relationships/hyperlink" Target="https://www.youtube.com/watch?v=zkPqrNblYks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bvg1RKqexco" TargetMode="External"/><Relationship Id="rId3" Type="http://schemas.openxmlformats.org/officeDocument/2006/relationships/hyperlink" Target="https://www.youtube.com/watch?v=rXuATjw4LQ8" TargetMode="External"/><Relationship Id="rId7" Type="http://schemas.openxmlformats.org/officeDocument/2006/relationships/hyperlink" Target="https://www.youtube.com/watch?v=ry2nP7I315M" TargetMode="External"/><Relationship Id="rId2" Type="http://schemas.openxmlformats.org/officeDocument/2006/relationships/hyperlink" Target="https://www.youtube.com/watch?v=OtRlQrAc5IY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youtube.com/watch?v=eO55XgK5NcU" TargetMode="External"/><Relationship Id="rId11" Type="http://schemas.openxmlformats.org/officeDocument/2006/relationships/hyperlink" Target="https://www.youtube.com/watch?v=23sYBHH9fUA" TargetMode="External"/><Relationship Id="rId5" Type="http://schemas.openxmlformats.org/officeDocument/2006/relationships/hyperlink" Target="https://www.youtube.com/watch?v=uqMYMskOQQQ" TargetMode="External"/><Relationship Id="rId10" Type="http://schemas.openxmlformats.org/officeDocument/2006/relationships/hyperlink" Target="https://www.youtube.com/watch?v=mPdSCWZbHEU" TargetMode="External"/><Relationship Id="rId4" Type="http://schemas.openxmlformats.org/officeDocument/2006/relationships/hyperlink" Target="https://www.youtube.com/watch?v=bcMuttJ9RFc" TargetMode="External"/><Relationship Id="rId9" Type="http://schemas.openxmlformats.org/officeDocument/2006/relationships/hyperlink" Target="https://www.youtube.com/watch?v=JRleCQqh9jY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_uAnQFjTI4" TargetMode="External"/><Relationship Id="rId7" Type="http://schemas.openxmlformats.org/officeDocument/2006/relationships/hyperlink" Target="https://www.youtube.com/watch?v=Yp7WpLNFZtk" TargetMode="External"/><Relationship Id="rId2" Type="http://schemas.openxmlformats.org/officeDocument/2006/relationships/hyperlink" Target="https://www.youtube.com/watch?v=Q6A15dhtJN4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youtube.com/watch?v=9v2ld2u2lKQ" TargetMode="External"/><Relationship Id="rId5" Type="http://schemas.openxmlformats.org/officeDocument/2006/relationships/hyperlink" Target="https://www.youtube.com/watch?v=Yl63J-N8JHo" TargetMode="External"/><Relationship Id="rId4" Type="http://schemas.openxmlformats.org/officeDocument/2006/relationships/hyperlink" Target="https://www.youtube.com/watch?v=glUXDMuQ3Bs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Automotive Engines Theory and Servicing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Ninth Edition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Chapter 28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Camshafts and Valve Trains</a:t>
            </a:r>
          </a:p>
        </p:txBody>
      </p:sp>
      <p:pic>
        <p:nvPicPr>
          <p:cNvPr id="6" name="Picture 5" descr="0134654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8576" y="1447799"/>
            <a:ext cx="3840480" cy="49006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CAMSHAFT DRIVES (2 OF 2)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3962400" cy="4525963"/>
          </a:xfrm>
        </p:spPr>
        <p:txBody>
          <a:bodyPr/>
          <a:lstStyle/>
          <a:p>
            <a:r>
              <a:rPr lang="en-US" dirty="0"/>
              <a:t>Camshaft Chain Drives</a:t>
            </a:r>
          </a:p>
          <a:p>
            <a:r>
              <a:rPr lang="en-US" dirty="0"/>
              <a:t>Camshaft Belt Drives</a:t>
            </a:r>
          </a:p>
        </p:txBody>
      </p:sp>
      <p:grpSp>
        <p:nvGrpSpPr>
          <p:cNvPr id="16387" name="Group 7"/>
          <p:cNvGrpSpPr>
            <a:grpSpLocks/>
          </p:cNvGrpSpPr>
          <p:nvPr/>
        </p:nvGrpSpPr>
        <p:grpSpPr bwMode="auto">
          <a:xfrm>
            <a:off x="762000" y="1671638"/>
            <a:ext cx="8032750" cy="4391025"/>
            <a:chOff x="480" y="1053"/>
            <a:chExt cx="5060" cy="2766"/>
          </a:xfrm>
        </p:grpSpPr>
        <p:pic>
          <p:nvPicPr>
            <p:cNvPr id="16388" name="Picture 4" descr="AAJLQFB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053"/>
              <a:ext cx="2324" cy="2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0" name="Rectangle 6"/>
            <p:cNvSpPr>
              <a:spLocks noChangeArrowheads="1"/>
            </p:cNvSpPr>
            <p:nvPr/>
          </p:nvSpPr>
          <p:spPr bwMode="auto">
            <a:xfrm>
              <a:off x="480" y="2544"/>
              <a:ext cx="2400" cy="86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b="1" dirty="0">
                  <a:cs typeface="+mn-cs"/>
                </a:rPr>
                <a:t>FIGURE 28–9 </a:t>
              </a:r>
              <a:r>
                <a:rPr lang="en-US" dirty="0">
                  <a:cs typeface="+mn-cs"/>
                </a:rPr>
                <a:t>The larger camshaft gear is usually made from fiber and given a helical cut to help reduce noise. By making the camshaft gear twice as large as the crankshaft gear, the camshaft rotates one revolution for every two of the crankshaft.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3405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CAMSHAFT MOVEMENT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3886200" cy="4525963"/>
          </a:xfrm>
        </p:spPr>
        <p:txBody>
          <a:bodyPr/>
          <a:lstStyle/>
          <a:p>
            <a:r>
              <a:rPr lang="en-US" dirty="0"/>
              <a:t>Reasons Camshafts Move</a:t>
            </a:r>
          </a:p>
          <a:p>
            <a:r>
              <a:rPr lang="en-US" dirty="0"/>
              <a:t>Why Flat-bottom Lifters Rotate</a:t>
            </a:r>
          </a:p>
          <a:p>
            <a:r>
              <a:rPr lang="en-US" dirty="0"/>
              <a:t>Camshaft Lobe Lift</a:t>
            </a:r>
          </a:p>
        </p:txBody>
      </p:sp>
      <p:grpSp>
        <p:nvGrpSpPr>
          <p:cNvPr id="17411" name="Group 7"/>
          <p:cNvGrpSpPr>
            <a:grpSpLocks/>
          </p:cNvGrpSpPr>
          <p:nvPr/>
        </p:nvGrpSpPr>
        <p:grpSpPr bwMode="auto">
          <a:xfrm>
            <a:off x="4625975" y="1600200"/>
            <a:ext cx="4168775" cy="4210050"/>
            <a:chOff x="2914" y="1254"/>
            <a:chExt cx="2626" cy="2652"/>
          </a:xfrm>
        </p:grpSpPr>
        <p:pic>
          <p:nvPicPr>
            <p:cNvPr id="17412" name="Picture 4" descr="AAJLQFK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" y="1254"/>
              <a:ext cx="2626" cy="2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0" name="Rectangle 6"/>
            <p:cNvSpPr>
              <a:spLocks noChangeArrowheads="1"/>
            </p:cNvSpPr>
            <p:nvPr/>
          </p:nvSpPr>
          <p:spPr bwMode="auto">
            <a:xfrm>
              <a:off x="2928" y="3312"/>
              <a:ext cx="2592" cy="59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cs typeface="+mn-cs"/>
                </a:rPr>
                <a:t>FIGURE 28–18 </a:t>
              </a:r>
              <a:r>
                <a:rPr lang="en-US" dirty="0">
                  <a:cs typeface="+mn-cs"/>
                </a:rPr>
                <a:t>The slight angle and the curve on the bottom of a flat bottom lifter cause the lifter and the pushrod to rotate during normal operation.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5564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ROCKER ARMS (1 OF 2)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rocker arm reverses the upward movement of the pushrod to produce a downward movement on the tip of the valve. </a:t>
            </a:r>
          </a:p>
          <a:p>
            <a:pPr lvl="1"/>
            <a:r>
              <a:rPr lang="en-US" dirty="0"/>
              <a:t>Engine designers make good use of the rocker arm. </a:t>
            </a:r>
          </a:p>
          <a:p>
            <a:pPr lvl="1"/>
            <a:r>
              <a:rPr lang="en-US" dirty="0"/>
              <a:t>It is designed to reduce the travel of the cam follower or lifter and pushrod while maintaining the required valve lift. </a:t>
            </a:r>
          </a:p>
          <a:p>
            <a:pPr lvl="1"/>
            <a:r>
              <a:rPr lang="en-US" dirty="0"/>
              <a:t>This is done by using a rocker arm ratio usually of 1.5:1.</a:t>
            </a:r>
          </a:p>
        </p:txBody>
      </p:sp>
    </p:spTree>
    <p:extLst>
      <p:ext uri="{BB962C8B-B14F-4D97-AF65-F5344CB8AC3E}">
        <p14:creationId xmlns:p14="http://schemas.microsoft.com/office/powerpoint/2010/main" val="2255315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ROCKER ARMS (2 OF 2)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Shaft-mounted Rocker Arms</a:t>
            </a:r>
          </a:p>
          <a:p>
            <a:r>
              <a:rPr lang="en-US" dirty="0"/>
              <a:t>Stud-mounted Rocker Arms</a:t>
            </a:r>
          </a:p>
          <a:p>
            <a:r>
              <a:rPr lang="en-US" dirty="0"/>
              <a:t>Pedestal-mounted Rocker Arms</a:t>
            </a:r>
          </a:p>
        </p:txBody>
      </p:sp>
    </p:spTree>
    <p:extLst>
      <p:ext uri="{BB962C8B-B14F-4D97-AF65-F5344CB8AC3E}">
        <p14:creationId xmlns:p14="http://schemas.microsoft.com/office/powerpoint/2010/main" val="3731415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Rocker Arm Ratio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rocker_arm_ratio">
            <a:hlinkClick r:id="" action="ppaction://media"/>
            <a:extLst>
              <a:ext uri="{FF2B5EF4-FFF2-40B4-BE49-F238E27FC236}">
                <a16:creationId xmlns:a16="http://schemas.microsoft.com/office/drawing/2014/main" id="{C8B008D5-38E1-4640-9A6F-B240BC18ECE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242" y="1447800"/>
            <a:ext cx="7993515" cy="4495800"/>
          </a:xfrm>
        </p:spPr>
      </p:pic>
    </p:spTree>
    <p:extLst>
      <p:ext uri="{BB962C8B-B14F-4D97-AF65-F5344CB8AC3E}">
        <p14:creationId xmlns:p14="http://schemas.microsoft.com/office/powerpoint/2010/main" val="105226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</a:t>
            </a:r>
            <a:r>
              <a:rPr lang="en-US" dirty="0"/>
              <a:t>28–</a:t>
            </a:r>
            <a:r>
              <a:rPr lang="en-US" cap="all" dirty="0"/>
              <a:t>23</a:t>
            </a:r>
            <a:r>
              <a:rPr lang="en-US" dirty="0"/>
              <a:t> Some engines today use rocker shafts to support rocker arms such as the V-6 engine with a single overhead camshaft located in the center of the cylinder head.</a:t>
            </a:r>
          </a:p>
        </p:txBody>
      </p:sp>
      <p:pic>
        <p:nvPicPr>
          <p:cNvPr id="3" name="Picture 2" descr="6540028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5960" y="2300631"/>
            <a:ext cx="5212080" cy="317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73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PUSHRODS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/>
              <a:t>Pushrods transfer the lifting motion of the valve train from the cam lobe and lifters to the rocker arms.</a:t>
            </a:r>
          </a:p>
        </p:txBody>
      </p:sp>
      <p:grpSp>
        <p:nvGrpSpPr>
          <p:cNvPr id="20483" name="Group 7"/>
          <p:cNvGrpSpPr>
            <a:grpSpLocks/>
          </p:cNvGrpSpPr>
          <p:nvPr/>
        </p:nvGrpSpPr>
        <p:grpSpPr bwMode="auto">
          <a:xfrm>
            <a:off x="1066800" y="1447800"/>
            <a:ext cx="7323138" cy="4648200"/>
            <a:chOff x="672" y="912"/>
            <a:chExt cx="4613" cy="2928"/>
          </a:xfrm>
        </p:grpSpPr>
        <p:pic>
          <p:nvPicPr>
            <p:cNvPr id="20484" name="Picture 4" descr="AAJLQFT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8" y="912"/>
              <a:ext cx="1957" cy="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8" name="Rectangle 6"/>
            <p:cNvSpPr>
              <a:spLocks noChangeArrowheads="1"/>
            </p:cNvSpPr>
            <p:nvPr/>
          </p:nvSpPr>
          <p:spPr bwMode="auto">
            <a:xfrm>
              <a:off x="672" y="3120"/>
              <a:ext cx="2400" cy="59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b="1" dirty="0">
                  <a:cs typeface="+mn-cs"/>
                </a:rPr>
                <a:t>FIGURE 28–27 </a:t>
              </a:r>
              <a:r>
                <a:rPr lang="en-US" dirty="0">
                  <a:cs typeface="+mn-cs"/>
                </a:rPr>
                <a:t>Overhead valve engines are also known as pushrod engines because of the long pushrod that extends from the lifter to the rocker arm.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0865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OVERHEAD CAMSHAFT VALVE TRAINS (1 OF 2)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Overhead camshaft engines use several different types of valve opening designs.</a:t>
            </a:r>
          </a:p>
          <a:p>
            <a:pPr lvl="1"/>
            <a:r>
              <a:rPr lang="en-US" dirty="0"/>
              <a:t>One type opens the valves directly with a bucket.</a:t>
            </a:r>
          </a:p>
          <a:p>
            <a:pPr lvl="1"/>
            <a:r>
              <a:rPr lang="en-US" dirty="0"/>
              <a:t>The second type uses a cam follower, also called a finger follower, that provides an opening ratio similar to that of a rocker arm.</a:t>
            </a:r>
          </a:p>
        </p:txBody>
      </p:sp>
    </p:spTree>
    <p:extLst>
      <p:ext uri="{BB962C8B-B14F-4D97-AF65-F5344CB8AC3E}">
        <p14:creationId xmlns:p14="http://schemas.microsoft.com/office/powerpoint/2010/main" val="3866092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OVERHEAD CAMSHAFT VALVE TRAINS (2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A third type moves the rocker arm directly through a hydraulic lifter.</a:t>
            </a:r>
          </a:p>
          <a:p>
            <a:pPr lvl="1"/>
            <a:r>
              <a:rPr lang="en-US" dirty="0"/>
              <a:t>In the fourth design, some newer engines have the hydraulic adjustment in the rocker arm and are commonly called hydraulic lash adjusters (HLA).</a:t>
            </a:r>
          </a:p>
        </p:txBody>
      </p:sp>
    </p:spTree>
    <p:extLst>
      <p:ext uri="{BB962C8B-B14F-4D97-AF65-F5344CB8AC3E}">
        <p14:creationId xmlns:p14="http://schemas.microsoft.com/office/powerpoint/2010/main" val="4190504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</a:t>
            </a:r>
            <a:r>
              <a:rPr lang="en-US" dirty="0"/>
              <a:t>28–</a:t>
            </a:r>
            <a:r>
              <a:rPr lang="en-US" cap="all" dirty="0"/>
              <a:t>30</a:t>
            </a:r>
            <a:r>
              <a:rPr lang="en-US" dirty="0"/>
              <a:t> Hydraulic lifters may be built into bucket type lifters on some overhead camshaft engines.</a:t>
            </a:r>
          </a:p>
        </p:txBody>
      </p:sp>
      <p:pic>
        <p:nvPicPr>
          <p:cNvPr id="3" name="Picture 2" descr="6540028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8414" y="1636777"/>
            <a:ext cx="4367173" cy="449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14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(1 OF 2)</a:t>
            </a:r>
          </a:p>
        </p:txBody>
      </p:sp>
      <p:sp>
        <p:nvSpPr>
          <p:cNvPr id="7170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-29718">
              <a:buNone/>
            </a:pPr>
            <a:r>
              <a:rPr lang="en-US" b="1" dirty="0">
                <a:solidFill>
                  <a:srgbClr val="007FA3"/>
                </a:solidFill>
              </a:rPr>
              <a:t>28.1</a:t>
            </a:r>
            <a:r>
              <a:rPr lang="en-US" dirty="0"/>
              <a:t> Describe the purpose and function of camshaft and camshaft design. </a:t>
            </a:r>
          </a:p>
          <a:p>
            <a:pPr marL="0" indent="-29718">
              <a:buNone/>
            </a:pPr>
            <a:r>
              <a:rPr lang="en-US" b="1" dirty="0">
                <a:solidFill>
                  <a:srgbClr val="007FA3"/>
                </a:solidFill>
              </a:rPr>
              <a:t>28.2 </a:t>
            </a:r>
            <a:r>
              <a:rPr lang="en-US" dirty="0"/>
              <a:t>Discuss camshaft drives and camshaft movement.</a:t>
            </a:r>
          </a:p>
          <a:p>
            <a:pPr marL="0" indent="-29718">
              <a:buNone/>
            </a:pPr>
            <a:r>
              <a:rPr lang="en-US" b="1" dirty="0">
                <a:solidFill>
                  <a:srgbClr val="007FA3"/>
                </a:solidFill>
              </a:rPr>
              <a:t>28.3</a:t>
            </a:r>
            <a:r>
              <a:rPr lang="en-US" dirty="0"/>
              <a:t> Discuss rocker arms, pushrods, and lifters or tappets. </a:t>
            </a:r>
          </a:p>
        </p:txBody>
      </p:sp>
    </p:spTree>
    <p:extLst>
      <p:ext uri="{BB962C8B-B14F-4D97-AF65-F5344CB8AC3E}">
        <p14:creationId xmlns:p14="http://schemas.microsoft.com/office/powerpoint/2010/main" val="1585145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CAMSHAFT SPECIFICATIONS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Duration</a:t>
            </a:r>
          </a:p>
          <a:p>
            <a:r>
              <a:rPr lang="en-US" dirty="0"/>
              <a:t>Valve Overlap</a:t>
            </a:r>
          </a:p>
          <a:p>
            <a:r>
              <a:rPr lang="en-US" dirty="0"/>
              <a:t>Calculating Valve Overlap</a:t>
            </a:r>
          </a:p>
          <a:p>
            <a:r>
              <a:rPr lang="en-US" dirty="0"/>
              <a:t>Lobe Centers</a:t>
            </a:r>
          </a:p>
          <a:p>
            <a:r>
              <a:rPr lang="en-US" dirty="0"/>
              <a:t>Effects of Lobe Separation on Valve Operation</a:t>
            </a:r>
          </a:p>
          <a:p>
            <a:r>
              <a:rPr lang="en-US" dirty="0"/>
              <a:t>Cam Timing Specifications</a:t>
            </a:r>
          </a:p>
          <a:p>
            <a:r>
              <a:rPr lang="en-US" dirty="0"/>
              <a:t>Cam Timing Chart</a:t>
            </a:r>
          </a:p>
        </p:txBody>
      </p:sp>
    </p:spTree>
    <p:extLst>
      <p:ext uri="{BB962C8B-B14F-4D97-AF65-F5344CB8AC3E}">
        <p14:creationId xmlns:p14="http://schemas.microsoft.com/office/powerpoint/2010/main" val="837839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</a:t>
            </a:r>
            <a:r>
              <a:rPr lang="en-US" dirty="0"/>
              <a:t>28–</a:t>
            </a:r>
            <a:r>
              <a:rPr lang="en-US" cap="all" dirty="0"/>
              <a:t>33</a:t>
            </a:r>
            <a:r>
              <a:rPr lang="en-US" dirty="0"/>
              <a:t> Graphic representation of a typical camshaft showing the relationship between the intake and exhaust valves. The shaded area represents the overlap period of 100 degrees.</a:t>
            </a:r>
          </a:p>
        </p:txBody>
      </p:sp>
      <p:pic>
        <p:nvPicPr>
          <p:cNvPr id="3" name="Picture 2" descr="6540028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3116" y="2613355"/>
            <a:ext cx="7757768" cy="254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67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LIFTERS OR TAPPETS (1 OF 2)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Valve lifters or tappets follow the contour or shape of the camshaft lobe. </a:t>
            </a:r>
          </a:p>
          <a:p>
            <a:pPr lvl="1"/>
            <a:r>
              <a:rPr lang="en-US" dirty="0"/>
              <a:t>This arrangement changes the rotary cam motion to a reciprocating motion in the valve train. </a:t>
            </a:r>
          </a:p>
          <a:p>
            <a:pPr lvl="1"/>
            <a:r>
              <a:rPr lang="en-US" dirty="0"/>
              <a:t>Older-style lifters have a relatively flat surface that slides on the cam.</a:t>
            </a:r>
          </a:p>
        </p:txBody>
      </p:sp>
    </p:spTree>
    <p:extLst>
      <p:ext uri="{BB962C8B-B14F-4D97-AF65-F5344CB8AC3E}">
        <p14:creationId xmlns:p14="http://schemas.microsoft.com/office/powerpoint/2010/main" val="1312031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LIFTERS OR TAPPETS (2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Valve Lash</a:t>
            </a:r>
          </a:p>
          <a:p>
            <a:r>
              <a:rPr lang="en-US" dirty="0"/>
              <a:t>Solid Lifters</a:t>
            </a:r>
          </a:p>
          <a:p>
            <a:r>
              <a:rPr lang="en-US" dirty="0"/>
              <a:t>Hydraulic Lifters</a:t>
            </a:r>
          </a:p>
        </p:txBody>
      </p:sp>
    </p:spTree>
    <p:extLst>
      <p:ext uri="{BB962C8B-B14F-4D97-AF65-F5344CB8AC3E}">
        <p14:creationId xmlns:p14="http://schemas.microsoft.com/office/powerpoint/2010/main" val="1014692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</a:t>
            </a:r>
            <a:r>
              <a:rPr lang="en-US" dirty="0"/>
              <a:t>28–</a:t>
            </a:r>
            <a:r>
              <a:rPr lang="en-US" cap="all" dirty="0"/>
              <a:t>38</a:t>
            </a:r>
            <a:r>
              <a:rPr lang="en-US" dirty="0"/>
              <a:t> Older engines used flat-bottom lifters, whereas all engines since the 1990s use roller lifters.</a:t>
            </a:r>
          </a:p>
        </p:txBody>
      </p:sp>
      <p:pic>
        <p:nvPicPr>
          <p:cNvPr id="3" name="Picture 2" descr="65400280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76196" y="1971447"/>
            <a:ext cx="4191609" cy="382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16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Camshaft and Flat Tappet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camshaft_and_flat_lifter">
            <a:hlinkClick r:id="" action="ppaction://media"/>
            <a:extLst>
              <a:ext uri="{FF2B5EF4-FFF2-40B4-BE49-F238E27FC236}">
                <a16:creationId xmlns:a16="http://schemas.microsoft.com/office/drawing/2014/main" id="{E1685D19-86C3-41B4-9FD8-A56AAD7E463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2984" y="1524000"/>
            <a:ext cx="7858031" cy="4419600"/>
          </a:xfrm>
        </p:spPr>
      </p:pic>
    </p:spTree>
    <p:extLst>
      <p:ext uri="{BB962C8B-B14F-4D97-AF65-F5344CB8AC3E}">
        <p14:creationId xmlns:p14="http://schemas.microsoft.com/office/powerpoint/2010/main" val="178882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Camshaft and Roller Lifter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camshaft_and_roller_lifter">
            <a:hlinkClick r:id="" action="ppaction://media"/>
            <a:extLst>
              <a:ext uri="{FF2B5EF4-FFF2-40B4-BE49-F238E27FC236}">
                <a16:creationId xmlns:a16="http://schemas.microsoft.com/office/drawing/2014/main" id="{36986A38-366D-4742-B8D7-7112873DA5B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759" y="1483453"/>
            <a:ext cx="8264481" cy="4648200"/>
          </a:xfrm>
        </p:spPr>
      </p:pic>
    </p:spTree>
    <p:extLst>
      <p:ext uri="{BB962C8B-B14F-4D97-AF65-F5344CB8AC3E}">
        <p14:creationId xmlns:p14="http://schemas.microsoft.com/office/powerpoint/2010/main" val="265824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VALVE TRAIN LUBRICATION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lifters in an overhead valve (OHV) engine are lubricated through oil passages drilled through the block. </a:t>
            </a:r>
          </a:p>
          <a:p>
            <a:pPr lvl="1"/>
            <a:r>
              <a:rPr lang="en-US" dirty="0"/>
              <a:t>The engine oil then flows through the lifter, and up through the hollow pushrod where the oil flows to lubricate and cool the rocker arm, valve and valve spring.</a:t>
            </a:r>
          </a:p>
          <a:p>
            <a:r>
              <a:rPr lang="en-US" dirty="0"/>
              <a:t>Camshaft Lubrication</a:t>
            </a:r>
          </a:p>
        </p:txBody>
      </p:sp>
    </p:spTree>
    <p:extLst>
      <p:ext uri="{BB962C8B-B14F-4D97-AF65-F5344CB8AC3E}">
        <p14:creationId xmlns:p14="http://schemas.microsoft.com/office/powerpoint/2010/main" val="3420737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VALVE TRAIN PROBLEM DIAGNOSIS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Symptoms</a:t>
            </a:r>
          </a:p>
          <a:p>
            <a:r>
              <a:rPr lang="en-US" dirty="0"/>
              <a:t>Valve Noise Diagnosis</a:t>
            </a:r>
          </a:p>
        </p:txBody>
      </p:sp>
      <p:grpSp>
        <p:nvGrpSpPr>
          <p:cNvPr id="25603" name="Group 7"/>
          <p:cNvGrpSpPr>
            <a:grpSpLocks/>
          </p:cNvGrpSpPr>
          <p:nvPr/>
        </p:nvGrpSpPr>
        <p:grpSpPr bwMode="auto">
          <a:xfrm>
            <a:off x="4625975" y="1600200"/>
            <a:ext cx="4213225" cy="4108450"/>
            <a:chOff x="2914" y="1270"/>
            <a:chExt cx="2654" cy="2588"/>
          </a:xfrm>
        </p:grpSpPr>
        <p:pic>
          <p:nvPicPr>
            <p:cNvPr id="25604" name="Picture 4" descr="AAJLQGI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" y="1270"/>
              <a:ext cx="2626" cy="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2" name="Rectangle 6"/>
            <p:cNvSpPr>
              <a:spLocks noChangeArrowheads="1"/>
            </p:cNvSpPr>
            <p:nvPr/>
          </p:nvSpPr>
          <p:spPr bwMode="auto">
            <a:xfrm>
              <a:off x="2928" y="3264"/>
              <a:ext cx="2640" cy="59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cs typeface="+mn-cs"/>
                </a:rPr>
                <a:t>FIGURE 28–42 </a:t>
              </a:r>
              <a:r>
                <a:rPr lang="en-US" dirty="0">
                  <a:cs typeface="+mn-cs"/>
                </a:rPr>
                <a:t>The cause of a misfire diagnostic trouble code was discovered to be a pushrod that had worn through the rocker arm on a General Motors 3.1 liter V-6 engine.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4150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CAMSHAFT REMOVAL (1 OF 2)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 engine is of an overhead valve (OHV) design, the camshaft is usually located in the block above the crankshaft. </a:t>
            </a:r>
          </a:p>
          <a:p>
            <a:pPr lvl="1"/>
            <a:r>
              <a:rPr lang="en-US" dirty="0"/>
              <a:t>The timing chain and gears (if the vehicle is so equipped) should be removed after the timing chain (gear) cover is removed.</a:t>
            </a:r>
          </a:p>
        </p:txBody>
      </p:sp>
    </p:spTree>
    <p:extLst>
      <p:ext uri="{BB962C8B-B14F-4D97-AF65-F5344CB8AC3E}">
        <p14:creationId xmlns:p14="http://schemas.microsoft.com/office/powerpoint/2010/main" val="2312360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(2 OF 2)</a:t>
            </a:r>
          </a:p>
        </p:txBody>
      </p:sp>
      <p:sp>
        <p:nvSpPr>
          <p:cNvPr id="9218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-29718">
              <a:buNone/>
            </a:pPr>
            <a:r>
              <a:rPr lang="en-US" b="1" dirty="0">
                <a:solidFill>
                  <a:srgbClr val="007FA3"/>
                </a:solidFill>
              </a:rPr>
              <a:t>28.4 </a:t>
            </a:r>
            <a:r>
              <a:rPr lang="en-US" dirty="0"/>
              <a:t>Explain overhead camshaft valve trains, valve train lubrication, and valve train problem diagnosis.</a:t>
            </a:r>
          </a:p>
          <a:p>
            <a:pPr marL="0" indent="-29718">
              <a:buNone/>
            </a:pPr>
            <a:r>
              <a:rPr lang="en-US" b="1" dirty="0">
                <a:solidFill>
                  <a:srgbClr val="007FA3"/>
                </a:solidFill>
              </a:rPr>
              <a:t>28.5</a:t>
            </a:r>
            <a:r>
              <a:rPr lang="en-US" dirty="0"/>
              <a:t> Explain camshaft specifications. </a:t>
            </a:r>
          </a:p>
          <a:p>
            <a:pPr marL="0" indent="-29718">
              <a:buNone/>
            </a:pPr>
            <a:r>
              <a:rPr lang="en-US" b="1" dirty="0">
                <a:solidFill>
                  <a:srgbClr val="007FA3"/>
                </a:solidFill>
              </a:rPr>
              <a:t>28.6</a:t>
            </a:r>
            <a:r>
              <a:rPr lang="en-US" dirty="0"/>
              <a:t> Explain the procedure for camshaft removal, measuring camshafts, and selecting a camshaft. </a:t>
            </a:r>
          </a:p>
          <a:p>
            <a:pPr marL="0" indent="-29718">
              <a:buNone/>
            </a:pPr>
            <a:r>
              <a:rPr lang="en-US" b="1" dirty="0">
                <a:solidFill>
                  <a:srgbClr val="007FA3"/>
                </a:solidFill>
              </a:rPr>
              <a:t>28.7</a:t>
            </a:r>
            <a:r>
              <a:rPr lang="en-US" dirty="0"/>
              <a:t> Explain variable valve timing, and variable lift and cylinder deactivation systems.</a:t>
            </a:r>
          </a:p>
        </p:txBody>
      </p:sp>
    </p:spTree>
    <p:extLst>
      <p:ext uri="{BB962C8B-B14F-4D97-AF65-F5344CB8AC3E}">
        <p14:creationId xmlns:p14="http://schemas.microsoft.com/office/powerpoint/2010/main" val="13677073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CAMSHAFT REMOVAL (2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Loosen the rocker arms (or rocker arm shaft) and remove the pushrods. </a:t>
            </a:r>
          </a:p>
          <a:p>
            <a:pPr lvl="1"/>
            <a:r>
              <a:rPr lang="en-US" dirty="0"/>
              <a:t>Then remove the valve lifters before removing the camshaft from the block.</a:t>
            </a:r>
          </a:p>
        </p:txBody>
      </p:sp>
    </p:spTree>
    <p:extLst>
      <p:ext uri="{BB962C8B-B14F-4D97-AF65-F5344CB8AC3E}">
        <p14:creationId xmlns:p14="http://schemas.microsoft.com/office/powerpoint/2010/main" val="4208968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AND SELECTING CAMSHAFTS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191000" cy="4525963"/>
          </a:xfrm>
        </p:spPr>
        <p:txBody>
          <a:bodyPr/>
          <a:lstStyle/>
          <a:p>
            <a:r>
              <a:rPr lang="en-US" dirty="0"/>
              <a:t>Total Indicator Runout</a:t>
            </a:r>
          </a:p>
          <a:p>
            <a:r>
              <a:rPr lang="en-US" dirty="0"/>
              <a:t>Cam Lobe Height</a:t>
            </a:r>
          </a:p>
          <a:p>
            <a:r>
              <a:rPr lang="en-US" dirty="0"/>
              <a:t>Determining engine usage</a:t>
            </a:r>
          </a:p>
        </p:txBody>
      </p:sp>
      <p:grpSp>
        <p:nvGrpSpPr>
          <p:cNvPr id="27651" name="Group 7"/>
          <p:cNvGrpSpPr>
            <a:grpSpLocks/>
          </p:cNvGrpSpPr>
          <p:nvPr/>
        </p:nvGrpSpPr>
        <p:grpSpPr bwMode="auto">
          <a:xfrm>
            <a:off x="1219200" y="1752600"/>
            <a:ext cx="7375525" cy="4343400"/>
            <a:chOff x="768" y="672"/>
            <a:chExt cx="4646" cy="3168"/>
          </a:xfrm>
        </p:grpSpPr>
        <p:pic>
          <p:nvPicPr>
            <p:cNvPr id="27652" name="Picture 4" descr="AAJLQGK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9" y="672"/>
              <a:ext cx="2375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46" name="Rectangle 6"/>
            <p:cNvSpPr>
              <a:spLocks noChangeArrowheads="1"/>
            </p:cNvSpPr>
            <p:nvPr/>
          </p:nvSpPr>
          <p:spPr bwMode="auto">
            <a:xfrm>
              <a:off x="768" y="3395"/>
              <a:ext cx="2256" cy="32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b="1" dirty="0">
                  <a:cs typeface="+mn-cs"/>
                </a:rPr>
                <a:t>FIGURE 28–44 </a:t>
              </a:r>
              <a:r>
                <a:rPr lang="en-US" dirty="0">
                  <a:cs typeface="+mn-cs"/>
                </a:rPr>
                <a:t>A dial indicator being used to measure cam lobe height.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49574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Check Camshaft Runout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camshaft_runout_check">
            <a:hlinkClick r:id="" action="ppaction://media"/>
            <a:extLst>
              <a:ext uri="{FF2B5EF4-FFF2-40B4-BE49-F238E27FC236}">
                <a16:creationId xmlns:a16="http://schemas.microsoft.com/office/drawing/2014/main" id="{D5496020-F5AB-4800-ADDD-AEADF887B37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759" y="1524000"/>
            <a:ext cx="8264481" cy="46482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9283C3-B028-4154-9A71-AB497F0DBBA4}"/>
              </a:ext>
            </a:extLst>
          </p:cNvPr>
          <p:cNvSpPr/>
          <p:nvPr/>
        </p:nvSpPr>
        <p:spPr>
          <a:xfrm>
            <a:off x="6172200" y="1524000"/>
            <a:ext cx="1676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9299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 VALVE TIMING (1 OF 2)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 and Function</a:t>
            </a:r>
          </a:p>
          <a:p>
            <a:r>
              <a:rPr lang="en-US" dirty="0"/>
              <a:t>Operation</a:t>
            </a:r>
          </a:p>
          <a:p>
            <a:r>
              <a:rPr lang="en-US" dirty="0"/>
              <a:t>OHV Variable Timing</a:t>
            </a:r>
          </a:p>
          <a:p>
            <a:r>
              <a:rPr lang="en-US" dirty="0"/>
              <a:t>Spline Phaser System</a:t>
            </a:r>
          </a:p>
          <a:p>
            <a:r>
              <a:rPr lang="en-US" dirty="0"/>
              <a:t>Spline Phaser System Operation</a:t>
            </a:r>
          </a:p>
        </p:txBody>
      </p:sp>
    </p:spTree>
    <p:extLst>
      <p:ext uri="{BB962C8B-B14F-4D97-AF65-F5344CB8AC3E}">
        <p14:creationId xmlns:p14="http://schemas.microsoft.com/office/powerpoint/2010/main" val="18972508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 VALVE TIMING (2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Vane Phaser System on an Overhead Camshaft Engine</a:t>
            </a:r>
          </a:p>
          <a:p>
            <a:r>
              <a:rPr lang="en-US" dirty="0"/>
              <a:t>Magnetically Controlled Vane Phaser</a:t>
            </a:r>
          </a:p>
          <a:p>
            <a:r>
              <a:rPr lang="en-US" dirty="0"/>
              <a:t>Cam-in-block Engine Cam Phaser</a:t>
            </a:r>
          </a:p>
        </p:txBody>
      </p:sp>
    </p:spTree>
    <p:extLst>
      <p:ext uri="{BB962C8B-B14F-4D97-AF65-F5344CB8AC3E}">
        <p14:creationId xmlns:p14="http://schemas.microsoft.com/office/powerpoint/2010/main" val="3806204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VVT Operation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vvt_operation">
            <a:hlinkClick r:id="" action="ppaction://media"/>
            <a:extLst>
              <a:ext uri="{FF2B5EF4-FFF2-40B4-BE49-F238E27FC236}">
                <a16:creationId xmlns:a16="http://schemas.microsoft.com/office/drawing/2014/main" id="{C2C20509-4CFE-4D89-80E1-51FEEA727FE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726" y="1447800"/>
            <a:ext cx="7722548" cy="4343400"/>
          </a:xfrm>
        </p:spPr>
      </p:pic>
    </p:spTree>
    <p:extLst>
      <p:ext uri="{BB962C8B-B14F-4D97-AF65-F5344CB8AC3E}">
        <p14:creationId xmlns:p14="http://schemas.microsoft.com/office/powerpoint/2010/main" val="336377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</a:t>
            </a:r>
            <a:r>
              <a:rPr lang="en-US" dirty="0"/>
              <a:t>28–</a:t>
            </a:r>
            <a:r>
              <a:rPr lang="en-US" cap="all" dirty="0"/>
              <a:t>45</a:t>
            </a:r>
            <a:r>
              <a:rPr lang="en-US" dirty="0"/>
              <a:t> Camshaft rotation during advance and retard.</a:t>
            </a:r>
          </a:p>
        </p:txBody>
      </p:sp>
      <p:pic>
        <p:nvPicPr>
          <p:cNvPr id="3" name="Picture 2" descr="65400280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5527" y="2114093"/>
            <a:ext cx="8492946" cy="354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351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Vane Phaser (Cam Retard)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vane_phaser">
            <a:hlinkClick r:id="" action="ppaction://media"/>
            <a:extLst>
              <a:ext uri="{FF2B5EF4-FFF2-40B4-BE49-F238E27FC236}">
                <a16:creationId xmlns:a16="http://schemas.microsoft.com/office/drawing/2014/main" id="{1A1AB5B1-8ABD-4A2E-B130-8CBD2757AC1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726" y="1600200"/>
            <a:ext cx="7722548" cy="4343400"/>
          </a:xfrm>
        </p:spPr>
      </p:pic>
    </p:spTree>
    <p:extLst>
      <p:ext uri="{BB962C8B-B14F-4D97-AF65-F5344CB8AC3E}">
        <p14:creationId xmlns:p14="http://schemas.microsoft.com/office/powerpoint/2010/main" val="234446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 LIFT AND CYLINDER DEACTIVATION SYSTEMS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/>
              <a:t>Variable Valve Lift Systems</a:t>
            </a:r>
          </a:p>
          <a:p>
            <a:r>
              <a:rPr lang="en-US" dirty="0"/>
              <a:t>Cylinder Deactivation Systems</a:t>
            </a:r>
          </a:p>
        </p:txBody>
      </p:sp>
      <p:grpSp>
        <p:nvGrpSpPr>
          <p:cNvPr id="29699" name="Group 7"/>
          <p:cNvGrpSpPr>
            <a:grpSpLocks/>
          </p:cNvGrpSpPr>
          <p:nvPr/>
        </p:nvGrpSpPr>
        <p:grpSpPr bwMode="auto">
          <a:xfrm>
            <a:off x="4267200" y="1447800"/>
            <a:ext cx="4876800" cy="4816475"/>
            <a:chOff x="2688" y="1130"/>
            <a:chExt cx="3072" cy="3034"/>
          </a:xfrm>
        </p:grpSpPr>
        <p:pic>
          <p:nvPicPr>
            <p:cNvPr id="29700" name="Picture 4" descr="AAJLQGT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" y="1130"/>
              <a:ext cx="2626" cy="2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758" name="Rectangle 6"/>
            <p:cNvSpPr>
              <a:spLocks noChangeArrowheads="1"/>
            </p:cNvSpPr>
            <p:nvPr/>
          </p:nvSpPr>
          <p:spPr bwMode="auto">
            <a:xfrm>
              <a:off x="2688" y="3408"/>
              <a:ext cx="3072" cy="75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cs typeface="+mn-cs"/>
                </a:rPr>
                <a:t>FIGURE 28–53 </a:t>
              </a:r>
              <a:r>
                <a:rPr lang="en-US" dirty="0">
                  <a:cs typeface="+mn-cs"/>
                </a:rPr>
                <a:t>A plastic mockup of a Honda VTEC system that uses two different camshaft profiles—one for low-speed engine operation and the other for high speed.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13171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(1 OF 4)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camshaft rotates at one-half the crankshaft speed.</a:t>
            </a:r>
          </a:p>
          <a:p>
            <a:r>
              <a:rPr lang="en-US" dirty="0"/>
              <a:t>The pushrods should be rotating while the engine is running if the camshaft and lifters are okay.</a:t>
            </a:r>
          </a:p>
          <a:p>
            <a:r>
              <a:rPr lang="en-US" dirty="0"/>
              <a:t>On overhead valve engines, the camshaft is usually placed in the block above the crankshaft. </a:t>
            </a:r>
          </a:p>
          <a:p>
            <a:pPr lvl="1"/>
            <a:r>
              <a:rPr lang="en-US" dirty="0"/>
              <a:t>The lobes of the camshaft are usually lubricated by splash lubrication.</a:t>
            </a:r>
          </a:p>
        </p:txBody>
      </p:sp>
    </p:spTree>
    <p:extLst>
      <p:ext uri="{BB962C8B-B14F-4D97-AF65-F5344CB8AC3E}">
        <p14:creationId xmlns:p14="http://schemas.microsoft.com/office/powerpoint/2010/main" val="2724057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CAMSHAFT (1 OF 3)</a:t>
            </a:r>
          </a:p>
        </p:txBody>
      </p:sp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major function of a camshaft is to open the valves. </a:t>
            </a:r>
          </a:p>
          <a:p>
            <a:pPr lvl="1"/>
            <a:r>
              <a:rPr lang="en-US" dirty="0"/>
              <a:t>Camshafts have eccentric shapes called lobes that open the valve against the force of the valve springs. </a:t>
            </a:r>
          </a:p>
          <a:p>
            <a:pPr lvl="1"/>
            <a:r>
              <a:rPr lang="en-US" dirty="0"/>
              <a:t>The valve spring closes the valve when the camshaft rotates off of the lobe. </a:t>
            </a:r>
          </a:p>
          <a:p>
            <a:pPr lvl="1"/>
            <a:r>
              <a:rPr lang="en-US" dirty="0"/>
              <a:t>The camshaft lobe changes rotary motion (camshaft) to linear motion (valves). </a:t>
            </a:r>
          </a:p>
        </p:txBody>
      </p:sp>
    </p:spTree>
    <p:extLst>
      <p:ext uri="{BB962C8B-B14F-4D97-AF65-F5344CB8AC3E}">
        <p14:creationId xmlns:p14="http://schemas.microsoft.com/office/powerpoint/2010/main" val="36889962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(2 OF 4)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Silent chains are quieter than roller chains but tend to stretch with use.</a:t>
            </a:r>
          </a:p>
          <a:p>
            <a:r>
              <a:rPr lang="en-US" dirty="0"/>
              <a:t>Valve lift is usually expressed in decimal inches and represents the distance that the valve is lifted off the valve seat.</a:t>
            </a:r>
          </a:p>
          <a:p>
            <a:r>
              <a:rPr lang="en-US" dirty="0"/>
              <a:t>In many engines, camshaft lobe lift is transferred to the tip of the valve stem to open the valve by the use of a rocker arm or follower.</a:t>
            </a:r>
          </a:p>
        </p:txBody>
      </p:sp>
    </p:spTree>
    <p:extLst>
      <p:ext uri="{BB962C8B-B14F-4D97-AF65-F5344CB8AC3E}">
        <p14:creationId xmlns:p14="http://schemas.microsoft.com/office/powerpoint/2010/main" val="33325791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(3 OF 4)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Pushrods transfer camshaft lobe movement upward from the camshaft to the rocker arm.</a:t>
            </a:r>
          </a:p>
          <a:p>
            <a:r>
              <a:rPr lang="en-US" dirty="0"/>
              <a:t>Camshaft duration is the number of degrees of crankshaft rotation for which the valve is lifted off the seat.</a:t>
            </a:r>
          </a:p>
          <a:p>
            <a:r>
              <a:rPr lang="en-US" dirty="0"/>
              <a:t>Valve overlap is the number of crankshaft degrees for which both intake and exhaust valves are open at the same time.</a:t>
            </a:r>
          </a:p>
        </p:txBody>
      </p:sp>
    </p:spTree>
    <p:extLst>
      <p:ext uri="{BB962C8B-B14F-4D97-AF65-F5344CB8AC3E}">
        <p14:creationId xmlns:p14="http://schemas.microsoft.com/office/powerpoint/2010/main" val="4704145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(4 OF 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Camshafts should be installed according to the manufacturer's recommended procedures. </a:t>
            </a:r>
          </a:p>
          <a:p>
            <a:pPr lvl="1"/>
            <a:r>
              <a:rPr lang="en-US" dirty="0"/>
              <a:t>Flat lifter camshafts should be thoroughly lubricated with extreme pressure lubricant.</a:t>
            </a:r>
          </a:p>
          <a:p>
            <a:r>
              <a:rPr lang="en-US" dirty="0"/>
              <a:t>Variable valve timing on the exhaust camshaft helps improve exhaust emissions. </a:t>
            </a:r>
          </a:p>
          <a:p>
            <a:pPr lvl="1"/>
            <a:r>
              <a:rPr lang="en-US" dirty="0"/>
              <a:t>Variable valve timing of the intake camshaft helps improve engine power output.</a:t>
            </a:r>
          </a:p>
        </p:txBody>
      </p:sp>
    </p:spTree>
    <p:extLst>
      <p:ext uri="{BB962C8B-B14F-4D97-AF65-F5344CB8AC3E}">
        <p14:creationId xmlns:p14="http://schemas.microsoft.com/office/powerpoint/2010/main" val="29825339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AB9F4-8C3C-4E94-BA99-251784F0D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914400"/>
            <a:ext cx="6172200" cy="369332"/>
          </a:xfrm>
        </p:spPr>
        <p:txBody>
          <a:bodyPr/>
          <a:lstStyle/>
          <a:p>
            <a:r>
              <a:rPr lang="en-US" sz="2400" dirty="0"/>
              <a:t>Video Links </a:t>
            </a:r>
            <a:r>
              <a:rPr lang="en-US" sz="900" dirty="0"/>
              <a:t>(Internet Access Required)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984CA-0CEB-42AE-A7B7-A84F09DD1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1524000"/>
            <a:ext cx="6172200" cy="4809009"/>
          </a:xfrm>
        </p:spPr>
        <p:txBody>
          <a:bodyPr/>
          <a:lstStyle/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2"/>
              </a:rPr>
              <a:t>Timing belt removal (time 7:50)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3"/>
              </a:rPr>
              <a:t>Timing belt inspection (time 7:53)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4"/>
              </a:rPr>
              <a:t>Timing belts explained (time 6:29)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5"/>
              </a:rPr>
              <a:t>Valve spring replacement (time 7:36)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6"/>
              </a:rPr>
              <a:t>Valve spring height measurement (time 15:49)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7"/>
              </a:rPr>
              <a:t>Valve adjustment (time 1:39)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8"/>
              </a:rPr>
              <a:t>Checking valve to piston clearance part 1 (time 2:53)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9"/>
              </a:rPr>
              <a:t>Checking valve to piston clearance part 2 (time 4:01)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10"/>
              </a:rPr>
              <a:t>Variable valve timing (time 0:41)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11"/>
              </a:rPr>
              <a:t>Variable valve timing (time 2:06)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045234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AB9F4-8C3C-4E94-BA99-251784F0D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914400"/>
            <a:ext cx="6172200" cy="369332"/>
          </a:xfrm>
        </p:spPr>
        <p:txBody>
          <a:bodyPr/>
          <a:lstStyle/>
          <a:p>
            <a:r>
              <a:rPr lang="en-US" sz="2400" dirty="0"/>
              <a:t>Video Links </a:t>
            </a:r>
            <a:r>
              <a:rPr lang="en-US" sz="900" dirty="0"/>
              <a:t>(Internet Access Required)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984CA-0CEB-42AE-A7B7-A84F09DD1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1524000"/>
            <a:ext cx="6172200" cy="4809009"/>
          </a:xfrm>
        </p:spPr>
        <p:txBody>
          <a:bodyPr/>
          <a:lstStyle/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2"/>
              </a:rPr>
              <a:t>Variable valve timing (time 3:38)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3"/>
              </a:rPr>
              <a:t>Degree a camshaft (time 1:30)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4"/>
              </a:rPr>
              <a:t>Degree a camshaft (time 3:19)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5"/>
              </a:rPr>
              <a:t>Valve adjustment (time 8:04)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6"/>
              </a:rPr>
              <a:t>Toyota VVTiE (time 3:02)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7"/>
              </a:rPr>
              <a:t>Variable cam timing (time 4:32)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8"/>
              </a:rPr>
              <a:t>Timing gears (time 4:46)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9"/>
              </a:rPr>
              <a:t>Timing gears (time 6:39)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10"/>
              </a:rPr>
              <a:t>Timing gears (time 9:14)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11"/>
              </a:rPr>
              <a:t>Camshaft break in (time 1:56)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9484321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AB9F4-8C3C-4E94-BA99-251784F0D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914400"/>
            <a:ext cx="6172200" cy="369332"/>
          </a:xfrm>
        </p:spPr>
        <p:txBody>
          <a:bodyPr/>
          <a:lstStyle/>
          <a:p>
            <a:r>
              <a:rPr lang="en-US" sz="2400" dirty="0"/>
              <a:t>Video Links </a:t>
            </a:r>
            <a:r>
              <a:rPr lang="en-US" sz="900" dirty="0"/>
              <a:t>(Internet Access Required)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984CA-0CEB-42AE-A7B7-A84F09DD1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1524000"/>
            <a:ext cx="6172200" cy="2808461"/>
          </a:xfrm>
        </p:spPr>
        <p:txBody>
          <a:bodyPr/>
          <a:lstStyle/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2"/>
              </a:rPr>
              <a:t>Lifter operation (time 1:28)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3"/>
              </a:rPr>
              <a:t>Camshaft sensor indexing (time 2:26)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4"/>
              </a:rPr>
              <a:t>Variable valve timing explained (time 3:52)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5"/>
              </a:rPr>
              <a:t>How to check and notice bad camshaft (time 6:24)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6"/>
              </a:rPr>
              <a:t>Cylinder deactivation (time 2:35)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  <a:p>
            <a:pPr algn="l" fontAlgn="base"/>
            <a:r>
              <a:rPr lang="en-US" sz="2000" i="0" u="none" strike="noStrike" dirty="0">
                <a:solidFill>
                  <a:srgbClr val="0C71C3"/>
                </a:solidFill>
                <a:effectLst/>
                <a:latin typeface="Open Sans"/>
                <a:hlinkClick r:id="rId7"/>
              </a:rPr>
              <a:t>Camshaft bearing wear inspection (time 0:43)</a:t>
            </a:r>
            <a:endParaRPr lang="en-US" sz="2000" i="0" dirty="0">
              <a:solidFill>
                <a:srgbClr val="565656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82292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CAMSHAFT (2 OF 3)</a:t>
            </a:r>
          </a:p>
        </p:txBody>
      </p:sp>
      <p:sp>
        <p:nvSpPr>
          <p:cNvPr id="1229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419600" cy="4525963"/>
          </a:xfrm>
        </p:spPr>
        <p:txBody>
          <a:bodyPr/>
          <a:lstStyle/>
          <a:p>
            <a:r>
              <a:rPr lang="en-US" dirty="0"/>
              <a:t>Cam shape or contour is the major factor in determining the operating characteristics of the engine.</a:t>
            </a:r>
          </a:p>
          <a:p>
            <a:r>
              <a:rPr lang="en-US" dirty="0"/>
              <a:t>The camshaft is driven by:</a:t>
            </a:r>
          </a:p>
          <a:p>
            <a:pPr lvl="1"/>
            <a:r>
              <a:rPr lang="en-US" dirty="0"/>
              <a:t>Timing gears</a:t>
            </a:r>
          </a:p>
          <a:p>
            <a:pPr lvl="1"/>
            <a:r>
              <a:rPr lang="en-US" dirty="0"/>
              <a:t>Timing chains</a:t>
            </a:r>
          </a:p>
          <a:p>
            <a:pPr lvl="1"/>
            <a:r>
              <a:rPr lang="en-US" dirty="0"/>
              <a:t>Timing belts</a:t>
            </a:r>
          </a:p>
        </p:txBody>
      </p:sp>
      <p:grpSp>
        <p:nvGrpSpPr>
          <p:cNvPr id="12291" name="Group 7"/>
          <p:cNvGrpSpPr>
            <a:grpSpLocks/>
          </p:cNvGrpSpPr>
          <p:nvPr/>
        </p:nvGrpSpPr>
        <p:grpSpPr bwMode="auto">
          <a:xfrm>
            <a:off x="4975225" y="2209800"/>
            <a:ext cx="4168775" cy="3246438"/>
            <a:chOff x="2914" y="1487"/>
            <a:chExt cx="2626" cy="2045"/>
          </a:xfrm>
        </p:grpSpPr>
        <p:pic>
          <p:nvPicPr>
            <p:cNvPr id="12292" name="Picture 4" descr="AAJLQET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" y="1487"/>
              <a:ext cx="2626" cy="1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8" name="Rectangle 6"/>
            <p:cNvSpPr>
              <a:spLocks noChangeArrowheads="1"/>
            </p:cNvSpPr>
            <p:nvPr/>
          </p:nvSpPr>
          <p:spPr bwMode="auto">
            <a:xfrm>
              <a:off x="2928" y="3072"/>
              <a:ext cx="2592" cy="46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cs typeface="+mn-cs"/>
                </a:rPr>
                <a:t>FIGURE 28–1 </a:t>
              </a:r>
              <a:r>
                <a:rPr lang="en-US" dirty="0">
                  <a:cs typeface="+mn-cs"/>
                </a:rPr>
                <a:t>This high-performance camshaft has a lobe that opens the valve quickly and keeps it open for a long time.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081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CAMSHAFT (3 OF 3)</a:t>
            </a:r>
          </a:p>
        </p:txBody>
      </p:sp>
      <p:sp>
        <p:nvSpPr>
          <p:cNvPr id="1331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en-US" dirty="0"/>
              <a:t>There are two basic areas where the camshaft can be located in an engine.</a:t>
            </a:r>
          </a:p>
          <a:p>
            <a:pPr lvl="1"/>
            <a:r>
              <a:rPr lang="en-US" dirty="0"/>
              <a:t>In the engine block</a:t>
            </a:r>
          </a:p>
          <a:p>
            <a:pPr lvl="1"/>
            <a:r>
              <a:rPr lang="en-US" dirty="0"/>
              <a:t>Overhead</a:t>
            </a:r>
          </a:p>
        </p:txBody>
      </p:sp>
      <p:grpSp>
        <p:nvGrpSpPr>
          <p:cNvPr id="13315" name="Group 7"/>
          <p:cNvGrpSpPr>
            <a:grpSpLocks/>
          </p:cNvGrpSpPr>
          <p:nvPr/>
        </p:nvGrpSpPr>
        <p:grpSpPr bwMode="auto">
          <a:xfrm>
            <a:off x="4572000" y="1752600"/>
            <a:ext cx="4222750" cy="3895725"/>
            <a:chOff x="2880" y="1270"/>
            <a:chExt cx="2660" cy="2454"/>
          </a:xfrm>
        </p:grpSpPr>
        <p:pic>
          <p:nvPicPr>
            <p:cNvPr id="13316" name="Picture 4" descr="AAJLQEV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" y="1270"/>
              <a:ext cx="2626" cy="1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6" name="Rectangle 6"/>
            <p:cNvSpPr>
              <a:spLocks noChangeArrowheads="1"/>
            </p:cNvSpPr>
            <p:nvPr/>
          </p:nvSpPr>
          <p:spPr bwMode="auto">
            <a:xfrm>
              <a:off x="2880" y="3264"/>
              <a:ext cx="2640" cy="46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cs typeface="+mn-cs"/>
                </a:rPr>
                <a:t>FIGURE 28–3 </a:t>
              </a:r>
              <a:r>
                <a:rPr lang="en-US" dirty="0">
                  <a:cs typeface="+mn-cs"/>
                </a:rPr>
                <a:t>The camshaft rides on bearings inside the engine block above the crankshaft on a typical cam-in-block engine.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268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CAMSHAFT DESIGN</a:t>
            </a:r>
          </a:p>
        </p:txBody>
      </p:sp>
      <p:sp>
        <p:nvSpPr>
          <p:cNvPr id="1433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Construction</a:t>
            </a:r>
          </a:p>
          <a:p>
            <a:r>
              <a:rPr lang="en-US" dirty="0"/>
              <a:t>Camshaft Bearing Journals</a:t>
            </a:r>
          </a:p>
          <a:p>
            <a:r>
              <a:rPr lang="en-US" dirty="0"/>
              <a:t>Hardness</a:t>
            </a:r>
          </a:p>
          <a:p>
            <a:r>
              <a:rPr lang="en-US" dirty="0"/>
              <a:t>Camshaft Lubrication</a:t>
            </a:r>
          </a:p>
          <a:p>
            <a:r>
              <a:rPr lang="en-US" dirty="0"/>
              <a:t>Fuel Pump Eccentrics</a:t>
            </a:r>
          </a:p>
        </p:txBody>
      </p:sp>
    </p:spTree>
    <p:extLst>
      <p:ext uri="{BB962C8B-B14F-4D97-AF65-F5344CB8AC3E}">
        <p14:creationId xmlns:p14="http://schemas.microsoft.com/office/powerpoint/2010/main" val="3496260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</a:t>
            </a:r>
            <a:r>
              <a:rPr lang="en-US" dirty="0"/>
              <a:t>28–</a:t>
            </a:r>
            <a:r>
              <a:rPr lang="en-US" cap="all" dirty="0"/>
              <a:t>4</a:t>
            </a:r>
            <a:r>
              <a:rPr lang="en-US" dirty="0"/>
              <a:t> Parts of a cam and camshaft terms (nomenclature).</a:t>
            </a:r>
          </a:p>
        </p:txBody>
      </p:sp>
      <p:pic>
        <p:nvPicPr>
          <p:cNvPr id="3" name="Picture 2" descr="6540028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983" y="2610306"/>
            <a:ext cx="8816035" cy="25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05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CAMSHAFT DRIVES (1 OF 2)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crankshaft drives the camshaft with one of the following:</a:t>
            </a:r>
          </a:p>
          <a:p>
            <a:pPr lvl="1"/>
            <a:r>
              <a:rPr lang="en-US" dirty="0"/>
              <a:t>Timing gears</a:t>
            </a:r>
          </a:p>
          <a:p>
            <a:pPr lvl="1"/>
            <a:r>
              <a:rPr lang="en-US" dirty="0"/>
              <a:t>Sprockets and chains</a:t>
            </a:r>
          </a:p>
          <a:p>
            <a:pPr lvl="1"/>
            <a:r>
              <a:rPr lang="en-US" dirty="0"/>
              <a:t>Sprockets and timing belts</a:t>
            </a:r>
          </a:p>
        </p:txBody>
      </p:sp>
    </p:spTree>
    <p:extLst>
      <p:ext uri="{BB962C8B-B14F-4D97-AF65-F5344CB8AC3E}">
        <p14:creationId xmlns:p14="http://schemas.microsoft.com/office/powerpoint/2010/main" val="2703586954"/>
      </p:ext>
    </p:extLst>
  </p:cSld>
  <p:clrMapOvr>
    <a:masterClrMapping/>
  </p:clrMapOvr>
</p:sld>
</file>

<file path=ppt/theme/theme1.xml><?xml version="1.0" encoding="utf-8"?>
<a:theme xmlns:a="http://schemas.openxmlformats.org/drawingml/2006/main" name="508 Lecture">
  <a:themeElements>
    <a:clrScheme name="Custom 4">
      <a:dk1>
        <a:srgbClr val="003057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Pearson 508">
      <a:dk1>
        <a:sysClr val="windowText" lastClr="000000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Pearson 508">
      <a:dk1>
        <a:sysClr val="windowText" lastClr="000000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4286</TotalTime>
  <Words>1736</Words>
  <Application>Microsoft Office PowerPoint</Application>
  <PresentationFormat>On-screen Show (4:3)</PresentationFormat>
  <Paragraphs>179</Paragraphs>
  <Slides>45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Open Sans</vt:lpstr>
      <vt:lpstr>Tahoma</vt:lpstr>
      <vt:lpstr>Times New Roman</vt:lpstr>
      <vt:lpstr>Wingdings</vt:lpstr>
      <vt:lpstr>508 Lecture</vt:lpstr>
      <vt:lpstr>Automotive Engines Theory and Servicing</vt:lpstr>
      <vt:lpstr>OBJECTIVES (1 OF 2)</vt:lpstr>
      <vt:lpstr>OBJECTIVES (2 OF 2)</vt:lpstr>
      <vt:lpstr>CAMSHAFT (1 OF 3)</vt:lpstr>
      <vt:lpstr>CAMSHAFT (2 OF 3)</vt:lpstr>
      <vt:lpstr>CAMSHAFT (3 OF 3)</vt:lpstr>
      <vt:lpstr>CAMSHAFT DESIGN</vt:lpstr>
      <vt:lpstr>Figure 28–4 Parts of a cam and camshaft terms (nomenclature).</vt:lpstr>
      <vt:lpstr>CAMSHAFT DRIVES (1 OF 2)</vt:lpstr>
      <vt:lpstr>CAMSHAFT DRIVES (2 OF 2)</vt:lpstr>
      <vt:lpstr>CAMSHAFT MOVEMENT</vt:lpstr>
      <vt:lpstr>ROCKER ARMS (1 OF 2)</vt:lpstr>
      <vt:lpstr>ROCKER ARMS (2 OF 2)</vt:lpstr>
      <vt:lpstr>Animation: Rocker Arm Ratio (The animation will automatically start in a few seconds) </vt:lpstr>
      <vt:lpstr>Figure 28–23 Some engines today use rocker shafts to support rocker arms such as the V-6 engine with a single overhead camshaft located in the center of the cylinder head.</vt:lpstr>
      <vt:lpstr>PUSHRODS</vt:lpstr>
      <vt:lpstr>OVERHEAD CAMSHAFT VALVE TRAINS (1 OF 2)</vt:lpstr>
      <vt:lpstr>OVERHEAD CAMSHAFT VALVE TRAINS (2 OF 2)</vt:lpstr>
      <vt:lpstr>Figure 28–30 Hydraulic lifters may be built into bucket type lifters on some overhead camshaft engines.</vt:lpstr>
      <vt:lpstr>CAMSHAFT SPECIFICATIONS</vt:lpstr>
      <vt:lpstr>Figure 28–33 Graphic representation of a typical camshaft showing the relationship between the intake and exhaust valves. The shaded area represents the overlap period of 100 degrees.</vt:lpstr>
      <vt:lpstr>LIFTERS OR TAPPETS (1 OF 2)</vt:lpstr>
      <vt:lpstr>LIFTERS OR TAPPETS (2 OF 2)</vt:lpstr>
      <vt:lpstr>Figure 28–38 Older engines used flat-bottom lifters, whereas all engines since the 1990s use roller lifters.</vt:lpstr>
      <vt:lpstr>Animation: Camshaft and Flat Tappet (The animation will automatically start in a few seconds) </vt:lpstr>
      <vt:lpstr>Animation: Camshaft and Roller Lifter (The animation will automatically start in a few seconds) </vt:lpstr>
      <vt:lpstr>VALVE TRAIN LUBRICATION</vt:lpstr>
      <vt:lpstr>VALVE TRAIN PROBLEM DIAGNOSIS</vt:lpstr>
      <vt:lpstr>CAMSHAFT REMOVAL (1 OF 2)</vt:lpstr>
      <vt:lpstr>CAMSHAFT REMOVAL (2 OF 2)</vt:lpstr>
      <vt:lpstr>MEASURING AND SELECTING CAMSHAFTS</vt:lpstr>
      <vt:lpstr>Animation: Check Camshaft Runout (The animation will automatically start in a few seconds) </vt:lpstr>
      <vt:lpstr>VARIABLE VALVE TIMING (1 OF 2)</vt:lpstr>
      <vt:lpstr>VARIABLE VALVE TIMING (2 OF 2)</vt:lpstr>
      <vt:lpstr>Animation: VVT Operation (The animation will automatically start in a few seconds) </vt:lpstr>
      <vt:lpstr>Figure 28–45 Camshaft rotation during advance and retard.</vt:lpstr>
      <vt:lpstr>Animation: Vane Phaser (Cam Retard) (The animation will automatically start in a few seconds) </vt:lpstr>
      <vt:lpstr>VARIABLE LIFT AND CYLINDER DEACTIVATION SYSTEMS</vt:lpstr>
      <vt:lpstr>SUMMARY (1 OF 4)</vt:lpstr>
      <vt:lpstr>SUMMARY (2 OF 4)</vt:lpstr>
      <vt:lpstr>SUMMARY (3 OF 4)</vt:lpstr>
      <vt:lpstr>SUMMARY (4 OF 4)</vt:lpstr>
      <vt:lpstr>Video Links (Internet Access Required)</vt:lpstr>
      <vt:lpstr>Video Links (Internet Access Required)</vt:lpstr>
      <vt:lpstr>Video Links (Internet Access Required)</vt:lpstr>
    </vt:vector>
  </TitlesOfParts>
  <Company>echosvoice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28: Camshafts and Valve Trains</dc:title>
  <dc:subject>Automotive Engines Theory and Servicing, Ninth Edition</dc:subject>
  <dc:creator>James D. Halderman</dc:creator>
  <cp:keywords>Automotive</cp:keywords>
  <cp:lastModifiedBy>Glen Plants</cp:lastModifiedBy>
  <cp:revision>216</cp:revision>
  <dcterms:created xsi:type="dcterms:W3CDTF">2014-07-14T20:04:21Z</dcterms:created>
  <dcterms:modified xsi:type="dcterms:W3CDTF">2021-01-26T18:15:32Z</dcterms:modified>
</cp:coreProperties>
</file>