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76" r:id="rId2"/>
    <p:sldId id="406" r:id="rId3"/>
    <p:sldId id="407" r:id="rId4"/>
    <p:sldId id="408" r:id="rId5"/>
    <p:sldId id="430" r:id="rId6"/>
    <p:sldId id="431" r:id="rId7"/>
    <p:sldId id="432" r:id="rId8"/>
    <p:sldId id="411" r:id="rId9"/>
    <p:sldId id="412" r:id="rId10"/>
    <p:sldId id="413" r:id="rId11"/>
    <p:sldId id="433" r:id="rId12"/>
    <p:sldId id="434" r:id="rId13"/>
    <p:sldId id="435" r:id="rId14"/>
    <p:sldId id="417" r:id="rId15"/>
    <p:sldId id="436" r:id="rId16"/>
    <p:sldId id="437" r:id="rId17"/>
    <p:sldId id="420" r:id="rId18"/>
    <p:sldId id="438" r:id="rId19"/>
    <p:sldId id="439" r:id="rId20"/>
    <p:sldId id="423" r:id="rId21"/>
    <p:sldId id="440" r:id="rId22"/>
    <p:sldId id="441" r:id="rId23"/>
    <p:sldId id="442" r:id="rId24"/>
    <p:sldId id="427"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43" r:id="rId38"/>
    <p:sldId id="444" r:id="rId39"/>
    <p:sldId id="445" r:id="rId40"/>
    <p:sldId id="10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3741A944-7E9E-AC4E-AD9F-3C484123FBAD}"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62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1/26/2021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7009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rNDxopB7OTY" TargetMode="External"/><Relationship Id="rId3" Type="http://schemas.openxmlformats.org/officeDocument/2006/relationships/hyperlink" Target="https://www.youtube.com/watch?v=LZO1fWVxN4c" TargetMode="External"/><Relationship Id="rId7" Type="http://schemas.openxmlformats.org/officeDocument/2006/relationships/hyperlink" Target="https://www.youtube.com/watch?v=34C-tu5EMt0" TargetMode="External"/><Relationship Id="rId2" Type="http://schemas.openxmlformats.org/officeDocument/2006/relationships/hyperlink" Target="https://www.youtube.com/watch?v=YSukLMLZy48" TargetMode="External"/><Relationship Id="rId1" Type="http://schemas.openxmlformats.org/officeDocument/2006/relationships/slideLayout" Target="../slideLayouts/slideLayout13.xml"/><Relationship Id="rId6" Type="http://schemas.openxmlformats.org/officeDocument/2006/relationships/hyperlink" Target="https://www.youtube.com/watch?v=QES-WrAB1NI" TargetMode="External"/><Relationship Id="rId5" Type="http://schemas.openxmlformats.org/officeDocument/2006/relationships/hyperlink" Target="https://www.youtube.com/watch?v=oc3zSgEA8Jk" TargetMode="External"/><Relationship Id="rId4" Type="http://schemas.openxmlformats.org/officeDocument/2006/relationships/hyperlink" Target="https://www.youtube.com/watch?v=JxVa1zQLN1g" TargetMode="External"/><Relationship Id="rId9" Type="http://schemas.openxmlformats.org/officeDocument/2006/relationships/hyperlink" Target="https://www.youtube.com/watch?v=aUhrzMXCwE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24</a:t>
            </a:r>
          </a:p>
        </p:txBody>
      </p:sp>
      <p:sp>
        <p:nvSpPr>
          <p:cNvPr id="5" name="Text Placeholder 4"/>
          <p:cNvSpPr>
            <a:spLocks noGrp="1"/>
          </p:cNvSpPr>
          <p:nvPr>
            <p:ph type="body" sz="quarter" idx="15"/>
          </p:nvPr>
        </p:nvSpPr>
        <p:spPr/>
        <p:txBody>
          <a:bodyPr/>
          <a:lstStyle/>
          <a:p>
            <a:r>
              <a:rPr lang="en-US" dirty="0"/>
              <a:t>Engine Removal and Disassembly</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ENGINE REMOVAL (3 OF 3)</a:t>
            </a:r>
          </a:p>
        </p:txBody>
      </p:sp>
      <p:sp>
        <p:nvSpPr>
          <p:cNvPr id="15362" name="Rectangle 3"/>
          <p:cNvSpPr>
            <a:spLocks noGrp="1" noChangeArrowheads="1"/>
          </p:cNvSpPr>
          <p:nvPr>
            <p:ph type="body" idx="1"/>
          </p:nvPr>
        </p:nvSpPr>
        <p:spPr/>
        <p:txBody>
          <a:bodyPr/>
          <a:lstStyle/>
          <a:p>
            <a:r>
              <a:rPr lang="en-US" dirty="0"/>
              <a:t>Procedure For Engine Removal</a:t>
            </a:r>
          </a:p>
          <a:p>
            <a:pPr lvl="1"/>
            <a:r>
              <a:rPr lang="en-US" dirty="0"/>
              <a:t>There are two ways to remove the engine.</a:t>
            </a:r>
          </a:p>
          <a:p>
            <a:pPr lvl="2"/>
            <a:r>
              <a:rPr lang="en-US" dirty="0"/>
              <a:t>The engine can be lifted out of the chassis with the transmission/transaxle attached.</a:t>
            </a:r>
          </a:p>
          <a:p>
            <a:pPr lvl="2"/>
            <a:r>
              <a:rPr lang="en-US" dirty="0"/>
              <a:t>The transmission/transaxle can be separated from the engine and left in the chassis.</a:t>
            </a:r>
          </a:p>
          <a:p>
            <a:pPr lvl="1"/>
            <a:r>
              <a:rPr lang="en-US" dirty="0"/>
              <a:t>Rear-wheel-drive vehicle</a:t>
            </a:r>
          </a:p>
          <a:p>
            <a:pPr lvl="1"/>
            <a:r>
              <a:rPr lang="en-US" dirty="0"/>
              <a:t>Front-wheel-drive vehicle</a:t>
            </a:r>
          </a:p>
        </p:txBody>
      </p:sp>
    </p:spTree>
    <p:extLst>
      <p:ext uri="{BB962C8B-B14F-4D97-AF65-F5344CB8AC3E}">
        <p14:creationId xmlns:p14="http://schemas.microsoft.com/office/powerpoint/2010/main" val="140790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3</a:t>
            </a:r>
            <a:r>
              <a:rPr lang="en-US" dirty="0"/>
              <a:t> An engine must be tipped as it is pulled from the chassis.</a:t>
            </a:r>
          </a:p>
        </p:txBody>
      </p:sp>
      <p:pic>
        <p:nvPicPr>
          <p:cNvPr id="3" name="Picture 2" descr="6540024003.jpg"/>
          <p:cNvPicPr>
            <a:picLocks noChangeAspect="1"/>
          </p:cNvPicPr>
          <p:nvPr/>
        </p:nvPicPr>
        <p:blipFill>
          <a:blip r:embed="rId2" cstate="print"/>
          <a:stretch>
            <a:fillRect/>
          </a:stretch>
        </p:blipFill>
        <p:spPr>
          <a:xfrm>
            <a:off x="2366468" y="2459737"/>
            <a:ext cx="4411064" cy="2852927"/>
          </a:xfrm>
          <a:prstGeom prst="rect">
            <a:avLst/>
          </a:prstGeom>
        </p:spPr>
      </p:pic>
    </p:spTree>
    <p:extLst>
      <p:ext uri="{BB962C8B-B14F-4D97-AF65-F5344CB8AC3E}">
        <p14:creationId xmlns:p14="http://schemas.microsoft.com/office/powerpoint/2010/main" val="11375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4</a:t>
            </a:r>
            <a:r>
              <a:rPr lang="en-US" dirty="0"/>
              <a:t> When removing just the engine from a front-wheel-drive vehicle, the transaxle must be supported. Shown here is a typical fixture that can be used to hold the engine if the transaxle is removed or to hold the transaxle if the engine is removed.</a:t>
            </a:r>
          </a:p>
        </p:txBody>
      </p:sp>
      <p:pic>
        <p:nvPicPr>
          <p:cNvPr id="3" name="Picture 2" descr="6540024004.jpg"/>
          <p:cNvPicPr>
            <a:picLocks noChangeAspect="1"/>
          </p:cNvPicPr>
          <p:nvPr/>
        </p:nvPicPr>
        <p:blipFill>
          <a:blip r:embed="rId2" cstate="print"/>
          <a:stretch>
            <a:fillRect/>
          </a:stretch>
        </p:blipFill>
        <p:spPr>
          <a:xfrm>
            <a:off x="1691641" y="1900123"/>
            <a:ext cx="5760719" cy="3972153"/>
          </a:xfrm>
          <a:prstGeom prst="rect">
            <a:avLst/>
          </a:prstGeom>
        </p:spPr>
      </p:pic>
    </p:spTree>
    <p:extLst>
      <p:ext uri="{BB962C8B-B14F-4D97-AF65-F5344CB8AC3E}">
        <p14:creationId xmlns:p14="http://schemas.microsoft.com/office/powerpoint/2010/main" val="36331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5</a:t>
            </a:r>
            <a:r>
              <a:rPr lang="en-US" dirty="0"/>
              <a:t> The entire cradle, which included the engine, transaxle, and steering gear, was removed and placed onto a stand. The rear cylinder head has been removed to check for the root cause of a coolant leak.</a:t>
            </a:r>
          </a:p>
        </p:txBody>
      </p:sp>
      <p:pic>
        <p:nvPicPr>
          <p:cNvPr id="3" name="Picture 2" descr="6540024005.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35493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t>ENGINE DISASSEMBLY</a:t>
            </a:r>
          </a:p>
        </p:txBody>
      </p:sp>
      <p:sp>
        <p:nvSpPr>
          <p:cNvPr id="19458" name="Rectangle 3"/>
          <p:cNvSpPr>
            <a:spLocks noGrp="1" noChangeArrowheads="1"/>
          </p:cNvSpPr>
          <p:nvPr>
            <p:ph idx="1"/>
          </p:nvPr>
        </p:nvSpPr>
        <p:spPr>
          <a:xfrm>
            <a:off x="457200" y="1600200"/>
            <a:ext cx="4114800" cy="4525963"/>
          </a:xfrm>
        </p:spPr>
        <p:txBody>
          <a:bodyPr/>
          <a:lstStyle/>
          <a:p>
            <a:r>
              <a:rPr lang="en-US" dirty="0"/>
              <a:t>Mounting the Engine On a Stand</a:t>
            </a:r>
          </a:p>
          <a:p>
            <a:r>
              <a:rPr lang="en-US" dirty="0"/>
              <a:t>Disassembling A Cam-in-block (OHV) Engine</a:t>
            </a:r>
          </a:p>
          <a:p>
            <a:r>
              <a:rPr lang="en-US" dirty="0"/>
              <a:t>Overhead Camshaft (OHC) Engine Disassembly</a:t>
            </a:r>
          </a:p>
        </p:txBody>
      </p:sp>
      <p:grpSp>
        <p:nvGrpSpPr>
          <p:cNvPr id="19459" name="Group 7"/>
          <p:cNvGrpSpPr>
            <a:grpSpLocks/>
          </p:cNvGrpSpPr>
          <p:nvPr/>
        </p:nvGrpSpPr>
        <p:grpSpPr bwMode="auto">
          <a:xfrm>
            <a:off x="4625975" y="1828800"/>
            <a:ext cx="4168775" cy="3895725"/>
            <a:chOff x="2914" y="1270"/>
            <a:chExt cx="2626" cy="2454"/>
          </a:xfrm>
        </p:grpSpPr>
        <p:pic>
          <p:nvPicPr>
            <p:cNvPr id="19460" name="Picture 4" descr="AAJLNN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8502" name="Rectangle 6"/>
            <p:cNvSpPr>
              <a:spLocks noChangeArrowheads="1"/>
            </p:cNvSpPr>
            <p:nvPr/>
          </p:nvSpPr>
          <p:spPr bwMode="auto">
            <a:xfrm>
              <a:off x="2928" y="3264"/>
              <a:ext cx="2592" cy="460"/>
            </a:xfrm>
            <a:prstGeom prst="rect">
              <a:avLst/>
            </a:prstGeom>
            <a:noFill/>
            <a:ln>
              <a:noFill/>
            </a:ln>
            <a:effectLst/>
          </p:spPr>
          <p:txBody>
            <a:bodyPr>
              <a:spAutoFit/>
            </a:bodyPr>
            <a:lstStyle/>
            <a:p>
              <a:pPr>
                <a:defRPr/>
              </a:pPr>
              <a:r>
                <a:rPr lang="en-US" b="1" dirty="0">
                  <a:cs typeface="+mn-cs"/>
                </a:rPr>
                <a:t>FIGURE 24–6 </a:t>
              </a:r>
              <a:r>
                <a:rPr lang="en-US" dirty="0">
                  <a:cs typeface="+mn-cs"/>
                </a:rPr>
                <a:t>Always use graded bolts—either grade 5 or 8 bolts—whenever mounting an engine to a stand.</a:t>
              </a:r>
            </a:p>
          </p:txBody>
        </p:sp>
      </p:grpSp>
    </p:spTree>
    <p:extLst>
      <p:ext uri="{BB962C8B-B14F-4D97-AF65-F5344CB8AC3E}">
        <p14:creationId xmlns:p14="http://schemas.microsoft.com/office/powerpoint/2010/main" val="338618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7</a:t>
            </a:r>
            <a:r>
              <a:rPr lang="en-US" dirty="0"/>
              <a:t> Keeping the pushrods and the lifters sorted by cylinder, including the spark plugs, is a wise way to proceed when disassembling the cylinder heads.</a:t>
            </a:r>
          </a:p>
        </p:txBody>
      </p:sp>
      <p:pic>
        <p:nvPicPr>
          <p:cNvPr id="3" name="Picture 2" descr="6540024007.jpg"/>
          <p:cNvPicPr>
            <a:picLocks noChangeAspect="1"/>
          </p:cNvPicPr>
          <p:nvPr/>
        </p:nvPicPr>
        <p:blipFill>
          <a:blip r:embed="rId2" cstate="print"/>
          <a:stretch>
            <a:fillRect/>
          </a:stretch>
        </p:blipFill>
        <p:spPr>
          <a:xfrm>
            <a:off x="1691641" y="1746505"/>
            <a:ext cx="5760719" cy="4279391"/>
          </a:xfrm>
          <a:prstGeom prst="rect">
            <a:avLst/>
          </a:prstGeom>
        </p:spPr>
      </p:pic>
    </p:spTree>
    <p:extLst>
      <p:ext uri="{BB962C8B-B14F-4D97-AF65-F5344CB8AC3E}">
        <p14:creationId xmlns:p14="http://schemas.microsoft.com/office/powerpoint/2010/main" val="357024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8</a:t>
            </a:r>
            <a:r>
              <a:rPr lang="en-US" dirty="0"/>
              <a:t> Sometimes after the cylinder head has been removed, the engine condition is discovered to be so major that the entire engine may need to be replaced rather than overhauled.</a:t>
            </a:r>
          </a:p>
        </p:txBody>
      </p:sp>
      <p:pic>
        <p:nvPicPr>
          <p:cNvPr id="3" name="Picture 2" descr="654002400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67167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DISASSEMBLY OF THE SHORT BLOCK</a:t>
            </a:r>
          </a:p>
        </p:txBody>
      </p:sp>
      <p:sp>
        <p:nvSpPr>
          <p:cNvPr id="22530" name="Rectangle 3"/>
          <p:cNvSpPr>
            <a:spLocks noGrp="1" noChangeArrowheads="1"/>
          </p:cNvSpPr>
          <p:nvPr>
            <p:ph idx="1"/>
          </p:nvPr>
        </p:nvSpPr>
        <p:spPr>
          <a:xfrm>
            <a:off x="457200" y="1600200"/>
            <a:ext cx="4114800" cy="4525963"/>
          </a:xfrm>
        </p:spPr>
        <p:txBody>
          <a:bodyPr/>
          <a:lstStyle/>
          <a:p>
            <a:r>
              <a:rPr lang="en-US" dirty="0"/>
              <a:t>Removing The Oil Pan</a:t>
            </a:r>
          </a:p>
          <a:p>
            <a:r>
              <a:rPr lang="en-US" dirty="0"/>
              <a:t>Marking Connecting Rods And Caps</a:t>
            </a:r>
          </a:p>
          <a:p>
            <a:r>
              <a:rPr lang="en-US" dirty="0"/>
              <a:t>Removing The Cylinder Ridge</a:t>
            </a:r>
          </a:p>
          <a:p>
            <a:r>
              <a:rPr lang="en-US" dirty="0"/>
              <a:t>Piston Removal</a:t>
            </a:r>
          </a:p>
        </p:txBody>
      </p:sp>
      <p:grpSp>
        <p:nvGrpSpPr>
          <p:cNvPr id="22531" name="Group 10"/>
          <p:cNvGrpSpPr>
            <a:grpSpLocks/>
          </p:cNvGrpSpPr>
          <p:nvPr/>
        </p:nvGrpSpPr>
        <p:grpSpPr bwMode="auto">
          <a:xfrm>
            <a:off x="4572000" y="1600200"/>
            <a:ext cx="4267200" cy="3971925"/>
            <a:chOff x="2880" y="1270"/>
            <a:chExt cx="2688" cy="2502"/>
          </a:xfrm>
        </p:grpSpPr>
        <p:pic>
          <p:nvPicPr>
            <p:cNvPr id="22532" name="Picture 7" descr="AAJLNN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4041" name="Rectangle 9"/>
            <p:cNvSpPr>
              <a:spLocks noChangeArrowheads="1"/>
            </p:cNvSpPr>
            <p:nvPr/>
          </p:nvSpPr>
          <p:spPr bwMode="auto">
            <a:xfrm>
              <a:off x="2880" y="3312"/>
              <a:ext cx="2688" cy="460"/>
            </a:xfrm>
            <a:prstGeom prst="rect">
              <a:avLst/>
            </a:prstGeom>
            <a:noFill/>
            <a:ln>
              <a:noFill/>
            </a:ln>
            <a:effectLst/>
          </p:spPr>
          <p:txBody>
            <a:bodyPr>
              <a:spAutoFit/>
            </a:bodyPr>
            <a:lstStyle/>
            <a:p>
              <a:pPr>
                <a:defRPr/>
              </a:pPr>
              <a:r>
                <a:rPr lang="en-US" b="1" dirty="0">
                  <a:cs typeface="+mn-cs"/>
                </a:rPr>
                <a:t>FIGURE 24–9 </a:t>
              </a:r>
              <a:r>
                <a:rPr lang="en-US" dirty="0">
                  <a:cs typeface="+mn-cs"/>
                </a:rPr>
                <a:t>These connecting rods were numbered from the factory. If they are not, then they should be marked.</a:t>
              </a:r>
            </a:p>
          </p:txBody>
        </p:sp>
      </p:grpSp>
    </p:spTree>
    <p:extLst>
      <p:ext uri="{BB962C8B-B14F-4D97-AF65-F5344CB8AC3E}">
        <p14:creationId xmlns:p14="http://schemas.microsoft.com/office/powerpoint/2010/main" val="420561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10</a:t>
            </a:r>
            <a:r>
              <a:rPr lang="en-US" dirty="0"/>
              <a:t> Most of the cylinder wear is on the top inch just below the cylinder ridge. This wear is due to the heat and combustion pressures that occur when the piston is near the top of the cylinder.</a:t>
            </a:r>
          </a:p>
        </p:txBody>
      </p:sp>
      <p:pic>
        <p:nvPicPr>
          <p:cNvPr id="3" name="Picture 2" descr="6540024010.jpg"/>
          <p:cNvPicPr>
            <a:picLocks noChangeAspect="1"/>
          </p:cNvPicPr>
          <p:nvPr/>
        </p:nvPicPr>
        <p:blipFill>
          <a:blip r:embed="rId2" cstate="print"/>
          <a:stretch>
            <a:fillRect/>
          </a:stretch>
        </p:blipFill>
        <p:spPr>
          <a:xfrm>
            <a:off x="2092148" y="1960474"/>
            <a:ext cx="4959705" cy="3851452"/>
          </a:xfrm>
          <a:prstGeom prst="rect">
            <a:avLst/>
          </a:prstGeom>
        </p:spPr>
      </p:pic>
    </p:spTree>
    <p:extLst>
      <p:ext uri="{BB962C8B-B14F-4D97-AF65-F5344CB8AC3E}">
        <p14:creationId xmlns:p14="http://schemas.microsoft.com/office/powerpoint/2010/main" val="46804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11</a:t>
            </a:r>
            <a:r>
              <a:rPr lang="en-US" dirty="0"/>
              <a:t> This ridge is being removed with one type of ridge reamer before the piston assemblies are removed from the engine.</a:t>
            </a:r>
          </a:p>
        </p:txBody>
      </p:sp>
      <p:pic>
        <p:nvPicPr>
          <p:cNvPr id="3" name="Picture 2" descr="6540024011.jpg"/>
          <p:cNvPicPr>
            <a:picLocks noChangeAspect="1"/>
          </p:cNvPicPr>
          <p:nvPr/>
        </p:nvPicPr>
        <p:blipFill>
          <a:blip r:embed="rId2" cstate="print"/>
          <a:stretch>
            <a:fillRect/>
          </a:stretch>
        </p:blipFill>
        <p:spPr>
          <a:xfrm>
            <a:off x="2377441" y="1548994"/>
            <a:ext cx="4389119" cy="4674412"/>
          </a:xfrm>
          <a:prstGeom prst="rect">
            <a:avLst/>
          </a:prstGeom>
        </p:spPr>
      </p:pic>
    </p:spTree>
    <p:extLst>
      <p:ext uri="{BB962C8B-B14F-4D97-AF65-F5344CB8AC3E}">
        <p14:creationId xmlns:p14="http://schemas.microsoft.com/office/powerpoint/2010/main" val="334214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24.1</a:t>
            </a:r>
            <a:r>
              <a:rPr lang="en-US" dirty="0"/>
              <a:t> Discuss the different engine repair options. </a:t>
            </a:r>
          </a:p>
          <a:p>
            <a:pPr marL="0" indent="-29718">
              <a:buNone/>
            </a:pPr>
            <a:r>
              <a:rPr lang="en-US" b="1" dirty="0">
                <a:solidFill>
                  <a:srgbClr val="007FA3"/>
                </a:solidFill>
              </a:rPr>
              <a:t>24.2</a:t>
            </a:r>
            <a:r>
              <a:rPr lang="en-US" dirty="0"/>
              <a:t> Explain the engine removal procedure. </a:t>
            </a:r>
          </a:p>
          <a:p>
            <a:pPr marL="0" indent="-29718">
              <a:buNone/>
            </a:pPr>
            <a:r>
              <a:rPr lang="en-US" b="1" dirty="0">
                <a:solidFill>
                  <a:srgbClr val="007FA3"/>
                </a:solidFill>
              </a:rPr>
              <a:t>24.3 </a:t>
            </a:r>
            <a:r>
              <a:rPr lang="en-US" dirty="0"/>
              <a:t>Explain the engine disassembly procedure. </a:t>
            </a:r>
          </a:p>
          <a:p>
            <a:pPr marL="0" indent="-29718">
              <a:buNone/>
            </a:pPr>
            <a:r>
              <a:rPr lang="en-US" b="1" dirty="0">
                <a:solidFill>
                  <a:srgbClr val="007FA3"/>
                </a:solidFill>
              </a:rPr>
              <a:t>24.4 </a:t>
            </a:r>
            <a:r>
              <a:rPr lang="en-US" dirty="0"/>
              <a:t>Explain disassembly of the short block, rotating engine assemblies removal, and cylinder head disassembly.</a:t>
            </a:r>
          </a:p>
        </p:txBody>
      </p:sp>
    </p:spTree>
    <p:extLst>
      <p:ext uri="{BB962C8B-B14F-4D97-AF65-F5344CB8AC3E}">
        <p14:creationId xmlns:p14="http://schemas.microsoft.com/office/powerpoint/2010/main" val="131682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ROTATING ENGINE ASSEMBLIES REMOVAL</a:t>
            </a:r>
          </a:p>
        </p:txBody>
      </p:sp>
      <p:sp>
        <p:nvSpPr>
          <p:cNvPr id="25602" name="Rectangle 3"/>
          <p:cNvSpPr>
            <a:spLocks noGrp="1" noChangeArrowheads="1"/>
          </p:cNvSpPr>
          <p:nvPr>
            <p:ph idx="1"/>
          </p:nvPr>
        </p:nvSpPr>
        <p:spPr>
          <a:xfrm>
            <a:off x="457200" y="1600200"/>
            <a:ext cx="4114800" cy="4525963"/>
          </a:xfrm>
        </p:spPr>
        <p:txBody>
          <a:bodyPr/>
          <a:lstStyle/>
          <a:p>
            <a:r>
              <a:rPr lang="en-US" dirty="0"/>
              <a:t>Harmonic Balancer Removal</a:t>
            </a:r>
          </a:p>
          <a:p>
            <a:r>
              <a:rPr lang="en-US" dirty="0"/>
              <a:t>Camshaft Removal</a:t>
            </a:r>
          </a:p>
          <a:p>
            <a:r>
              <a:rPr lang="en-US" dirty="0"/>
              <a:t>Crankshaft and Main Bearing Removal</a:t>
            </a:r>
          </a:p>
          <a:p>
            <a:r>
              <a:rPr lang="en-US" dirty="0"/>
              <a:t>Block Inspection</a:t>
            </a:r>
          </a:p>
        </p:txBody>
      </p:sp>
      <p:grpSp>
        <p:nvGrpSpPr>
          <p:cNvPr id="25603" name="Group 7"/>
          <p:cNvGrpSpPr>
            <a:grpSpLocks/>
          </p:cNvGrpSpPr>
          <p:nvPr/>
        </p:nvGrpSpPr>
        <p:grpSpPr bwMode="auto">
          <a:xfrm>
            <a:off x="4625975" y="1973263"/>
            <a:ext cx="4213225" cy="3802062"/>
            <a:chOff x="2914" y="1243"/>
            <a:chExt cx="2654" cy="2395"/>
          </a:xfrm>
        </p:grpSpPr>
        <p:pic>
          <p:nvPicPr>
            <p:cNvPr id="25604" name="Picture 4" descr="AAJLNNJ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43"/>
              <a:ext cx="2626" cy="2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4582" name="Rectangle 6"/>
            <p:cNvSpPr>
              <a:spLocks noChangeArrowheads="1"/>
            </p:cNvSpPr>
            <p:nvPr/>
          </p:nvSpPr>
          <p:spPr bwMode="auto">
            <a:xfrm>
              <a:off x="2928" y="3312"/>
              <a:ext cx="2640" cy="326"/>
            </a:xfrm>
            <a:prstGeom prst="rect">
              <a:avLst/>
            </a:prstGeom>
            <a:noFill/>
            <a:ln>
              <a:noFill/>
            </a:ln>
            <a:effectLst/>
          </p:spPr>
          <p:txBody>
            <a:bodyPr>
              <a:spAutoFit/>
            </a:bodyPr>
            <a:lstStyle/>
            <a:p>
              <a:pPr>
                <a:defRPr/>
              </a:pPr>
              <a:r>
                <a:rPr lang="en-US" b="1" dirty="0">
                  <a:cs typeface="+mn-cs"/>
                </a:rPr>
                <a:t>FIGURE 24–12 </a:t>
              </a:r>
              <a:r>
                <a:rPr lang="en-US" dirty="0">
                  <a:cs typeface="+mn-cs"/>
                </a:rPr>
                <a:t>Puller being used to pull the vibration damper from the crankshaft.</a:t>
              </a:r>
            </a:p>
          </p:txBody>
        </p:sp>
      </p:grpSp>
    </p:spTree>
    <p:extLst>
      <p:ext uri="{BB962C8B-B14F-4D97-AF65-F5344CB8AC3E}">
        <p14:creationId xmlns:p14="http://schemas.microsoft.com/office/powerpoint/2010/main" val="97517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13</a:t>
            </a:r>
            <a:r>
              <a:rPr lang="en-US" dirty="0"/>
              <a:t> When the timing chain cover was removed, the broken timing gear explained why this GM 4.3 liter V-6 engine stopped running.</a:t>
            </a:r>
          </a:p>
        </p:txBody>
      </p:sp>
      <p:pic>
        <p:nvPicPr>
          <p:cNvPr id="3" name="Picture 2" descr="6540024013.jpg"/>
          <p:cNvPicPr>
            <a:picLocks noChangeAspect="1"/>
          </p:cNvPicPr>
          <p:nvPr/>
        </p:nvPicPr>
        <p:blipFill>
          <a:blip r:embed="rId2" cstate="print"/>
          <a:stretch>
            <a:fillRect/>
          </a:stretch>
        </p:blipFill>
        <p:spPr>
          <a:xfrm>
            <a:off x="2880360" y="1661160"/>
            <a:ext cx="3383280" cy="4511040"/>
          </a:xfrm>
          <a:prstGeom prst="rect">
            <a:avLst/>
          </a:prstGeom>
        </p:spPr>
      </p:pic>
    </p:spTree>
    <p:extLst>
      <p:ext uri="{BB962C8B-B14F-4D97-AF65-F5344CB8AC3E}">
        <p14:creationId xmlns:p14="http://schemas.microsoft.com/office/powerpoint/2010/main" val="123557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14</a:t>
            </a:r>
            <a:r>
              <a:rPr lang="en-US" dirty="0"/>
              <a:t> Most engines such as this Chevrolet V-8 with four-bolt main bearing caps have arrows marked on the bearing caps which should point to the front of the engine.</a:t>
            </a:r>
          </a:p>
        </p:txBody>
      </p:sp>
      <p:pic>
        <p:nvPicPr>
          <p:cNvPr id="3" name="Picture 2" descr="654002401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82899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15</a:t>
            </a:r>
            <a:r>
              <a:rPr lang="en-US" dirty="0"/>
              <a:t> This small block Chevrolet V-8 had water standing in the cylinders, causing a lot of rust, which was discovered as soon as the head was removed.</a:t>
            </a:r>
          </a:p>
        </p:txBody>
      </p:sp>
      <p:pic>
        <p:nvPicPr>
          <p:cNvPr id="3" name="Picture 2" descr="6540024015.jpg"/>
          <p:cNvPicPr>
            <a:picLocks noChangeAspect="1"/>
          </p:cNvPicPr>
          <p:nvPr/>
        </p:nvPicPr>
        <p:blipFill>
          <a:blip r:embed="rId2" cstate="print"/>
          <a:stretch>
            <a:fillRect/>
          </a:stretch>
        </p:blipFill>
        <p:spPr>
          <a:xfrm>
            <a:off x="1691641" y="2196388"/>
            <a:ext cx="5760719" cy="3379622"/>
          </a:xfrm>
          <a:prstGeom prst="rect">
            <a:avLst/>
          </a:prstGeom>
        </p:spPr>
      </p:pic>
    </p:spTree>
    <p:extLst>
      <p:ext uri="{BB962C8B-B14F-4D97-AF65-F5344CB8AC3E}">
        <p14:creationId xmlns:p14="http://schemas.microsoft.com/office/powerpoint/2010/main" val="1446423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CYLINDER HEAD DISASSEMBLY</a:t>
            </a:r>
          </a:p>
        </p:txBody>
      </p:sp>
      <p:sp>
        <p:nvSpPr>
          <p:cNvPr id="29698" name="Rectangle 3"/>
          <p:cNvSpPr>
            <a:spLocks noGrp="1" noChangeArrowheads="1"/>
          </p:cNvSpPr>
          <p:nvPr>
            <p:ph idx="1"/>
          </p:nvPr>
        </p:nvSpPr>
        <p:spPr>
          <a:xfrm>
            <a:off x="457200" y="1600200"/>
            <a:ext cx="3810000" cy="4525963"/>
          </a:xfrm>
        </p:spPr>
        <p:txBody>
          <a:bodyPr/>
          <a:lstStyle/>
          <a:p>
            <a:r>
              <a:rPr lang="en-US" dirty="0"/>
              <a:t>OHV Engine Cylinder Heads</a:t>
            </a:r>
          </a:p>
          <a:p>
            <a:r>
              <a:rPr lang="en-US" dirty="0"/>
              <a:t>OHC Engine Cylinder Heads</a:t>
            </a:r>
          </a:p>
        </p:txBody>
      </p:sp>
      <p:grpSp>
        <p:nvGrpSpPr>
          <p:cNvPr id="29699" name="Group 7"/>
          <p:cNvGrpSpPr>
            <a:grpSpLocks/>
          </p:cNvGrpSpPr>
          <p:nvPr/>
        </p:nvGrpSpPr>
        <p:grpSpPr bwMode="auto">
          <a:xfrm>
            <a:off x="4625975" y="1676400"/>
            <a:ext cx="4213225" cy="4035425"/>
            <a:chOff x="2914" y="1230"/>
            <a:chExt cx="2654" cy="2542"/>
          </a:xfrm>
        </p:grpSpPr>
        <p:pic>
          <p:nvPicPr>
            <p:cNvPr id="29700" name="Picture 4" descr="AAJLNN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30"/>
              <a:ext cx="2626" cy="2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7718" name="Rectangle 6"/>
            <p:cNvSpPr>
              <a:spLocks noChangeArrowheads="1"/>
            </p:cNvSpPr>
            <p:nvPr/>
          </p:nvSpPr>
          <p:spPr bwMode="auto">
            <a:xfrm>
              <a:off x="2928" y="3312"/>
              <a:ext cx="2640" cy="460"/>
            </a:xfrm>
            <a:prstGeom prst="rect">
              <a:avLst/>
            </a:prstGeom>
            <a:noFill/>
            <a:ln>
              <a:noFill/>
            </a:ln>
            <a:effectLst/>
          </p:spPr>
          <p:txBody>
            <a:bodyPr>
              <a:spAutoFit/>
            </a:bodyPr>
            <a:lstStyle/>
            <a:p>
              <a:pPr>
                <a:defRPr/>
              </a:pPr>
              <a:r>
                <a:rPr lang="en-US" b="1" dirty="0">
                  <a:cs typeface="+mn-cs"/>
                </a:rPr>
                <a:t>FIGURE 24–17 </a:t>
              </a:r>
              <a:r>
                <a:rPr lang="en-US" dirty="0">
                  <a:cs typeface="+mn-cs"/>
                </a:rPr>
                <a:t>A valve spring compressor is used to compress the valve spring before removing the keepers (locks).</a:t>
              </a:r>
            </a:p>
          </p:txBody>
        </p:sp>
      </p:grpSp>
    </p:spTree>
    <p:extLst>
      <p:ext uri="{BB962C8B-B14F-4D97-AF65-F5344CB8AC3E}">
        <p14:creationId xmlns:p14="http://schemas.microsoft.com/office/powerpoint/2010/main" val="1254227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Before beginning work on removing the engine, mark and remove the hood and place it in a safe location.</a:t>
            </a:r>
          </a:p>
        </p:txBody>
      </p:sp>
      <p:pic>
        <p:nvPicPr>
          <p:cNvPr id="3" name="Picture 2" descr="6540024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For safety, remove the negative battery cable to avoid any possible electrical problems from occurring.</a:t>
            </a:r>
          </a:p>
        </p:txBody>
      </p:sp>
      <p:pic>
        <p:nvPicPr>
          <p:cNvPr id="3" name="Picture 2" descr="6540024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Drain the coolant and dispose of properly.</a:t>
            </a:r>
          </a:p>
        </p:txBody>
      </p:sp>
      <p:pic>
        <p:nvPicPr>
          <p:cNvPr id="3" name="Picture 2" descr="6540024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Disconnect all cooling system and heater hoses and remove the radiator.</a:t>
            </a:r>
          </a:p>
        </p:txBody>
      </p:sp>
      <p:pic>
        <p:nvPicPr>
          <p:cNvPr id="3" name="Picture 2" descr="6540024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Remove the accessory drive belt(s) and set the alternator, power steering pump, and air-conditioning compressor aside.</a:t>
            </a:r>
          </a:p>
        </p:txBody>
      </p:sp>
      <p:pic>
        <p:nvPicPr>
          <p:cNvPr id="3" name="Picture 2" descr="6540024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ENGINE REPAIR OPTIONS (1 OF 3)</a:t>
            </a:r>
          </a:p>
        </p:txBody>
      </p:sp>
      <p:sp>
        <p:nvSpPr>
          <p:cNvPr id="9218" name="Rectangle 3"/>
          <p:cNvSpPr>
            <a:spLocks noGrp="1" noChangeArrowheads="1"/>
          </p:cNvSpPr>
          <p:nvPr>
            <p:ph type="body" idx="1"/>
          </p:nvPr>
        </p:nvSpPr>
        <p:spPr/>
        <p:txBody>
          <a:bodyPr/>
          <a:lstStyle/>
          <a:p>
            <a:r>
              <a:rPr lang="en-US" dirty="0"/>
              <a:t>Repairing an engine should be based on all the information about the engine that is available to the service technician and the vehicle owner.</a:t>
            </a:r>
          </a:p>
          <a:p>
            <a:pPr lvl="1"/>
            <a:r>
              <a:rPr lang="en-US" dirty="0"/>
              <a:t>The customer, who is paying for the repair, must make the final decision on the reconditioning procedure to be used. </a:t>
            </a:r>
          </a:p>
        </p:txBody>
      </p:sp>
    </p:spTree>
    <p:extLst>
      <p:ext uri="{BB962C8B-B14F-4D97-AF65-F5344CB8AC3E}">
        <p14:creationId xmlns:p14="http://schemas.microsoft.com/office/powerpoint/2010/main" val="3523669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Remove the air intake system including the air filter housing as needed.</a:t>
            </a:r>
          </a:p>
        </p:txBody>
      </p:sp>
      <p:pic>
        <p:nvPicPr>
          <p:cNvPr id="3" name="Picture 2" descr="6540024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Remove the electrical connector from all sensors and label.</a:t>
            </a:r>
          </a:p>
        </p:txBody>
      </p:sp>
      <p:pic>
        <p:nvPicPr>
          <p:cNvPr id="3" name="Picture 2" descr="654002402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Disconnect the engine wiring harness connector at the bulkhead.</a:t>
            </a:r>
          </a:p>
        </p:txBody>
      </p:sp>
      <p:pic>
        <p:nvPicPr>
          <p:cNvPr id="3" name="Picture 2" descr="654002402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Safely hoist the vehicle and disconnect the exhaust system from the exhaust manifolds.</a:t>
            </a:r>
          </a:p>
        </p:txBody>
      </p:sp>
      <p:pic>
        <p:nvPicPr>
          <p:cNvPr id="3" name="Picture 2" descr="654002402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Mark and then remove the fasteners connecting the flex plate to the torque converter.</a:t>
            </a:r>
          </a:p>
        </p:txBody>
      </p:sp>
      <p:pic>
        <p:nvPicPr>
          <p:cNvPr id="3" name="Picture 2" descr="654002402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Lower the vehicle and remove the engine mount bolts and transaxle bell housing fasteners.</a:t>
            </a:r>
          </a:p>
        </p:txBody>
      </p:sp>
      <p:pic>
        <p:nvPicPr>
          <p:cNvPr id="3" name="Picture 2" descr="654002402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Secure the lifting chain to the engine hooks and carefully remove the engine from the vehicle.</a:t>
            </a:r>
          </a:p>
        </p:txBody>
      </p:sp>
      <p:pic>
        <p:nvPicPr>
          <p:cNvPr id="3" name="Picture 2" descr="654002402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SUMMARY (1 OF 3)</a:t>
            </a:r>
          </a:p>
        </p:txBody>
      </p:sp>
      <p:sp>
        <p:nvSpPr>
          <p:cNvPr id="30722" name="Rectangle 3"/>
          <p:cNvSpPr>
            <a:spLocks noGrp="1" noChangeArrowheads="1"/>
          </p:cNvSpPr>
          <p:nvPr>
            <p:ph type="body" idx="1"/>
          </p:nvPr>
        </p:nvSpPr>
        <p:spPr/>
        <p:txBody>
          <a:bodyPr/>
          <a:lstStyle/>
          <a:p>
            <a:r>
              <a:rPr lang="en-US" dirty="0"/>
              <a:t>A repair, valve job, overhaul, and entire engine replacement are some of the solution options for an engine failure.</a:t>
            </a:r>
          </a:p>
          <a:p>
            <a:r>
              <a:rPr lang="en-US" dirty="0"/>
              <a:t>A short block is the block assembly with pistons and crankshaft. A long block also includes the cylinder head(s).</a:t>
            </a:r>
          </a:p>
        </p:txBody>
      </p:sp>
    </p:spTree>
    <p:extLst>
      <p:ext uri="{BB962C8B-B14F-4D97-AF65-F5344CB8AC3E}">
        <p14:creationId xmlns:p14="http://schemas.microsoft.com/office/powerpoint/2010/main" val="4178848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(2 OF 3)</a:t>
            </a:r>
          </a:p>
        </p:txBody>
      </p:sp>
      <p:sp>
        <p:nvSpPr>
          <p:cNvPr id="31746" name="Rectangle 3"/>
          <p:cNvSpPr>
            <a:spLocks noGrp="1" noChangeArrowheads="1"/>
          </p:cNvSpPr>
          <p:nvPr>
            <p:ph type="body" idx="1"/>
          </p:nvPr>
        </p:nvSpPr>
        <p:spPr/>
        <p:txBody>
          <a:bodyPr/>
          <a:lstStyle/>
          <a:p>
            <a:r>
              <a:rPr lang="en-US" dirty="0"/>
              <a:t>Cylinder heads should only be removed when the engine is cold. </a:t>
            </a:r>
          </a:p>
          <a:p>
            <a:pPr lvl="1"/>
            <a:r>
              <a:rPr lang="en-US" dirty="0"/>
              <a:t>Always follow the torque table backwards, starting with the highest-number head bolt and working toward the lowest number. </a:t>
            </a:r>
          </a:p>
          <a:p>
            <a:r>
              <a:rPr lang="en-US" dirty="0"/>
              <a:t>Factory lifting hooks should be used when hoisting an engine.</a:t>
            </a:r>
          </a:p>
        </p:txBody>
      </p:sp>
    </p:spTree>
    <p:extLst>
      <p:ext uri="{BB962C8B-B14F-4D97-AF65-F5344CB8AC3E}">
        <p14:creationId xmlns:p14="http://schemas.microsoft.com/office/powerpoint/2010/main" val="332916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(3 OF 3)</a:t>
            </a:r>
          </a:p>
        </p:txBody>
      </p:sp>
      <p:sp>
        <p:nvSpPr>
          <p:cNvPr id="3" name="Content Placeholder 2"/>
          <p:cNvSpPr>
            <a:spLocks noGrp="1"/>
          </p:cNvSpPr>
          <p:nvPr>
            <p:ph idx="1"/>
          </p:nvPr>
        </p:nvSpPr>
        <p:spPr/>
        <p:txBody>
          <a:bodyPr/>
          <a:lstStyle/>
          <a:p>
            <a:r>
              <a:rPr lang="en-US" dirty="0"/>
              <a:t>The ridge at the top of the cylinder should be removed before removing the piston(s) from the cylinder.</a:t>
            </a:r>
          </a:p>
          <a:p>
            <a:r>
              <a:rPr lang="en-US" dirty="0"/>
              <a:t>The connecting rod and main bearing caps should be marked before being removed.</a:t>
            </a:r>
          </a:p>
          <a:p>
            <a:r>
              <a:rPr lang="en-US" dirty="0"/>
              <a:t>The tip of the valve stem should be filed before removing valves from the cylinder head to help prevent damage to the valve guide.</a:t>
            </a:r>
          </a:p>
        </p:txBody>
      </p:sp>
    </p:spTree>
    <p:extLst>
      <p:ext uri="{BB962C8B-B14F-4D97-AF65-F5344CB8AC3E}">
        <p14:creationId xmlns:p14="http://schemas.microsoft.com/office/powerpoint/2010/main" val="220770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ENGINE REPAIR OPTIONS (2 OF 3)</a:t>
            </a:r>
          </a:p>
        </p:txBody>
      </p:sp>
      <p:sp>
        <p:nvSpPr>
          <p:cNvPr id="10242" name="Rectangle 3"/>
          <p:cNvSpPr>
            <a:spLocks noGrp="1" noChangeArrowheads="1"/>
          </p:cNvSpPr>
          <p:nvPr>
            <p:ph type="body" idx="1"/>
          </p:nvPr>
        </p:nvSpPr>
        <p:spPr/>
        <p:txBody>
          <a:bodyPr/>
          <a:lstStyle/>
          <a:p>
            <a:r>
              <a:rPr lang="en-US" dirty="0"/>
              <a:t>Component replacement</a:t>
            </a:r>
          </a:p>
          <a:p>
            <a:r>
              <a:rPr lang="en-US" dirty="0"/>
              <a:t>Valve job</a:t>
            </a:r>
          </a:p>
          <a:p>
            <a:r>
              <a:rPr lang="en-US" dirty="0"/>
              <a:t>Minor overhaul</a:t>
            </a:r>
          </a:p>
          <a:p>
            <a:r>
              <a:rPr lang="en-US" dirty="0"/>
              <a:t>Major overhaul</a:t>
            </a:r>
          </a:p>
          <a:p>
            <a:r>
              <a:rPr lang="en-US" dirty="0"/>
              <a:t>Short block</a:t>
            </a:r>
          </a:p>
        </p:txBody>
      </p:sp>
    </p:spTree>
    <p:extLst>
      <p:ext uri="{BB962C8B-B14F-4D97-AF65-F5344CB8AC3E}">
        <p14:creationId xmlns:p14="http://schemas.microsoft.com/office/powerpoint/2010/main" val="3441653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3808735"/>
          </a:xfrm>
        </p:spPr>
        <p:txBody>
          <a:bodyPr/>
          <a:lstStyle/>
          <a:p>
            <a:pPr algn="l" fontAlgn="base"/>
            <a:r>
              <a:rPr lang="en-US" sz="2000" i="0" u="none" strike="noStrike" dirty="0">
                <a:solidFill>
                  <a:srgbClr val="0C71C3"/>
                </a:solidFill>
                <a:effectLst/>
                <a:latin typeface="Open Sans"/>
                <a:hlinkClick r:id="rId2"/>
              </a:rPr>
              <a:t>Trailblazer engine remove and reinstall (time 9:44)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SBC teardown (time 23:45)</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4"/>
              </a:rPr>
              <a:t>Van engine repair (time 4:18)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5"/>
              </a:rPr>
              <a:t>Engine RnR Part 1 (time 26:37)</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6"/>
              </a:rPr>
              <a:t>Engine RnR Part 2 (time 6:38)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7"/>
              </a:rPr>
              <a:t>How To Remove / Install Freeze Plugs (time 12:49)</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8"/>
              </a:rPr>
              <a:t>Valve train teardown (time 2:36)</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9"/>
              </a:rPr>
              <a:t>Removing valves (time 5:09)</a:t>
            </a:r>
            <a:endParaRPr lang="en-US" sz="2000" i="0" dirty="0">
              <a:solidFill>
                <a:srgbClr val="565656"/>
              </a:solidFill>
              <a:effectLst/>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REPAIR OPTIONS (3 OF 3)</a:t>
            </a:r>
          </a:p>
        </p:txBody>
      </p:sp>
      <p:sp>
        <p:nvSpPr>
          <p:cNvPr id="3" name="Content Placeholder 2"/>
          <p:cNvSpPr>
            <a:spLocks noGrp="1"/>
          </p:cNvSpPr>
          <p:nvPr>
            <p:ph idx="1"/>
          </p:nvPr>
        </p:nvSpPr>
        <p:spPr/>
        <p:txBody>
          <a:bodyPr/>
          <a:lstStyle/>
          <a:p>
            <a:r>
              <a:rPr lang="en-US" dirty="0"/>
              <a:t>Long block</a:t>
            </a:r>
          </a:p>
          <a:p>
            <a:r>
              <a:rPr lang="en-US" dirty="0"/>
              <a:t>Crate engines</a:t>
            </a:r>
          </a:p>
          <a:p>
            <a:r>
              <a:rPr lang="en-US" dirty="0"/>
              <a:t>Remanufactured engines</a:t>
            </a:r>
          </a:p>
        </p:txBody>
      </p:sp>
    </p:spTree>
    <p:extLst>
      <p:ext uri="{BB962C8B-B14F-4D97-AF65-F5344CB8AC3E}">
        <p14:creationId xmlns:p14="http://schemas.microsoft.com/office/powerpoint/2010/main" val="108868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1</a:t>
            </a:r>
            <a:r>
              <a:rPr lang="en-US" dirty="0"/>
              <a:t> A worn timing sprocket that resulted in a retarded valve timing and reduced engine performance.</a:t>
            </a:r>
          </a:p>
        </p:txBody>
      </p:sp>
      <p:pic>
        <p:nvPicPr>
          <p:cNvPr id="3" name="Picture 2" descr="6540024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79663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24–</a:t>
            </a:r>
            <a:r>
              <a:rPr lang="en-US" cap="all" dirty="0"/>
              <a:t>2</a:t>
            </a:r>
            <a:r>
              <a:rPr lang="en-US" dirty="0"/>
              <a:t> A crate engine from Chrysler to be used in a restored muscle car. Using a complete new engine costs more than rebuilding an existing engine, but it has a warranty and uses all new parts.</a:t>
            </a:r>
          </a:p>
        </p:txBody>
      </p:sp>
      <p:pic>
        <p:nvPicPr>
          <p:cNvPr id="3" name="Picture 2" descr="6540024002.jpg"/>
          <p:cNvPicPr>
            <a:picLocks noChangeAspect="1"/>
          </p:cNvPicPr>
          <p:nvPr/>
        </p:nvPicPr>
        <p:blipFill>
          <a:blip r:embed="rId2" cstate="print"/>
          <a:stretch>
            <a:fillRect/>
          </a:stretch>
        </p:blipFill>
        <p:spPr>
          <a:xfrm>
            <a:off x="1691641" y="1603858"/>
            <a:ext cx="5760719" cy="4564684"/>
          </a:xfrm>
          <a:prstGeom prst="rect">
            <a:avLst/>
          </a:prstGeom>
        </p:spPr>
      </p:pic>
    </p:spTree>
    <p:extLst>
      <p:ext uri="{BB962C8B-B14F-4D97-AF65-F5344CB8AC3E}">
        <p14:creationId xmlns:p14="http://schemas.microsoft.com/office/powerpoint/2010/main" val="49067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ENGINE REMOVAL (1 OF 3)</a:t>
            </a:r>
          </a:p>
        </p:txBody>
      </p:sp>
      <p:sp>
        <p:nvSpPr>
          <p:cNvPr id="13314" name="Rectangle 3"/>
          <p:cNvSpPr>
            <a:spLocks noGrp="1" noChangeArrowheads="1"/>
          </p:cNvSpPr>
          <p:nvPr>
            <p:ph type="body" idx="1"/>
          </p:nvPr>
        </p:nvSpPr>
        <p:spPr/>
        <p:txBody>
          <a:bodyPr/>
          <a:lstStyle/>
          <a:p>
            <a:r>
              <a:rPr lang="en-US" dirty="0"/>
              <a:t>Check Service Information</a:t>
            </a:r>
          </a:p>
          <a:p>
            <a:r>
              <a:rPr lang="en-US" dirty="0"/>
              <a:t>Usual Engine Removal Procedures</a:t>
            </a:r>
          </a:p>
          <a:p>
            <a:pPr lvl="1"/>
            <a:r>
              <a:rPr lang="en-US" dirty="0"/>
              <a:t>Remove the hood</a:t>
            </a:r>
          </a:p>
          <a:p>
            <a:pPr lvl="1"/>
            <a:r>
              <a:rPr lang="en-US" dirty="0"/>
              <a:t>Clean the engine area</a:t>
            </a:r>
          </a:p>
          <a:p>
            <a:pPr lvl="1"/>
            <a:r>
              <a:rPr lang="en-US" dirty="0"/>
              <a:t>Disconnect the negative (−) battery cable</a:t>
            </a:r>
          </a:p>
          <a:p>
            <a:pPr lvl="1"/>
            <a:r>
              <a:rPr lang="en-US" dirty="0"/>
              <a:t>Remove the air cleaner assembly</a:t>
            </a:r>
          </a:p>
          <a:p>
            <a:pPr lvl="1"/>
            <a:r>
              <a:rPr lang="en-US" dirty="0"/>
              <a:t>Remove all accessories</a:t>
            </a:r>
          </a:p>
        </p:txBody>
      </p:sp>
    </p:spTree>
    <p:extLst>
      <p:ext uri="{BB962C8B-B14F-4D97-AF65-F5344CB8AC3E}">
        <p14:creationId xmlns:p14="http://schemas.microsoft.com/office/powerpoint/2010/main" val="366699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ENGINE REMOVAL (2 OF 3)</a:t>
            </a:r>
          </a:p>
        </p:txBody>
      </p:sp>
      <p:sp>
        <p:nvSpPr>
          <p:cNvPr id="14338" name="Rectangle 3"/>
          <p:cNvSpPr>
            <a:spLocks noGrp="1" noChangeArrowheads="1"/>
          </p:cNvSpPr>
          <p:nvPr>
            <p:ph type="body" idx="1"/>
          </p:nvPr>
        </p:nvSpPr>
        <p:spPr/>
        <p:txBody>
          <a:bodyPr/>
          <a:lstStyle/>
          <a:p>
            <a:pPr lvl="1"/>
            <a:r>
              <a:rPr lang="en-US" dirty="0"/>
              <a:t>Drain the coolant</a:t>
            </a:r>
          </a:p>
          <a:p>
            <a:pPr lvl="1"/>
            <a:r>
              <a:rPr lang="en-US" dirty="0"/>
              <a:t>Remove the radiator</a:t>
            </a:r>
          </a:p>
          <a:p>
            <a:pPr lvl="1"/>
            <a:r>
              <a:rPr lang="en-US" dirty="0"/>
              <a:t>Disconnect the exhaust system</a:t>
            </a:r>
          </a:p>
          <a:p>
            <a:pPr lvl="1"/>
            <a:r>
              <a:rPr lang="en-US" dirty="0"/>
              <a:t>Recover the air-conditioning refrigerant</a:t>
            </a:r>
          </a:p>
          <a:p>
            <a:r>
              <a:rPr lang="en-US" dirty="0"/>
              <a:t>Usual Engine Removal Procedures</a:t>
            </a:r>
          </a:p>
          <a:p>
            <a:pPr lvl="1"/>
            <a:r>
              <a:rPr lang="en-US" dirty="0"/>
              <a:t>Remove the power steering pump</a:t>
            </a:r>
          </a:p>
          <a:p>
            <a:pPr lvl="1"/>
            <a:r>
              <a:rPr lang="en-US" dirty="0"/>
              <a:t>Drain the engine oil</a:t>
            </a:r>
          </a:p>
          <a:p>
            <a:pPr lvl="1"/>
            <a:r>
              <a:rPr lang="en-US" dirty="0"/>
              <a:t>Disconnect fuel lines</a:t>
            </a:r>
          </a:p>
          <a:p>
            <a:pPr lvl="1"/>
            <a:r>
              <a:rPr lang="en-US" dirty="0"/>
              <a:t>Disconnect wiring and vacuum hoses</a:t>
            </a:r>
          </a:p>
        </p:txBody>
      </p:sp>
    </p:spTree>
    <p:extLst>
      <p:ext uri="{BB962C8B-B14F-4D97-AF65-F5344CB8AC3E}">
        <p14:creationId xmlns:p14="http://schemas.microsoft.com/office/powerpoint/2010/main" val="239751455"/>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4278</TotalTime>
  <Words>1225</Words>
  <Application>Microsoft Office PowerPoint</Application>
  <PresentationFormat>On-screen Show (4:3)</PresentationFormat>
  <Paragraphs>113</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Open Sans</vt:lpstr>
      <vt:lpstr>Tahoma</vt:lpstr>
      <vt:lpstr>Times New Roman</vt:lpstr>
      <vt:lpstr>Wingdings</vt:lpstr>
      <vt:lpstr>508 Lecture</vt:lpstr>
      <vt:lpstr>Automotive Engines Theory and Servicing</vt:lpstr>
      <vt:lpstr>OBJECTIVES</vt:lpstr>
      <vt:lpstr>ENGINE REPAIR OPTIONS (1 OF 3)</vt:lpstr>
      <vt:lpstr>ENGINE REPAIR OPTIONS (2 OF 3)</vt:lpstr>
      <vt:lpstr>ENGINE REPAIR OPTIONS (3 OF 3)</vt:lpstr>
      <vt:lpstr>Figure 24–1 A worn timing sprocket that resulted in a retarded valve timing and reduced engine performance.</vt:lpstr>
      <vt:lpstr>Figure 24–2 A crate engine from Chrysler to be used in a restored muscle car. Using a complete new engine costs more than rebuilding an existing engine, but it has a warranty and uses all new parts.</vt:lpstr>
      <vt:lpstr>ENGINE REMOVAL (1 OF 3)</vt:lpstr>
      <vt:lpstr>ENGINE REMOVAL (2 OF 3)</vt:lpstr>
      <vt:lpstr>ENGINE REMOVAL (3 OF 3)</vt:lpstr>
      <vt:lpstr>Figure 24–3 An engine must be tipped as it is pulled from the chassis.</vt:lpstr>
      <vt:lpstr>Figure 24–4 When removing just the engine from a front-wheel-drive vehicle, the transaxle must be supported. Shown here is a typical fixture that can be used to hold the engine if the transaxle is removed or to hold the transaxle if the engine is removed.</vt:lpstr>
      <vt:lpstr>Figure 24–5 The entire cradle, which included the engine, transaxle, and steering gear, was removed and placed onto a stand. The rear cylinder head has been removed to check for the root cause of a coolant leak.</vt:lpstr>
      <vt:lpstr>ENGINE DISASSEMBLY</vt:lpstr>
      <vt:lpstr>Figure 24–7 Keeping the pushrods and the lifters sorted by cylinder, including the spark plugs, is a wise way to proceed when disassembling the cylinder heads.</vt:lpstr>
      <vt:lpstr>Figure 24–8 Sometimes after the cylinder head has been removed, the engine condition is discovered to be so major that the entire engine may need to be replaced rather than overhauled.</vt:lpstr>
      <vt:lpstr>DISASSEMBLY OF THE SHORT BLOCK</vt:lpstr>
      <vt:lpstr>Figure 24–10 Most of the cylinder wear is on the top inch just below the cylinder ridge. This wear is due to the heat and combustion pressures that occur when the piston is near the top of the cylinder.</vt:lpstr>
      <vt:lpstr>Figure 24–11 This ridge is being removed with one type of ridge reamer before the piston assemblies are removed from the engine.</vt:lpstr>
      <vt:lpstr>ROTATING ENGINE ASSEMBLIES REMOVAL</vt:lpstr>
      <vt:lpstr>Figure 24–13 When the timing chain cover was removed, the broken timing gear explained why this GM 4.3 liter V-6 engine stopped running.</vt:lpstr>
      <vt:lpstr>Figure 24–14 Most engines such as this Chevrolet V-8 with four-bolt main bearing caps have arrows marked on the bearing caps which should point to the front of the engine.</vt:lpstr>
      <vt:lpstr>Figure 24–15 This small block Chevrolet V-8 had water standing in the cylinders, causing a lot of rust, which was discovered as soon as the head was removed.</vt:lpstr>
      <vt:lpstr>CYLINDER HEAD DISASSEMBLY</vt:lpstr>
      <vt:lpstr>1 Before beginning work on removing the engine, mark and remove the hood and place it in a safe location.</vt:lpstr>
      <vt:lpstr>2 For safety, remove the negative battery cable to avoid any possible electrical problems from occurring.</vt:lpstr>
      <vt:lpstr>3 Drain the coolant and dispose of properly.</vt:lpstr>
      <vt:lpstr>4 Disconnect all cooling system and heater hoses and remove the radiator.</vt:lpstr>
      <vt:lpstr>5 Remove the accessory drive belt(s) and set the alternator, power steering pump, and air-conditioning compressor aside.</vt:lpstr>
      <vt:lpstr>6 Remove the air intake system including the air filter housing as needed.</vt:lpstr>
      <vt:lpstr>7 Remove the electrical connector from all sensors and label.</vt:lpstr>
      <vt:lpstr>8 Disconnect the engine wiring harness connector at the bulkhead.</vt:lpstr>
      <vt:lpstr>9 Safely hoist the vehicle and disconnect the exhaust system from the exhaust manifolds.</vt:lpstr>
      <vt:lpstr>10 Mark and then remove the fasteners connecting the flex plate to the torque converter.</vt:lpstr>
      <vt:lpstr>11 Lower the vehicle and remove the engine mount bolts and transaxle bell housing fasteners.</vt:lpstr>
      <vt:lpstr>12 Secure the lifting chain to the engine hooks and carefully remove the engine from the vehicle.</vt:lpstr>
      <vt:lpstr>SUMMARY (1 OF 3)</vt:lpstr>
      <vt:lpstr>SUMMARY (2 OF 3)</vt:lpstr>
      <vt:lpstr>SUMMARY (3 OF 3)</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Engine Removal and Disassembly</dc:title>
  <dc:subject>Automotive Engines Theory and Servicing, Ninth Edition</dc:subject>
  <dc:creator>James D. Halderman</dc:creator>
  <cp:keywords>Automotive</cp:keywords>
  <cp:lastModifiedBy>Glen Plants</cp:lastModifiedBy>
  <cp:revision>209</cp:revision>
  <dcterms:created xsi:type="dcterms:W3CDTF">2014-07-14T20:04:21Z</dcterms:created>
  <dcterms:modified xsi:type="dcterms:W3CDTF">2021-01-26T15:51:45Z</dcterms:modified>
</cp:coreProperties>
</file>