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76" r:id="rId2"/>
    <p:sldId id="394" r:id="rId3"/>
    <p:sldId id="418" r:id="rId4"/>
    <p:sldId id="395" r:id="rId5"/>
    <p:sldId id="396" r:id="rId6"/>
    <p:sldId id="419" r:id="rId7"/>
    <p:sldId id="420" r:id="rId8"/>
    <p:sldId id="398" r:id="rId9"/>
    <p:sldId id="399" r:id="rId10"/>
    <p:sldId id="421" r:id="rId11"/>
    <p:sldId id="401" r:id="rId12"/>
    <p:sldId id="402" r:id="rId13"/>
    <p:sldId id="422" r:id="rId14"/>
    <p:sldId id="1089" r:id="rId15"/>
    <p:sldId id="404" r:id="rId16"/>
    <p:sldId id="423" r:id="rId17"/>
    <p:sldId id="424" r:id="rId18"/>
    <p:sldId id="425" r:id="rId19"/>
    <p:sldId id="1088" r:id="rId20"/>
    <p:sldId id="1092" r:id="rId21"/>
    <p:sldId id="1093" r:id="rId22"/>
    <p:sldId id="407" r:id="rId23"/>
    <p:sldId id="1090" r:id="rId24"/>
    <p:sldId id="1091" r:id="rId25"/>
    <p:sldId id="426" r:id="rId26"/>
    <p:sldId id="431" r:id="rId27"/>
    <p:sldId id="410" r:id="rId28"/>
    <p:sldId id="411" r:id="rId29"/>
    <p:sldId id="428" r:id="rId30"/>
    <p:sldId id="429" r:id="rId31"/>
    <p:sldId id="415" r:id="rId32"/>
    <p:sldId id="416" r:id="rId33"/>
    <p:sldId id="417" r:id="rId34"/>
    <p:sldId id="430" r:id="rId35"/>
    <p:sldId id="109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7" autoAdjust="0"/>
    <p:restoredTop sz="83248" autoAdjust="0"/>
  </p:normalViewPr>
  <p:slideViewPr>
    <p:cSldViewPr>
      <p:cViewPr varScale="1">
        <p:scale>
          <a:sx n="114" d="100"/>
          <a:sy n="114" d="100"/>
        </p:scale>
        <p:origin x="15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36EE99-8604-3C44-8DAF-9920EFEA678A}" type="slidenum">
              <a:rPr lang="en-US" sz="1200">
                <a:latin typeface="Tahoma" charset="0"/>
              </a:rPr>
              <a:pPr eaLnBrk="1" hangingPunct="1"/>
              <a:t>2</a:t>
            </a:fld>
            <a:endParaRPr lang="en-US" sz="1200" dirty="0">
              <a:latin typeface="Tahoma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848995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48995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578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HXYoY8BvoE" TargetMode="External"/><Relationship Id="rId3" Type="http://schemas.openxmlformats.org/officeDocument/2006/relationships/hyperlink" Target="https://www.youtube.com/watch?v=vGhlgphrBxA" TargetMode="External"/><Relationship Id="rId7" Type="http://schemas.openxmlformats.org/officeDocument/2006/relationships/hyperlink" Target="https://www.youtube.com/watch?v=c_IFh_6bpUo" TargetMode="External"/><Relationship Id="rId2" Type="http://schemas.openxmlformats.org/officeDocument/2006/relationships/hyperlink" Target="https://www.youtube.com/watch?v=jG9Tb3wF8bk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zenMEj0cAC4" TargetMode="External"/><Relationship Id="rId5" Type="http://schemas.openxmlformats.org/officeDocument/2006/relationships/hyperlink" Target="https://www.youtube.com/watch?v=vaL6LFQHD-k" TargetMode="External"/><Relationship Id="rId10" Type="http://schemas.openxmlformats.org/officeDocument/2006/relationships/hyperlink" Target="https://www.youtube.com/watch?v=8cwE6oF7x4E" TargetMode="External"/><Relationship Id="rId4" Type="http://schemas.openxmlformats.org/officeDocument/2006/relationships/hyperlink" Target="https://www.youtube.com/watch?v=29gxsPrU9nE" TargetMode="External"/><Relationship Id="rId9" Type="http://schemas.openxmlformats.org/officeDocument/2006/relationships/hyperlink" Target="https://www.youtube.com/watch?v=R1tYzxX6fz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Engines Theory and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Ninth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21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Turbocharging and Supercharging</a:t>
            </a:r>
          </a:p>
        </p:txBody>
      </p:sp>
      <p:pic>
        <p:nvPicPr>
          <p:cNvPr id="6" name="Picture 5" descr="0134654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799"/>
            <a:ext cx="3840480" cy="4900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21–4</a:t>
            </a:r>
            <a:r>
              <a:rPr lang="en-US" dirty="0"/>
              <a:t> Atmospheric pressure decreases with increases in altitude.</a:t>
            </a:r>
          </a:p>
        </p:txBody>
      </p:sp>
      <p:pic>
        <p:nvPicPr>
          <p:cNvPr id="3" name="Picture 2" descr="6540021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4440" y="1692543"/>
            <a:ext cx="6675120" cy="43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SUPERCHARGERS (1 OF 2)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supercharger is an engine-driven air pump that supplies more than the normal amount of air into the intake manifold and boosts engine torque and power. </a:t>
            </a:r>
          </a:p>
          <a:p>
            <a:pPr lvl="1"/>
            <a:r>
              <a:rPr lang="en-US" dirty="0"/>
              <a:t>A supercharger provides an instantaneous increase in power without any delay. </a:t>
            </a:r>
          </a:p>
          <a:p>
            <a:pPr lvl="1"/>
            <a:r>
              <a:rPr lang="en-US" dirty="0"/>
              <a:t>A supercharger, because it is driven by the engine, requires horsepower to operate and is not as efficient as a turbocharger.</a:t>
            </a:r>
          </a:p>
        </p:txBody>
      </p:sp>
    </p:spTree>
    <p:extLst>
      <p:ext uri="{BB962C8B-B14F-4D97-AF65-F5344CB8AC3E}">
        <p14:creationId xmlns:p14="http://schemas.microsoft.com/office/powerpoint/2010/main" val="152942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SUPERCHARGERS (2 OF 2)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Types of Superchargers</a:t>
            </a:r>
          </a:p>
          <a:p>
            <a:pPr lvl="1"/>
            <a:r>
              <a:rPr lang="en-US" dirty="0"/>
              <a:t>Roots type</a:t>
            </a:r>
          </a:p>
          <a:p>
            <a:pPr lvl="1"/>
            <a:r>
              <a:rPr lang="en-US" dirty="0"/>
              <a:t>Centrifugal supercharger</a:t>
            </a:r>
          </a:p>
          <a:p>
            <a:r>
              <a:rPr lang="en-US" dirty="0"/>
              <a:t>Supercharger Boost Control</a:t>
            </a:r>
          </a:p>
          <a:p>
            <a:r>
              <a:rPr lang="en-US" dirty="0"/>
              <a:t>Supercharger Service</a:t>
            </a:r>
          </a:p>
        </p:txBody>
      </p:sp>
    </p:spTree>
    <p:extLst>
      <p:ext uri="{BB962C8B-B14F-4D97-AF65-F5344CB8AC3E}">
        <p14:creationId xmlns:p14="http://schemas.microsoft.com/office/powerpoint/2010/main" val="1090557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21–5</a:t>
            </a:r>
            <a:r>
              <a:rPr lang="en-US" dirty="0"/>
              <a:t> A roots-type supercharger uses two lobes to force the air around the outside of the housing and into the intake manifold.</a:t>
            </a:r>
          </a:p>
        </p:txBody>
      </p:sp>
      <p:pic>
        <p:nvPicPr>
          <p:cNvPr id="3" name="Picture 2" descr="6540021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4875" y="2514600"/>
            <a:ext cx="2454250" cy="28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5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Supercharger Bypass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supercharger_bypass">
            <a:hlinkClick r:id="" action="ppaction://media"/>
            <a:extLst>
              <a:ext uri="{FF2B5EF4-FFF2-40B4-BE49-F238E27FC236}">
                <a16:creationId xmlns:a16="http://schemas.microsoft.com/office/drawing/2014/main" id="{80002357-D7FC-45AB-9AE3-9AC7C26C7C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77861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15190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TURBOCHARGERS (1 OF 2)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turbocharger uses the heat of the exhaust to power a turbine wheel and therefore does not directly reduce engine power. </a:t>
            </a:r>
          </a:p>
          <a:p>
            <a:pPr lvl="1"/>
            <a:r>
              <a:rPr lang="en-US" dirty="0"/>
              <a:t>In a naturally aspirated engine, about half of the heat energy contained in the fuel goes out the exhaust system.</a:t>
            </a:r>
          </a:p>
        </p:txBody>
      </p:sp>
    </p:spTree>
    <p:extLst>
      <p:ext uri="{BB962C8B-B14F-4D97-AF65-F5344CB8AC3E}">
        <p14:creationId xmlns:p14="http://schemas.microsoft.com/office/powerpoint/2010/main" val="339577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TURBOCHARGERS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  <a:p>
            <a:r>
              <a:rPr lang="en-US" dirty="0"/>
              <a:t>Turbocharger Operation</a:t>
            </a:r>
          </a:p>
          <a:p>
            <a:r>
              <a:rPr lang="en-US" dirty="0"/>
              <a:t>Turbocharger Size and Response Time</a:t>
            </a:r>
          </a:p>
        </p:txBody>
      </p:sp>
    </p:spTree>
    <p:extLst>
      <p:ext uri="{BB962C8B-B14F-4D97-AF65-F5344CB8AC3E}">
        <p14:creationId xmlns:p14="http://schemas.microsoft.com/office/powerpoint/2010/main" val="168923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21–8</a:t>
            </a:r>
            <a:r>
              <a:rPr lang="en-US" dirty="0"/>
              <a:t> A turbocharger uses some of the heat energy that would normally be wasted.</a:t>
            </a:r>
          </a:p>
        </p:txBody>
      </p:sp>
      <p:pic>
        <p:nvPicPr>
          <p:cNvPr id="3" name="Picture 2" descr="6540021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2848" y="2602383"/>
            <a:ext cx="4718304" cy="25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21–9</a:t>
            </a:r>
            <a:r>
              <a:rPr lang="en-US" dirty="0"/>
              <a:t> A turbine wheel is turned by the expanding exhaust gases.</a:t>
            </a:r>
          </a:p>
        </p:txBody>
      </p:sp>
      <p:pic>
        <p:nvPicPr>
          <p:cNvPr id="3" name="Picture 2" descr="6540021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8995" y="1664208"/>
            <a:ext cx="6046011" cy="44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03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Turbocharger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turbochargeroperation">
            <a:hlinkClick r:id="" action="ppaction://media"/>
            <a:extLst>
              <a:ext uri="{FF2B5EF4-FFF2-40B4-BE49-F238E27FC236}">
                <a16:creationId xmlns:a16="http://schemas.microsoft.com/office/drawing/2014/main" id="{AE11FDA7-78D5-404D-84A6-A28FC83748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4478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23444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(1 OF 2)</a:t>
            </a:r>
          </a:p>
        </p:txBody>
      </p:sp>
      <p:sp>
        <p:nvSpPr>
          <p:cNvPr id="717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21.1</a:t>
            </a:r>
            <a:r>
              <a:rPr lang="en-US" dirty="0"/>
              <a:t> Discuss airflow requirements and volumetric efficiency of engines.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21.2</a:t>
            </a:r>
            <a:r>
              <a:rPr lang="en-US" dirty="0"/>
              <a:t> Explain forced induction principles.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21.3 </a:t>
            </a:r>
            <a:r>
              <a:rPr lang="en-US" dirty="0"/>
              <a:t>Discuss superchargers.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21.4</a:t>
            </a:r>
            <a:r>
              <a:rPr lang="en-US" dirty="0"/>
              <a:t> Discuss turbochargers and turbocharger failures. </a:t>
            </a:r>
          </a:p>
        </p:txBody>
      </p:sp>
    </p:spTree>
    <p:extLst>
      <p:ext uri="{BB962C8B-B14F-4D97-AF65-F5344CB8AC3E}">
        <p14:creationId xmlns:p14="http://schemas.microsoft.com/office/powerpoint/2010/main" val="1474145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Variable Vane Turbocharger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Variable_Vane_Turbo">
            <a:hlinkClick r:id="" action="ppaction://media"/>
            <a:extLst>
              <a:ext uri="{FF2B5EF4-FFF2-40B4-BE49-F238E27FC236}">
                <a16:creationId xmlns:a16="http://schemas.microsoft.com/office/drawing/2014/main" id="{1FF72295-B50B-4B4F-B9AF-0CEC6A7F80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467" y="1600200"/>
            <a:ext cx="7587065" cy="4267200"/>
          </a:xfrm>
        </p:spPr>
      </p:pic>
    </p:spTree>
    <p:extLst>
      <p:ext uri="{BB962C8B-B14F-4D97-AF65-F5344CB8AC3E}">
        <p14:creationId xmlns:p14="http://schemas.microsoft.com/office/powerpoint/2010/main" val="29754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Turbocharger Tests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turbocharger_test">
            <a:hlinkClick r:id="" action="ppaction://media"/>
            <a:extLst>
              <a:ext uri="{FF2B5EF4-FFF2-40B4-BE49-F238E27FC236}">
                <a16:creationId xmlns:a16="http://schemas.microsoft.com/office/drawing/2014/main" id="{4E7404B5-63D9-45DA-80CB-670329A5A8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48625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20259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 CONTROL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 Control Factors</a:t>
            </a:r>
          </a:p>
          <a:p>
            <a:r>
              <a:rPr lang="en-US" dirty="0"/>
              <a:t>Wastegate</a:t>
            </a:r>
          </a:p>
          <a:p>
            <a:r>
              <a:rPr lang="en-US" dirty="0"/>
              <a:t>Relief Valves</a:t>
            </a:r>
          </a:p>
          <a:p>
            <a:pPr lvl="1"/>
            <a:r>
              <a:rPr lang="en-US" dirty="0"/>
              <a:t>Compressor bypass valve (CBV)</a:t>
            </a:r>
          </a:p>
          <a:p>
            <a:pPr lvl="1"/>
            <a:r>
              <a:rPr lang="en-US" dirty="0"/>
              <a:t>Blow-off valve (BOV)</a:t>
            </a:r>
          </a:p>
        </p:txBody>
      </p:sp>
    </p:spTree>
    <p:extLst>
      <p:ext uri="{BB962C8B-B14F-4D97-AF65-F5344CB8AC3E}">
        <p14:creationId xmlns:p14="http://schemas.microsoft.com/office/powerpoint/2010/main" val="3957950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Turbocharger Wastegate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turbocharger_wastegate">
            <a:hlinkClick r:id="" action="ppaction://media"/>
            <a:extLst>
              <a:ext uri="{FF2B5EF4-FFF2-40B4-BE49-F238E27FC236}">
                <a16:creationId xmlns:a16="http://schemas.microsoft.com/office/drawing/2014/main" id="{2F6B79CD-5B0B-4FFC-A909-B6CC26B1B3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984" y="1524000"/>
            <a:ext cx="7858031" cy="4419600"/>
          </a:xfrm>
        </p:spPr>
      </p:pic>
    </p:spTree>
    <p:extLst>
      <p:ext uri="{BB962C8B-B14F-4D97-AF65-F5344CB8AC3E}">
        <p14:creationId xmlns:p14="http://schemas.microsoft.com/office/powerpoint/2010/main" val="29266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Turbocharger Blow-off Valve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turbocharger_blow_off_valve">
            <a:hlinkClick r:id="" action="ppaction://media"/>
            <a:extLst>
              <a:ext uri="{FF2B5EF4-FFF2-40B4-BE49-F238E27FC236}">
                <a16:creationId xmlns:a16="http://schemas.microsoft.com/office/drawing/2014/main" id="{AC19FA83-E0A1-4F2A-9F60-E0132EBE05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5240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16848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21–12</a:t>
            </a:r>
            <a:r>
              <a:rPr lang="en-US" dirty="0"/>
              <a:t> The unit on top of this Subaru that looks like a radiator is the intercooler, which cools the air after it has been compressed by the turbocharger.</a:t>
            </a:r>
          </a:p>
        </p:txBody>
      </p:sp>
      <p:pic>
        <p:nvPicPr>
          <p:cNvPr id="3" name="Picture 2" descr="6540021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2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TURBOCHARGER FAILURES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Symptoms of Failure</a:t>
            </a:r>
          </a:p>
          <a:p>
            <a:pPr lvl="1"/>
            <a:r>
              <a:rPr lang="en-US" dirty="0"/>
              <a:t>When turbochargers fail to function correctly, a noticeable drop in power occurs</a:t>
            </a:r>
          </a:p>
          <a:p>
            <a:r>
              <a:rPr lang="en-US" dirty="0"/>
              <a:t>Preventing Turbocharger Failures</a:t>
            </a:r>
          </a:p>
        </p:txBody>
      </p:sp>
    </p:spTree>
    <p:extLst>
      <p:ext uri="{BB962C8B-B14F-4D97-AF65-F5344CB8AC3E}">
        <p14:creationId xmlns:p14="http://schemas.microsoft.com/office/powerpoint/2010/main" val="655956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NITROUS OXIDE (1 OF 2)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Nitrous oxide is used for racing or high-performance only, and is not used from the factory on any vehicle.</a:t>
            </a:r>
          </a:p>
          <a:p>
            <a:r>
              <a:rPr lang="en-US" dirty="0"/>
              <a:t>This is a relatively inexpensive way to get additional power from an engine.</a:t>
            </a:r>
          </a:p>
          <a:p>
            <a:pPr lvl="1"/>
            <a:r>
              <a:rPr lang="en-US" dirty="0"/>
              <a:t>But can cause serious engine damage if not used correctly or in excess amounts, or without proper precautions.</a:t>
            </a:r>
          </a:p>
        </p:txBody>
      </p:sp>
    </p:spTree>
    <p:extLst>
      <p:ext uri="{BB962C8B-B14F-4D97-AF65-F5344CB8AC3E}">
        <p14:creationId xmlns:p14="http://schemas.microsoft.com/office/powerpoint/2010/main" val="2016750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NITROUS OXIDE (2 OF 2)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  <a:p>
            <a:r>
              <a:rPr lang="en-US" dirty="0"/>
              <a:t>Engine Power Adder</a:t>
            </a:r>
          </a:p>
          <a:p>
            <a:r>
              <a:rPr lang="en-US" dirty="0"/>
              <a:t>Pressure and Temperature</a:t>
            </a:r>
          </a:p>
          <a:p>
            <a:r>
              <a:rPr lang="en-US" dirty="0"/>
              <a:t>Wet And Dry System</a:t>
            </a:r>
          </a:p>
          <a:p>
            <a:r>
              <a:rPr lang="en-US" dirty="0"/>
              <a:t>Engine Changes Needed For N2O</a:t>
            </a:r>
          </a:p>
          <a:p>
            <a:r>
              <a:rPr lang="en-US" dirty="0"/>
              <a:t>System Installation And Calibration</a:t>
            </a:r>
          </a:p>
        </p:txBody>
      </p:sp>
    </p:spTree>
    <p:extLst>
      <p:ext uri="{BB962C8B-B14F-4D97-AF65-F5344CB8AC3E}">
        <p14:creationId xmlns:p14="http://schemas.microsoft.com/office/powerpoint/2010/main" val="1897135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21–16</a:t>
            </a:r>
            <a:r>
              <a:rPr lang="en-US" dirty="0"/>
              <a:t> Nitrous bottles have to be mounted at an angle to ensure that the pickup tube is in the liquid N</a:t>
            </a:r>
            <a:r>
              <a:rPr lang="en-US" baseline="-25000" dirty="0"/>
              <a:t>2</a:t>
            </a:r>
            <a:r>
              <a:rPr lang="en-US" dirty="0"/>
              <a:t>O.</a:t>
            </a:r>
          </a:p>
        </p:txBody>
      </p:sp>
      <p:pic>
        <p:nvPicPr>
          <p:cNvPr id="3" name="Picture 2" descr="6540021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9465" y="2393900"/>
            <a:ext cx="4005071" cy="29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21.5 </a:t>
            </a:r>
            <a:r>
              <a:rPr lang="en-US" dirty="0"/>
              <a:t>Explain boost control.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21.6</a:t>
            </a:r>
            <a:r>
              <a:rPr lang="en-US" dirty="0"/>
              <a:t> Describe the purpose of a nitrous oxide system.</a:t>
            </a:r>
          </a:p>
        </p:txBody>
      </p:sp>
    </p:spTree>
    <p:extLst>
      <p:ext uri="{BB962C8B-B14F-4D97-AF65-F5344CB8AC3E}">
        <p14:creationId xmlns:p14="http://schemas.microsoft.com/office/powerpoint/2010/main" val="271627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21–17</a:t>
            </a:r>
            <a:r>
              <a:rPr lang="en-US" dirty="0"/>
              <a:t> An electrical heating mat is installed on the bottle of nitrous oxide to increase the pressure of the gas inside.</a:t>
            </a:r>
          </a:p>
        </p:txBody>
      </p:sp>
      <p:pic>
        <p:nvPicPr>
          <p:cNvPr id="3" name="Picture 2" descr="6540021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642262"/>
            <a:ext cx="5760720" cy="44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55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4)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Volumetric efficiency is a comparison of the actual volume of air-fuel mixture drawn into the engine to the theoretical maximum volume that can be drawn into the cylinder.</a:t>
            </a:r>
          </a:p>
          <a:p>
            <a:r>
              <a:rPr lang="en-US" dirty="0"/>
              <a:t>A supercharger operates from the engine by a drive belt and it forces a greater amount of air into the cylinders for even more power.</a:t>
            </a:r>
          </a:p>
        </p:txBody>
      </p:sp>
    </p:spTree>
    <p:extLst>
      <p:ext uri="{BB962C8B-B14F-4D97-AF65-F5344CB8AC3E}">
        <p14:creationId xmlns:p14="http://schemas.microsoft.com/office/powerpoint/2010/main" val="591193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4)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types of superchargers: roots-type and centrifugal.</a:t>
            </a:r>
          </a:p>
          <a:p>
            <a:r>
              <a:rPr lang="en-US" dirty="0"/>
              <a:t>A turbocharger uses the normally wasted heat energy of the exhaust to turn an impeller at high speed. </a:t>
            </a:r>
          </a:p>
          <a:p>
            <a:r>
              <a:rPr lang="en-US" dirty="0"/>
              <a:t>A bypass valve is used to control the boost pressure on most factory installed superchargers.</a:t>
            </a:r>
          </a:p>
        </p:txBody>
      </p:sp>
    </p:spTree>
    <p:extLst>
      <p:ext uri="{BB962C8B-B14F-4D97-AF65-F5344CB8AC3E}">
        <p14:creationId xmlns:p14="http://schemas.microsoft.com/office/powerpoint/2010/main" val="1353887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4)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intercooler is used on many turbocharged and some supercharged engines to reduce the temperature of air entering the engine for increased power.</a:t>
            </a:r>
          </a:p>
          <a:p>
            <a:r>
              <a:rPr lang="en-US" dirty="0"/>
              <a:t>Nitrous oxide injection can be used as a power adder, but only with extreme caution.</a:t>
            </a:r>
          </a:p>
        </p:txBody>
      </p:sp>
    </p:spTree>
    <p:extLst>
      <p:ext uri="{BB962C8B-B14F-4D97-AF65-F5344CB8AC3E}">
        <p14:creationId xmlns:p14="http://schemas.microsoft.com/office/powerpoint/2010/main" val="1194161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(4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wastegate is used on most turbocharger systems to limit and control boost pressures, as well as a relief valve, to keep the speed of the turbine wheel from slowing down during engine deceleration.</a:t>
            </a:r>
          </a:p>
        </p:txBody>
      </p:sp>
    </p:spTree>
    <p:extLst>
      <p:ext uri="{BB962C8B-B14F-4D97-AF65-F5344CB8AC3E}">
        <p14:creationId xmlns:p14="http://schemas.microsoft.com/office/powerpoint/2010/main" val="297500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4308872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Turbocharger (time 8:36)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Turbocharger (time 5:42)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Turbocharger (time 4:23)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Purpose of a turbocharger (time 2:23)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How a turbo works (time 3:46)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Turbo lag (time 3:07)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8"/>
              </a:rPr>
              <a:t>Superchargers (time 4:53)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9"/>
              </a:rPr>
              <a:t>Centrifugal superchargers (time 2:44)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0"/>
              </a:rPr>
              <a:t>Twin screw superchargers (time 2:27)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(1 OF 2)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four-stroke engine can take in only so much air </a:t>
            </a:r>
          </a:p>
          <a:p>
            <a:pPr lvl="1"/>
            <a:r>
              <a:rPr lang="en-US" dirty="0"/>
              <a:t>How much fuel it needs for proper combustion depends on how much air it takes in. </a:t>
            </a:r>
          </a:p>
          <a:p>
            <a:r>
              <a:rPr lang="en-US" dirty="0"/>
              <a:t>Engineers calculate engine airflow requirements using three factors.</a:t>
            </a:r>
          </a:p>
          <a:p>
            <a:pPr lvl="1"/>
            <a:r>
              <a:rPr lang="en-US" dirty="0"/>
              <a:t>Engine displacement</a:t>
            </a:r>
          </a:p>
          <a:p>
            <a:pPr lvl="1"/>
            <a:r>
              <a:rPr lang="en-US" dirty="0"/>
              <a:t>Engine revolutions per minute (RPM)</a:t>
            </a:r>
          </a:p>
          <a:p>
            <a:pPr lvl="1"/>
            <a:r>
              <a:rPr lang="en-US" dirty="0"/>
              <a:t>Volumetric efficiency</a:t>
            </a:r>
          </a:p>
        </p:txBody>
      </p:sp>
    </p:spTree>
    <p:extLst>
      <p:ext uri="{BB962C8B-B14F-4D97-AF65-F5344CB8AC3E}">
        <p14:creationId xmlns:p14="http://schemas.microsoft.com/office/powerpoint/2010/main" val="415702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(2 OF 2)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Volumetric efficiency is a measure of how well an engine breathes. </a:t>
            </a:r>
          </a:p>
          <a:p>
            <a:pPr lvl="1"/>
            <a:r>
              <a:rPr lang="en-US" dirty="0"/>
              <a:t>It is a comparison of the actual volume of air-fuel mixture drawn into an engine to the theoretical maximum volume that could be drawn in. </a:t>
            </a:r>
          </a:p>
          <a:p>
            <a:pPr lvl="1"/>
            <a:r>
              <a:rPr lang="en-US" dirty="0"/>
              <a:t>Volumetric efficiency is expressed as a percentage.</a:t>
            </a:r>
          </a:p>
        </p:txBody>
      </p:sp>
    </p:spTree>
    <p:extLst>
      <p:ext uri="{BB962C8B-B14F-4D97-AF65-F5344CB8AC3E}">
        <p14:creationId xmlns:p14="http://schemas.microsoft.com/office/powerpoint/2010/main" val="79121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21–1</a:t>
            </a:r>
            <a:r>
              <a:rPr lang="en-US" dirty="0"/>
              <a:t> A supercharger on a Ford V-8.</a:t>
            </a:r>
          </a:p>
        </p:txBody>
      </p:sp>
      <p:pic>
        <p:nvPicPr>
          <p:cNvPr id="3" name="Picture 2" descr="654002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0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21–2</a:t>
            </a:r>
            <a:r>
              <a:rPr lang="en-US" dirty="0"/>
              <a:t> A turbocharged Ford three-cylinder 1.0 liter Eco Boost engine.</a:t>
            </a:r>
          </a:p>
        </p:txBody>
      </p:sp>
      <p:pic>
        <p:nvPicPr>
          <p:cNvPr id="3" name="Picture 2" descr="6540021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1730044"/>
            <a:ext cx="5760719" cy="43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INDUCTION PRINCIPLES (1 OF 2)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amount of force an air-fuel charge produces when it is ignited is largely a function of the charge density. </a:t>
            </a:r>
          </a:p>
          <a:p>
            <a:pPr lvl="1"/>
            <a:r>
              <a:rPr lang="en-US" dirty="0"/>
              <a:t>Charge density is a term used to define the amount of the air-fuel charge introduced into the cylinders.</a:t>
            </a:r>
          </a:p>
          <a:p>
            <a:pPr lvl="1"/>
            <a:r>
              <a:rPr lang="en-US" dirty="0"/>
              <a:t>Density is the mass of a substance in a given amount of space.</a:t>
            </a:r>
          </a:p>
        </p:txBody>
      </p:sp>
    </p:spTree>
    <p:extLst>
      <p:ext uri="{BB962C8B-B14F-4D97-AF65-F5344CB8AC3E}">
        <p14:creationId xmlns:p14="http://schemas.microsoft.com/office/powerpoint/2010/main" val="52950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INDUCTION PRINCIPLES (2 OF 2)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Forced induction systems use an air pump to pack a denser air-fuel charge into the cylinders. </a:t>
            </a:r>
          </a:p>
          <a:p>
            <a:r>
              <a:rPr lang="en-US" dirty="0"/>
              <a:t>Because the density of the air-fuel charge is greater, the following occurs.</a:t>
            </a:r>
          </a:p>
          <a:p>
            <a:pPr lvl="1"/>
            <a:r>
              <a:rPr lang="en-US" dirty="0"/>
              <a:t>The weight of the air-fuel charge is higher.</a:t>
            </a:r>
          </a:p>
          <a:p>
            <a:pPr lvl="1"/>
            <a:r>
              <a:rPr lang="en-US" dirty="0"/>
              <a:t>Power is increased because it is directly related to the weight of an air-fuel charge consumed within a given time period.</a:t>
            </a:r>
          </a:p>
        </p:txBody>
      </p:sp>
    </p:spTree>
    <p:extLst>
      <p:ext uri="{BB962C8B-B14F-4D97-AF65-F5344CB8AC3E}">
        <p14:creationId xmlns:p14="http://schemas.microsoft.com/office/powerpoint/2010/main" val="3133263592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4344</TotalTime>
  <Words>1107</Words>
  <Application>Microsoft Office PowerPoint</Application>
  <PresentationFormat>On-screen Show (4:3)</PresentationFormat>
  <Paragraphs>108</Paragraphs>
  <Slides>35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Open Sans</vt:lpstr>
      <vt:lpstr>Tahoma</vt:lpstr>
      <vt:lpstr>Times New Roman</vt:lpstr>
      <vt:lpstr>Wingdings</vt:lpstr>
      <vt:lpstr>508 Lecture</vt:lpstr>
      <vt:lpstr>Automotive Engines Theory and Servicing</vt:lpstr>
      <vt:lpstr>OBJECTIVES (1 OF 2)</vt:lpstr>
      <vt:lpstr>OBJECTIVES (2 OF 2)</vt:lpstr>
      <vt:lpstr>INTRODUCTION (1 OF 2)</vt:lpstr>
      <vt:lpstr>INTRODUCTION (2 OF 2)</vt:lpstr>
      <vt:lpstr>FIGURE 21–1 A supercharger on a Ford V-8.</vt:lpstr>
      <vt:lpstr>FIGURE 21–2 A turbocharged Ford three-cylinder 1.0 liter Eco Boost engine.</vt:lpstr>
      <vt:lpstr>FORCED INDUCTION PRINCIPLES (1 OF 2)</vt:lpstr>
      <vt:lpstr>FORCED INDUCTION PRINCIPLES (2 OF 2)</vt:lpstr>
      <vt:lpstr>FIGURE 21–4 Atmospheric pressure decreases with increases in altitude.</vt:lpstr>
      <vt:lpstr>SUPERCHARGERS (1 OF 2)</vt:lpstr>
      <vt:lpstr>SUPERCHARGERS (2 OF 2)</vt:lpstr>
      <vt:lpstr>FIGURE 21–5 A roots-type supercharger uses two lobes to force the air around the outside of the housing and into the intake manifold.</vt:lpstr>
      <vt:lpstr>Animation: Supercharger Bypass (The animation will automatically start in a few seconds) </vt:lpstr>
      <vt:lpstr>TURBOCHARGERS (1 OF 2)</vt:lpstr>
      <vt:lpstr>TURBOCHARGERS (2 OF 2)</vt:lpstr>
      <vt:lpstr>FIGURE 21–8 A turbocharger uses some of the heat energy that would normally be wasted.</vt:lpstr>
      <vt:lpstr>FIGURE 21–9 A turbine wheel is turned by the expanding exhaust gases.</vt:lpstr>
      <vt:lpstr>Animation: Turbocharger (The animation will automatically start in a few seconds) </vt:lpstr>
      <vt:lpstr>Animation: Variable Vane Turbocharger (The animation will automatically start in a few seconds) </vt:lpstr>
      <vt:lpstr>Animation: Turbocharger Tests (The animation will automatically start in a few seconds) </vt:lpstr>
      <vt:lpstr>BOOST CONTROL</vt:lpstr>
      <vt:lpstr>Animation: Turbocharger Wastegate (The animation will automatically start in a few seconds) </vt:lpstr>
      <vt:lpstr>Animation: Turbocharger Blow-off Valve (The animation will automatically start in a few seconds) </vt:lpstr>
      <vt:lpstr>FIGURE 21–12 The unit on top of this Subaru that looks like a radiator is the intercooler, which cools the air after it has been compressed by the turbocharger.</vt:lpstr>
      <vt:lpstr>TURBOCHARGER FAILURES</vt:lpstr>
      <vt:lpstr>NITROUS OXIDE (1 OF 2)</vt:lpstr>
      <vt:lpstr>NITROUS OXIDE (2 OF 2)</vt:lpstr>
      <vt:lpstr>FIGURE 21–16 Nitrous bottles have to be mounted at an angle to ensure that the pickup tube is in the liquid N2O.</vt:lpstr>
      <vt:lpstr>FIGURE 21–17 An electrical heating mat is installed on the bottle of nitrous oxide to increase the pressure of the gas inside.</vt:lpstr>
      <vt:lpstr>SUMMARY (1 OF 4)</vt:lpstr>
      <vt:lpstr>SUMMARY (2 OF 4)</vt:lpstr>
      <vt:lpstr>SUMMARY (3 OF 4)</vt:lpstr>
      <vt:lpstr>SUMMARY (4 OF 4)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21: Turbocharging and Supercharging</dc:title>
  <dc:subject>Automotive Engines Theory and Servicing, Ninth Edition</dc:subject>
  <dc:creator>James D. Halderman</dc:creator>
  <cp:keywords>Automotive</cp:keywords>
  <cp:lastModifiedBy>Glen Plants</cp:lastModifiedBy>
  <cp:revision>215</cp:revision>
  <dcterms:created xsi:type="dcterms:W3CDTF">2014-07-14T20:04:21Z</dcterms:created>
  <dcterms:modified xsi:type="dcterms:W3CDTF">2021-01-26T14:50:56Z</dcterms:modified>
</cp:coreProperties>
</file>