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76" r:id="rId2"/>
    <p:sldId id="422" r:id="rId3"/>
    <p:sldId id="445" r:id="rId4"/>
    <p:sldId id="424" r:id="rId5"/>
    <p:sldId id="425" r:id="rId6"/>
    <p:sldId id="446" r:id="rId7"/>
    <p:sldId id="447" r:id="rId8"/>
    <p:sldId id="427" r:id="rId9"/>
    <p:sldId id="448" r:id="rId10"/>
    <p:sldId id="429" r:id="rId11"/>
    <p:sldId id="430" r:id="rId12"/>
    <p:sldId id="1090" r:id="rId13"/>
    <p:sldId id="449" r:id="rId14"/>
    <p:sldId id="431" r:id="rId15"/>
    <p:sldId id="454" r:id="rId16"/>
    <p:sldId id="1088" r:id="rId17"/>
    <p:sldId id="1089" r:id="rId18"/>
    <p:sldId id="432" r:id="rId19"/>
    <p:sldId id="433" r:id="rId20"/>
    <p:sldId id="1091" r:id="rId21"/>
    <p:sldId id="450" r:id="rId22"/>
    <p:sldId id="435" r:id="rId23"/>
    <p:sldId id="436" r:id="rId24"/>
    <p:sldId id="437" r:id="rId25"/>
    <p:sldId id="451" r:id="rId26"/>
    <p:sldId id="1092" r:id="rId27"/>
    <p:sldId id="452" r:id="rId28"/>
    <p:sldId id="439" r:id="rId29"/>
    <p:sldId id="440" r:id="rId30"/>
    <p:sldId id="1096" r:id="rId31"/>
    <p:sldId id="441" r:id="rId32"/>
    <p:sldId id="455" r:id="rId33"/>
    <p:sldId id="443" r:id="rId34"/>
    <p:sldId id="444" r:id="rId35"/>
    <p:sldId id="453" r:id="rId36"/>
    <p:sldId id="1093" r:id="rId37"/>
    <p:sldId id="1094" r:id="rId38"/>
    <p:sldId id="109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3" autoAdjust="0"/>
    <p:restoredTop sz="83248" autoAdjust="0"/>
  </p:normalViewPr>
  <p:slideViewPr>
    <p:cSldViewPr>
      <p:cViewPr varScale="1">
        <p:scale>
          <a:sx n="114" d="100"/>
          <a:sy n="114" d="100"/>
        </p:scale>
        <p:origin x="15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912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46CEDD-3B48-1D42-9CA9-2F4D425FD96C}" type="slidenum">
              <a:rPr lang="en-US" sz="1200">
                <a:latin typeface="Tahoma" charset="0"/>
              </a:rPr>
              <a:pPr eaLnBrk="1" hangingPunct="1"/>
              <a:t>2</a:t>
            </a:fld>
            <a:endParaRPr lang="en-US" sz="1200" dirty="0">
              <a:latin typeface="Tahoma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835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5975" y="914400"/>
            <a:ext cx="4168775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5975" y="3657600"/>
            <a:ext cx="4168775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218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ceAZgZBn9E" TargetMode="External"/><Relationship Id="rId3" Type="http://schemas.openxmlformats.org/officeDocument/2006/relationships/hyperlink" Target="https://www.youtube.com/watch?v=9v2ld2u2lKQ" TargetMode="External"/><Relationship Id="rId7" Type="http://schemas.openxmlformats.org/officeDocument/2006/relationships/hyperlink" Target="https://www.youtube.com/watch?v=FjGkFqdS52w" TargetMode="External"/><Relationship Id="rId2" Type="http://schemas.openxmlformats.org/officeDocument/2006/relationships/hyperlink" Target="https://www.youtube.com/watch?v=YdIGZ-tVuZA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eN-XW2gqd_E" TargetMode="External"/><Relationship Id="rId11" Type="http://schemas.openxmlformats.org/officeDocument/2006/relationships/hyperlink" Target="https://www.youtube.com/watch?v=-Dp4RoEW1N0" TargetMode="External"/><Relationship Id="rId5" Type="http://schemas.openxmlformats.org/officeDocument/2006/relationships/hyperlink" Target="https://www.youtube.com/watch?v=mwg_7ibn3nw" TargetMode="External"/><Relationship Id="rId10" Type="http://schemas.openxmlformats.org/officeDocument/2006/relationships/hyperlink" Target="https://www.youtube.com/watch?v=rDXDV0ZO280" TargetMode="External"/><Relationship Id="rId4" Type="http://schemas.openxmlformats.org/officeDocument/2006/relationships/hyperlink" Target="https://www.youtube.com/watch?v=1lZqsZq23pU" TargetMode="External"/><Relationship Id="rId9" Type="http://schemas.openxmlformats.org/officeDocument/2006/relationships/hyperlink" Target="https://www.youtube.com/watch?v=8XgHM1i5jK8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WEaWaX0CYc" TargetMode="External"/><Relationship Id="rId3" Type="http://schemas.openxmlformats.org/officeDocument/2006/relationships/hyperlink" Target="https://www.youtube.com/watch?v=x-U9WqJfaJs" TargetMode="External"/><Relationship Id="rId7" Type="http://schemas.openxmlformats.org/officeDocument/2006/relationships/hyperlink" Target="https://www.youtube.com/watch?v=6kvYjYT1_mM" TargetMode="External"/><Relationship Id="rId2" Type="http://schemas.openxmlformats.org/officeDocument/2006/relationships/hyperlink" Target="https://www.youtube.com/watch?v=RoHGYhDK_lA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01kxE1gMgio" TargetMode="External"/><Relationship Id="rId11" Type="http://schemas.openxmlformats.org/officeDocument/2006/relationships/hyperlink" Target="https://www.youtube.com/watch?v=QJquJqJ85Cc" TargetMode="External"/><Relationship Id="rId5" Type="http://schemas.openxmlformats.org/officeDocument/2006/relationships/hyperlink" Target="https://www.youtube.com/watch?v=YBE7c7lfmnY" TargetMode="External"/><Relationship Id="rId10" Type="http://schemas.openxmlformats.org/officeDocument/2006/relationships/hyperlink" Target="https://www.youtube.com/watch?v=C3LrtSzIsZw" TargetMode="External"/><Relationship Id="rId4" Type="http://schemas.openxmlformats.org/officeDocument/2006/relationships/hyperlink" Target="https://www.youtube.com/watch?v=zHKczFZcXwA" TargetMode="External"/><Relationship Id="rId9" Type="http://schemas.openxmlformats.org/officeDocument/2006/relationships/hyperlink" Target="https://www.youtube.com/watch?v=aFB71woHaS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j06A6UdHvI" TargetMode="External"/><Relationship Id="rId7" Type="http://schemas.openxmlformats.org/officeDocument/2006/relationships/hyperlink" Target="https://www.youtube.com/watch?v=jJmqdhhduVc" TargetMode="External"/><Relationship Id="rId2" Type="http://schemas.openxmlformats.org/officeDocument/2006/relationships/hyperlink" Target="https://www.youtube.com/watch?v=g0umxBfDRBs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rJYJ3KvPhhY" TargetMode="External"/><Relationship Id="rId5" Type="http://schemas.openxmlformats.org/officeDocument/2006/relationships/hyperlink" Target="https://www.youtube.com/watch?v=ehgf4BTqEgM" TargetMode="External"/><Relationship Id="rId4" Type="http://schemas.openxmlformats.org/officeDocument/2006/relationships/hyperlink" Target="https://www.youtube.com/watch?v=KSbprRalhZA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Engines Theory and Servicing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Ninth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Ignition System Operation and Diagnosis</a:t>
            </a:r>
          </a:p>
        </p:txBody>
      </p:sp>
      <p:pic>
        <p:nvPicPr>
          <p:cNvPr id="6" name="Picture 5" descr="0134654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799"/>
            <a:ext cx="3840480" cy="4900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DISTRIBUTOR IGNITION (DI) (1 OF 2)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a distributor is to distribute the high-voltage spark from the output terminal of the ignition coil to the spark plugs for each cylinder. </a:t>
            </a:r>
          </a:p>
          <a:p>
            <a:r>
              <a:rPr lang="en-US" dirty="0"/>
              <a:t>A gear or shaft drives the distributor that is connected to the camshaft and is driven at camshaft speed. </a:t>
            </a:r>
          </a:p>
        </p:txBody>
      </p:sp>
    </p:spTree>
    <p:extLst>
      <p:ext uri="{BB962C8B-B14F-4D97-AF65-F5344CB8AC3E}">
        <p14:creationId xmlns:p14="http://schemas.microsoft.com/office/powerpoint/2010/main" val="318715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DISTRIBUTOR IGNITION (DI) (2 OF 2)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distributor ignition systems also use a sensor to trigger the ignition control module. </a:t>
            </a:r>
          </a:p>
          <a:p>
            <a:pPr lvl="1"/>
            <a:r>
              <a:rPr lang="en-US" dirty="0"/>
              <a:t>Magnetic pulse alternators, also called pickup coils</a:t>
            </a:r>
          </a:p>
          <a:p>
            <a:pPr lvl="1"/>
            <a:r>
              <a:rPr lang="en-US" dirty="0"/>
              <a:t>Hall-effect sensors located in the distributor</a:t>
            </a:r>
          </a:p>
          <a:p>
            <a:pPr lvl="1"/>
            <a:r>
              <a:rPr lang="en-US" dirty="0"/>
              <a:t>Optical sensors located in the distributor</a:t>
            </a:r>
          </a:p>
          <a:p>
            <a:r>
              <a:rPr lang="en-US" dirty="0"/>
              <a:t>Operation of Distributor Ignition</a:t>
            </a:r>
          </a:p>
          <a:p>
            <a:r>
              <a:rPr lang="en-US" dirty="0"/>
              <a:t>Firing Order</a:t>
            </a:r>
          </a:p>
        </p:txBody>
      </p:sp>
    </p:spTree>
    <p:extLst>
      <p:ext uri="{BB962C8B-B14F-4D97-AF65-F5344CB8AC3E}">
        <p14:creationId xmlns:p14="http://schemas.microsoft.com/office/powerpoint/2010/main" val="3435430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Ignition System, Distributor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Ignition_System_Distributor">
            <a:hlinkClick r:id="" action="ppaction://media"/>
            <a:extLst>
              <a:ext uri="{FF2B5EF4-FFF2-40B4-BE49-F238E27FC236}">
                <a16:creationId xmlns:a16="http://schemas.microsoft.com/office/drawing/2014/main" id="{F1AC2AEA-7DA9-4F5D-8ABA-A48DBAF62F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68042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36438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18–12</a:t>
            </a:r>
            <a:r>
              <a:rPr lang="en-US" dirty="0"/>
              <a:t> The firing order is cast or stamped on the intake manifold on most engines that have a distributor ignition.</a:t>
            </a:r>
          </a:p>
        </p:txBody>
      </p:sp>
      <p:pic>
        <p:nvPicPr>
          <p:cNvPr id="3" name="Picture 2" descr="6540018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2388412"/>
            <a:ext cx="5760719" cy="29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22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WASTE-SPARK IGNITION SYSTEMS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Parts Involved</a:t>
            </a:r>
          </a:p>
          <a:p>
            <a:r>
              <a:rPr lang="en-US" dirty="0"/>
              <a:t>Waste-spark System Operation</a:t>
            </a:r>
          </a:p>
          <a:p>
            <a:r>
              <a:rPr lang="en-US" dirty="0"/>
              <a:t>Compression-sensing Waste-spark Ignition</a:t>
            </a:r>
          </a:p>
        </p:txBody>
      </p:sp>
    </p:spTree>
    <p:extLst>
      <p:ext uri="{BB962C8B-B14F-4D97-AF65-F5344CB8AC3E}">
        <p14:creationId xmlns:p14="http://schemas.microsoft.com/office/powerpoint/2010/main" val="4222903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cap="all" dirty="0"/>
              <a:t>FIGURE 18–13</a:t>
            </a:r>
            <a:r>
              <a:rPr lang="en-US" sz="1800" dirty="0"/>
              <a:t> A waste-spark system fires one cylinder while its piston is on the compression stroke and into paired or companion cylinders while it is on the exhaust stroke. In a typical engine, it requires only about 2 to 3 kV to fire the cylinder on the exhaust stroke. The remaining coil energy is available to fire the spark plug under compression (typically about 8 to 12 kV).</a:t>
            </a:r>
          </a:p>
        </p:txBody>
      </p:sp>
      <p:pic>
        <p:nvPicPr>
          <p:cNvPr id="3" name="Picture 2" descr="6540018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4445" y="1684325"/>
            <a:ext cx="3855110" cy="44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07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Waste-Spark Ignition System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Waste_Spark_Ignition_System">
            <a:hlinkClick r:id="" action="ppaction://media"/>
            <a:extLst>
              <a:ext uri="{FF2B5EF4-FFF2-40B4-BE49-F238E27FC236}">
                <a16:creationId xmlns:a16="http://schemas.microsoft.com/office/drawing/2014/main" id="{83EFB455-4CAD-4EA3-BE67-6BAEE5C88F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47800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23444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Waste Spark Ignition System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wast_spark_ignition_operation">
            <a:hlinkClick r:id="" action="ppaction://media"/>
            <a:extLst>
              <a:ext uri="{FF2B5EF4-FFF2-40B4-BE49-F238E27FC236}">
                <a16:creationId xmlns:a16="http://schemas.microsoft.com/office/drawing/2014/main" id="{F3CC3B2A-221F-4471-836F-246CD10708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467" y="1600200"/>
            <a:ext cx="7587065" cy="4267200"/>
          </a:xfrm>
        </p:spPr>
      </p:pic>
    </p:spTree>
    <p:extLst>
      <p:ext uri="{BB962C8B-B14F-4D97-AF65-F5344CB8AC3E}">
        <p14:creationId xmlns:p14="http://schemas.microsoft.com/office/powerpoint/2010/main" val="30562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COIL-ON-PLUG IGNITION (1 OF 2)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dirty="0"/>
              <a:t>Coil-on-plug (COP) ignition uses one ignition coil for each spark plug. </a:t>
            </a:r>
          </a:p>
          <a:p>
            <a:r>
              <a:rPr lang="en-US" dirty="0"/>
              <a:t>This system is also called coil-by-plug, coil-near-plug, or coil-over-plug ignition.</a:t>
            </a:r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990600" y="1524001"/>
            <a:ext cx="7826375" cy="4492625"/>
            <a:chOff x="624" y="960"/>
            <a:chExt cx="4930" cy="2830"/>
          </a:xfrm>
        </p:grpSpPr>
        <p:pic>
          <p:nvPicPr>
            <p:cNvPr id="19460" name="Picture 4" descr="AAJLMGL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60"/>
              <a:ext cx="2626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6" name="Rectangle 6"/>
            <p:cNvSpPr>
              <a:spLocks noChangeArrowheads="1"/>
            </p:cNvSpPr>
            <p:nvPr/>
          </p:nvSpPr>
          <p:spPr bwMode="auto">
            <a:xfrm>
              <a:off x="624" y="3120"/>
              <a:ext cx="2496" cy="5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18–16 </a:t>
              </a:r>
              <a:r>
                <a:rPr lang="en-US" dirty="0">
                  <a:cs typeface="+mn-cs"/>
                </a:rPr>
                <a:t>A typical coil-on-plug ignition system showing the triggering and the switching being performed by the PCM from input from the crankshaft position sensor.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08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COIL-ON-PLUG IGNITION (2 OF 2)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r>
              <a:rPr lang="en-US" dirty="0"/>
              <a:t>Types of Cop Systems</a:t>
            </a:r>
          </a:p>
          <a:p>
            <a:pPr lvl="1"/>
            <a:r>
              <a:rPr lang="en-US" dirty="0"/>
              <a:t>Two primary wires</a:t>
            </a:r>
          </a:p>
          <a:p>
            <a:pPr lvl="1"/>
            <a:r>
              <a:rPr lang="en-US" dirty="0"/>
              <a:t>Three primary wires</a:t>
            </a:r>
          </a:p>
          <a:p>
            <a:r>
              <a:rPr lang="en-US" dirty="0"/>
              <a:t>Ion-sensing Ignition</a:t>
            </a:r>
          </a:p>
        </p:txBody>
      </p:sp>
    </p:spTree>
    <p:extLst>
      <p:ext uri="{BB962C8B-B14F-4D97-AF65-F5344CB8AC3E}">
        <p14:creationId xmlns:p14="http://schemas.microsoft.com/office/powerpoint/2010/main" val="31490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(1 OF 2)</a:t>
            </a:r>
          </a:p>
        </p:txBody>
      </p:sp>
      <p:sp>
        <p:nvSpPr>
          <p:cNvPr id="717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18.1</a:t>
            </a:r>
            <a:r>
              <a:rPr lang="en-US" dirty="0"/>
              <a:t> Describe the purpose and function of the ignition system.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18.2</a:t>
            </a:r>
            <a:r>
              <a:rPr lang="en-US" dirty="0"/>
              <a:t> Discuss ignition switching and triggering.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18.3</a:t>
            </a:r>
            <a:r>
              <a:rPr lang="en-US" dirty="0"/>
              <a:t> Explain the purpose and function of distributor ignition systems.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18.4</a:t>
            </a:r>
            <a:r>
              <a:rPr lang="en-US" dirty="0"/>
              <a:t> Discuss waste-spark ignition systems and coil-on-plug ignition systems.</a:t>
            </a:r>
          </a:p>
        </p:txBody>
      </p:sp>
    </p:spTree>
    <p:extLst>
      <p:ext uri="{BB962C8B-B14F-4D97-AF65-F5344CB8AC3E}">
        <p14:creationId xmlns:p14="http://schemas.microsoft.com/office/powerpoint/2010/main" val="1052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Coil-On-Plug Ignition System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coil_on_plug_operation">
            <a:hlinkClick r:id="" action="ppaction://media"/>
            <a:extLst>
              <a:ext uri="{FF2B5EF4-FFF2-40B4-BE49-F238E27FC236}">
                <a16:creationId xmlns:a16="http://schemas.microsoft.com/office/drawing/2014/main" id="{0062A187-86A7-45FE-A7BD-88D576C94D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984" y="1524000"/>
            <a:ext cx="7858031" cy="4419600"/>
          </a:xfrm>
        </p:spPr>
      </p:pic>
    </p:spTree>
    <p:extLst>
      <p:ext uri="{BB962C8B-B14F-4D97-AF65-F5344CB8AC3E}">
        <p14:creationId xmlns:p14="http://schemas.microsoft.com/office/powerpoint/2010/main" val="30490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18–18</a:t>
            </a:r>
            <a:r>
              <a:rPr lang="en-US" dirty="0"/>
              <a:t> A Chrysler Hemi V-8 that has two spark plugs per cylinder. The coil on top of one spark fires that plug plus, through a spark plug wire, fires a plug in the companion cylinder.</a:t>
            </a:r>
          </a:p>
        </p:txBody>
      </p:sp>
      <p:pic>
        <p:nvPicPr>
          <p:cNvPr id="3" name="Picture 2" descr="6540018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KNOCK SENSORS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Knock sensors are used to detect abnormal combustion, often called ping, spark knock, or detonation.</a:t>
            </a:r>
          </a:p>
          <a:p>
            <a:r>
              <a:rPr lang="en-US" dirty="0"/>
              <a:t>Diagnosing the Knock Sensor</a:t>
            </a:r>
          </a:p>
          <a:p>
            <a:r>
              <a:rPr lang="en-US" dirty="0"/>
              <a:t>Replacing a Knock Sensor</a:t>
            </a:r>
          </a:p>
        </p:txBody>
      </p:sp>
      <p:grpSp>
        <p:nvGrpSpPr>
          <p:cNvPr id="22531" name="Group 7"/>
          <p:cNvGrpSpPr>
            <a:grpSpLocks/>
          </p:cNvGrpSpPr>
          <p:nvPr/>
        </p:nvGrpSpPr>
        <p:grpSpPr bwMode="auto">
          <a:xfrm>
            <a:off x="4572000" y="1676400"/>
            <a:ext cx="4222750" cy="4119563"/>
            <a:chOff x="2880" y="1270"/>
            <a:chExt cx="2660" cy="2595"/>
          </a:xfrm>
        </p:grpSpPr>
        <p:pic>
          <p:nvPicPr>
            <p:cNvPr id="22532" name="Picture 4" descr="AAJLMGP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270"/>
              <a:ext cx="2626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Rectangle 6"/>
            <p:cNvSpPr>
              <a:spLocks noChangeArrowheads="1"/>
            </p:cNvSpPr>
            <p:nvPr/>
          </p:nvSpPr>
          <p:spPr bwMode="auto">
            <a:xfrm>
              <a:off x="2880" y="3264"/>
              <a:ext cx="264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b="1" dirty="0"/>
                <a:t>FIGURE 18–20 </a:t>
              </a:r>
              <a:r>
                <a:rPr lang="en-US" dirty="0"/>
                <a:t>A typical knock sensor on the side of the block. Some are located in the "V" of a V-type engine and are not noticeable until the intake manifold has been removed.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886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SYSTEM DIAGNOSIS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/>
              <a:t>Checking For Spark</a:t>
            </a:r>
          </a:p>
          <a:p>
            <a:r>
              <a:rPr lang="en-US" dirty="0"/>
              <a:t>Ignition Coil Testing Using An Ohmmeter</a:t>
            </a:r>
          </a:p>
          <a:p>
            <a:r>
              <a:rPr lang="en-US" dirty="0"/>
              <a:t>Magnetic Sensor Testing</a:t>
            </a:r>
          </a:p>
          <a:p>
            <a:r>
              <a:rPr lang="en-US" dirty="0"/>
              <a:t>Testing Hall-effect Sensors</a:t>
            </a:r>
          </a:p>
          <a:p>
            <a:r>
              <a:rPr lang="en-US" dirty="0"/>
              <a:t>Testing Optical Sensors</a:t>
            </a:r>
          </a:p>
        </p:txBody>
      </p:sp>
      <p:grpSp>
        <p:nvGrpSpPr>
          <p:cNvPr id="23555" name="Group 7"/>
          <p:cNvGrpSpPr>
            <a:grpSpLocks/>
          </p:cNvGrpSpPr>
          <p:nvPr/>
        </p:nvGrpSpPr>
        <p:grpSpPr bwMode="auto">
          <a:xfrm>
            <a:off x="4625975" y="1600200"/>
            <a:ext cx="4518025" cy="4643438"/>
            <a:chOff x="2914" y="1270"/>
            <a:chExt cx="2846" cy="2925"/>
          </a:xfrm>
        </p:grpSpPr>
        <p:pic>
          <p:nvPicPr>
            <p:cNvPr id="23556" name="Picture 4" descr="AAJLMGR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270"/>
              <a:ext cx="2626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>
              <a:off x="2928" y="3264"/>
              <a:ext cx="2832" cy="9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18–22 </a:t>
              </a:r>
              <a:r>
                <a:rPr lang="en-US" dirty="0">
                  <a:cs typeface="+mn-cs"/>
                </a:rPr>
                <a:t>A spark tester looks like a regular spark plug with an alligator clip attached to the shell. This tester has a specified gap that requires at least 25,000 volts (25 kV) to fire.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397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PLUG WIRE INSPECTION (1 OF 2)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plug wires should be visually inspected for cuts or defective insulation. </a:t>
            </a:r>
          </a:p>
          <a:p>
            <a:pPr lvl="1"/>
            <a:r>
              <a:rPr lang="en-US" dirty="0"/>
              <a:t>Faulty spark plug wire insulation can cause hard starting or no starting in rainy or damp weather conditions.</a:t>
            </a:r>
          </a:p>
        </p:txBody>
      </p:sp>
    </p:spTree>
    <p:extLst>
      <p:ext uri="{BB962C8B-B14F-4D97-AF65-F5344CB8AC3E}">
        <p14:creationId xmlns:p14="http://schemas.microsoft.com/office/powerpoint/2010/main" val="2229753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PLUG WIRE INSPECTION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When removing a spark plug wire, be sure to rotate the boot of the wire at the plug before pulling it off the spark plug. </a:t>
            </a:r>
          </a:p>
          <a:p>
            <a:pPr lvl="2"/>
            <a:r>
              <a:rPr lang="en-US" dirty="0"/>
              <a:t>This will help prevent damaging the wire as many wires are stuck to the spark plug and are often difficult to remove.</a:t>
            </a:r>
          </a:p>
        </p:txBody>
      </p:sp>
    </p:spTree>
    <p:extLst>
      <p:ext uri="{BB962C8B-B14F-4D97-AF65-F5344CB8AC3E}">
        <p14:creationId xmlns:p14="http://schemas.microsoft.com/office/powerpoint/2010/main" val="631406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Test Spark Plug Wire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test_spark_plug_wire_ch70">
            <a:hlinkClick r:id="" action="ppaction://media"/>
            <a:extLst>
              <a:ext uri="{FF2B5EF4-FFF2-40B4-BE49-F238E27FC236}">
                <a16:creationId xmlns:a16="http://schemas.microsoft.com/office/drawing/2014/main" id="{6D2FDCCF-4F38-4D5E-B8D8-15BCF09571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79927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6801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18–29</a:t>
            </a:r>
            <a:r>
              <a:rPr lang="en-US" dirty="0"/>
              <a:t> Corroded terminals on a waste-spark coil can cause misfire diagnostic trouble codes to be set.</a:t>
            </a:r>
          </a:p>
        </p:txBody>
      </p:sp>
      <p:pic>
        <p:nvPicPr>
          <p:cNvPr id="3" name="Picture 2" descr="6540018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3121" y="1417321"/>
            <a:ext cx="4937759" cy="4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23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PLUGS (1 OF 2)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 plugs are manufactured from ceramic insulators inside a steel shell. </a:t>
            </a:r>
          </a:p>
          <a:p>
            <a:r>
              <a:rPr lang="en-US" dirty="0"/>
              <a:t>The threads of the shell are rolled and a seat is formed to create a gas-tight seal with the cylinder head.</a:t>
            </a:r>
          </a:p>
          <a:p>
            <a:r>
              <a:rPr lang="en-US" dirty="0"/>
              <a:t>Resistor Spark Plugs</a:t>
            </a:r>
          </a:p>
          <a:p>
            <a:r>
              <a:rPr lang="en-US" dirty="0"/>
              <a:t>Platinum Spark Plugs</a:t>
            </a:r>
          </a:p>
        </p:txBody>
      </p:sp>
    </p:spTree>
    <p:extLst>
      <p:ext uri="{BB962C8B-B14F-4D97-AF65-F5344CB8AC3E}">
        <p14:creationId xmlns:p14="http://schemas.microsoft.com/office/powerpoint/2010/main" val="3829067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PLUGS (2 OF 2)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dirty="0"/>
              <a:t>Iridium Spark Plugs</a:t>
            </a:r>
          </a:p>
          <a:p>
            <a:r>
              <a:rPr lang="en-US" dirty="0"/>
              <a:t>Spark Plug Service</a:t>
            </a:r>
          </a:p>
          <a:p>
            <a:r>
              <a:rPr lang="en-US" dirty="0"/>
              <a:t>The physical differences in spark plugs include:</a:t>
            </a:r>
          </a:p>
          <a:p>
            <a:pPr lvl="1"/>
            <a:r>
              <a:rPr lang="en-US" dirty="0"/>
              <a:t>Reach. </a:t>
            </a:r>
          </a:p>
          <a:p>
            <a:pPr lvl="1"/>
            <a:r>
              <a:rPr lang="en-US" dirty="0"/>
              <a:t>Heat range. </a:t>
            </a:r>
          </a:p>
          <a:p>
            <a:pPr lvl="1"/>
            <a:r>
              <a:rPr lang="en-US" dirty="0"/>
              <a:t>Type of seat.</a:t>
            </a:r>
          </a:p>
        </p:txBody>
      </p:sp>
      <p:grpSp>
        <p:nvGrpSpPr>
          <p:cNvPr id="27651" name="Group 7"/>
          <p:cNvGrpSpPr>
            <a:grpSpLocks/>
          </p:cNvGrpSpPr>
          <p:nvPr/>
        </p:nvGrpSpPr>
        <p:grpSpPr bwMode="auto">
          <a:xfrm>
            <a:off x="4921250" y="2133600"/>
            <a:ext cx="4222750" cy="3219450"/>
            <a:chOff x="2880" y="1551"/>
            <a:chExt cx="2660" cy="2028"/>
          </a:xfrm>
        </p:grpSpPr>
        <p:pic>
          <p:nvPicPr>
            <p:cNvPr id="27652" name="Picture 4" descr="AAJLMHF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551"/>
              <a:ext cx="2626" cy="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2" name="Rectangle 6"/>
            <p:cNvSpPr>
              <a:spLocks noChangeArrowheads="1"/>
            </p:cNvSpPr>
            <p:nvPr/>
          </p:nvSpPr>
          <p:spPr bwMode="auto">
            <a:xfrm>
              <a:off x="2880" y="2985"/>
              <a:ext cx="2640" cy="5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18–36 </a:t>
              </a:r>
              <a:r>
                <a:rPr lang="en-US" dirty="0">
                  <a:cs typeface="+mn-cs"/>
                </a:rPr>
                <a:t>When removing spark plugs, it is wise to arrange them so that they can be compared and any problem can be identified with a particular cylinder.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89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18.5</a:t>
            </a:r>
            <a:r>
              <a:rPr lang="en-US" dirty="0"/>
              <a:t> Discuss the purpose and function of knock sensors.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18.6</a:t>
            </a:r>
            <a:r>
              <a:rPr lang="en-US" dirty="0"/>
              <a:t> Explain ignition system diagnosis.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18.7</a:t>
            </a:r>
            <a:r>
              <a:rPr lang="en-US" dirty="0"/>
              <a:t> Explain spark plug construction, service, and how to conduct a spark plug wire inspection.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18.8</a:t>
            </a:r>
            <a:r>
              <a:rPr lang="en-US" dirty="0"/>
              <a:t> Explain ignition timing, and discuss the symptoms of a faulty ignition system.</a:t>
            </a:r>
          </a:p>
        </p:txBody>
      </p:sp>
    </p:spTree>
    <p:extLst>
      <p:ext uri="{BB962C8B-B14F-4D97-AF65-F5344CB8AC3E}">
        <p14:creationId xmlns:p14="http://schemas.microsoft.com/office/powerpoint/2010/main" val="3262456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4" y="392668"/>
            <a:ext cx="6981825" cy="877163"/>
          </a:xfrm>
        </p:spPr>
        <p:txBody>
          <a:bodyPr/>
          <a:lstStyle/>
          <a:p>
            <a:r>
              <a:rPr lang="en-US" sz="2400" dirty="0"/>
              <a:t>Animation: Spark Plugs, Remove &amp; Replace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spark_plugs_r_r">
            <a:hlinkClick r:id="" action="ppaction://media"/>
            <a:extLst>
              <a:ext uri="{FF2B5EF4-FFF2-40B4-BE49-F238E27FC236}">
                <a16:creationId xmlns:a16="http://schemas.microsoft.com/office/drawing/2014/main" id="{E6FEB618-1831-44FA-825F-546EA11852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501629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5874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TIMING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Ignition timing is when the spark plug fires in relation to piston position. </a:t>
            </a:r>
          </a:p>
          <a:p>
            <a:pPr lvl="1"/>
            <a:r>
              <a:rPr lang="en-US" dirty="0"/>
              <a:t>The time when the spark occurs depends on engine speed and, therefore, must be advanced as the engine rotates faster.</a:t>
            </a:r>
          </a:p>
          <a:p>
            <a:r>
              <a:rPr lang="en-US" dirty="0"/>
              <a:t>Follow exactly the timing procedure indicated on the underhood vehicle emission control information (VECI) decal.</a:t>
            </a:r>
          </a:p>
        </p:txBody>
      </p:sp>
    </p:spTree>
    <p:extLst>
      <p:ext uri="{BB962C8B-B14F-4D97-AF65-F5344CB8AC3E}">
        <p14:creationId xmlns:p14="http://schemas.microsoft.com/office/powerpoint/2010/main" val="277853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18–42</a:t>
            </a:r>
            <a:r>
              <a:rPr lang="en-US" dirty="0"/>
              <a:t> Ignition timing marks are found on the harmonic balancers on engines equipped with distributors that can be adjusted for timing.</a:t>
            </a:r>
          </a:p>
        </p:txBody>
      </p:sp>
      <p:pic>
        <p:nvPicPr>
          <p:cNvPr id="3" name="Picture 2" descr="6540018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760" y="1398422"/>
            <a:ext cx="3840480" cy="49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89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3)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inductive ignition systems supply battery voltage to the positive side of the ignition coil and pulse the negative side of the coil on and off to ground to create a high-voltage spark.</a:t>
            </a:r>
          </a:p>
          <a:p>
            <a:r>
              <a:rPr lang="en-US" dirty="0"/>
              <a:t>If an ignition system uses a distributor, it is a distributor ignition (DI) system.</a:t>
            </a:r>
          </a:p>
          <a:p>
            <a:r>
              <a:rPr lang="en-US" dirty="0"/>
              <a:t>If an ignition system does not use a distributor, it is an electronic ignition (EI) system.</a:t>
            </a:r>
          </a:p>
        </p:txBody>
      </p:sp>
    </p:spTree>
    <p:extLst>
      <p:ext uri="{BB962C8B-B14F-4D97-AF65-F5344CB8AC3E}">
        <p14:creationId xmlns:p14="http://schemas.microsoft.com/office/powerpoint/2010/main" val="2484407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3)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waste-spark ignition system fires two spark plugs at the same time.</a:t>
            </a:r>
          </a:p>
          <a:p>
            <a:r>
              <a:rPr lang="en-US" dirty="0"/>
              <a:t>A coil-on-plug ignition system uses an ignition coil for each spark plug.</a:t>
            </a:r>
          </a:p>
          <a:p>
            <a:r>
              <a:rPr lang="en-US" dirty="0"/>
              <a:t>A thorough visual inspection should be performed on all ignition components when diagnosing an engine performance problem.</a:t>
            </a:r>
          </a:p>
        </p:txBody>
      </p:sp>
    </p:spTree>
    <p:extLst>
      <p:ext uri="{BB962C8B-B14F-4D97-AF65-F5344CB8AC3E}">
        <p14:creationId xmlns:p14="http://schemas.microsoft.com/office/powerpoint/2010/main" val="258594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Platinum spark plugs should not be regapped after use in an engine.</a:t>
            </a:r>
          </a:p>
        </p:txBody>
      </p:sp>
    </p:spTree>
    <p:extLst>
      <p:ext uri="{BB962C8B-B14F-4D97-AF65-F5344CB8AC3E}">
        <p14:creationId xmlns:p14="http://schemas.microsoft.com/office/powerpoint/2010/main" val="2992197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4809009"/>
          </a:xfrm>
        </p:spPr>
        <p:txBody>
          <a:bodyPr/>
          <a:lstStyle/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2"/>
              </a:rPr>
              <a:t>Distributor installation (time 2:34)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3"/>
              </a:rPr>
              <a:t>Cylinder deactivation (time 2:35)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4"/>
              </a:rPr>
              <a:t>Ignition system (time 5:26)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5"/>
              </a:rPr>
              <a:t>Distributor cap and rotor (time 2:57)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6"/>
              </a:rPr>
              <a:t>Spark plugs (time 3:25)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7"/>
              </a:rPr>
              <a:t>Ignition fault codes (time 10:00)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8"/>
              </a:rPr>
              <a:t>Check for spark (time 1:58)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9"/>
              </a:rPr>
              <a:t>Ignition coil (time 3:40)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0"/>
              </a:rPr>
              <a:t>Setting ignition timing (time 1:44)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1"/>
              </a:rPr>
              <a:t>Spark plug tube repair (time 7:08)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4809009"/>
          </a:xfrm>
        </p:spPr>
        <p:txBody>
          <a:bodyPr/>
          <a:lstStyle/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2"/>
              </a:rPr>
              <a:t>Spark plug thread repair (time 6:55)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3"/>
              </a:rPr>
              <a:t>Finding an ignition voltage leak (time 6:28)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4"/>
              </a:rPr>
              <a:t>Misfire diagnosis (time 8:12)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5"/>
              </a:rPr>
              <a:t>Subaru no spark (time 13:25)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6"/>
              </a:rPr>
              <a:t>Basic ignition (time 1:07:57)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7"/>
              </a:rPr>
              <a:t>COP misfire diagnosis (time 11:01)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8"/>
              </a:rPr>
              <a:t>COP ignition system (time 3:00)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9"/>
              </a:rPr>
              <a:t>Ignition system primary testing (time 5:04)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0"/>
              </a:rPr>
              <a:t>Electronic ignition distributor (time 2:21)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1"/>
              </a:rPr>
              <a:t>Scanning to detect misfires (time 5:03)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7132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2808461"/>
          </a:xfrm>
        </p:spPr>
        <p:txBody>
          <a:bodyPr/>
          <a:lstStyle/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2"/>
              </a:rPr>
              <a:t>Ignition coil signal circuit (time 2:38)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3"/>
              </a:rPr>
              <a:t>Spark plugs (time 6:56)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4"/>
              </a:rPr>
              <a:t>Spark plug replacement (time 3:11)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5"/>
              </a:rPr>
              <a:t>Spark plug wires (time 1:20)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6"/>
              </a:rPr>
              <a:t>Ignition coil (time 0:53)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7"/>
              </a:rPr>
              <a:t>Coil testing (time 14:39)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6611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SYSTEM (1 OF 3)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ignition system includes components and wiring necessary to create and distribute a high voltage and send to the spark plug. </a:t>
            </a:r>
          </a:p>
          <a:p>
            <a:r>
              <a:rPr lang="en-US" dirty="0"/>
              <a:t>A high-voltage arc occurs across the gap of a spark plug inside the combustion chamber. </a:t>
            </a:r>
          </a:p>
          <a:p>
            <a:r>
              <a:rPr lang="en-US" dirty="0"/>
              <a:t>The spark raises the temperature of the airfuel mixture and starts the combustion process inside the cylinder.</a:t>
            </a:r>
          </a:p>
        </p:txBody>
      </p:sp>
    </p:spTree>
    <p:extLst>
      <p:ext uri="{BB962C8B-B14F-4D97-AF65-F5344CB8AC3E}">
        <p14:creationId xmlns:p14="http://schemas.microsoft.com/office/powerpoint/2010/main" val="25776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SYSTEM (2 OF 3)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Early ignition systems</a:t>
            </a:r>
          </a:p>
          <a:p>
            <a:pPr lvl="1"/>
            <a:r>
              <a:rPr lang="en-US" dirty="0"/>
              <a:t>Electronic ignition</a:t>
            </a:r>
          </a:p>
          <a:p>
            <a:pPr lvl="1"/>
            <a:r>
              <a:rPr lang="en-US" dirty="0"/>
              <a:t>Waste-spark system</a:t>
            </a:r>
          </a:p>
          <a:p>
            <a:pPr lvl="1"/>
            <a:r>
              <a:rPr lang="en-US" dirty="0"/>
              <a:t>Coil-on-plug (COP) system</a:t>
            </a:r>
          </a:p>
        </p:txBody>
      </p:sp>
    </p:spTree>
    <p:extLst>
      <p:ext uri="{BB962C8B-B14F-4D97-AF65-F5344CB8AC3E}">
        <p14:creationId xmlns:p14="http://schemas.microsoft.com/office/powerpoint/2010/main" val="257414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SYSTEM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Ignition Coil Construction</a:t>
            </a:r>
          </a:p>
          <a:p>
            <a:pPr lvl="1"/>
            <a:r>
              <a:rPr lang="en-US" dirty="0"/>
              <a:t>Secondary coil winding</a:t>
            </a:r>
          </a:p>
          <a:p>
            <a:pPr lvl="1"/>
            <a:r>
              <a:rPr lang="en-US" dirty="0"/>
              <a:t>Primary coil winding</a:t>
            </a:r>
          </a:p>
          <a:p>
            <a:r>
              <a:rPr lang="en-US" dirty="0"/>
              <a:t>Ignition Coil Operation</a:t>
            </a:r>
          </a:p>
        </p:txBody>
      </p:sp>
    </p:spTree>
    <p:extLst>
      <p:ext uri="{BB962C8B-B14F-4D97-AF65-F5344CB8AC3E}">
        <p14:creationId xmlns:p14="http://schemas.microsoft.com/office/powerpoint/2010/main" val="3120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cap="all" dirty="0"/>
              <a:t>FIGURE 18–1</a:t>
            </a:r>
            <a:r>
              <a:rPr lang="en-US" sz="1800" dirty="0"/>
              <a:t> The points make and break electrical circuit of the coil primary winding in the ignition coil. The points are opened mechanically by the distributor cam. The condenser provides a path for the electrons to flow instead of arcing across the points when they open, preventing the points from burning.</a:t>
            </a:r>
          </a:p>
        </p:txBody>
      </p:sp>
      <p:pic>
        <p:nvPicPr>
          <p:cNvPr id="3" name="Picture 2" descr="6540018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1965961"/>
            <a:ext cx="5760719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SWITCHING AND TRIGGERING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Switching</a:t>
            </a:r>
          </a:p>
          <a:p>
            <a:r>
              <a:rPr lang="en-US" dirty="0"/>
              <a:t>Triggering</a:t>
            </a:r>
          </a:p>
          <a:p>
            <a:r>
              <a:rPr lang="en-US" dirty="0"/>
              <a:t>Primary Circuit Operation</a:t>
            </a:r>
          </a:p>
          <a:p>
            <a:pPr lvl="1"/>
            <a:r>
              <a:rPr lang="en-US" dirty="0"/>
              <a:t>Magnetic sensor</a:t>
            </a:r>
          </a:p>
          <a:p>
            <a:pPr lvl="1"/>
            <a:r>
              <a:rPr lang="en-US" dirty="0"/>
              <a:t>Hall-effect switch</a:t>
            </a:r>
          </a:p>
        </p:txBody>
      </p:sp>
    </p:spTree>
    <p:extLst>
      <p:ext uri="{BB962C8B-B14F-4D97-AF65-F5344CB8AC3E}">
        <p14:creationId xmlns:p14="http://schemas.microsoft.com/office/powerpoint/2010/main" val="74193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18–6</a:t>
            </a:r>
            <a:r>
              <a:rPr lang="en-US" dirty="0"/>
              <a:t> A typical magnetic crankshaft position sensor.</a:t>
            </a:r>
          </a:p>
        </p:txBody>
      </p:sp>
      <p:pic>
        <p:nvPicPr>
          <p:cNvPr id="3" name="Picture 2" descr="6540018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1516075"/>
            <a:ext cx="5760719" cy="47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77823"/>
      </p:ext>
    </p:extLst>
  </p:cSld>
  <p:clrMapOvr>
    <a:masterClrMapping/>
  </p:clrMapOvr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4294</TotalTime>
  <Words>1515</Words>
  <Application>Microsoft Office PowerPoint</Application>
  <PresentationFormat>On-screen Show (4:3)</PresentationFormat>
  <Paragraphs>147</Paragraphs>
  <Slides>38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Open Sans</vt:lpstr>
      <vt:lpstr>Tahoma</vt:lpstr>
      <vt:lpstr>Times New Roman</vt:lpstr>
      <vt:lpstr>Wingdings</vt:lpstr>
      <vt:lpstr>508 Lecture</vt:lpstr>
      <vt:lpstr>Automotive Engines Theory and Servicing</vt:lpstr>
      <vt:lpstr>OBJECTIVES (1 OF 2)</vt:lpstr>
      <vt:lpstr>OBJECTIVES (2 OF 2)</vt:lpstr>
      <vt:lpstr>IGNITION SYSTEM (1 OF 3)</vt:lpstr>
      <vt:lpstr>IGNITION SYSTEM (2 OF 3)</vt:lpstr>
      <vt:lpstr>IGNITION SYSTEM (3 OF 3)</vt:lpstr>
      <vt:lpstr>FIGURE 18–1 The points make and break electrical circuit of the coil primary winding in the ignition coil. The points are opened mechanically by the distributor cam. The condenser provides a path for the electrons to flow instead of arcing across the points when they open, preventing the points from burning.</vt:lpstr>
      <vt:lpstr>IGNITION SWITCHING AND TRIGGERING</vt:lpstr>
      <vt:lpstr>FIGURE 18–6 A typical magnetic crankshaft position sensor.</vt:lpstr>
      <vt:lpstr>DISTRIBUTOR IGNITION (DI) (1 OF 2)</vt:lpstr>
      <vt:lpstr>DISTRIBUTOR IGNITION (DI) (2 OF 2)</vt:lpstr>
      <vt:lpstr>Animation: Ignition System, Distributor (The animation will automatically start in a few seconds) </vt:lpstr>
      <vt:lpstr>FIGURE 18–12 The firing order is cast or stamped on the intake manifold on most engines that have a distributor ignition.</vt:lpstr>
      <vt:lpstr>WASTE-SPARK IGNITION SYSTEMS</vt:lpstr>
      <vt:lpstr>FIGURE 18–13 A waste-spark system fires one cylinder while its piston is on the compression stroke and into paired or companion cylinders while it is on the exhaust stroke. In a typical engine, it requires only about 2 to 3 kV to fire the cylinder on the exhaust stroke. The remaining coil energy is available to fire the spark plug under compression (typically about 8 to 12 kV).</vt:lpstr>
      <vt:lpstr>Animation: Waste-Spark Ignition System (The animation will automatically start in a few seconds) </vt:lpstr>
      <vt:lpstr>Animation: Waste Spark Ignition System (The animation will automatically start in a few seconds) </vt:lpstr>
      <vt:lpstr>COIL-ON-PLUG IGNITION (1 OF 2)</vt:lpstr>
      <vt:lpstr>COIL-ON-PLUG IGNITION (2 OF 2)</vt:lpstr>
      <vt:lpstr>Animation: Coil-On-Plug Ignition System (The animation will automatically start in a few seconds) </vt:lpstr>
      <vt:lpstr>FIGURE 18–18 A Chrysler Hemi V-8 that has two spark plugs per cylinder. The coil on top of one spark fires that plug plus, through a spark plug wire, fires a plug in the companion cylinder.</vt:lpstr>
      <vt:lpstr>KNOCK SENSORS</vt:lpstr>
      <vt:lpstr>IGNITION SYSTEM DIAGNOSIS</vt:lpstr>
      <vt:lpstr>SPARK PLUG WIRE INSPECTION (1 OF 2)</vt:lpstr>
      <vt:lpstr>SPARK PLUG WIRE INSPECTION (2 OF 2)</vt:lpstr>
      <vt:lpstr>Animation: Test Spark Plug Wire (The animation will automatically start in a few seconds) </vt:lpstr>
      <vt:lpstr>FIGURE 18–29 Corroded terminals on a waste-spark coil can cause misfire diagnostic trouble codes to be set.</vt:lpstr>
      <vt:lpstr>SPARK PLUGS (1 OF 2)</vt:lpstr>
      <vt:lpstr>SPARK PLUGS (2 OF 2)</vt:lpstr>
      <vt:lpstr>Animation: Spark Plugs, Remove &amp; Replace (The animation will automatically start in a few seconds) </vt:lpstr>
      <vt:lpstr>IGNITION TIMING</vt:lpstr>
      <vt:lpstr>FIGURE 18–42 Ignition timing marks are found on the harmonic balancers on engines equipped with distributors that can be adjusted for timing.</vt:lpstr>
      <vt:lpstr>SUMMARY (1 OF 3)</vt:lpstr>
      <vt:lpstr>SUMMARY (2 OF 3)</vt:lpstr>
      <vt:lpstr>SUMMARY (3 OF 3)</vt:lpstr>
      <vt:lpstr>Video Links (Internet Access Required)</vt:lpstr>
      <vt:lpstr>Video Links (Internet Access Required)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18: Ignition System Operation and Diagnosis</dc:title>
  <dc:subject>Automotive Engines Theory and Servicing, Ninth Edition</dc:subject>
  <dc:creator>James D. Halderman</dc:creator>
  <cp:keywords>Automotive</cp:keywords>
  <cp:lastModifiedBy>Glen Plants</cp:lastModifiedBy>
  <cp:revision>211</cp:revision>
  <dcterms:created xsi:type="dcterms:W3CDTF">2014-07-14T20:04:21Z</dcterms:created>
  <dcterms:modified xsi:type="dcterms:W3CDTF">2021-01-26T16:00:25Z</dcterms:modified>
</cp:coreProperties>
</file>