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376" r:id="rId2"/>
    <p:sldId id="416" r:id="rId3"/>
    <p:sldId id="417" r:id="rId4"/>
    <p:sldId id="418" r:id="rId5"/>
    <p:sldId id="439" r:id="rId6"/>
    <p:sldId id="449" r:id="rId7"/>
    <p:sldId id="419" r:id="rId8"/>
    <p:sldId id="420" r:id="rId9"/>
    <p:sldId id="440" r:id="rId10"/>
    <p:sldId id="441" r:id="rId11"/>
    <p:sldId id="1089" r:id="rId12"/>
    <p:sldId id="1090" r:id="rId13"/>
    <p:sldId id="422" r:id="rId14"/>
    <p:sldId id="423" r:id="rId15"/>
    <p:sldId id="450" r:id="rId16"/>
    <p:sldId id="1099" r:id="rId17"/>
    <p:sldId id="424" r:id="rId18"/>
    <p:sldId id="1092" r:id="rId19"/>
    <p:sldId id="451" r:id="rId20"/>
    <p:sldId id="452" r:id="rId21"/>
    <p:sldId id="1088" r:id="rId22"/>
    <p:sldId id="426" r:id="rId23"/>
    <p:sldId id="453" r:id="rId24"/>
    <p:sldId id="1093" r:id="rId25"/>
    <p:sldId id="427" r:id="rId26"/>
    <p:sldId id="442" r:id="rId27"/>
    <p:sldId id="443" r:id="rId28"/>
    <p:sldId id="429" r:id="rId29"/>
    <p:sldId id="444" r:id="rId30"/>
    <p:sldId id="430" r:id="rId31"/>
    <p:sldId id="431" r:id="rId32"/>
    <p:sldId id="445" r:id="rId33"/>
    <p:sldId id="454" r:id="rId34"/>
    <p:sldId id="432" r:id="rId35"/>
    <p:sldId id="1106" r:id="rId36"/>
    <p:sldId id="1091" r:id="rId37"/>
    <p:sldId id="433" r:id="rId38"/>
    <p:sldId id="434" r:id="rId39"/>
    <p:sldId id="1094" r:id="rId40"/>
    <p:sldId id="1095" r:id="rId41"/>
    <p:sldId id="1097" r:id="rId42"/>
    <p:sldId id="1096" r:id="rId43"/>
    <p:sldId id="1098" r:id="rId44"/>
    <p:sldId id="447" r:id="rId45"/>
    <p:sldId id="437" r:id="rId46"/>
    <p:sldId id="438" r:id="rId47"/>
    <p:sldId id="448" r:id="rId48"/>
    <p:sldId id="1100" r:id="rId49"/>
    <p:sldId id="1101" r:id="rId50"/>
    <p:sldId id="1102" r:id="rId51"/>
    <p:sldId id="1103" r:id="rId52"/>
    <p:sldId id="1104" r:id="rId53"/>
    <p:sldId id="110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3" autoAdjust="0"/>
    <p:restoredTop sz="83248" autoAdjust="0"/>
  </p:normalViewPr>
  <p:slideViewPr>
    <p:cSldViewPr>
      <p:cViewPr varScale="1">
        <p:scale>
          <a:sx n="114" d="100"/>
          <a:sy n="114" d="100"/>
        </p:scale>
        <p:origin x="1542"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1/25/2021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1/25/2021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FBE36FE-BAB8-9346-B0E4-5521FB6FDD92}"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F55D0D2A-DB76-5B4E-8101-002F4E80C89A}" type="slidenum">
              <a:rPr lang="en-US" sz="1200">
                <a:latin typeface="Tahoma" charset="0"/>
              </a:rPr>
              <a:pPr eaLnBrk="1" hangingPunct="1"/>
              <a:t>3</a:t>
            </a:fld>
            <a:endParaRPr lang="en-US" sz="1200" dirty="0">
              <a:latin typeface="Tahoma" charset="0"/>
            </a:endParaRPr>
          </a:p>
        </p:txBody>
      </p:sp>
      <p:sp>
        <p:nvSpPr>
          <p:cNvPr id="10242"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1/25/2021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566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848995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657600"/>
            <a:ext cx="8489950" cy="259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415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1/25/2021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72374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1/25/2021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1/25/2021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1/25/2021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 id="2147483664" r:id="rId14"/>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dTlZwJqgR3o" TargetMode="External"/><Relationship Id="rId3" Type="http://schemas.openxmlformats.org/officeDocument/2006/relationships/hyperlink" Target="https://www.youtube.com/watch?v=dcL_0TWeZJY" TargetMode="External"/><Relationship Id="rId7" Type="http://schemas.openxmlformats.org/officeDocument/2006/relationships/hyperlink" Target="https://www.youtube.com/watch?v=W0qJhyNRHx0" TargetMode="External"/><Relationship Id="rId2" Type="http://schemas.openxmlformats.org/officeDocument/2006/relationships/hyperlink" Target="https://www.youtube.com/watch?v=VHXaMDByBUI" TargetMode="External"/><Relationship Id="rId1" Type="http://schemas.openxmlformats.org/officeDocument/2006/relationships/slideLayout" Target="../slideLayouts/slideLayout14.xml"/><Relationship Id="rId6" Type="http://schemas.openxmlformats.org/officeDocument/2006/relationships/hyperlink" Target="https://www.youtube.com/watch?v=mV8yXenAjYk" TargetMode="External"/><Relationship Id="rId11" Type="http://schemas.openxmlformats.org/officeDocument/2006/relationships/hyperlink" Target="https://www.youtube.com/watch?v=ZTgafl8nKI4" TargetMode="External"/><Relationship Id="rId5" Type="http://schemas.openxmlformats.org/officeDocument/2006/relationships/hyperlink" Target="https://www.youtube.com/watch?v=Gt6jJwyjACw" TargetMode="External"/><Relationship Id="rId10" Type="http://schemas.openxmlformats.org/officeDocument/2006/relationships/hyperlink" Target="https://www.youtube.com/watch?v=kr3sEACK6To" TargetMode="External"/><Relationship Id="rId4" Type="http://schemas.openxmlformats.org/officeDocument/2006/relationships/hyperlink" Target="https://www.youtube.com/watch?v=xdH2wWTVbGQ" TargetMode="External"/><Relationship Id="rId9" Type="http://schemas.openxmlformats.org/officeDocument/2006/relationships/hyperlink" Target="https://www.youtube.com/watch?v=4ayciT30vjQ"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youtube.com/watch?v=2FDTJEemXy0" TargetMode="External"/><Relationship Id="rId3" Type="http://schemas.openxmlformats.org/officeDocument/2006/relationships/hyperlink" Target="https://www.youtube.com/watch?v=o-kS2t71_YA" TargetMode="External"/><Relationship Id="rId7" Type="http://schemas.openxmlformats.org/officeDocument/2006/relationships/hyperlink" Target="https://www.youtube.com/watch?v=jdEsTR52wh4" TargetMode="External"/><Relationship Id="rId2" Type="http://schemas.openxmlformats.org/officeDocument/2006/relationships/hyperlink" Target="https://www.youtube.com/watch?v=eVe_VU9ORS8" TargetMode="External"/><Relationship Id="rId1" Type="http://schemas.openxmlformats.org/officeDocument/2006/relationships/slideLayout" Target="../slideLayouts/slideLayout14.xml"/><Relationship Id="rId6" Type="http://schemas.openxmlformats.org/officeDocument/2006/relationships/hyperlink" Target="https://www.youtube.com/watch?v=mA9FemBpphw" TargetMode="External"/><Relationship Id="rId11" Type="http://schemas.openxmlformats.org/officeDocument/2006/relationships/hyperlink" Target="https://www.youtube.com/watch?v=zzS-uNv4GjA" TargetMode="External"/><Relationship Id="rId5" Type="http://schemas.openxmlformats.org/officeDocument/2006/relationships/hyperlink" Target="https://www.youtube.com/watch?v=lig-9XD-mjY" TargetMode="External"/><Relationship Id="rId10" Type="http://schemas.openxmlformats.org/officeDocument/2006/relationships/hyperlink" Target="https://www.youtube.com/watch?v=ZgLWR1dCXRM" TargetMode="External"/><Relationship Id="rId4" Type="http://schemas.openxmlformats.org/officeDocument/2006/relationships/hyperlink" Target="https://www.youtube.com/watch?v=dUS6qEVs6l8" TargetMode="External"/><Relationship Id="rId9" Type="http://schemas.openxmlformats.org/officeDocument/2006/relationships/hyperlink" Target="https://www.youtube.com/watch?v=PRoptTtrMK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ouxbxE-BMNY" TargetMode="External"/><Relationship Id="rId3" Type="http://schemas.openxmlformats.org/officeDocument/2006/relationships/hyperlink" Target="https://www.youtube.com/watch?v=NRFRgHiHnyk" TargetMode="External"/><Relationship Id="rId7" Type="http://schemas.openxmlformats.org/officeDocument/2006/relationships/hyperlink" Target="https://www.youtube.com/watch?v=4mlAP8b47Wc" TargetMode="External"/><Relationship Id="rId2" Type="http://schemas.openxmlformats.org/officeDocument/2006/relationships/hyperlink" Target="https://www.youtube.com/watch?v=4nUyGjeLpVs" TargetMode="External"/><Relationship Id="rId1" Type="http://schemas.openxmlformats.org/officeDocument/2006/relationships/slideLayout" Target="../slideLayouts/slideLayout14.xml"/><Relationship Id="rId6" Type="http://schemas.openxmlformats.org/officeDocument/2006/relationships/hyperlink" Target="https://www.youtube.com/watch?v=WZfxANvK1Zg" TargetMode="External"/><Relationship Id="rId11" Type="http://schemas.openxmlformats.org/officeDocument/2006/relationships/hyperlink" Target="https://www.youtube.com/watch?v=76GpMD4LIwY" TargetMode="External"/><Relationship Id="rId5" Type="http://schemas.openxmlformats.org/officeDocument/2006/relationships/hyperlink" Target="https://www.youtube.com/watch?v=cucm7QGlsYs" TargetMode="External"/><Relationship Id="rId10" Type="http://schemas.openxmlformats.org/officeDocument/2006/relationships/hyperlink" Target="https://www.youtube.com/watch?v=bt7_DhsTG_Q" TargetMode="External"/><Relationship Id="rId4" Type="http://schemas.openxmlformats.org/officeDocument/2006/relationships/hyperlink" Target="https://www.youtube.com/watch?v=mBXZtfzHhig" TargetMode="External"/><Relationship Id="rId9" Type="http://schemas.openxmlformats.org/officeDocument/2006/relationships/hyperlink" Target="https://www.youtube.com/watch?v=hUzOTnsWImI"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xPKPHEhYBjg" TargetMode="External"/><Relationship Id="rId3" Type="http://schemas.openxmlformats.org/officeDocument/2006/relationships/hyperlink" Target="https://www.youtube.com/watch?v=J-FQjlPrqrc" TargetMode="External"/><Relationship Id="rId7" Type="http://schemas.openxmlformats.org/officeDocument/2006/relationships/hyperlink" Target="https://www.youtube.com/watch?v=w9JaiX3EL9A" TargetMode="External"/><Relationship Id="rId2" Type="http://schemas.openxmlformats.org/officeDocument/2006/relationships/hyperlink" Target="https://www.youtube.com/watch?v=YS8zGRfMzqs" TargetMode="External"/><Relationship Id="rId1" Type="http://schemas.openxmlformats.org/officeDocument/2006/relationships/slideLayout" Target="../slideLayouts/slideLayout14.xml"/><Relationship Id="rId6" Type="http://schemas.openxmlformats.org/officeDocument/2006/relationships/hyperlink" Target="https://www.youtube.com/watch?v=KQNvGZuoLMU" TargetMode="External"/><Relationship Id="rId11" Type="http://schemas.openxmlformats.org/officeDocument/2006/relationships/hyperlink" Target="https://www.youtube.com/watch?v=dV4iNwjLav4" TargetMode="External"/><Relationship Id="rId5" Type="http://schemas.openxmlformats.org/officeDocument/2006/relationships/hyperlink" Target="https://www.youtube.com/watch?v=75bGNu_DyLU" TargetMode="External"/><Relationship Id="rId10" Type="http://schemas.openxmlformats.org/officeDocument/2006/relationships/hyperlink" Target="https://www.youtube.com/watch?v=2GPYhQx6aQA" TargetMode="External"/><Relationship Id="rId4" Type="http://schemas.openxmlformats.org/officeDocument/2006/relationships/hyperlink" Target="https://www.youtube.com/watch?v=SalZHCrNBc4" TargetMode="External"/><Relationship Id="rId9" Type="http://schemas.openxmlformats.org/officeDocument/2006/relationships/hyperlink" Target="https://www.youtube.com/watch?v=90FFgn_PIUg"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HQjYtfEaZJM" TargetMode="External"/><Relationship Id="rId3" Type="http://schemas.openxmlformats.org/officeDocument/2006/relationships/hyperlink" Target="https://www.youtube.com/watch?v=ZSTZdTAB_As" TargetMode="External"/><Relationship Id="rId7" Type="http://schemas.openxmlformats.org/officeDocument/2006/relationships/hyperlink" Target="https://www.youtube.com/watch?v=dV4iNwjLav4" TargetMode="External"/><Relationship Id="rId2" Type="http://schemas.openxmlformats.org/officeDocument/2006/relationships/hyperlink" Target="https://www.youtube.com/watch?v=cU5lDkHsacM" TargetMode="External"/><Relationship Id="rId1" Type="http://schemas.openxmlformats.org/officeDocument/2006/relationships/slideLayout" Target="../slideLayouts/slideLayout14.xml"/><Relationship Id="rId6" Type="http://schemas.openxmlformats.org/officeDocument/2006/relationships/hyperlink" Target="https://www.youtube.com/watch?v=K5p-G3UDi-A" TargetMode="External"/><Relationship Id="rId11" Type="http://schemas.openxmlformats.org/officeDocument/2006/relationships/hyperlink" Target="https://www.youtube.com/watch?v=lUdd71kCfLk" TargetMode="External"/><Relationship Id="rId5" Type="http://schemas.openxmlformats.org/officeDocument/2006/relationships/hyperlink" Target="https://www.youtube.com/watch?v=VnFFEFrlXlo" TargetMode="External"/><Relationship Id="rId10" Type="http://schemas.openxmlformats.org/officeDocument/2006/relationships/hyperlink" Target="https://www.youtube.com/watch?v=xH0D22ITjQU" TargetMode="External"/><Relationship Id="rId4" Type="http://schemas.openxmlformats.org/officeDocument/2006/relationships/hyperlink" Target="https://www.youtube.com/watch?v=_n76-CqvJ2k" TargetMode="External"/><Relationship Id="rId9" Type="http://schemas.openxmlformats.org/officeDocument/2006/relationships/hyperlink" Target="https://www.youtube.com/watch?v=sFmXogDIKOU"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O4aqIiWR9JU"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14</a:t>
            </a:r>
          </a:p>
        </p:txBody>
      </p:sp>
      <p:sp>
        <p:nvSpPr>
          <p:cNvPr id="5" name="Text Placeholder 4"/>
          <p:cNvSpPr>
            <a:spLocks noGrp="1"/>
          </p:cNvSpPr>
          <p:nvPr>
            <p:ph type="body" sz="quarter" idx="15"/>
          </p:nvPr>
        </p:nvSpPr>
        <p:spPr/>
        <p:txBody>
          <a:bodyPr/>
          <a:lstStyle/>
          <a:p>
            <a:r>
              <a:rPr lang="en-US" dirty="0"/>
              <a:t>Cooling System Operation and Diagnosis</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14–</a:t>
            </a:r>
            <a:r>
              <a:rPr lang="en-US" cap="all" dirty="0"/>
              <a:t>4</a:t>
            </a:r>
            <a:r>
              <a:rPr lang="en-US" dirty="0"/>
              <a:t> A cross section of a typical wax-actuated thermostat showing the position of the wax pellet and spring.</a:t>
            </a:r>
          </a:p>
        </p:txBody>
      </p:sp>
      <p:pic>
        <p:nvPicPr>
          <p:cNvPr id="3" name="Picture 2" descr="6540014004.jpg"/>
          <p:cNvPicPr>
            <a:picLocks noChangeAspect="1"/>
          </p:cNvPicPr>
          <p:nvPr/>
        </p:nvPicPr>
        <p:blipFill>
          <a:blip r:embed="rId2" cstate="print"/>
          <a:stretch>
            <a:fillRect/>
          </a:stretch>
        </p:blipFill>
        <p:spPr>
          <a:xfrm>
            <a:off x="2163471" y="1889150"/>
            <a:ext cx="4817059" cy="3994099"/>
          </a:xfrm>
          <a:prstGeom prst="rect">
            <a:avLst/>
          </a:prstGeom>
        </p:spPr>
      </p:pic>
    </p:spTree>
    <p:extLst>
      <p:ext uri="{BB962C8B-B14F-4D97-AF65-F5344CB8AC3E}">
        <p14:creationId xmlns:p14="http://schemas.microsoft.com/office/powerpoint/2010/main" val="2629251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Thermostat Operation</a:t>
            </a:r>
            <a:br>
              <a:rPr lang="en-US" sz="1800" dirty="0"/>
            </a:br>
            <a:r>
              <a:rPr lang="en-US" sz="900" dirty="0">
                <a:solidFill>
                  <a:schemeClr val="bg2"/>
                </a:solidFill>
              </a:rPr>
              <a:t>(The animation will automatically start in a few seconds) </a:t>
            </a:r>
            <a:endParaRPr lang="en-US" sz="900" dirty="0"/>
          </a:p>
        </p:txBody>
      </p:sp>
      <p:pic>
        <p:nvPicPr>
          <p:cNvPr id="6" name="thermostat_op">
            <a:hlinkClick r:id="" action="ppaction://media"/>
            <a:extLst>
              <a:ext uri="{FF2B5EF4-FFF2-40B4-BE49-F238E27FC236}">
                <a16:creationId xmlns:a16="http://schemas.microsoft.com/office/drawing/2014/main" id="{0F30F74A-CF8F-49B7-9BA8-7E280A051B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3900" y="1600200"/>
            <a:ext cx="7696200" cy="4328581"/>
          </a:xfrm>
        </p:spPr>
      </p:pic>
    </p:spTree>
    <p:extLst>
      <p:ext uri="{BB962C8B-B14F-4D97-AF65-F5344CB8AC3E}">
        <p14:creationId xmlns:p14="http://schemas.microsoft.com/office/powerpoint/2010/main" val="34027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Thermostat, Electric Assist</a:t>
            </a:r>
            <a:br>
              <a:rPr lang="en-US" sz="1800" dirty="0"/>
            </a:br>
            <a:r>
              <a:rPr lang="en-US" sz="900" dirty="0">
                <a:solidFill>
                  <a:schemeClr val="bg2"/>
                </a:solidFill>
              </a:rPr>
              <a:t>(The animation will automatically start in a few seconds) </a:t>
            </a:r>
            <a:endParaRPr lang="en-US" sz="900" dirty="0"/>
          </a:p>
        </p:txBody>
      </p:sp>
      <p:pic>
        <p:nvPicPr>
          <p:cNvPr id="6" name="Thermostat_Electic_Assist">
            <a:hlinkClick r:id="" action="ppaction://media"/>
            <a:extLst>
              <a:ext uri="{FF2B5EF4-FFF2-40B4-BE49-F238E27FC236}">
                <a16:creationId xmlns:a16="http://schemas.microsoft.com/office/drawing/2014/main" id="{A33352CF-1E61-47F5-AB5C-0FFA25AFEF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36615"/>
            <a:ext cx="8264481" cy="4648200"/>
          </a:xfrm>
        </p:spPr>
      </p:pic>
    </p:spTree>
    <p:extLst>
      <p:ext uri="{BB962C8B-B14F-4D97-AF65-F5344CB8AC3E}">
        <p14:creationId xmlns:p14="http://schemas.microsoft.com/office/powerpoint/2010/main" val="29554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r>
              <a:rPr lang="en-US" dirty="0"/>
              <a:t>RADIATORS</a:t>
            </a:r>
          </a:p>
        </p:txBody>
      </p:sp>
      <p:sp>
        <p:nvSpPr>
          <p:cNvPr id="15362" name="Rectangle 3"/>
          <p:cNvSpPr>
            <a:spLocks noGrp="1" noChangeArrowheads="1"/>
          </p:cNvSpPr>
          <p:nvPr>
            <p:ph idx="1"/>
          </p:nvPr>
        </p:nvSpPr>
        <p:spPr>
          <a:xfrm>
            <a:off x="457200" y="1600200"/>
            <a:ext cx="4038600" cy="4525963"/>
          </a:xfrm>
        </p:spPr>
        <p:txBody>
          <a:bodyPr/>
          <a:lstStyle/>
          <a:p>
            <a:r>
              <a:rPr lang="en-US" dirty="0"/>
              <a:t>Types</a:t>
            </a:r>
          </a:p>
          <a:p>
            <a:pPr lvl="1"/>
            <a:r>
              <a:rPr lang="en-US" dirty="0"/>
              <a:t>The two types of radiator cores in common use in most vehicles are:</a:t>
            </a:r>
          </a:p>
          <a:p>
            <a:pPr lvl="2"/>
            <a:r>
              <a:rPr lang="en-US" dirty="0"/>
              <a:t>Serpentine fin core</a:t>
            </a:r>
          </a:p>
          <a:p>
            <a:pPr lvl="2"/>
            <a:r>
              <a:rPr lang="en-US" dirty="0"/>
              <a:t>Plate fin core</a:t>
            </a:r>
          </a:p>
        </p:txBody>
      </p:sp>
      <p:grpSp>
        <p:nvGrpSpPr>
          <p:cNvPr id="15363" name="Group 7"/>
          <p:cNvGrpSpPr>
            <a:grpSpLocks/>
          </p:cNvGrpSpPr>
          <p:nvPr/>
        </p:nvGrpSpPr>
        <p:grpSpPr bwMode="auto">
          <a:xfrm>
            <a:off x="4625975" y="1600200"/>
            <a:ext cx="4205288" cy="4227513"/>
            <a:chOff x="2914" y="1119"/>
            <a:chExt cx="2649" cy="2663"/>
          </a:xfrm>
        </p:grpSpPr>
        <p:pic>
          <p:nvPicPr>
            <p:cNvPr id="15364" name="Picture 4" descr="AAJLKUT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119"/>
              <a:ext cx="2626" cy="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8" name="Rectangle 6"/>
            <p:cNvSpPr>
              <a:spLocks noChangeArrowheads="1"/>
            </p:cNvSpPr>
            <p:nvPr/>
          </p:nvSpPr>
          <p:spPr bwMode="auto">
            <a:xfrm>
              <a:off x="2928" y="3456"/>
              <a:ext cx="2635" cy="326"/>
            </a:xfrm>
            <a:prstGeom prst="rect">
              <a:avLst/>
            </a:prstGeom>
            <a:noFill/>
            <a:ln>
              <a:noFill/>
            </a:ln>
            <a:effectLst/>
          </p:spPr>
          <p:txBody>
            <a:bodyPr>
              <a:spAutoFit/>
            </a:bodyPr>
            <a:lstStyle/>
            <a:p>
              <a:pPr>
                <a:defRPr/>
              </a:pPr>
              <a:r>
                <a:rPr lang="en-US" b="1" dirty="0">
                  <a:cs typeface="+mn-cs"/>
                </a:rPr>
                <a:t>FIGURE 14–11 </a:t>
              </a:r>
              <a:r>
                <a:rPr lang="en-US" dirty="0">
                  <a:cs typeface="+mn-cs"/>
                </a:rPr>
                <a:t>The tubes and fins of the radiator core.</a:t>
              </a:r>
            </a:p>
          </p:txBody>
        </p:sp>
      </p:grpSp>
    </p:spTree>
    <p:extLst>
      <p:ext uri="{BB962C8B-B14F-4D97-AF65-F5344CB8AC3E}">
        <p14:creationId xmlns:p14="http://schemas.microsoft.com/office/powerpoint/2010/main" val="1342727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PRESSURE CAPS</a:t>
            </a:r>
          </a:p>
        </p:txBody>
      </p:sp>
      <p:sp>
        <p:nvSpPr>
          <p:cNvPr id="16386" name="Rectangle 3"/>
          <p:cNvSpPr>
            <a:spLocks noGrp="1" noChangeArrowheads="1"/>
          </p:cNvSpPr>
          <p:nvPr>
            <p:ph idx="1"/>
          </p:nvPr>
        </p:nvSpPr>
        <p:spPr/>
        <p:txBody>
          <a:bodyPr/>
          <a:lstStyle/>
          <a:p>
            <a:r>
              <a:rPr lang="en-US" dirty="0"/>
              <a:t>Operation</a:t>
            </a:r>
          </a:p>
          <a:p>
            <a:r>
              <a:rPr lang="en-US" dirty="0"/>
              <a:t>Functions</a:t>
            </a:r>
          </a:p>
          <a:p>
            <a:r>
              <a:rPr lang="en-US" dirty="0"/>
              <a:t>Metric Radiator Caps</a:t>
            </a:r>
          </a:p>
        </p:txBody>
      </p:sp>
      <p:grpSp>
        <p:nvGrpSpPr>
          <p:cNvPr id="16387" name="Group 7"/>
          <p:cNvGrpSpPr>
            <a:grpSpLocks/>
          </p:cNvGrpSpPr>
          <p:nvPr/>
        </p:nvGrpSpPr>
        <p:grpSpPr bwMode="auto">
          <a:xfrm>
            <a:off x="4419600" y="2286000"/>
            <a:ext cx="4438650" cy="2635250"/>
            <a:chOff x="912" y="1536"/>
            <a:chExt cx="3900" cy="2188"/>
          </a:xfrm>
        </p:grpSpPr>
        <p:pic>
          <p:nvPicPr>
            <p:cNvPr id="16388" name="Picture 4" descr="AAJLKU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 y="1536"/>
              <a:ext cx="3893" cy="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7910" name="Rectangle 6"/>
            <p:cNvSpPr>
              <a:spLocks noChangeArrowheads="1"/>
            </p:cNvSpPr>
            <p:nvPr/>
          </p:nvSpPr>
          <p:spPr bwMode="auto">
            <a:xfrm>
              <a:off x="912" y="3264"/>
              <a:ext cx="3840" cy="460"/>
            </a:xfrm>
            <a:prstGeom prst="rect">
              <a:avLst/>
            </a:prstGeom>
            <a:noFill/>
            <a:ln>
              <a:noFill/>
            </a:ln>
            <a:effectLst/>
          </p:spPr>
          <p:txBody>
            <a:bodyPr>
              <a:spAutoFit/>
            </a:bodyPr>
            <a:lstStyle/>
            <a:p>
              <a:pPr>
                <a:defRPr/>
              </a:pPr>
              <a:r>
                <a:rPr lang="en-US" b="1" dirty="0">
                  <a:cs typeface="+mn-cs"/>
                </a:rPr>
                <a:t>FIGURE 14–14 </a:t>
              </a:r>
              <a:r>
                <a:rPr lang="en-US" dirty="0">
                  <a:cs typeface="+mn-cs"/>
                </a:rPr>
                <a:t>The pressure valve maintains the system pressure and allows excess pressure to vent. The vacuum valve allows coolant to return to the system from the recovery tank.</a:t>
              </a:r>
            </a:p>
          </p:txBody>
        </p:sp>
      </p:grpSp>
    </p:spTree>
    <p:extLst>
      <p:ext uri="{BB962C8B-B14F-4D97-AF65-F5344CB8AC3E}">
        <p14:creationId xmlns:p14="http://schemas.microsoft.com/office/powerpoint/2010/main" val="2824803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COOLANT RECOVERY SYSTEMS</a:t>
            </a:r>
          </a:p>
        </p:txBody>
      </p:sp>
      <p:sp>
        <p:nvSpPr>
          <p:cNvPr id="18434" name="Rectangle 3"/>
          <p:cNvSpPr>
            <a:spLocks noGrp="1" noChangeArrowheads="1"/>
          </p:cNvSpPr>
          <p:nvPr>
            <p:ph idx="1"/>
          </p:nvPr>
        </p:nvSpPr>
        <p:spPr>
          <a:xfrm>
            <a:off x="457200" y="1600200"/>
            <a:ext cx="4114800" cy="4525963"/>
          </a:xfrm>
        </p:spPr>
        <p:txBody>
          <a:bodyPr/>
          <a:lstStyle/>
          <a:p>
            <a:r>
              <a:rPr lang="en-US" dirty="0"/>
              <a:t>Purpose and Function</a:t>
            </a:r>
          </a:p>
          <a:p>
            <a:pPr lvl="1"/>
            <a:r>
              <a:rPr lang="en-US" dirty="0"/>
              <a:t>Excess pressure usually forces some coolant from the system through an overflow. </a:t>
            </a:r>
          </a:p>
          <a:p>
            <a:pPr lvl="1"/>
            <a:r>
              <a:rPr lang="en-US" dirty="0"/>
              <a:t>Most cooling systems connect the overflow to a plastic reservoir to hold excess coolant while the system is hot.</a:t>
            </a:r>
          </a:p>
          <a:p>
            <a:r>
              <a:rPr lang="en-US" dirty="0"/>
              <a:t>Surge Tank</a:t>
            </a:r>
          </a:p>
        </p:txBody>
      </p:sp>
      <p:grpSp>
        <p:nvGrpSpPr>
          <p:cNvPr id="18435" name="Group 7"/>
          <p:cNvGrpSpPr>
            <a:grpSpLocks/>
          </p:cNvGrpSpPr>
          <p:nvPr/>
        </p:nvGrpSpPr>
        <p:grpSpPr bwMode="auto">
          <a:xfrm>
            <a:off x="5105400" y="1600200"/>
            <a:ext cx="3876052" cy="4386263"/>
            <a:chOff x="2914" y="923"/>
            <a:chExt cx="2654" cy="3051"/>
          </a:xfrm>
        </p:grpSpPr>
        <p:pic>
          <p:nvPicPr>
            <p:cNvPr id="18436" name="Picture 4" descr="AAJLKUW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923"/>
              <a:ext cx="2626" cy="2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9958" name="Rectangle 6"/>
            <p:cNvSpPr>
              <a:spLocks noChangeArrowheads="1"/>
            </p:cNvSpPr>
            <p:nvPr/>
          </p:nvSpPr>
          <p:spPr bwMode="auto">
            <a:xfrm>
              <a:off x="2928" y="3648"/>
              <a:ext cx="2640" cy="326"/>
            </a:xfrm>
            <a:prstGeom prst="rect">
              <a:avLst/>
            </a:prstGeom>
            <a:noFill/>
            <a:ln>
              <a:noFill/>
            </a:ln>
            <a:effectLst/>
          </p:spPr>
          <p:txBody>
            <a:bodyPr>
              <a:spAutoFit/>
            </a:bodyPr>
            <a:lstStyle/>
            <a:p>
              <a:pPr>
                <a:defRPr/>
              </a:pPr>
              <a:r>
                <a:rPr lang="en-US" b="1" dirty="0">
                  <a:cs typeface="+mn-cs"/>
                </a:rPr>
                <a:t>FIGURE 14–15 </a:t>
              </a:r>
              <a:r>
                <a:rPr lang="en-US" dirty="0">
                  <a:cs typeface="+mn-cs"/>
                </a:rPr>
                <a:t>The level in the coolant recovery system raises and lowers with engine temperature.</a:t>
              </a:r>
            </a:p>
          </p:txBody>
        </p:sp>
      </p:grpSp>
    </p:spTree>
    <p:extLst>
      <p:ext uri="{BB962C8B-B14F-4D97-AF65-F5344CB8AC3E}">
        <p14:creationId xmlns:p14="http://schemas.microsoft.com/office/powerpoint/2010/main" val="1682525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Cooling System Heat Storage</a:t>
            </a:r>
            <a:br>
              <a:rPr lang="en-US" sz="1800" dirty="0"/>
            </a:br>
            <a:r>
              <a:rPr lang="en-US" sz="900" dirty="0">
                <a:solidFill>
                  <a:schemeClr val="bg2"/>
                </a:solidFill>
              </a:rPr>
              <a:t>(The animation will automatically start in a few seconds) </a:t>
            </a:r>
            <a:endParaRPr lang="en-US" sz="900" dirty="0"/>
          </a:p>
        </p:txBody>
      </p:sp>
      <p:pic>
        <p:nvPicPr>
          <p:cNvPr id="6" name="cooling_sys_heat_store_b">
            <a:hlinkClick r:id="" action="ppaction://media"/>
            <a:extLst>
              <a:ext uri="{FF2B5EF4-FFF2-40B4-BE49-F238E27FC236}">
                <a16:creationId xmlns:a16="http://schemas.microsoft.com/office/drawing/2014/main" id="{F65E0AE2-CE14-4EA9-9B14-5113142341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
        <p:nvSpPr>
          <p:cNvPr id="7" name="Rectangle 6">
            <a:extLst>
              <a:ext uri="{FF2B5EF4-FFF2-40B4-BE49-F238E27FC236}">
                <a16:creationId xmlns:a16="http://schemas.microsoft.com/office/drawing/2014/main" id="{E5B09967-9FB1-4697-9A31-F01DB5324F4A}"/>
              </a:ext>
            </a:extLst>
          </p:cNvPr>
          <p:cNvSpPr/>
          <p:nvPr/>
        </p:nvSpPr>
        <p:spPr>
          <a:xfrm>
            <a:off x="1295400" y="1447800"/>
            <a:ext cx="4343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TextBox 7">
            <a:extLst>
              <a:ext uri="{FF2B5EF4-FFF2-40B4-BE49-F238E27FC236}">
                <a16:creationId xmlns:a16="http://schemas.microsoft.com/office/drawing/2014/main" id="{D4B40039-176D-4505-948F-27FA8841FE21}"/>
              </a:ext>
            </a:extLst>
          </p:cNvPr>
          <p:cNvSpPr txBox="1"/>
          <p:nvPr/>
        </p:nvSpPr>
        <p:spPr>
          <a:xfrm>
            <a:off x="1295400" y="1538329"/>
            <a:ext cx="4724400" cy="430887"/>
          </a:xfrm>
          <a:prstGeom prst="rect">
            <a:avLst/>
          </a:prstGeom>
          <a:noFill/>
        </p:spPr>
        <p:txBody>
          <a:bodyPr wrap="square" rtlCol="0">
            <a:spAutoFit/>
          </a:bodyPr>
          <a:lstStyle/>
          <a:p>
            <a:r>
              <a:rPr lang="en-US" sz="2200" dirty="0">
                <a:solidFill>
                  <a:schemeClr val="tx2"/>
                </a:solidFill>
                <a:latin typeface="Times New Roman" panose="02020603050405020304" pitchFamily="18" charset="0"/>
                <a:cs typeface="Times New Roman" panose="02020603050405020304" pitchFamily="18" charset="0"/>
              </a:rPr>
              <a:t>Cooling System Heat Storage</a:t>
            </a:r>
          </a:p>
        </p:txBody>
      </p:sp>
    </p:spTree>
    <p:extLst>
      <p:ext uri="{BB962C8B-B14F-4D97-AF65-F5344CB8AC3E}">
        <p14:creationId xmlns:p14="http://schemas.microsoft.com/office/powerpoint/2010/main" val="35418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r>
              <a:rPr lang="en-US" dirty="0"/>
              <a:t>WATER PUMPS</a:t>
            </a:r>
          </a:p>
        </p:txBody>
      </p:sp>
      <p:sp>
        <p:nvSpPr>
          <p:cNvPr id="17410" name="Rectangle 3"/>
          <p:cNvSpPr>
            <a:spLocks noGrp="1" noChangeArrowheads="1"/>
          </p:cNvSpPr>
          <p:nvPr>
            <p:ph idx="1"/>
          </p:nvPr>
        </p:nvSpPr>
        <p:spPr>
          <a:xfrm>
            <a:off x="457200" y="1600200"/>
            <a:ext cx="4191000" cy="4525963"/>
          </a:xfrm>
        </p:spPr>
        <p:txBody>
          <a:bodyPr/>
          <a:lstStyle/>
          <a:p>
            <a:r>
              <a:rPr lang="en-US" dirty="0"/>
              <a:t>The water pump (also called a coolant pump) is driven by one of two methods.</a:t>
            </a:r>
          </a:p>
          <a:p>
            <a:pPr lvl="1"/>
            <a:r>
              <a:rPr lang="en-US" dirty="0"/>
              <a:t>Crankshaft belt</a:t>
            </a:r>
          </a:p>
          <a:p>
            <a:pPr lvl="1"/>
            <a:r>
              <a:rPr lang="en-US" dirty="0"/>
              <a:t>Camshaft</a:t>
            </a:r>
          </a:p>
          <a:p>
            <a:r>
              <a:rPr lang="en-US" dirty="0"/>
              <a:t>Water Pump Service</a:t>
            </a:r>
          </a:p>
        </p:txBody>
      </p:sp>
      <p:grpSp>
        <p:nvGrpSpPr>
          <p:cNvPr id="17411" name="Group 7"/>
          <p:cNvGrpSpPr>
            <a:grpSpLocks/>
          </p:cNvGrpSpPr>
          <p:nvPr/>
        </p:nvGrpSpPr>
        <p:grpSpPr bwMode="auto">
          <a:xfrm>
            <a:off x="4625975" y="1752600"/>
            <a:ext cx="4168775" cy="3684588"/>
            <a:chOff x="2914" y="1355"/>
            <a:chExt cx="2626" cy="2321"/>
          </a:xfrm>
        </p:grpSpPr>
        <p:pic>
          <p:nvPicPr>
            <p:cNvPr id="17412" name="Picture 4" descr="AAJLKU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355"/>
              <a:ext cx="2626" cy="1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06" name="Rectangle 6"/>
            <p:cNvSpPr>
              <a:spLocks noChangeArrowheads="1"/>
            </p:cNvSpPr>
            <p:nvPr/>
          </p:nvSpPr>
          <p:spPr bwMode="auto">
            <a:xfrm>
              <a:off x="2976" y="3216"/>
              <a:ext cx="2448" cy="460"/>
            </a:xfrm>
            <a:prstGeom prst="rect">
              <a:avLst/>
            </a:prstGeom>
            <a:noFill/>
            <a:ln>
              <a:noFill/>
            </a:ln>
            <a:effectLst/>
          </p:spPr>
          <p:txBody>
            <a:bodyPr>
              <a:spAutoFit/>
            </a:bodyPr>
            <a:lstStyle/>
            <a:p>
              <a:pPr>
                <a:defRPr/>
              </a:pPr>
              <a:r>
                <a:rPr lang="en-US" b="1" dirty="0">
                  <a:cs typeface="+mn-cs"/>
                </a:rPr>
                <a:t>FIGURE 14–17 </a:t>
              </a:r>
              <a:r>
                <a:rPr lang="en-US" dirty="0">
                  <a:cs typeface="+mn-cs"/>
                </a:rPr>
                <a:t>Coolant flow through the impeller and scroll of a coolant pump for a V-type engine.</a:t>
              </a:r>
            </a:p>
          </p:txBody>
        </p:sp>
      </p:grpSp>
    </p:spTree>
    <p:extLst>
      <p:ext uri="{BB962C8B-B14F-4D97-AF65-F5344CB8AC3E}">
        <p14:creationId xmlns:p14="http://schemas.microsoft.com/office/powerpoint/2010/main" val="1931938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Water Pump Operation</a:t>
            </a:r>
            <a:br>
              <a:rPr lang="en-US" sz="1800" dirty="0"/>
            </a:br>
            <a:r>
              <a:rPr lang="en-US" sz="900" dirty="0">
                <a:solidFill>
                  <a:schemeClr val="bg2"/>
                </a:solidFill>
              </a:rPr>
              <a:t>(The animation will automatically start in a few seconds) </a:t>
            </a:r>
            <a:endParaRPr lang="en-US" sz="900" dirty="0"/>
          </a:p>
        </p:txBody>
      </p:sp>
      <p:pic>
        <p:nvPicPr>
          <p:cNvPr id="6" name="water_pump_operation">
            <a:hlinkClick r:id="" action="ppaction://media"/>
            <a:extLst>
              <a:ext uri="{FF2B5EF4-FFF2-40B4-BE49-F238E27FC236}">
                <a16:creationId xmlns:a16="http://schemas.microsoft.com/office/drawing/2014/main" id="{F2FF9FA6-EE1E-4BF7-A599-7D6882C889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258607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COOLANT FLOW IN THE ENGINE</a:t>
            </a:r>
          </a:p>
        </p:txBody>
      </p:sp>
      <p:sp>
        <p:nvSpPr>
          <p:cNvPr id="3" name="Content Placeholder 2"/>
          <p:cNvSpPr>
            <a:spLocks noGrp="1"/>
          </p:cNvSpPr>
          <p:nvPr>
            <p:ph idx="1"/>
          </p:nvPr>
        </p:nvSpPr>
        <p:spPr/>
        <p:txBody>
          <a:bodyPr/>
          <a:lstStyle/>
          <a:p>
            <a:r>
              <a:rPr lang="en-US" dirty="0"/>
              <a:t>What are the two ways coolant flows through the engine?</a:t>
            </a:r>
          </a:p>
          <a:p>
            <a:r>
              <a:rPr lang="en-US" dirty="0"/>
              <a:t>Coolant flow and head gasket design</a:t>
            </a:r>
          </a:p>
        </p:txBody>
      </p:sp>
    </p:spTree>
    <p:extLst>
      <p:ext uri="{BB962C8B-B14F-4D97-AF65-F5344CB8AC3E}">
        <p14:creationId xmlns:p14="http://schemas.microsoft.com/office/powerpoint/2010/main" val="2720167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14.1</a:t>
            </a:r>
            <a:r>
              <a:rPr lang="en-US" dirty="0"/>
              <a:t> Explain the purpose and function of the cooling system, and cooling system operation. </a:t>
            </a:r>
          </a:p>
          <a:p>
            <a:pPr marL="0" indent="-29718">
              <a:buNone/>
            </a:pPr>
            <a:r>
              <a:rPr lang="en-US" b="1" dirty="0">
                <a:solidFill>
                  <a:srgbClr val="007FA3"/>
                </a:solidFill>
              </a:rPr>
              <a:t>14.2</a:t>
            </a:r>
            <a:r>
              <a:rPr lang="en-US" dirty="0"/>
              <a:t> Explain the purpose of thermostats, radiators, pressure caps, and water pumps. </a:t>
            </a:r>
          </a:p>
          <a:p>
            <a:pPr marL="0" indent="-29718">
              <a:buNone/>
            </a:pPr>
            <a:r>
              <a:rPr lang="en-US" b="1" dirty="0">
                <a:solidFill>
                  <a:srgbClr val="007FA3"/>
                </a:solidFill>
              </a:rPr>
              <a:t>14.3</a:t>
            </a:r>
            <a:r>
              <a:rPr lang="en-US" dirty="0"/>
              <a:t> Explain coolant flow in the engine and coolant recovery systems. </a:t>
            </a:r>
          </a:p>
          <a:p>
            <a:pPr marL="0" indent="-29718">
              <a:buNone/>
            </a:pPr>
            <a:r>
              <a:rPr lang="en-US" b="1" dirty="0">
                <a:solidFill>
                  <a:srgbClr val="007FA3"/>
                </a:solidFill>
              </a:rPr>
              <a:t>14.4</a:t>
            </a:r>
            <a:r>
              <a:rPr lang="en-US" dirty="0"/>
              <a:t> Explain the purpose of cooling fans and heater cores. </a:t>
            </a:r>
          </a:p>
        </p:txBody>
      </p:sp>
    </p:spTree>
    <p:extLst>
      <p:ext uri="{BB962C8B-B14F-4D97-AF65-F5344CB8AC3E}">
        <p14:creationId xmlns:p14="http://schemas.microsoft.com/office/powerpoint/2010/main" val="1081558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14–</a:t>
            </a:r>
            <a:r>
              <a:rPr lang="en-US" cap="all" dirty="0"/>
              <a:t>22</a:t>
            </a:r>
            <a:r>
              <a:rPr lang="en-US" dirty="0"/>
              <a:t> A series-type cooling system where the coolant first flows through the engine block then to the heads before returning to the radiator after passing through the thermostat.</a:t>
            </a:r>
          </a:p>
        </p:txBody>
      </p:sp>
      <p:pic>
        <p:nvPicPr>
          <p:cNvPr id="3" name="Picture 2" descr="6540014024.jpg"/>
          <p:cNvPicPr>
            <a:picLocks noChangeAspect="1"/>
          </p:cNvPicPr>
          <p:nvPr/>
        </p:nvPicPr>
        <p:blipFill>
          <a:blip r:embed="rId2" cstate="print"/>
          <a:stretch>
            <a:fillRect/>
          </a:stretch>
        </p:blipFill>
        <p:spPr>
          <a:xfrm>
            <a:off x="1627632" y="1731264"/>
            <a:ext cx="5888736" cy="4309872"/>
          </a:xfrm>
          <a:prstGeom prst="rect">
            <a:avLst/>
          </a:prstGeom>
        </p:spPr>
      </p:pic>
    </p:spTree>
    <p:extLst>
      <p:ext uri="{BB962C8B-B14F-4D97-AF65-F5344CB8AC3E}">
        <p14:creationId xmlns:p14="http://schemas.microsoft.com/office/powerpoint/2010/main" val="372715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Coolant Flow-World Engine</a:t>
            </a:r>
            <a:br>
              <a:rPr lang="en-US" sz="1800" dirty="0"/>
            </a:br>
            <a:r>
              <a:rPr lang="en-US" sz="900" dirty="0">
                <a:solidFill>
                  <a:schemeClr val="bg2"/>
                </a:solidFill>
              </a:rPr>
              <a:t>(The animation will automatically start in a few seconds) </a:t>
            </a:r>
            <a:endParaRPr lang="en-US" sz="900" dirty="0"/>
          </a:p>
        </p:txBody>
      </p:sp>
      <p:pic>
        <p:nvPicPr>
          <p:cNvPr id="6" name="coolant_flow_world_engine">
            <a:hlinkClick r:id="" action="ppaction://media"/>
            <a:extLst>
              <a:ext uri="{FF2B5EF4-FFF2-40B4-BE49-F238E27FC236}">
                <a16:creationId xmlns:a16="http://schemas.microsoft.com/office/drawing/2014/main" id="{ED097DBE-9206-4517-9A63-3A4B79B664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447800"/>
            <a:ext cx="8077200" cy="4572000"/>
          </a:xfrm>
        </p:spPr>
      </p:pic>
      <p:sp>
        <p:nvSpPr>
          <p:cNvPr id="7" name="Rectangle 6">
            <a:extLst>
              <a:ext uri="{FF2B5EF4-FFF2-40B4-BE49-F238E27FC236}">
                <a16:creationId xmlns:a16="http://schemas.microsoft.com/office/drawing/2014/main" id="{26E5827D-6193-4804-80FA-2F080FF86AFA}"/>
              </a:ext>
            </a:extLst>
          </p:cNvPr>
          <p:cNvSpPr/>
          <p:nvPr/>
        </p:nvSpPr>
        <p:spPr>
          <a:xfrm>
            <a:off x="533400" y="1447800"/>
            <a:ext cx="10668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20B5A53F-F299-4DA7-8A04-EEC5C144B6F2}"/>
              </a:ext>
            </a:extLst>
          </p:cNvPr>
          <p:cNvSpPr/>
          <p:nvPr/>
        </p:nvSpPr>
        <p:spPr>
          <a:xfrm>
            <a:off x="7620000" y="1447800"/>
            <a:ext cx="1143000" cy="46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COOLING FANS</a:t>
            </a:r>
          </a:p>
        </p:txBody>
      </p:sp>
      <p:sp>
        <p:nvSpPr>
          <p:cNvPr id="19458" name="Rectangle 3"/>
          <p:cNvSpPr>
            <a:spLocks noGrp="1" noChangeArrowheads="1"/>
          </p:cNvSpPr>
          <p:nvPr>
            <p:ph idx="1"/>
          </p:nvPr>
        </p:nvSpPr>
        <p:spPr/>
        <p:txBody>
          <a:bodyPr/>
          <a:lstStyle/>
          <a:p>
            <a:r>
              <a:rPr lang="en-US" dirty="0"/>
              <a:t>Electronically Controlled Cooling Fan</a:t>
            </a:r>
          </a:p>
          <a:p>
            <a:r>
              <a:rPr lang="en-US" dirty="0"/>
              <a:t>Thermostatic Fans</a:t>
            </a:r>
          </a:p>
          <a:p>
            <a:pPr lvl="1"/>
            <a:r>
              <a:rPr lang="en-US" dirty="0"/>
              <a:t>Silicone coupling</a:t>
            </a:r>
          </a:p>
          <a:p>
            <a:pPr lvl="1"/>
            <a:r>
              <a:rPr lang="en-US" dirty="0"/>
              <a:t>Thermostatic spring</a:t>
            </a:r>
          </a:p>
        </p:txBody>
      </p:sp>
    </p:spTree>
    <p:extLst>
      <p:ext uri="{BB962C8B-B14F-4D97-AF65-F5344CB8AC3E}">
        <p14:creationId xmlns:p14="http://schemas.microsoft.com/office/powerpoint/2010/main" val="1124055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14–</a:t>
            </a:r>
            <a:r>
              <a:rPr lang="en-US" cap="all" dirty="0"/>
              <a:t>24</a:t>
            </a:r>
            <a:r>
              <a:rPr lang="en-US" dirty="0"/>
              <a:t> A typical electric cooling fan assembly showing the radiator and related components.</a:t>
            </a:r>
          </a:p>
        </p:txBody>
      </p:sp>
      <p:pic>
        <p:nvPicPr>
          <p:cNvPr id="3" name="Picture 2" descr="6540014026.jpg"/>
          <p:cNvPicPr>
            <a:picLocks noChangeAspect="1"/>
          </p:cNvPicPr>
          <p:nvPr/>
        </p:nvPicPr>
        <p:blipFill>
          <a:blip r:embed="rId2" cstate="print"/>
          <a:stretch>
            <a:fillRect/>
          </a:stretch>
        </p:blipFill>
        <p:spPr>
          <a:xfrm>
            <a:off x="1538021" y="1532535"/>
            <a:ext cx="6067958" cy="4707331"/>
          </a:xfrm>
          <a:prstGeom prst="rect">
            <a:avLst/>
          </a:prstGeom>
        </p:spPr>
      </p:pic>
    </p:spTree>
    <p:extLst>
      <p:ext uri="{BB962C8B-B14F-4D97-AF65-F5344CB8AC3E}">
        <p14:creationId xmlns:p14="http://schemas.microsoft.com/office/powerpoint/2010/main" val="89848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Fan Clutch Checks</a:t>
            </a:r>
            <a:br>
              <a:rPr lang="en-US" sz="1800" dirty="0"/>
            </a:br>
            <a:r>
              <a:rPr lang="en-US" sz="900" dirty="0">
                <a:solidFill>
                  <a:schemeClr val="bg2"/>
                </a:solidFill>
              </a:rPr>
              <a:t>(The animation will automatically start in a few seconds) </a:t>
            </a:r>
            <a:endParaRPr lang="en-US" sz="900" dirty="0"/>
          </a:p>
        </p:txBody>
      </p:sp>
      <p:pic>
        <p:nvPicPr>
          <p:cNvPr id="6" name="fan_clutch_checks">
            <a:hlinkClick r:id="" action="ppaction://media"/>
            <a:extLst>
              <a:ext uri="{FF2B5EF4-FFF2-40B4-BE49-F238E27FC236}">
                <a16:creationId xmlns:a16="http://schemas.microsoft.com/office/drawing/2014/main" id="{65C2583F-7B30-4A9C-B6D1-1A4ACAFD82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6912" y="1600200"/>
            <a:ext cx="7750175" cy="4358938"/>
          </a:xfrm>
        </p:spPr>
      </p:pic>
    </p:spTree>
    <p:extLst>
      <p:ext uri="{BB962C8B-B14F-4D97-AF65-F5344CB8AC3E}">
        <p14:creationId xmlns:p14="http://schemas.microsoft.com/office/powerpoint/2010/main" val="111628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HEATER CORES (1 OF 2)</a:t>
            </a:r>
          </a:p>
        </p:txBody>
      </p:sp>
      <p:sp>
        <p:nvSpPr>
          <p:cNvPr id="20482" name="Rectangle 3"/>
          <p:cNvSpPr>
            <a:spLocks noGrp="1" noChangeArrowheads="1"/>
          </p:cNvSpPr>
          <p:nvPr>
            <p:ph type="body" idx="1"/>
          </p:nvPr>
        </p:nvSpPr>
        <p:spPr/>
        <p:txBody>
          <a:bodyPr/>
          <a:lstStyle/>
          <a:p>
            <a:r>
              <a:rPr lang="en-US" dirty="0"/>
              <a:t>Most of the heat absorbed from the engine by the cooling system is wasted. </a:t>
            </a:r>
          </a:p>
          <a:p>
            <a:pPr lvl="1"/>
            <a:r>
              <a:rPr lang="en-US" dirty="0"/>
              <a:t>Some of this heat, however, is recovered by the vehicle heater. </a:t>
            </a:r>
          </a:p>
          <a:p>
            <a:pPr lvl="1"/>
            <a:r>
              <a:rPr lang="en-US" dirty="0"/>
              <a:t>Heated coolant is passed through tubes in the small core of the heater.</a:t>
            </a:r>
          </a:p>
        </p:txBody>
      </p:sp>
    </p:spTree>
    <p:extLst>
      <p:ext uri="{BB962C8B-B14F-4D97-AF65-F5344CB8AC3E}">
        <p14:creationId xmlns:p14="http://schemas.microsoft.com/office/powerpoint/2010/main" val="562070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HEATER CORES (2 OF 2)</a:t>
            </a:r>
          </a:p>
        </p:txBody>
      </p:sp>
      <p:sp>
        <p:nvSpPr>
          <p:cNvPr id="3" name="Content Placeholder 2"/>
          <p:cNvSpPr>
            <a:spLocks noGrp="1"/>
          </p:cNvSpPr>
          <p:nvPr>
            <p:ph idx="1"/>
          </p:nvPr>
        </p:nvSpPr>
        <p:spPr/>
        <p:txBody>
          <a:bodyPr/>
          <a:lstStyle/>
          <a:p>
            <a:r>
              <a:rPr lang="en-US" dirty="0"/>
              <a:t>Air is passed across the heater fins and is then sent to the passenger compartment. </a:t>
            </a:r>
          </a:p>
          <a:p>
            <a:pPr lvl="1"/>
            <a:r>
              <a:rPr lang="en-US" dirty="0"/>
              <a:t>In some vehicles, the heater and air conditioning work in series to maintain vehicle compartment temperature.</a:t>
            </a:r>
          </a:p>
        </p:txBody>
      </p:sp>
    </p:spTree>
    <p:extLst>
      <p:ext uri="{BB962C8B-B14F-4D97-AF65-F5344CB8AC3E}">
        <p14:creationId xmlns:p14="http://schemas.microsoft.com/office/powerpoint/2010/main" val="55461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14–</a:t>
            </a:r>
            <a:r>
              <a:rPr lang="en-US" cap="all" dirty="0"/>
              <a:t>25</a:t>
            </a:r>
            <a:r>
              <a:rPr lang="en-US" dirty="0"/>
              <a:t> A typical engine-driven thermostatic spring cooling fan.</a:t>
            </a:r>
          </a:p>
        </p:txBody>
      </p:sp>
      <p:pic>
        <p:nvPicPr>
          <p:cNvPr id="3" name="Picture 2" descr="6540014027.jpg"/>
          <p:cNvPicPr>
            <a:picLocks noChangeAspect="1"/>
          </p:cNvPicPr>
          <p:nvPr/>
        </p:nvPicPr>
        <p:blipFill>
          <a:blip r:embed="rId2" cstate="print"/>
          <a:stretch>
            <a:fillRect/>
          </a:stretch>
        </p:blipFill>
        <p:spPr>
          <a:xfrm>
            <a:off x="2103121" y="1411833"/>
            <a:ext cx="4937759" cy="4948732"/>
          </a:xfrm>
          <a:prstGeom prst="rect">
            <a:avLst/>
          </a:prstGeom>
        </p:spPr>
      </p:pic>
    </p:spTree>
    <p:extLst>
      <p:ext uri="{BB962C8B-B14F-4D97-AF65-F5344CB8AC3E}">
        <p14:creationId xmlns:p14="http://schemas.microsoft.com/office/powerpoint/2010/main" val="640426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COOLING SYSTEM TESTING (1 OF 5)</a:t>
            </a:r>
          </a:p>
        </p:txBody>
      </p:sp>
      <p:sp>
        <p:nvSpPr>
          <p:cNvPr id="22530" name="Rectangle 3"/>
          <p:cNvSpPr>
            <a:spLocks noGrp="1" noChangeArrowheads="1"/>
          </p:cNvSpPr>
          <p:nvPr>
            <p:ph type="body" idx="1"/>
          </p:nvPr>
        </p:nvSpPr>
        <p:spPr/>
        <p:txBody>
          <a:bodyPr/>
          <a:lstStyle/>
          <a:p>
            <a:r>
              <a:rPr lang="en-US" dirty="0"/>
              <a:t>Many cooling system faults can be found by performing a thorough visual inspection. Items that can be inspected visually include:</a:t>
            </a:r>
          </a:p>
          <a:p>
            <a:pPr lvl="1"/>
            <a:r>
              <a:rPr lang="en-US" dirty="0"/>
              <a:t>Water pump drive belt for tension or faults</a:t>
            </a:r>
          </a:p>
          <a:p>
            <a:pPr lvl="1"/>
            <a:r>
              <a:rPr lang="en-US" dirty="0"/>
              <a:t>Cooling fan for faults</a:t>
            </a:r>
          </a:p>
        </p:txBody>
      </p:sp>
    </p:spTree>
    <p:extLst>
      <p:ext uri="{BB962C8B-B14F-4D97-AF65-F5344CB8AC3E}">
        <p14:creationId xmlns:p14="http://schemas.microsoft.com/office/powerpoint/2010/main" val="322081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SYSTEM TESTING (2 OF 5)</a:t>
            </a:r>
          </a:p>
        </p:txBody>
      </p:sp>
      <p:sp>
        <p:nvSpPr>
          <p:cNvPr id="3" name="Content Placeholder 2"/>
          <p:cNvSpPr>
            <a:spLocks noGrp="1"/>
          </p:cNvSpPr>
          <p:nvPr>
            <p:ph idx="1"/>
          </p:nvPr>
        </p:nvSpPr>
        <p:spPr/>
        <p:txBody>
          <a:bodyPr/>
          <a:lstStyle/>
          <a:p>
            <a:pPr lvl="1"/>
            <a:r>
              <a:rPr lang="en-US" dirty="0"/>
              <a:t>Heater and radiator hoses for condition and leaks</a:t>
            </a:r>
          </a:p>
          <a:p>
            <a:pPr lvl="1"/>
            <a:r>
              <a:rPr lang="en-US" dirty="0"/>
              <a:t>Coolant overflow or surge tank coolant level</a:t>
            </a:r>
          </a:p>
          <a:p>
            <a:pPr lvl="1"/>
            <a:r>
              <a:rPr lang="en-US" dirty="0"/>
              <a:t>Evidence of coolant loss</a:t>
            </a:r>
          </a:p>
          <a:p>
            <a:pPr lvl="1"/>
            <a:r>
              <a:rPr lang="en-US" dirty="0"/>
              <a:t>Radiator condition</a:t>
            </a:r>
          </a:p>
        </p:txBody>
      </p:sp>
    </p:spTree>
    <p:extLst>
      <p:ext uri="{BB962C8B-B14F-4D97-AF65-F5344CB8AC3E}">
        <p14:creationId xmlns:p14="http://schemas.microsoft.com/office/powerpoint/2010/main" val="406683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
          <p:cNvSpPr>
            <a:spLocks noGrp="1" noChangeArrowheads="1"/>
          </p:cNvSpPr>
          <p:nvPr>
            <p:ph type="title"/>
          </p:nvPr>
        </p:nvSpPr>
        <p:spPr/>
        <p:txBody>
          <a:bodyPr/>
          <a:lstStyle/>
          <a:p>
            <a:r>
              <a:rPr lang="en-US" dirty="0"/>
              <a:t>OBJECTIVES</a:t>
            </a:r>
          </a:p>
        </p:txBody>
      </p:sp>
      <p:sp>
        <p:nvSpPr>
          <p:cNvPr id="9218" name="Rectangle 8"/>
          <p:cNvSpPr>
            <a:spLocks noGrp="1" noChangeArrowheads="1"/>
          </p:cNvSpPr>
          <p:nvPr>
            <p:ph type="body" idx="1"/>
          </p:nvPr>
        </p:nvSpPr>
        <p:spPr/>
        <p:txBody>
          <a:bodyPr/>
          <a:lstStyle/>
          <a:p>
            <a:pPr marL="0" indent="-29718">
              <a:buNone/>
            </a:pPr>
            <a:r>
              <a:rPr lang="en-US" b="1" dirty="0">
                <a:solidFill>
                  <a:srgbClr val="007FA3"/>
                </a:solidFill>
              </a:rPr>
              <a:t>14.5 </a:t>
            </a:r>
            <a:r>
              <a:rPr lang="en-US" dirty="0"/>
              <a:t>Describe cooling system testing and explain the purpose of coolant temperature warning light.</a:t>
            </a:r>
          </a:p>
          <a:p>
            <a:pPr marL="0" indent="-29718">
              <a:buNone/>
            </a:pPr>
            <a:r>
              <a:rPr lang="en-US" b="1" dirty="0">
                <a:solidFill>
                  <a:srgbClr val="007FA3"/>
                </a:solidFill>
              </a:rPr>
              <a:t>14.6</a:t>
            </a:r>
            <a:r>
              <a:rPr lang="en-US" dirty="0"/>
              <a:t> Explain cooling system inspection and cooling system service.</a:t>
            </a:r>
          </a:p>
        </p:txBody>
      </p:sp>
    </p:spTree>
    <p:extLst>
      <p:ext uri="{BB962C8B-B14F-4D97-AF65-F5344CB8AC3E}">
        <p14:creationId xmlns:p14="http://schemas.microsoft.com/office/powerpoint/2010/main" val="2362480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COOLING SYSTEM TESTING (3 OF 5)</a:t>
            </a:r>
          </a:p>
        </p:txBody>
      </p:sp>
      <p:sp>
        <p:nvSpPr>
          <p:cNvPr id="23554" name="Rectangle 3"/>
          <p:cNvSpPr>
            <a:spLocks noGrp="1" noChangeArrowheads="1"/>
          </p:cNvSpPr>
          <p:nvPr>
            <p:ph idx="1"/>
          </p:nvPr>
        </p:nvSpPr>
        <p:spPr/>
        <p:txBody>
          <a:bodyPr/>
          <a:lstStyle/>
          <a:p>
            <a:r>
              <a:rPr lang="en-US" dirty="0"/>
              <a:t>Pressure testing using a hand-operated pressure tester is a quick and easy cooling system test. </a:t>
            </a:r>
          </a:p>
          <a:p>
            <a:r>
              <a:rPr lang="en-US" dirty="0"/>
              <a:t>The radiator cap is removed (engine cold!) and the tester is attached in the place of the radiator cap. </a:t>
            </a:r>
          </a:p>
          <a:p>
            <a:r>
              <a:rPr lang="en-US" dirty="0"/>
              <a:t>By operating the plunger on the pump, the entire cooling system is pressurized.</a:t>
            </a:r>
          </a:p>
        </p:txBody>
      </p:sp>
    </p:spTree>
    <p:extLst>
      <p:ext uri="{BB962C8B-B14F-4D97-AF65-F5344CB8AC3E}">
        <p14:creationId xmlns:p14="http://schemas.microsoft.com/office/powerpoint/2010/main" val="504516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r>
              <a:rPr lang="en-US" dirty="0"/>
              <a:t>COOLING SYSTEM TESTING (4 OF 5)</a:t>
            </a:r>
          </a:p>
        </p:txBody>
      </p:sp>
      <p:sp>
        <p:nvSpPr>
          <p:cNvPr id="24578" name="Rectangle 3"/>
          <p:cNvSpPr>
            <a:spLocks noGrp="1" noChangeArrowheads="1"/>
          </p:cNvSpPr>
          <p:nvPr>
            <p:ph type="body" idx="1"/>
          </p:nvPr>
        </p:nvSpPr>
        <p:spPr/>
        <p:txBody>
          <a:bodyPr/>
          <a:lstStyle/>
          <a:p>
            <a:r>
              <a:rPr lang="en-US" dirty="0"/>
              <a:t>One of the best methods to check for a coolant leak is to use a fluorescent dye in the coolant, one that is specifically designed for coolant. </a:t>
            </a:r>
          </a:p>
          <a:p>
            <a:pPr lvl="1"/>
            <a:r>
              <a:rPr lang="en-US" dirty="0"/>
              <a:t>Operate the vehicle with the dye in the coolant until the engine reaches normal operating temperature. </a:t>
            </a:r>
          </a:p>
        </p:txBody>
      </p:sp>
    </p:spTree>
    <p:extLst>
      <p:ext uri="{BB962C8B-B14F-4D97-AF65-F5344CB8AC3E}">
        <p14:creationId xmlns:p14="http://schemas.microsoft.com/office/powerpoint/2010/main" val="1868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SYSTEM TESTING (5 OF 5)</a:t>
            </a:r>
          </a:p>
        </p:txBody>
      </p:sp>
      <p:sp>
        <p:nvSpPr>
          <p:cNvPr id="3" name="Content Placeholder 2"/>
          <p:cNvSpPr>
            <a:spLocks noGrp="1"/>
          </p:cNvSpPr>
          <p:nvPr>
            <p:ph idx="1"/>
          </p:nvPr>
        </p:nvSpPr>
        <p:spPr/>
        <p:txBody>
          <a:bodyPr/>
          <a:lstStyle/>
          <a:p>
            <a:pPr lvl="1"/>
            <a:r>
              <a:rPr lang="en-US" dirty="0"/>
              <a:t>Use a black light to inspect all areas of the cooling system. </a:t>
            </a:r>
          </a:p>
          <a:p>
            <a:pPr lvl="1"/>
            <a:r>
              <a:rPr lang="en-US" dirty="0"/>
              <a:t>When there is a leak, it will be easy to spot because the dye in the coolant will be seen as bright green.</a:t>
            </a:r>
          </a:p>
        </p:txBody>
      </p:sp>
    </p:spTree>
    <p:extLst>
      <p:ext uri="{BB962C8B-B14F-4D97-AF65-F5344CB8AC3E}">
        <p14:creationId xmlns:p14="http://schemas.microsoft.com/office/powerpoint/2010/main" val="476169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14–</a:t>
            </a:r>
            <a:r>
              <a:rPr lang="en-US" cap="all" dirty="0"/>
              <a:t>27</a:t>
            </a:r>
            <a:r>
              <a:rPr lang="en-US" dirty="0"/>
              <a:t> A heavily corroded radiator from a vehicle that was overheating. A visual inspection discovered that the corrosion had eaten away many of the cooling fins, yet did not leak. This radiator was replaced and it solved the overheating problem.</a:t>
            </a:r>
          </a:p>
        </p:txBody>
      </p:sp>
      <p:pic>
        <p:nvPicPr>
          <p:cNvPr id="3" name="Picture 2" descr="6540014029.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496616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COOLANT TEMPERATURE WARNING LIGHT</a:t>
            </a:r>
          </a:p>
        </p:txBody>
      </p:sp>
      <p:sp>
        <p:nvSpPr>
          <p:cNvPr id="25602" name="Rectangle 3"/>
          <p:cNvSpPr>
            <a:spLocks noGrp="1" noChangeArrowheads="1"/>
          </p:cNvSpPr>
          <p:nvPr>
            <p:ph idx="1"/>
          </p:nvPr>
        </p:nvSpPr>
        <p:spPr>
          <a:xfrm>
            <a:off x="457200" y="1600200"/>
            <a:ext cx="3810000" cy="4525963"/>
          </a:xfrm>
        </p:spPr>
        <p:txBody>
          <a:bodyPr/>
          <a:lstStyle/>
          <a:p>
            <a:r>
              <a:rPr lang="en-US" dirty="0"/>
              <a:t>Purpose and Function</a:t>
            </a:r>
          </a:p>
          <a:p>
            <a:r>
              <a:rPr lang="en-US" dirty="0"/>
              <a:t>Precautions</a:t>
            </a:r>
          </a:p>
          <a:p>
            <a:r>
              <a:rPr lang="en-US" dirty="0"/>
              <a:t>Common Causes of Overheating</a:t>
            </a:r>
          </a:p>
        </p:txBody>
      </p:sp>
      <p:grpSp>
        <p:nvGrpSpPr>
          <p:cNvPr id="25603" name="Group 7"/>
          <p:cNvGrpSpPr>
            <a:grpSpLocks/>
          </p:cNvGrpSpPr>
          <p:nvPr/>
        </p:nvGrpSpPr>
        <p:grpSpPr bwMode="auto">
          <a:xfrm>
            <a:off x="4572000" y="1905000"/>
            <a:ext cx="4267200" cy="3811588"/>
            <a:chOff x="2880" y="1349"/>
            <a:chExt cx="2688" cy="2401"/>
          </a:xfrm>
        </p:grpSpPr>
        <p:pic>
          <p:nvPicPr>
            <p:cNvPr id="25604" name="Picture 4" descr="AAJLKVQ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349"/>
              <a:ext cx="2626" cy="1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0438" name="Rectangle 6"/>
            <p:cNvSpPr>
              <a:spLocks noChangeArrowheads="1"/>
            </p:cNvSpPr>
            <p:nvPr/>
          </p:nvSpPr>
          <p:spPr bwMode="auto">
            <a:xfrm>
              <a:off x="2880" y="3168"/>
              <a:ext cx="2688" cy="582"/>
            </a:xfrm>
            <a:prstGeom prst="rect">
              <a:avLst/>
            </a:prstGeom>
            <a:noFill/>
            <a:ln>
              <a:noFill/>
            </a:ln>
            <a:effectLst/>
          </p:spPr>
          <p:txBody>
            <a:bodyPr>
              <a:spAutoFit/>
            </a:bodyPr>
            <a:lstStyle/>
            <a:p>
              <a:pPr>
                <a:defRPr/>
              </a:pPr>
              <a:r>
                <a:rPr lang="en-US" b="1" dirty="0">
                  <a:cs typeface="+mn-cs"/>
                </a:rPr>
                <a:t>FIGURE 14–31 </a:t>
              </a:r>
              <a:r>
                <a:rPr lang="en-US" dirty="0">
                  <a:cs typeface="+mn-cs"/>
                </a:rPr>
                <a:t>When an engine overheats, often the coolant overflow container boils.</a:t>
              </a:r>
            </a:p>
          </p:txBody>
        </p:sp>
      </p:grpSp>
    </p:spTree>
    <p:extLst>
      <p:ext uri="{BB962C8B-B14F-4D97-AF65-F5344CB8AC3E}">
        <p14:creationId xmlns:p14="http://schemas.microsoft.com/office/powerpoint/2010/main" val="2565328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19087" y="668282"/>
            <a:ext cx="8505825" cy="507831"/>
          </a:xfrm>
        </p:spPr>
        <p:txBody>
          <a:bodyPr/>
          <a:lstStyle/>
          <a:p>
            <a:r>
              <a:rPr lang="en-US" sz="2400" dirty="0"/>
              <a:t>Animation: Warning Lights, Engine Coolant Temperature</a:t>
            </a:r>
            <a:br>
              <a:rPr lang="en-US" sz="1800" dirty="0"/>
            </a:br>
            <a:r>
              <a:rPr lang="en-US" sz="900" dirty="0">
                <a:solidFill>
                  <a:schemeClr val="bg2"/>
                </a:solidFill>
              </a:rPr>
              <a:t>(The animation will automatically start in a few seconds) </a:t>
            </a:r>
            <a:endParaRPr lang="en-US" sz="900" dirty="0"/>
          </a:p>
        </p:txBody>
      </p:sp>
      <p:pic>
        <p:nvPicPr>
          <p:cNvPr id="5" name="warning_lights_cooling_sys">
            <a:hlinkClick r:id="" action="ppaction://media"/>
            <a:extLst>
              <a:ext uri="{FF2B5EF4-FFF2-40B4-BE49-F238E27FC236}">
                <a16:creationId xmlns:a16="http://schemas.microsoft.com/office/drawing/2014/main" id="{C69F2B29-A5FB-4D6E-979A-2118EE5BC5A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48468"/>
            <a:ext cx="8128998" cy="4572000"/>
          </a:xfrm>
        </p:spPr>
      </p:pic>
    </p:spTree>
    <p:extLst>
      <p:ext uri="{BB962C8B-B14F-4D97-AF65-F5344CB8AC3E}">
        <p14:creationId xmlns:p14="http://schemas.microsoft.com/office/powerpoint/2010/main" val="56258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Overheating Causes</a:t>
            </a:r>
            <a:br>
              <a:rPr lang="en-US" sz="1800" dirty="0"/>
            </a:br>
            <a:r>
              <a:rPr lang="en-US" sz="900" dirty="0">
                <a:solidFill>
                  <a:schemeClr val="bg2"/>
                </a:solidFill>
              </a:rPr>
              <a:t>(The animation will automatically start in a few seconds) </a:t>
            </a:r>
            <a:endParaRPr lang="en-US" sz="900" dirty="0"/>
          </a:p>
        </p:txBody>
      </p:sp>
      <p:pic>
        <p:nvPicPr>
          <p:cNvPr id="6" name="overheating_causes">
            <a:hlinkClick r:id="" action="ppaction://media"/>
            <a:extLst>
              <a:ext uri="{FF2B5EF4-FFF2-40B4-BE49-F238E27FC236}">
                <a16:creationId xmlns:a16="http://schemas.microsoft.com/office/drawing/2014/main" id="{6D76968A-8834-43B7-87B5-6FE5DBC3E1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524000"/>
            <a:ext cx="8264481" cy="4648200"/>
          </a:xfrm>
        </p:spPr>
      </p:pic>
    </p:spTree>
    <p:extLst>
      <p:ext uri="{BB962C8B-B14F-4D97-AF65-F5344CB8AC3E}">
        <p14:creationId xmlns:p14="http://schemas.microsoft.com/office/powerpoint/2010/main" val="13214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COOLING SYSTEM INSPECTION</a:t>
            </a:r>
          </a:p>
        </p:txBody>
      </p:sp>
      <p:sp>
        <p:nvSpPr>
          <p:cNvPr id="26626" name="Rectangle 3"/>
          <p:cNvSpPr>
            <a:spLocks noGrp="1" noChangeArrowheads="1"/>
          </p:cNvSpPr>
          <p:nvPr>
            <p:ph idx="1"/>
          </p:nvPr>
        </p:nvSpPr>
        <p:spPr>
          <a:xfrm>
            <a:off x="457200" y="1600200"/>
            <a:ext cx="4114800" cy="4525963"/>
          </a:xfrm>
        </p:spPr>
        <p:txBody>
          <a:bodyPr/>
          <a:lstStyle/>
          <a:p>
            <a:r>
              <a:rPr lang="en-US" dirty="0"/>
              <a:t>Coolant Level</a:t>
            </a:r>
          </a:p>
          <a:p>
            <a:r>
              <a:rPr lang="en-US" dirty="0"/>
              <a:t>Accessory Drive Belt Tension</a:t>
            </a:r>
          </a:p>
          <a:p>
            <a:pPr lvl="1"/>
            <a:r>
              <a:rPr lang="en-US" dirty="0"/>
              <a:t>Belt tension gauge</a:t>
            </a:r>
          </a:p>
          <a:p>
            <a:pPr lvl="1"/>
            <a:r>
              <a:rPr lang="en-US" dirty="0"/>
              <a:t>Marks on the tensioner</a:t>
            </a:r>
          </a:p>
          <a:p>
            <a:pPr lvl="1"/>
            <a:r>
              <a:rPr lang="en-US" dirty="0"/>
              <a:t>Torque wrench reading</a:t>
            </a:r>
          </a:p>
          <a:p>
            <a:pPr lvl="1"/>
            <a:r>
              <a:rPr lang="en-US" dirty="0"/>
              <a:t>Deflection</a:t>
            </a:r>
          </a:p>
        </p:txBody>
      </p:sp>
      <p:grpSp>
        <p:nvGrpSpPr>
          <p:cNvPr id="26627" name="Group 7"/>
          <p:cNvGrpSpPr>
            <a:grpSpLocks/>
          </p:cNvGrpSpPr>
          <p:nvPr/>
        </p:nvGrpSpPr>
        <p:grpSpPr bwMode="auto">
          <a:xfrm>
            <a:off x="4572000" y="2016125"/>
            <a:ext cx="4267200" cy="3811588"/>
            <a:chOff x="2880" y="1270"/>
            <a:chExt cx="2688" cy="2401"/>
          </a:xfrm>
        </p:grpSpPr>
        <p:pic>
          <p:nvPicPr>
            <p:cNvPr id="26628" name="Picture 4" descr="AAJLKVD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70"/>
              <a:ext cx="2626" cy="1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62" name="Rectangle 6"/>
            <p:cNvSpPr>
              <a:spLocks noChangeArrowheads="1"/>
            </p:cNvSpPr>
            <p:nvPr/>
          </p:nvSpPr>
          <p:spPr bwMode="auto">
            <a:xfrm>
              <a:off x="2880" y="3264"/>
              <a:ext cx="2688" cy="407"/>
            </a:xfrm>
            <a:prstGeom prst="rect">
              <a:avLst/>
            </a:prstGeom>
            <a:noFill/>
            <a:ln>
              <a:noFill/>
            </a:ln>
            <a:effectLst/>
          </p:spPr>
          <p:txBody>
            <a:bodyPr>
              <a:spAutoFit/>
            </a:bodyPr>
            <a:lstStyle/>
            <a:p>
              <a:pPr>
                <a:defRPr/>
              </a:pPr>
              <a:r>
                <a:rPr lang="en-US" b="1" dirty="0">
                  <a:cs typeface="+mn-cs"/>
                </a:rPr>
                <a:t>FIGURE 14–32 </a:t>
              </a:r>
              <a:r>
                <a:rPr lang="en-US" dirty="0">
                  <a:cs typeface="+mn-cs"/>
                </a:rPr>
                <a:t>Typical marks on an accessory drive belt tensioner.</a:t>
              </a:r>
            </a:p>
          </p:txBody>
        </p:sp>
      </p:grpSp>
    </p:spTree>
    <p:extLst>
      <p:ext uri="{BB962C8B-B14F-4D97-AF65-F5344CB8AC3E}">
        <p14:creationId xmlns:p14="http://schemas.microsoft.com/office/powerpoint/2010/main" val="209787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COOLING SYSTEM SERVICE</a:t>
            </a:r>
          </a:p>
        </p:txBody>
      </p:sp>
      <p:sp>
        <p:nvSpPr>
          <p:cNvPr id="27650" name="Rectangle 3"/>
          <p:cNvSpPr>
            <a:spLocks noGrp="1" noChangeArrowheads="1"/>
          </p:cNvSpPr>
          <p:nvPr>
            <p:ph type="body" idx="1"/>
          </p:nvPr>
        </p:nvSpPr>
        <p:spPr/>
        <p:txBody>
          <a:bodyPr/>
          <a:lstStyle/>
          <a:p>
            <a:r>
              <a:rPr lang="en-US" dirty="0"/>
              <a:t>Flushing Coolant</a:t>
            </a:r>
          </a:p>
          <a:p>
            <a:r>
              <a:rPr lang="en-US" dirty="0"/>
              <a:t>Coolant Exchange Machine</a:t>
            </a:r>
          </a:p>
          <a:p>
            <a:r>
              <a:rPr lang="en-US" dirty="0"/>
              <a:t>Hose Inspection </a:t>
            </a:r>
          </a:p>
          <a:p>
            <a:r>
              <a:rPr lang="en-US" dirty="0"/>
              <a:t>Disposing of Used Coolant</a:t>
            </a:r>
          </a:p>
          <a:p>
            <a:r>
              <a:rPr lang="en-US" dirty="0"/>
              <a:t>Cleaning the Radiator Exterior</a:t>
            </a:r>
          </a:p>
        </p:txBody>
      </p:sp>
    </p:spTree>
    <p:extLst>
      <p:ext uri="{BB962C8B-B14F-4D97-AF65-F5344CB8AC3E}">
        <p14:creationId xmlns:p14="http://schemas.microsoft.com/office/powerpoint/2010/main" val="2593865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Changing Coolant</a:t>
            </a:r>
            <a:br>
              <a:rPr lang="en-US" sz="1800" dirty="0"/>
            </a:br>
            <a:r>
              <a:rPr lang="en-US" sz="900" dirty="0">
                <a:solidFill>
                  <a:schemeClr val="bg2"/>
                </a:solidFill>
              </a:rPr>
              <a:t>(The animation will automatically start in a few seconds) </a:t>
            </a:r>
            <a:endParaRPr lang="en-US" sz="900" dirty="0"/>
          </a:p>
        </p:txBody>
      </p:sp>
      <p:pic>
        <p:nvPicPr>
          <p:cNvPr id="6" name="coolant_replacement">
            <a:hlinkClick r:id="" action="ppaction://media"/>
            <a:extLst>
              <a:ext uri="{FF2B5EF4-FFF2-40B4-BE49-F238E27FC236}">
                <a16:creationId xmlns:a16="http://schemas.microsoft.com/office/drawing/2014/main" id="{AF24DDC1-0E06-41D8-B568-5E9BE4543AE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1888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COOLING SYSTEM (1 OF 2)</a:t>
            </a:r>
          </a:p>
        </p:txBody>
      </p:sp>
      <p:sp>
        <p:nvSpPr>
          <p:cNvPr id="11266" name="Rectangle 3"/>
          <p:cNvSpPr>
            <a:spLocks noGrp="1" noChangeArrowheads="1"/>
          </p:cNvSpPr>
          <p:nvPr>
            <p:ph type="body" idx="1"/>
          </p:nvPr>
        </p:nvSpPr>
        <p:spPr/>
        <p:txBody>
          <a:bodyPr/>
          <a:lstStyle/>
          <a:p>
            <a:r>
              <a:rPr lang="en-US" dirty="0"/>
              <a:t>Satisfactory cooling system operation depends on the design and operating conditions of the system. </a:t>
            </a:r>
          </a:p>
          <a:p>
            <a:pPr lvl="1"/>
            <a:r>
              <a:rPr lang="en-US" dirty="0"/>
              <a:t>The design is based on heat output of the engine, radiator size, type of coolant, size of water pump, type of fan, thermostat, and system pressure. </a:t>
            </a:r>
          </a:p>
          <a:p>
            <a:pPr lvl="1"/>
            <a:r>
              <a:rPr lang="en-US" dirty="0"/>
              <a:t>The cooling system must allow the engine to warm up to the required operating temperature as rapidly as possible and then maintain that temperature.</a:t>
            </a:r>
          </a:p>
        </p:txBody>
      </p:sp>
    </p:spTree>
    <p:extLst>
      <p:ext uri="{BB962C8B-B14F-4D97-AF65-F5344CB8AC3E}">
        <p14:creationId xmlns:p14="http://schemas.microsoft.com/office/powerpoint/2010/main" val="2191851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Radiator Pressure Cap</a:t>
            </a:r>
            <a:br>
              <a:rPr lang="en-US" sz="1800" dirty="0"/>
            </a:br>
            <a:r>
              <a:rPr lang="en-US" sz="900" dirty="0">
                <a:solidFill>
                  <a:schemeClr val="bg2"/>
                </a:solidFill>
              </a:rPr>
              <a:t>(The animation will automatically start in a few seconds) </a:t>
            </a:r>
            <a:endParaRPr lang="en-US" sz="900" dirty="0"/>
          </a:p>
        </p:txBody>
      </p:sp>
      <p:pic>
        <p:nvPicPr>
          <p:cNvPr id="6" name="pressure_cap_operation">
            <a:hlinkClick r:id="" action="ppaction://media"/>
            <a:extLst>
              <a:ext uri="{FF2B5EF4-FFF2-40B4-BE49-F238E27FC236}">
                <a16:creationId xmlns:a16="http://schemas.microsoft.com/office/drawing/2014/main" id="{D60AF996-2268-42D5-8E6C-2E4AC65B70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307671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Test Radiator Cap</a:t>
            </a:r>
            <a:br>
              <a:rPr lang="en-US" sz="1800" dirty="0"/>
            </a:br>
            <a:r>
              <a:rPr lang="en-US" sz="900" dirty="0">
                <a:solidFill>
                  <a:schemeClr val="bg2"/>
                </a:solidFill>
              </a:rPr>
              <a:t>(The animation will automatically start in a few seconds) </a:t>
            </a:r>
            <a:endParaRPr lang="en-US" sz="900" dirty="0"/>
          </a:p>
        </p:txBody>
      </p:sp>
      <p:pic>
        <p:nvPicPr>
          <p:cNvPr id="6" name="test_radiator_cap">
            <a:hlinkClick r:id="" action="ppaction://media"/>
            <a:extLst>
              <a:ext uri="{FF2B5EF4-FFF2-40B4-BE49-F238E27FC236}">
                <a16:creationId xmlns:a16="http://schemas.microsoft.com/office/drawing/2014/main" id="{EFB2C28C-BDC2-4E12-80E5-341532DDE5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70839"/>
            <a:ext cx="7993515" cy="4495800"/>
          </a:xfrm>
        </p:spPr>
      </p:pic>
    </p:spTree>
    <p:extLst>
      <p:ext uri="{BB962C8B-B14F-4D97-AF65-F5344CB8AC3E}">
        <p14:creationId xmlns:p14="http://schemas.microsoft.com/office/powerpoint/2010/main" val="36958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Pressure Test Cooling System</a:t>
            </a:r>
            <a:br>
              <a:rPr lang="en-US" sz="1800" dirty="0"/>
            </a:br>
            <a:r>
              <a:rPr lang="en-US" sz="900" dirty="0">
                <a:solidFill>
                  <a:schemeClr val="bg2"/>
                </a:solidFill>
              </a:rPr>
              <a:t>(The animation will automatically start in a few seconds) </a:t>
            </a:r>
            <a:endParaRPr lang="en-US" sz="900" dirty="0"/>
          </a:p>
        </p:txBody>
      </p:sp>
      <p:pic>
        <p:nvPicPr>
          <p:cNvPr id="6" name="Pressure_Test_Cooling_System">
            <a:hlinkClick r:id="" action="ppaction://media"/>
            <a:extLst>
              <a:ext uri="{FF2B5EF4-FFF2-40B4-BE49-F238E27FC236}">
                <a16:creationId xmlns:a16="http://schemas.microsoft.com/office/drawing/2014/main" id="{76A9FE50-3253-4A0A-8F97-09680F942F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0726" y="1600200"/>
            <a:ext cx="7722548" cy="4343400"/>
          </a:xfrm>
        </p:spPr>
      </p:pic>
    </p:spTree>
    <p:extLst>
      <p:ext uri="{BB962C8B-B14F-4D97-AF65-F5344CB8AC3E}">
        <p14:creationId xmlns:p14="http://schemas.microsoft.com/office/powerpoint/2010/main" val="14677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Remove &amp; Replace Radiator</a:t>
            </a:r>
            <a:br>
              <a:rPr lang="en-US" sz="1800" dirty="0"/>
            </a:br>
            <a:r>
              <a:rPr lang="en-US" sz="900" dirty="0">
                <a:solidFill>
                  <a:schemeClr val="bg2"/>
                </a:solidFill>
              </a:rPr>
              <a:t>(The animation will automatically start in a few seconds) </a:t>
            </a:r>
            <a:endParaRPr lang="en-US" sz="900" dirty="0"/>
          </a:p>
        </p:txBody>
      </p:sp>
      <p:pic>
        <p:nvPicPr>
          <p:cNvPr id="6" name="radiator_remove_replace">
            <a:hlinkClick r:id="" action="ppaction://media"/>
            <a:extLst>
              <a:ext uri="{FF2B5EF4-FFF2-40B4-BE49-F238E27FC236}">
                <a16:creationId xmlns:a16="http://schemas.microsoft.com/office/drawing/2014/main" id="{F6DE9F8B-6500-4002-8469-F4C14211EE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42984" y="1600200"/>
            <a:ext cx="7858031" cy="4419600"/>
          </a:xfrm>
        </p:spPr>
      </p:pic>
    </p:spTree>
    <p:extLst>
      <p:ext uri="{BB962C8B-B14F-4D97-AF65-F5344CB8AC3E}">
        <p14:creationId xmlns:p14="http://schemas.microsoft.com/office/powerpoint/2010/main" val="105727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14–</a:t>
            </a:r>
            <a:r>
              <a:rPr lang="en-US" cap="all" dirty="0"/>
              <a:t>35</a:t>
            </a:r>
            <a:r>
              <a:rPr lang="en-US" dirty="0"/>
              <a:t> Hose clamps come in a variety of shapes and designs.</a:t>
            </a:r>
          </a:p>
        </p:txBody>
      </p:sp>
      <p:pic>
        <p:nvPicPr>
          <p:cNvPr id="3" name="Picture 2" descr="6540014038.jpg"/>
          <p:cNvPicPr>
            <a:picLocks noChangeAspect="1"/>
          </p:cNvPicPr>
          <p:nvPr/>
        </p:nvPicPr>
        <p:blipFill>
          <a:blip r:embed="rId2" cstate="print"/>
          <a:stretch>
            <a:fillRect/>
          </a:stretch>
        </p:blipFill>
        <p:spPr>
          <a:xfrm>
            <a:off x="1686154" y="1538021"/>
            <a:ext cx="5771692" cy="4696358"/>
          </a:xfrm>
          <a:prstGeom prst="rect">
            <a:avLst/>
          </a:prstGeom>
        </p:spPr>
      </p:pic>
    </p:spTree>
    <p:extLst>
      <p:ext uri="{BB962C8B-B14F-4D97-AF65-F5344CB8AC3E}">
        <p14:creationId xmlns:p14="http://schemas.microsoft.com/office/powerpoint/2010/main" val="120998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SUMMARY (1 OF 3)</a:t>
            </a:r>
          </a:p>
        </p:txBody>
      </p:sp>
      <p:sp>
        <p:nvSpPr>
          <p:cNvPr id="30722" name="Rectangle 3"/>
          <p:cNvSpPr>
            <a:spLocks noGrp="1" noChangeArrowheads="1"/>
          </p:cNvSpPr>
          <p:nvPr>
            <p:ph type="body" idx="1"/>
          </p:nvPr>
        </p:nvSpPr>
        <p:spPr/>
        <p:txBody>
          <a:bodyPr/>
          <a:lstStyle/>
          <a:p>
            <a:r>
              <a:rPr lang="en-US" dirty="0"/>
              <a:t>The purpose and function of the cooling system is to maintain proper engine operating temperature.</a:t>
            </a:r>
          </a:p>
          <a:p>
            <a:r>
              <a:rPr lang="en-US" dirty="0"/>
              <a:t>The thermostat controls engine coolant temperature by opening at its rated opening temperature to allow coolant to flow through the radiator.</a:t>
            </a:r>
          </a:p>
        </p:txBody>
      </p:sp>
    </p:spTree>
    <p:extLst>
      <p:ext uri="{BB962C8B-B14F-4D97-AF65-F5344CB8AC3E}">
        <p14:creationId xmlns:p14="http://schemas.microsoft.com/office/powerpoint/2010/main" val="2208265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a:t>SUMMARY (2 OF 3)</a:t>
            </a:r>
          </a:p>
        </p:txBody>
      </p:sp>
      <p:sp>
        <p:nvSpPr>
          <p:cNvPr id="31746" name="Rectangle 3"/>
          <p:cNvSpPr>
            <a:spLocks noGrp="1" noChangeArrowheads="1"/>
          </p:cNvSpPr>
          <p:nvPr>
            <p:ph type="body" idx="1"/>
          </p:nvPr>
        </p:nvSpPr>
        <p:spPr/>
        <p:txBody>
          <a:bodyPr/>
          <a:lstStyle/>
          <a:p>
            <a:r>
              <a:rPr lang="en-US" dirty="0"/>
              <a:t>Coolant fans are designed to draw air through the radiator to aid in the heat transfer process, drawing the heat from the coolant and transferring it to the outside air through the radiator.</a:t>
            </a:r>
          </a:p>
          <a:p>
            <a:r>
              <a:rPr lang="en-US" dirty="0"/>
              <a:t>The cooling system should be tested for leaks using a hand-operated pressure pump.</a:t>
            </a:r>
          </a:p>
        </p:txBody>
      </p:sp>
    </p:spTree>
    <p:extLst>
      <p:ext uri="{BB962C8B-B14F-4D97-AF65-F5344CB8AC3E}">
        <p14:creationId xmlns:p14="http://schemas.microsoft.com/office/powerpoint/2010/main" val="1420420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3" name="Content Placeholder 2"/>
          <p:cNvSpPr>
            <a:spLocks noGrp="1"/>
          </p:cNvSpPr>
          <p:nvPr>
            <p:ph idx="1"/>
          </p:nvPr>
        </p:nvSpPr>
        <p:spPr/>
        <p:txBody>
          <a:bodyPr/>
          <a:lstStyle/>
          <a:p>
            <a:r>
              <a:rPr lang="en-US" dirty="0"/>
              <a:t>Water pumps are usually engine driven and circulate coolant through the engine and the radiator when the thermostat opens.</a:t>
            </a:r>
          </a:p>
          <a:p>
            <a:r>
              <a:rPr lang="en-US" dirty="0"/>
              <a:t>Coolant flows through the radiator hoses to and from the engine and through heater hoses to send heated coolant to the heater core in the passenger compartment.</a:t>
            </a:r>
          </a:p>
        </p:txBody>
      </p:sp>
    </p:spTree>
    <p:extLst>
      <p:ext uri="{BB962C8B-B14F-4D97-AF65-F5344CB8AC3E}">
        <p14:creationId xmlns:p14="http://schemas.microsoft.com/office/powerpoint/2010/main" val="4209894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447800"/>
            <a:ext cx="6172200" cy="4809009"/>
          </a:xfrm>
        </p:spPr>
        <p:txBody>
          <a:bodyPr/>
          <a:lstStyle/>
          <a:p>
            <a:pPr algn="l" fontAlgn="base"/>
            <a:r>
              <a:rPr lang="en-US" sz="2000" i="0" u="none" strike="noStrike" dirty="0">
                <a:solidFill>
                  <a:srgbClr val="0C71C3"/>
                </a:solidFill>
                <a:effectLst/>
                <a:latin typeface="Open Sans"/>
                <a:hlinkClick r:id="rId2"/>
              </a:rPr>
              <a:t>Heater box removal (time 6:44)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Flushing a heater core (time 9:49)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Plugged heater core (time 9:33)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F 150 heater core part 1 (time 7:15)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F 150 heater core part 2 (time 15:28)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Heater core removal (time 9:16)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Dodge heater core (time 6:41)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Audi heater core (time 6:09)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S 10 heater core (time 3:52)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Thunderbird heater core (time 5:35)</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501280" y="1447800"/>
            <a:ext cx="6172200" cy="4809009"/>
          </a:xfrm>
        </p:spPr>
        <p:txBody>
          <a:bodyPr/>
          <a:lstStyle/>
          <a:p>
            <a:pPr algn="l" fontAlgn="base"/>
            <a:r>
              <a:rPr lang="en-US" sz="2000" i="0" u="none" strike="noStrike" dirty="0">
                <a:solidFill>
                  <a:srgbClr val="0C71C3"/>
                </a:solidFill>
                <a:effectLst/>
                <a:latin typeface="Open Sans"/>
                <a:hlinkClick r:id="rId2"/>
              </a:rPr>
              <a:t>Chevy 1500 heater core (time 11:59)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Lincoln heater core (time 21:46)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Kia Sportage heater core (time 7:14)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Cooling system pressure test (time 9:02)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Cooling system animation (time 0:22)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Thermostat (time 0:05)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Water pump replacement (time 8:36)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Coolant by pass pipe (time 9:14)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Thermostat (time 6:20)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Thermostat (time 8:27)</a:t>
            </a:r>
            <a:endParaRPr lang="en-US" sz="2000" i="0" dirty="0">
              <a:solidFill>
                <a:srgbClr val="565656"/>
              </a:solidFill>
              <a:effectLst/>
              <a:latin typeface="Open Sans"/>
            </a:endParaRPr>
          </a:p>
        </p:txBody>
      </p:sp>
    </p:spTree>
    <p:extLst>
      <p:ext uri="{BB962C8B-B14F-4D97-AF65-F5344CB8AC3E}">
        <p14:creationId xmlns:p14="http://schemas.microsoft.com/office/powerpoint/2010/main" val="830369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COOLING SYSTEM (2 OF 2)</a:t>
            </a:r>
          </a:p>
        </p:txBody>
      </p:sp>
      <p:sp>
        <p:nvSpPr>
          <p:cNvPr id="3" name="Content Placeholder 2"/>
          <p:cNvSpPr>
            <a:spLocks noGrp="1"/>
          </p:cNvSpPr>
          <p:nvPr>
            <p:ph idx="1"/>
          </p:nvPr>
        </p:nvSpPr>
        <p:spPr/>
        <p:txBody>
          <a:bodyPr/>
          <a:lstStyle/>
          <a:p>
            <a:r>
              <a:rPr lang="en-US" dirty="0"/>
              <a:t>Low-temperature Engine Problems</a:t>
            </a:r>
          </a:p>
          <a:p>
            <a:r>
              <a:rPr lang="en-US" dirty="0"/>
              <a:t>High-temperature Engine Problems</a:t>
            </a:r>
          </a:p>
        </p:txBody>
      </p:sp>
    </p:spTree>
    <p:extLst>
      <p:ext uri="{BB962C8B-B14F-4D97-AF65-F5344CB8AC3E}">
        <p14:creationId xmlns:p14="http://schemas.microsoft.com/office/powerpoint/2010/main" val="2037716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447800"/>
            <a:ext cx="6172200" cy="4809009"/>
          </a:xfrm>
        </p:spPr>
        <p:txBody>
          <a:bodyPr/>
          <a:lstStyle/>
          <a:p>
            <a:pPr algn="l" fontAlgn="base"/>
            <a:r>
              <a:rPr lang="en-US" sz="2000" i="0" u="none" strike="noStrike" dirty="0">
                <a:solidFill>
                  <a:srgbClr val="0C71C3"/>
                </a:solidFill>
                <a:effectLst/>
                <a:latin typeface="Open Sans"/>
                <a:hlinkClick r:id="rId2"/>
              </a:rPr>
              <a:t>Radiator replacement (time 11:32)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Water pump and timing belt (time 12:22)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Coolant testing (time 2:11)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Coolant temp sensor (time 5:18)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Draining the radiator (time 2:33)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Cooling system (time 4:02)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Replace freeze plugs (time 3:43)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Engine overheat (time 26:09)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Water pump failure (time 6:00)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Does stop leak work (time 8:29)</a:t>
            </a:r>
            <a:endParaRPr lang="en-US" sz="2000" i="0" dirty="0">
              <a:solidFill>
                <a:srgbClr val="565656"/>
              </a:solidFill>
              <a:effectLst/>
              <a:latin typeface="Open Sans"/>
            </a:endParaRPr>
          </a:p>
        </p:txBody>
      </p:sp>
    </p:spTree>
    <p:extLst>
      <p:ext uri="{BB962C8B-B14F-4D97-AF65-F5344CB8AC3E}">
        <p14:creationId xmlns:p14="http://schemas.microsoft.com/office/powerpoint/2010/main" val="467929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447800"/>
            <a:ext cx="6172200" cy="4809009"/>
          </a:xfrm>
        </p:spPr>
        <p:txBody>
          <a:bodyPr/>
          <a:lstStyle/>
          <a:p>
            <a:pPr algn="l" fontAlgn="base"/>
            <a:r>
              <a:rPr lang="en-US" sz="2000" i="0" u="none" strike="noStrike" dirty="0">
                <a:solidFill>
                  <a:srgbClr val="0C71C3"/>
                </a:solidFill>
                <a:effectLst/>
                <a:latin typeface="Open Sans"/>
                <a:hlinkClick r:id="rId2"/>
              </a:rPr>
              <a:t>Cooling system check (time 4:12)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Cooling fan (time 5:15)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Water pump (time 2:31)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Thermostat (time 1:07)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Thermostat (time 1:40)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Radiator (time 3:52)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Coolant tube (time 14:54)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Radiator (time 4:05)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Water pump replacement (time 2:19)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Radiator replacement (time 3:02)</a:t>
            </a:r>
            <a:endParaRPr lang="en-US" sz="2000" i="0" dirty="0">
              <a:solidFill>
                <a:srgbClr val="565656"/>
              </a:solidFill>
              <a:effectLst/>
              <a:latin typeface="Open Sans"/>
            </a:endParaRPr>
          </a:p>
        </p:txBody>
      </p:sp>
    </p:spTree>
    <p:extLst>
      <p:ext uri="{BB962C8B-B14F-4D97-AF65-F5344CB8AC3E}">
        <p14:creationId xmlns:p14="http://schemas.microsoft.com/office/powerpoint/2010/main" val="67030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90600" y="1447800"/>
            <a:ext cx="7924800" cy="5116785"/>
          </a:xfrm>
        </p:spPr>
        <p:txBody>
          <a:bodyPr/>
          <a:lstStyle/>
          <a:p>
            <a:pPr algn="l" fontAlgn="base"/>
            <a:r>
              <a:rPr lang="en-US" sz="2000" i="0" u="none" strike="noStrike" dirty="0">
                <a:solidFill>
                  <a:srgbClr val="0C71C3"/>
                </a:solidFill>
                <a:effectLst/>
                <a:latin typeface="Open Sans"/>
                <a:hlinkClick r:id="rId2"/>
              </a:rPr>
              <a:t>Belt tensioner (time 3:59)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Belt and pulley basics (time 10:58)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Idler pulley (time 2:50)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Cooling fan (time 2:10)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Pressure Testing Cooling Systems (time 11:06)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How To Replace A Radiator In Your Car (time 3:01)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How To Replace A Thermostat In Your Car (time 6:57)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How To Replace A Water Pump And Timing Belt Yourself (time 3:58)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How to Replace the Upper Radiator Hose (time 1:52)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Heater Hose Replacement (time 9:47)</a:t>
            </a:r>
            <a:endParaRPr lang="en-US" sz="2000" i="0" dirty="0">
              <a:solidFill>
                <a:srgbClr val="565656"/>
              </a:solidFill>
              <a:effectLst/>
              <a:latin typeface="Open Sans"/>
            </a:endParaRPr>
          </a:p>
        </p:txBody>
      </p:sp>
    </p:spTree>
    <p:extLst>
      <p:ext uri="{BB962C8B-B14F-4D97-AF65-F5344CB8AC3E}">
        <p14:creationId xmlns:p14="http://schemas.microsoft.com/office/powerpoint/2010/main" val="50593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307777"/>
          </a:xfrm>
        </p:spPr>
        <p:txBody>
          <a:bodyPr/>
          <a:lstStyle/>
          <a:p>
            <a:r>
              <a:rPr lang="en-US" sz="2000" i="0" u="none" strike="noStrike" dirty="0">
                <a:solidFill>
                  <a:srgbClr val="0C71C3"/>
                </a:solidFill>
                <a:effectLst/>
                <a:latin typeface="Open Sans"/>
                <a:hlinkClick r:id="rId2"/>
              </a:rPr>
              <a:t>Belt replacement (time 2:23)</a:t>
            </a:r>
            <a:endParaRPr lang="en-US" sz="2000" dirty="0"/>
          </a:p>
        </p:txBody>
      </p:sp>
    </p:spTree>
    <p:extLst>
      <p:ext uri="{BB962C8B-B14F-4D97-AF65-F5344CB8AC3E}">
        <p14:creationId xmlns:p14="http://schemas.microsoft.com/office/powerpoint/2010/main" val="148391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a:t>
            </a:r>
            <a:r>
              <a:rPr lang="en-US" dirty="0"/>
              <a:t>14</a:t>
            </a:r>
            <a:r>
              <a:rPr lang="en-US" cap="all" dirty="0"/>
              <a:t>–1</a:t>
            </a:r>
            <a:r>
              <a:rPr lang="en-US" dirty="0"/>
              <a:t> Typical combustion and exhaust temperatures.</a:t>
            </a:r>
          </a:p>
        </p:txBody>
      </p:sp>
      <p:pic>
        <p:nvPicPr>
          <p:cNvPr id="3" name="Picture 2" descr="6540014001.jpg"/>
          <p:cNvPicPr>
            <a:picLocks noChangeAspect="1"/>
          </p:cNvPicPr>
          <p:nvPr/>
        </p:nvPicPr>
        <p:blipFill>
          <a:blip r:embed="rId2" cstate="print"/>
          <a:stretch>
            <a:fillRect/>
          </a:stretch>
        </p:blipFill>
        <p:spPr>
          <a:xfrm>
            <a:off x="2423160" y="1668779"/>
            <a:ext cx="4297680" cy="4434840"/>
          </a:xfrm>
          <a:prstGeom prst="rect">
            <a:avLst/>
          </a:prstGeom>
        </p:spPr>
      </p:pic>
    </p:spTree>
    <p:extLst>
      <p:ext uri="{BB962C8B-B14F-4D97-AF65-F5344CB8AC3E}">
        <p14:creationId xmlns:p14="http://schemas.microsoft.com/office/powerpoint/2010/main" val="121256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COOLING SYSTEM OPERATION</a:t>
            </a:r>
          </a:p>
        </p:txBody>
      </p:sp>
      <p:sp>
        <p:nvSpPr>
          <p:cNvPr id="12290" name="Rectangle 3"/>
          <p:cNvSpPr>
            <a:spLocks noGrp="1" noChangeArrowheads="1"/>
          </p:cNvSpPr>
          <p:nvPr>
            <p:ph idx="1"/>
          </p:nvPr>
        </p:nvSpPr>
        <p:spPr>
          <a:xfrm>
            <a:off x="457200" y="1600200"/>
            <a:ext cx="3886200" cy="4525963"/>
          </a:xfrm>
        </p:spPr>
        <p:txBody>
          <a:bodyPr/>
          <a:lstStyle/>
          <a:p>
            <a:r>
              <a:rPr lang="en-US" dirty="0"/>
              <a:t>Coolant flows through the engine, where it picks up heat. </a:t>
            </a:r>
          </a:p>
          <a:p>
            <a:pPr lvl="1"/>
            <a:r>
              <a:rPr lang="en-US" dirty="0"/>
              <a:t>It then flows to the radiator, where the heat is given up to the outside air. </a:t>
            </a:r>
          </a:p>
          <a:p>
            <a:pPr lvl="1"/>
            <a:r>
              <a:rPr lang="en-US" dirty="0"/>
              <a:t>The coolant continually recirculates through the cooling system.</a:t>
            </a:r>
          </a:p>
        </p:txBody>
      </p:sp>
      <p:grpSp>
        <p:nvGrpSpPr>
          <p:cNvPr id="12291" name="Group 17"/>
          <p:cNvGrpSpPr>
            <a:grpSpLocks/>
          </p:cNvGrpSpPr>
          <p:nvPr/>
        </p:nvGrpSpPr>
        <p:grpSpPr bwMode="auto">
          <a:xfrm>
            <a:off x="26987" y="1600200"/>
            <a:ext cx="8886826" cy="4760913"/>
            <a:chOff x="-79" y="1008"/>
            <a:chExt cx="5598" cy="2999"/>
          </a:xfrm>
        </p:grpSpPr>
        <p:pic>
          <p:nvPicPr>
            <p:cNvPr id="12292" name="Picture 14" descr="AAJLKUM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 y="1008"/>
              <a:ext cx="2111" cy="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3584" name="Rectangle 16"/>
            <p:cNvSpPr>
              <a:spLocks noChangeArrowheads="1"/>
            </p:cNvSpPr>
            <p:nvPr/>
          </p:nvSpPr>
          <p:spPr bwMode="auto">
            <a:xfrm>
              <a:off x="-79" y="3600"/>
              <a:ext cx="3552" cy="407"/>
            </a:xfrm>
            <a:prstGeom prst="rect">
              <a:avLst/>
            </a:prstGeom>
            <a:noFill/>
            <a:ln>
              <a:noFill/>
            </a:ln>
            <a:effectLst/>
          </p:spPr>
          <p:txBody>
            <a:bodyPr wrap="square">
              <a:spAutoFit/>
            </a:bodyPr>
            <a:lstStyle/>
            <a:p>
              <a:pPr algn="r">
                <a:defRPr/>
              </a:pPr>
              <a:r>
                <a:rPr lang="en-US" b="1" dirty="0">
                  <a:cs typeface="+mn-cs"/>
                </a:rPr>
                <a:t>FIGURE 14–2 </a:t>
              </a:r>
              <a:r>
                <a:rPr lang="en-US" dirty="0">
                  <a:cs typeface="+mn-cs"/>
                </a:rPr>
                <a:t>Coolant circulates through the water jackets in the engine block and cylinder head.</a:t>
              </a:r>
            </a:p>
          </p:txBody>
        </p:sp>
      </p:grpSp>
    </p:spTree>
    <p:extLst>
      <p:ext uri="{BB962C8B-B14F-4D97-AF65-F5344CB8AC3E}">
        <p14:creationId xmlns:p14="http://schemas.microsoft.com/office/powerpoint/2010/main" val="1689489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THERMOSTATS (1 OF 2)</a:t>
            </a:r>
          </a:p>
        </p:txBody>
      </p:sp>
      <p:sp>
        <p:nvSpPr>
          <p:cNvPr id="13314" name="Rectangle 3"/>
          <p:cNvSpPr>
            <a:spLocks noGrp="1" noChangeArrowheads="1"/>
          </p:cNvSpPr>
          <p:nvPr>
            <p:ph type="body" idx="1"/>
          </p:nvPr>
        </p:nvSpPr>
        <p:spPr/>
        <p:txBody>
          <a:bodyPr/>
          <a:lstStyle/>
          <a:p>
            <a:r>
              <a:rPr lang="en-US" dirty="0"/>
              <a:t>Purpose and Function</a:t>
            </a:r>
          </a:p>
          <a:p>
            <a:pPr lvl="1"/>
            <a:r>
              <a:rPr lang="en-US" dirty="0"/>
              <a:t>There is a normal operating temperature range between low-temperature and high-temperature. </a:t>
            </a:r>
          </a:p>
          <a:p>
            <a:pPr lvl="1"/>
            <a:r>
              <a:rPr lang="en-US" dirty="0"/>
              <a:t>The thermostat controls the minimum normal temperature.</a:t>
            </a:r>
          </a:p>
          <a:p>
            <a:pPr lvl="1"/>
            <a:r>
              <a:rPr lang="en-US" dirty="0"/>
              <a:t>The thermostat is a temperature-controlled valve placed at the engine coolant outlet on most engines.</a:t>
            </a:r>
          </a:p>
        </p:txBody>
      </p:sp>
    </p:spTree>
    <p:extLst>
      <p:ext uri="{BB962C8B-B14F-4D97-AF65-F5344CB8AC3E}">
        <p14:creationId xmlns:p14="http://schemas.microsoft.com/office/powerpoint/2010/main" val="348731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THERMOSTATS (2 OF 2)</a:t>
            </a:r>
          </a:p>
        </p:txBody>
      </p:sp>
      <p:sp>
        <p:nvSpPr>
          <p:cNvPr id="3" name="Content Placeholder 2"/>
          <p:cNvSpPr>
            <a:spLocks noGrp="1"/>
          </p:cNvSpPr>
          <p:nvPr>
            <p:ph idx="1"/>
          </p:nvPr>
        </p:nvSpPr>
        <p:spPr/>
        <p:txBody>
          <a:bodyPr/>
          <a:lstStyle/>
          <a:p>
            <a:r>
              <a:rPr lang="en-US" dirty="0"/>
              <a:t>Thermostat Operation</a:t>
            </a:r>
          </a:p>
          <a:p>
            <a:r>
              <a:rPr lang="en-US" dirty="0"/>
              <a:t>Thermostat Testing</a:t>
            </a:r>
          </a:p>
          <a:p>
            <a:r>
              <a:rPr lang="en-US" dirty="0"/>
              <a:t>Thermostat Replacement</a:t>
            </a:r>
          </a:p>
        </p:txBody>
      </p:sp>
    </p:spTree>
    <p:extLst>
      <p:ext uri="{BB962C8B-B14F-4D97-AF65-F5344CB8AC3E}">
        <p14:creationId xmlns:p14="http://schemas.microsoft.com/office/powerpoint/2010/main" val="4088984971"/>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4351</TotalTime>
  <Words>1844</Words>
  <Application>Microsoft Office PowerPoint</Application>
  <PresentationFormat>On-screen Show (4:3)</PresentationFormat>
  <Paragraphs>198</Paragraphs>
  <Slides>53</Slides>
  <Notes>2</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Open Sans</vt:lpstr>
      <vt:lpstr>Tahoma</vt:lpstr>
      <vt:lpstr>Times New Roman</vt:lpstr>
      <vt:lpstr>Wingdings</vt:lpstr>
      <vt:lpstr>508 Lecture</vt:lpstr>
      <vt:lpstr>Automotive Engines Theory and Servicing</vt:lpstr>
      <vt:lpstr>OBJECTIVES</vt:lpstr>
      <vt:lpstr>OBJECTIVES</vt:lpstr>
      <vt:lpstr>COOLING SYSTEM (1 OF 2)</vt:lpstr>
      <vt:lpstr>COOLING SYSTEM (2 OF 2)</vt:lpstr>
      <vt:lpstr>Figure 14–1 Typical combustion and exhaust temperatures.</vt:lpstr>
      <vt:lpstr>COOLING SYSTEM OPERATION</vt:lpstr>
      <vt:lpstr>THERMOSTATS (1 OF 2)</vt:lpstr>
      <vt:lpstr>THERMOSTATS (2 OF 2)</vt:lpstr>
      <vt:lpstr>Figure 14–4 A cross section of a typical wax-actuated thermostat showing the position of the wax pellet and spring.</vt:lpstr>
      <vt:lpstr>Animation: Thermostat Operation (The animation will automatically start in a few seconds) </vt:lpstr>
      <vt:lpstr>Animation: Thermostat, Electric Assist (The animation will automatically start in a few seconds) </vt:lpstr>
      <vt:lpstr>RADIATORS</vt:lpstr>
      <vt:lpstr>PRESSURE CAPS</vt:lpstr>
      <vt:lpstr>COOLANT RECOVERY SYSTEMS</vt:lpstr>
      <vt:lpstr>Animation: Cooling System Heat Storage (The animation will automatically start in a few seconds) </vt:lpstr>
      <vt:lpstr>WATER PUMPS</vt:lpstr>
      <vt:lpstr>Animation: Water Pump Operation (The animation will automatically start in a few seconds) </vt:lpstr>
      <vt:lpstr>COOLANT FLOW IN THE ENGINE</vt:lpstr>
      <vt:lpstr>Figure 14–22 A series-type cooling system where the coolant first flows through the engine block then to the heads before returning to the radiator after passing through the thermostat.</vt:lpstr>
      <vt:lpstr>Animation: Coolant Flow-World Engine (The animation will automatically start in a few seconds) </vt:lpstr>
      <vt:lpstr>COOLING FANS</vt:lpstr>
      <vt:lpstr>Figure 14–24 A typical electric cooling fan assembly showing the radiator and related components.</vt:lpstr>
      <vt:lpstr>Animation: Fan Clutch Checks (The animation will automatically start in a few seconds) </vt:lpstr>
      <vt:lpstr>HEATER CORES (1 OF 2)</vt:lpstr>
      <vt:lpstr>HEATER CORES (2 OF 2)</vt:lpstr>
      <vt:lpstr>Figure 14–25 A typical engine-driven thermostatic spring cooling fan.</vt:lpstr>
      <vt:lpstr>COOLING SYSTEM TESTING (1 OF 5)</vt:lpstr>
      <vt:lpstr>COOLING SYSTEM TESTING (2 OF 5)</vt:lpstr>
      <vt:lpstr>COOLING SYSTEM TESTING (3 OF 5)</vt:lpstr>
      <vt:lpstr>COOLING SYSTEM TESTING (4 OF 5)</vt:lpstr>
      <vt:lpstr>COOLING SYSTEM TESTING (5 OF 5)</vt:lpstr>
      <vt:lpstr>Figure 14–27 A heavily corroded radiator from a vehicle that was overheating. A visual inspection discovered that the corrosion had eaten away many of the cooling fins, yet did not leak. This radiator was replaced and it solved the overheating problem.</vt:lpstr>
      <vt:lpstr>COOLANT TEMPERATURE WARNING LIGHT</vt:lpstr>
      <vt:lpstr>Animation: Warning Lights, Engine Coolant Temperature (The animation will automatically start in a few seconds) </vt:lpstr>
      <vt:lpstr>Animation: Overheating Causes (The animation will automatically start in a few seconds) </vt:lpstr>
      <vt:lpstr>COOLING SYSTEM INSPECTION</vt:lpstr>
      <vt:lpstr>COOLING SYSTEM SERVICE</vt:lpstr>
      <vt:lpstr>Animation: Changing Coolant (The animation will automatically start in a few seconds) </vt:lpstr>
      <vt:lpstr>Animation: Radiator Pressure Cap (The animation will automatically start in a few seconds) </vt:lpstr>
      <vt:lpstr>Animation: Test Radiator Cap (The animation will automatically start in a few seconds) </vt:lpstr>
      <vt:lpstr>Animation: Pressure Test Cooling System (The animation will automatically start in a few seconds) </vt:lpstr>
      <vt:lpstr>Animation: Remove &amp; Replace Radiator (The animation will automatically start in a few seconds) </vt:lpstr>
      <vt:lpstr>Figure 14–35 Hose clamps come in a variety of shapes and designs.</vt:lpstr>
      <vt:lpstr>SUMMARY (1 OF 3)</vt:lpstr>
      <vt:lpstr>SUMMARY (2 OF 3)</vt:lpstr>
      <vt:lpstr>SUMMARY (3 OF 3)</vt:lpstr>
      <vt:lpstr>Video Links (Internet Access Required)</vt:lpstr>
      <vt:lpstr>Video Links (Internet Access Required)</vt:lpstr>
      <vt:lpstr>Video Links (Internet Access Required)</vt:lpstr>
      <vt:lpstr>Video Links (Internet Access Required)</vt:lpstr>
      <vt:lpstr>Video Links (Internet Access Required)</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Cooling System Operation and Diagnosis</dc:title>
  <dc:subject>Automotive Engines Theory and Servicing, Ninth Edition</dc:subject>
  <dc:creator>James D. Halderman</dc:creator>
  <cp:keywords>Automotive</cp:keywords>
  <cp:lastModifiedBy>Glen Plants</cp:lastModifiedBy>
  <cp:revision>218</cp:revision>
  <dcterms:created xsi:type="dcterms:W3CDTF">2014-07-14T20:04:21Z</dcterms:created>
  <dcterms:modified xsi:type="dcterms:W3CDTF">2021-01-25T15:38:35Z</dcterms:modified>
</cp:coreProperties>
</file>