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0"/>
  </p:notesMasterIdLst>
  <p:handoutMasterIdLst>
    <p:handoutMasterId r:id="rId61"/>
  </p:handoutMasterIdLst>
  <p:sldIdLst>
    <p:sldId id="376" r:id="rId2"/>
    <p:sldId id="412" r:id="rId3"/>
    <p:sldId id="436" r:id="rId4"/>
    <p:sldId id="413" r:id="rId5"/>
    <p:sldId id="414" r:id="rId6"/>
    <p:sldId id="415" r:id="rId7"/>
    <p:sldId id="437" r:id="rId8"/>
    <p:sldId id="447" r:id="rId9"/>
    <p:sldId id="448" r:id="rId10"/>
    <p:sldId id="1088" r:id="rId11"/>
    <p:sldId id="449" r:id="rId12"/>
    <p:sldId id="416" r:id="rId13"/>
    <p:sldId id="417" r:id="rId14"/>
    <p:sldId id="1089" r:id="rId15"/>
    <p:sldId id="419" r:id="rId16"/>
    <p:sldId id="439" r:id="rId17"/>
    <p:sldId id="452" r:id="rId18"/>
    <p:sldId id="422" r:id="rId19"/>
    <p:sldId id="440" r:id="rId20"/>
    <p:sldId id="455" r:id="rId21"/>
    <p:sldId id="1090" r:id="rId22"/>
    <p:sldId id="456" r:id="rId23"/>
    <p:sldId id="1091" r:id="rId24"/>
    <p:sldId id="466" r:id="rId25"/>
    <p:sldId id="467" r:id="rId26"/>
    <p:sldId id="468" r:id="rId27"/>
    <p:sldId id="459" r:id="rId28"/>
    <p:sldId id="460" r:id="rId29"/>
    <p:sldId id="423" r:id="rId30"/>
    <p:sldId id="1092" r:id="rId31"/>
    <p:sldId id="424" r:id="rId32"/>
    <p:sldId id="441" r:id="rId33"/>
    <p:sldId id="461" r:id="rId34"/>
    <p:sldId id="480" r:id="rId35"/>
    <p:sldId id="463" r:id="rId36"/>
    <p:sldId id="464" r:id="rId37"/>
    <p:sldId id="465" r:id="rId38"/>
    <p:sldId id="469" r:id="rId39"/>
    <p:sldId id="470" r:id="rId40"/>
    <p:sldId id="1093" r:id="rId41"/>
    <p:sldId id="471" r:id="rId42"/>
    <p:sldId id="425" r:id="rId43"/>
    <p:sldId id="472" r:id="rId44"/>
    <p:sldId id="1094" r:id="rId45"/>
    <p:sldId id="473" r:id="rId46"/>
    <p:sldId id="474" r:id="rId47"/>
    <p:sldId id="475" r:id="rId48"/>
    <p:sldId id="476" r:id="rId49"/>
    <p:sldId id="477" r:id="rId50"/>
    <p:sldId id="478" r:id="rId51"/>
    <p:sldId id="479" r:id="rId52"/>
    <p:sldId id="431" r:id="rId53"/>
    <p:sldId id="432" r:id="rId54"/>
    <p:sldId id="433" r:id="rId55"/>
    <p:sldId id="434" r:id="rId56"/>
    <p:sldId id="435" r:id="rId57"/>
    <p:sldId id="446" r:id="rId58"/>
    <p:sldId id="1095" r:id="rId5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A70"/>
    <a:srgbClr val="007FA3"/>
    <a:srgbClr val="003057"/>
    <a:srgbClr val="E3EBF6"/>
    <a:srgbClr val="7EB1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177" autoAdjust="0"/>
    <p:restoredTop sz="83248" autoAdjust="0"/>
  </p:normalViewPr>
  <p:slideViewPr>
    <p:cSldViewPr>
      <p:cViewPr varScale="1">
        <p:scale>
          <a:sx n="114" d="100"/>
          <a:sy n="114" d="100"/>
        </p:scale>
        <p:origin x="1554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20" d="100"/>
        <a:sy n="20" d="100"/>
      </p:scale>
      <p:origin x="0" y="0"/>
    </p:cViewPr>
  </p:notesTextViewPr>
  <p:notesViewPr>
    <p:cSldViewPr>
      <p:cViewPr varScale="1">
        <p:scale>
          <a:sx n="57" d="100"/>
          <a:sy n="57" d="100"/>
        </p:scale>
        <p:origin x="1212" y="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8D874E-E9D5-433B-A149-BDF6BFDD40A8}" type="datetimeFigureOut">
              <a:rPr lang="en-US" smtClean="0"/>
              <a:pPr/>
              <a:t>1/21/2021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DCAA22-461C-45B4-A301-BFCA580174E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01922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051F04-9E25-42C3-8BC5-EC2E8469D95E}" type="datetimeFigureOut">
              <a:rPr lang="en-US" smtClean="0"/>
              <a:pPr/>
              <a:t>1/21/2021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3D6722-9B4D-4E29-B226-C325925A811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9598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07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34035" indent="-282321" defTabSz="914407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29284" indent="-225857" defTabSz="914407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80998" indent="-225857" defTabSz="914407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32711" indent="-225857" defTabSz="914407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84425" indent="-225857" defTabSz="914407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36138" indent="-225857" defTabSz="914407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87852" indent="-225857" defTabSz="914407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39566" indent="-225857" defTabSz="914407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0305166-0252-CE43-A175-147DB4F110B7}" type="slidenum">
              <a:rPr lang="en-US" sz="1200">
                <a:latin typeface="Tahoma" charset="0"/>
              </a:rPr>
              <a:pPr eaLnBrk="1" hangingPunct="1"/>
              <a:t>2</a:t>
            </a:fld>
            <a:endParaRPr lang="en-US" sz="1200" dirty="0">
              <a:latin typeface="Tahoma" charset="0"/>
            </a:endParaRPr>
          </a:p>
        </p:txBody>
      </p:sp>
      <p:sp>
        <p:nvSpPr>
          <p:cNvPr id="8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4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07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34035" indent="-282321" defTabSz="914407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29284" indent="-225857" defTabSz="914407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80998" indent="-225857" defTabSz="914407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32711" indent="-225857" defTabSz="914407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84425" indent="-225857" defTabSz="914407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36138" indent="-225857" defTabSz="914407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87852" indent="-225857" defTabSz="914407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39566" indent="-225857" defTabSz="914407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5C6C129-9FA8-BD44-81AA-62CAE1C1066C}" type="slidenum">
              <a:rPr lang="en-US" sz="1200">
                <a:latin typeface="Tahoma" charset="0"/>
              </a:rPr>
              <a:pPr eaLnBrk="1" hangingPunct="1"/>
              <a:t>4</a:t>
            </a:fld>
            <a:endParaRPr lang="en-US" sz="1200" dirty="0">
              <a:latin typeface="Tahoma" charset="0"/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4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white">
          <a:xfrm>
            <a:off x="0" y="0"/>
            <a:ext cx="9144000" cy="3886200"/>
          </a:xfrm>
          <a:prstGeom prst="rect">
            <a:avLst/>
          </a:prstGeom>
          <a:solidFill>
            <a:srgbClr val="0030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762000"/>
            <a:ext cx="7772400" cy="2838451"/>
          </a:xfrm>
        </p:spPr>
        <p:txBody>
          <a:bodyPr anchor="b">
            <a:noAutofit/>
          </a:bodyPr>
          <a:lstStyle>
            <a:lvl1pPr algn="l">
              <a:defRPr sz="36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74687" y="3962400"/>
            <a:ext cx="7794626" cy="1752600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F6EFB-3F44-496C-A842-1E0B3D3B975A}" type="datetimeFigureOut">
              <a:rPr lang="en-US" smtClean="0"/>
              <a:pPr/>
              <a:t>1/21/2021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B2350-5261-4F5C-9DF5-EF0D264FC8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 bwMode="white">
          <a:xfrm>
            <a:off x="-7938" y="6435725"/>
            <a:ext cx="9161464" cy="430213"/>
          </a:xfrm>
          <a:prstGeom prst="rect">
            <a:avLst/>
          </a:prstGeom>
          <a:solidFill>
            <a:srgbClr val="0030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79806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white">
          <a:xfrm>
            <a:off x="-7938" y="6435725"/>
            <a:ext cx="9161464" cy="430213"/>
          </a:xfrm>
          <a:prstGeom prst="rect">
            <a:avLst/>
          </a:prstGeom>
          <a:solidFill>
            <a:srgbClr val="0030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93969" y="6408738"/>
            <a:ext cx="9096069" cy="463550"/>
            <a:chOff x="93969" y="6408738"/>
            <a:chExt cx="9096069" cy="463550"/>
          </a:xfrm>
        </p:grpSpPr>
        <p:sp>
          <p:nvSpPr>
            <p:cNvPr id="6" name="Copyright"/>
            <p:cNvSpPr txBox="1">
              <a:spLocks noChangeArrowheads="1"/>
            </p:cNvSpPr>
            <p:nvPr/>
          </p:nvSpPr>
          <p:spPr bwMode="auto">
            <a:xfrm>
              <a:off x="93969" y="6408738"/>
              <a:ext cx="6316663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l">
                <a:defRPr/>
              </a:pPr>
              <a:r>
                <a:rPr lang="en-US" altLang="en-US" sz="700" b="0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Copyright © 2015, 2012, 2009</a:t>
              </a:r>
              <a:r>
                <a:rPr lang="en-US" altLang="en-US" sz="700" b="0" baseline="0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altLang="en-US" sz="700" b="0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Pearson Education, Inc.</a:t>
              </a:r>
              <a:r>
                <a:rPr lang="en-US" altLang="en-US" sz="700" b="0" baseline="0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altLang="en-US" sz="700" b="0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All Rights Reserved</a:t>
              </a:r>
            </a:p>
          </p:txBody>
        </p:sp>
        <p:pic>
          <p:nvPicPr>
            <p:cNvPr id="7" name="Pearson Logo" descr="Pearson_Bound_Whit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black">
            <a:xfrm>
              <a:off x="7748588" y="6442075"/>
              <a:ext cx="1441450" cy="430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9DF6EFB-3F44-496C-A842-1E0B3D3B975A}" type="datetimeFigureOut">
              <a:rPr lang="en-US" smtClean="0"/>
              <a:pPr/>
              <a:t>1/21/2021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00B2350-5261-4F5C-9DF5-EF0D264FC8D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11366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A9DF6EFB-3F44-496C-A842-1E0B3D3B975A}" type="datetimeFigureOut">
              <a:rPr lang="en-US" smtClean="0"/>
              <a:pPr/>
              <a:t>1/21/2021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B2350-5261-4F5C-9DF5-EF0D264FC8D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6248400" cy="533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914400"/>
            <a:ext cx="4168775" cy="5334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5975" y="914400"/>
            <a:ext cx="4168775" cy="5334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326256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897154"/>
            <a:ext cx="8229600" cy="415498"/>
          </a:xfrm>
        </p:spPr>
        <p:txBody>
          <a:bodyPr>
            <a:spAutoFit/>
          </a:bodyPr>
          <a:lstStyle>
            <a:lvl1pPr>
              <a:defRPr sz="2700"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231654"/>
          </a:xfrm>
        </p:spPr>
        <p:txBody>
          <a:bodyPr>
            <a:spAutoFit/>
          </a:bodyPr>
          <a:lstStyle>
            <a:lvl1pPr>
              <a:buClr>
                <a:srgbClr val="007FA3"/>
              </a:buClr>
              <a:buSzPct val="100000"/>
              <a:defRPr/>
            </a:lvl1pPr>
            <a:lvl2pPr>
              <a:buClr>
                <a:srgbClr val="007FA3"/>
              </a:buClr>
              <a:defRPr/>
            </a:lvl2pPr>
            <a:lvl3pPr>
              <a:buClr>
                <a:srgbClr val="007FA3"/>
              </a:buClr>
              <a:defRPr/>
            </a:lvl3pPr>
            <a:lvl4pPr>
              <a:buClr>
                <a:srgbClr val="007FA3"/>
              </a:buClr>
              <a:defRPr/>
            </a:lvl4pPr>
            <a:lvl5pPr>
              <a:buClr>
                <a:srgbClr val="007FA3"/>
              </a:buClr>
              <a:defRPr/>
            </a:lvl5pPr>
            <a:lvl6pPr>
              <a:buClr>
                <a:srgbClr val="007FA3"/>
              </a:buClr>
              <a:defRPr/>
            </a:lvl6pPr>
            <a:lvl7pPr>
              <a:buClr>
                <a:srgbClr val="007FA3"/>
              </a:buClr>
              <a:defRPr/>
            </a:lvl7pPr>
            <a:lvl8pPr>
              <a:buClr>
                <a:srgbClr val="007FA3"/>
              </a:buClr>
              <a:defRPr/>
            </a:lvl8pPr>
            <a:lvl9pPr>
              <a:buClr>
                <a:srgbClr val="007FA3"/>
              </a:buClr>
              <a:defRPr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</a:t>
            </a:r>
          </a:p>
          <a:p>
            <a:pPr lvl="6"/>
            <a:r>
              <a:rPr lang="en-US" dirty="0"/>
              <a:t>Seventh</a:t>
            </a:r>
          </a:p>
          <a:p>
            <a:pPr lvl="7"/>
            <a:r>
              <a:rPr lang="en-US" dirty="0"/>
              <a:t>Eighth</a:t>
            </a:r>
          </a:p>
          <a:p>
            <a:pPr lvl="8"/>
            <a:r>
              <a:rPr lang="en-US" dirty="0"/>
              <a:t>Ninth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3969" y="6172202"/>
            <a:ext cx="8595360" cy="23546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6335713" y="113072"/>
            <a:ext cx="2133600" cy="182880"/>
          </a:xfrm>
        </p:spPr>
        <p:txBody>
          <a:bodyPr/>
          <a:lstStyle/>
          <a:p>
            <a:fld id="{A9DF6EFB-3F44-496C-A842-1E0B3D3B975A}" type="datetimeFigureOut">
              <a:rPr lang="en-US" smtClean="0"/>
              <a:pPr/>
              <a:t>1/21/2021</a:t>
            </a:fld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69313" y="113072"/>
            <a:ext cx="551783" cy="182880"/>
          </a:xfrm>
        </p:spPr>
        <p:txBody>
          <a:bodyPr/>
          <a:lstStyle/>
          <a:p>
            <a:fld id="{200B2350-5261-4F5C-9DF5-EF0D264FC8D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14592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Ope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 bwMode="white">
          <a:xfrm>
            <a:off x="0" y="0"/>
            <a:ext cx="9144000" cy="1371600"/>
          </a:xfrm>
          <a:prstGeom prst="rect">
            <a:avLst/>
          </a:prstGeom>
          <a:solidFill>
            <a:srgbClr val="003057"/>
          </a:solidFill>
          <a:ln>
            <a:solidFill>
              <a:srgbClr val="0030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457200" y="215372"/>
            <a:ext cx="8229600" cy="622828"/>
          </a:xfrm>
        </p:spPr>
        <p:txBody>
          <a:bodyPr anchor="t"/>
          <a:lstStyle>
            <a:lvl1pPr>
              <a:defRPr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816430"/>
            <a:ext cx="8229600" cy="47897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Add edition here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5029200" y="1600201"/>
            <a:ext cx="3657600" cy="1600199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4400" baseline="0"/>
            </a:lvl1pPr>
            <a:lvl2pPr marL="0" indent="0">
              <a:spcBef>
                <a:spcPts val="0"/>
              </a:spcBef>
              <a:buNone/>
              <a:defRPr sz="4400"/>
            </a:lvl2pPr>
            <a:lvl3pPr marL="0" indent="0">
              <a:spcBef>
                <a:spcPts val="0"/>
              </a:spcBef>
              <a:buNone/>
              <a:defRPr sz="4400"/>
            </a:lvl3pPr>
            <a:lvl4pPr marL="0" indent="0">
              <a:spcBef>
                <a:spcPts val="0"/>
              </a:spcBef>
              <a:buNone/>
              <a:defRPr sz="4400"/>
            </a:lvl4pPr>
            <a:lvl5pPr marL="0" indent="0">
              <a:spcBef>
                <a:spcPts val="0"/>
              </a:spcBef>
              <a:buNone/>
              <a:defRPr sz="4400"/>
            </a:lvl5pPr>
            <a:lvl6pPr marL="0" indent="0">
              <a:spcBef>
                <a:spcPts val="0"/>
              </a:spcBef>
              <a:buNone/>
              <a:defRPr sz="4400"/>
            </a:lvl6pPr>
            <a:lvl7pPr marL="0" indent="0">
              <a:spcBef>
                <a:spcPts val="0"/>
              </a:spcBef>
              <a:buNone/>
              <a:defRPr sz="4400"/>
            </a:lvl7pPr>
            <a:lvl8pPr marL="0" indent="0">
              <a:spcBef>
                <a:spcPts val="0"/>
              </a:spcBef>
              <a:buNone/>
              <a:defRPr sz="4400"/>
            </a:lvl8pPr>
            <a:lvl9pPr marL="0" indent="0">
              <a:spcBef>
                <a:spcPts val="0"/>
              </a:spcBef>
              <a:buNone/>
              <a:defRPr sz="4400"/>
            </a:lvl9pPr>
          </a:lstStyle>
          <a:p>
            <a:pPr lvl="0"/>
            <a:r>
              <a:rPr lang="en-US" dirty="0"/>
              <a:t>Chapter ##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5029200" y="3200400"/>
            <a:ext cx="3657600" cy="2925763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/>
            </a:lvl1pPr>
            <a:lvl2pPr marL="0" indent="0">
              <a:spcBef>
                <a:spcPts val="0"/>
              </a:spcBef>
              <a:buNone/>
              <a:defRPr/>
            </a:lvl2pPr>
            <a:lvl3pPr marL="0" indent="0">
              <a:spcBef>
                <a:spcPts val="0"/>
              </a:spcBef>
              <a:buNone/>
              <a:defRPr/>
            </a:lvl3pPr>
            <a:lvl4pPr marL="0" indent="0">
              <a:spcBef>
                <a:spcPts val="0"/>
              </a:spcBef>
              <a:buNone/>
              <a:defRPr/>
            </a:lvl4pPr>
            <a:lvl5pPr marL="0" indent="0">
              <a:spcBef>
                <a:spcPts val="0"/>
              </a:spcBef>
              <a:buNone/>
              <a:defRPr/>
            </a:lvl5pPr>
            <a:lvl6pPr marL="0" indent="0">
              <a:spcBef>
                <a:spcPts val="0"/>
              </a:spcBef>
              <a:buNone/>
              <a:defRPr/>
            </a:lvl6pPr>
            <a:lvl7pPr marL="0" indent="0">
              <a:spcBef>
                <a:spcPts val="0"/>
              </a:spcBef>
              <a:buNone/>
              <a:defRPr/>
            </a:lvl7pPr>
            <a:lvl8pPr marL="0" indent="0">
              <a:spcBef>
                <a:spcPts val="0"/>
              </a:spcBef>
              <a:buNone/>
              <a:defRPr/>
            </a:lvl8pPr>
            <a:lvl9pPr marL="0" indent="0">
              <a:spcBef>
                <a:spcPts val="0"/>
              </a:spcBef>
              <a:buNone/>
              <a:defRPr/>
            </a:lvl9pPr>
          </a:lstStyle>
          <a:p>
            <a:pPr lvl="0"/>
            <a:r>
              <a:rPr lang="en-US" dirty="0"/>
              <a:t>Chapter title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93969" y="6622537"/>
            <a:ext cx="8595360" cy="23546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A9DF6EFB-3F44-496C-A842-1E0B3D3B975A}" type="datetimeFigureOut">
              <a:rPr lang="en-US" smtClean="0"/>
              <a:pPr/>
              <a:t>1/21/2021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B2350-5261-4F5C-9DF5-EF0D264FC8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 bwMode="white">
          <a:xfrm>
            <a:off x="-7938" y="6435725"/>
            <a:ext cx="9161464" cy="430213"/>
          </a:xfrm>
          <a:prstGeom prst="rect">
            <a:avLst/>
          </a:prstGeom>
          <a:solidFill>
            <a:srgbClr val="003057"/>
          </a:solidFill>
          <a:ln>
            <a:solidFill>
              <a:srgbClr val="0030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" name="Group 1"/>
          <p:cNvGrpSpPr/>
          <p:nvPr userDrawn="1"/>
        </p:nvGrpSpPr>
        <p:grpSpPr>
          <a:xfrm>
            <a:off x="33338" y="6400800"/>
            <a:ext cx="9156700" cy="465137"/>
            <a:chOff x="33338" y="6408738"/>
            <a:chExt cx="9156700" cy="465137"/>
          </a:xfrm>
        </p:grpSpPr>
        <p:pic>
          <p:nvPicPr>
            <p:cNvPr id="13" name="Always Learning Logo" descr="Pearson: Always Learning Logo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black">
            <a:xfrm>
              <a:off x="33338" y="6443663"/>
              <a:ext cx="1660525" cy="430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earson Logo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black">
            <a:xfrm>
              <a:off x="7748588" y="6442075"/>
              <a:ext cx="1441450" cy="430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Copyright" descr="Copyright 2015, 2012, 2009"/>
            <p:cNvSpPr txBox="1">
              <a:spLocks noChangeArrowheads="1"/>
            </p:cNvSpPr>
            <p:nvPr/>
          </p:nvSpPr>
          <p:spPr bwMode="auto">
            <a:xfrm>
              <a:off x="1413669" y="6408738"/>
              <a:ext cx="6316663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defRPr/>
              </a:pPr>
              <a:r>
                <a:rPr lang="en-US" altLang="en-US" sz="700" b="0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Copyright © 2018, 2015, 2011</a:t>
              </a:r>
              <a:r>
                <a:rPr lang="en-US" altLang="en-US" sz="700" b="0" baseline="0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altLang="en-US" sz="700" b="0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Pearson Education, Inc.</a:t>
              </a:r>
              <a:r>
                <a:rPr lang="en-US" altLang="en-US" sz="700" b="0" baseline="0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altLang="en-US" sz="700" b="0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All Rights Reserved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810628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Learning Objectives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215372"/>
            <a:ext cx="8229600" cy="622828"/>
          </a:xfrm>
        </p:spPr>
        <p:txBody>
          <a:bodyPr anchor="t"/>
          <a:lstStyle>
            <a:lvl1pPr>
              <a:defRPr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Learning Objectives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816430"/>
            <a:ext cx="8229600" cy="40277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Click to add Learning Objective(s)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4"/>
          </p:nvPr>
        </p:nvSpPr>
        <p:spPr>
          <a:xfrm>
            <a:off x="457200" y="1600200"/>
            <a:ext cx="8229600" cy="4525963"/>
          </a:xfrm>
        </p:spPr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</a:t>
            </a:r>
          </a:p>
          <a:p>
            <a:pPr lvl="6"/>
            <a:r>
              <a:rPr lang="en-US" dirty="0"/>
              <a:t>Seventh</a:t>
            </a:r>
          </a:p>
          <a:p>
            <a:pPr lvl="7"/>
            <a:r>
              <a:rPr lang="en-US" dirty="0"/>
              <a:t>Eighth</a:t>
            </a:r>
          </a:p>
          <a:p>
            <a:pPr lvl="8"/>
            <a:r>
              <a:rPr lang="en-US" dirty="0"/>
              <a:t>Ninth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A9DF6EFB-3F44-496C-A842-1E0B3D3B975A}" type="datetimeFigureOut">
              <a:rPr lang="en-US" smtClean="0"/>
              <a:pPr/>
              <a:t>1/21/2021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B2350-5261-4F5C-9DF5-EF0D264FC8D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24630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SzPct val="100000"/>
              <a:defRPr/>
            </a:lvl1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</a:t>
            </a:r>
          </a:p>
          <a:p>
            <a:pPr lvl="6"/>
            <a:r>
              <a:rPr lang="en-US" dirty="0"/>
              <a:t>Seventh</a:t>
            </a:r>
          </a:p>
          <a:p>
            <a:pPr lvl="7"/>
            <a:r>
              <a:rPr lang="en-US" dirty="0"/>
              <a:t>Eighth</a:t>
            </a:r>
          </a:p>
          <a:p>
            <a:pPr lvl="8"/>
            <a:r>
              <a:rPr lang="en-US" dirty="0"/>
              <a:t>Ninth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F6EFB-3F44-496C-A842-1E0B3D3B975A}" type="datetimeFigureOut">
              <a:rPr lang="en-US" smtClean="0"/>
              <a:pPr/>
              <a:t>1/21/2021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B2350-5261-4F5C-9DF5-EF0D264FC8D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09093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arning 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118872" indent="-118872">
              <a:buClr>
                <a:schemeClr val="bg1"/>
              </a:buClr>
              <a:buSzPct val="25000"/>
              <a:defRPr sz="2400"/>
            </a:lvl1pPr>
            <a:lvl2pPr marL="569913" indent="-285750">
              <a:defRPr sz="2000"/>
            </a:lvl2pPr>
            <a:lvl3pPr>
              <a:defRPr sz="2000"/>
            </a:lvl3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</a:t>
            </a:r>
          </a:p>
          <a:p>
            <a:pPr lvl="6"/>
            <a:r>
              <a:rPr lang="en-US" dirty="0"/>
              <a:t>Seventh</a:t>
            </a:r>
          </a:p>
          <a:p>
            <a:pPr lvl="7"/>
            <a:r>
              <a:rPr lang="en-US" dirty="0"/>
              <a:t>Eighth</a:t>
            </a:r>
          </a:p>
          <a:p>
            <a:pPr lvl="8"/>
            <a:r>
              <a:rPr lang="en-US" dirty="0"/>
              <a:t>Ninth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F6EFB-3F44-496C-A842-1E0B3D3B975A}" type="datetimeFigureOut">
              <a:rPr lang="en-US" smtClean="0"/>
              <a:pPr/>
              <a:t>1/21/2021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B2350-5261-4F5C-9DF5-EF0D264FC8D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2008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gure +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457200" y="228600"/>
            <a:ext cx="8229600" cy="1066800"/>
          </a:xfrm>
        </p:spPr>
        <p:txBody>
          <a:bodyPr anchor="t"/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figure number and title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5368160"/>
            <a:ext cx="8229600" cy="916856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600"/>
            </a:lvl1pPr>
            <a:lvl2pPr marL="0" indent="0">
              <a:spcBef>
                <a:spcPts val="0"/>
              </a:spcBef>
              <a:buNone/>
              <a:defRPr sz="1600"/>
            </a:lvl2pPr>
            <a:lvl3pPr marL="0" indent="0">
              <a:spcBef>
                <a:spcPts val="0"/>
              </a:spcBef>
              <a:buNone/>
              <a:defRPr sz="1600"/>
            </a:lvl3pPr>
            <a:lvl4pPr marL="0" indent="0">
              <a:spcBef>
                <a:spcPts val="0"/>
              </a:spcBef>
              <a:buNone/>
              <a:defRPr sz="1600"/>
            </a:lvl4pPr>
            <a:lvl5pPr marL="0" indent="0">
              <a:spcBef>
                <a:spcPts val="0"/>
              </a:spcBef>
              <a:buNone/>
              <a:defRPr sz="1600"/>
            </a:lvl5pPr>
            <a:lvl6pPr marL="0" indent="0">
              <a:spcBef>
                <a:spcPts val="0"/>
              </a:spcBef>
              <a:buNone/>
              <a:defRPr sz="1600"/>
            </a:lvl6pPr>
            <a:lvl7pPr marL="0" indent="0">
              <a:spcBef>
                <a:spcPts val="0"/>
              </a:spcBef>
              <a:buNone/>
              <a:defRPr sz="1600"/>
            </a:lvl7pPr>
            <a:lvl8pPr marL="0" indent="0">
              <a:spcBef>
                <a:spcPts val="0"/>
              </a:spcBef>
              <a:buNone/>
              <a:defRPr sz="1600"/>
            </a:lvl8pPr>
            <a:lvl9pPr marL="0" indent="0">
              <a:spcBef>
                <a:spcPts val="0"/>
              </a:spcBef>
              <a:buNone/>
              <a:defRPr sz="1600"/>
            </a:lvl9pPr>
          </a:lstStyle>
          <a:p>
            <a:pPr lvl="0"/>
            <a:r>
              <a:rPr lang="en-US" dirty="0"/>
              <a:t>Click to add caption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9DF6EFB-3F44-496C-A842-1E0B3D3B975A}" type="datetimeFigureOut">
              <a:rPr lang="en-US" smtClean="0"/>
              <a:pPr/>
              <a:t>1/21/2021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00B2350-5261-4F5C-9DF5-EF0D264FC8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 bwMode="white">
          <a:xfrm>
            <a:off x="-7938" y="6400800"/>
            <a:ext cx="9161464" cy="430213"/>
          </a:xfrm>
          <a:prstGeom prst="rect">
            <a:avLst/>
          </a:prstGeom>
          <a:solidFill>
            <a:srgbClr val="003057"/>
          </a:solidFill>
          <a:ln>
            <a:solidFill>
              <a:srgbClr val="0030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9" name="Group 8"/>
          <p:cNvGrpSpPr/>
          <p:nvPr userDrawn="1"/>
        </p:nvGrpSpPr>
        <p:grpSpPr>
          <a:xfrm>
            <a:off x="93969" y="6408738"/>
            <a:ext cx="9096069" cy="463550"/>
            <a:chOff x="93969" y="6408738"/>
            <a:chExt cx="9096069" cy="463550"/>
          </a:xfrm>
        </p:grpSpPr>
        <p:sp>
          <p:nvSpPr>
            <p:cNvPr id="6" name="Copyright"/>
            <p:cNvSpPr txBox="1">
              <a:spLocks noChangeArrowheads="1"/>
            </p:cNvSpPr>
            <p:nvPr/>
          </p:nvSpPr>
          <p:spPr bwMode="auto">
            <a:xfrm>
              <a:off x="93969" y="6408738"/>
              <a:ext cx="6316663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l">
                <a:defRPr/>
              </a:pPr>
              <a:r>
                <a:rPr lang="en-US" altLang="en-US" sz="700" b="0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Copyright © 2015, 2012, 2009</a:t>
              </a:r>
              <a:r>
                <a:rPr lang="en-US" altLang="en-US" sz="700" b="0" baseline="0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altLang="en-US" sz="700" b="0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Pearson Education, Inc.</a:t>
              </a:r>
              <a:r>
                <a:rPr lang="en-US" altLang="en-US" sz="700" b="0" baseline="0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altLang="en-US" sz="700" b="0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All Rights Reserved</a:t>
              </a:r>
            </a:p>
          </p:txBody>
        </p:sp>
        <p:pic>
          <p:nvPicPr>
            <p:cNvPr id="7" name="Pearson Logo" descr="Pearson_Bound_Whit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black">
            <a:xfrm>
              <a:off x="7748588" y="6442075"/>
              <a:ext cx="1441450" cy="430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037960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21637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3"/>
          </p:nvPr>
        </p:nvSpPr>
        <p:spPr>
          <a:xfrm>
            <a:off x="457200" y="3962400"/>
            <a:ext cx="8229600" cy="21637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F6EFB-3F44-496C-A842-1E0B3D3B975A}" type="datetimeFigureOut">
              <a:rPr lang="en-US" smtClean="0"/>
              <a:pPr/>
              <a:t>1/21/2021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B2350-5261-4F5C-9DF5-EF0D264FC8D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47999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447800"/>
            <a:ext cx="7772400" cy="2152651"/>
          </a:xfrm>
        </p:spPr>
        <p:txBody>
          <a:bodyPr anchor="b">
            <a:noAutofit/>
          </a:bodyPr>
          <a:lstStyle>
            <a:lvl1pPr algn="l">
              <a:defRPr sz="4000" b="1" cap="none" baseline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4687" y="3962400"/>
            <a:ext cx="7794627" cy="175260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F6EFB-3F44-496C-A842-1E0B3D3B975A}" type="datetimeFigureOut">
              <a:rPr lang="en-US" smtClean="0"/>
              <a:pPr/>
              <a:t>1/21/2021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B2350-5261-4F5C-9DF5-EF0D264FC8D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47041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2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F6EFB-3F44-496C-A842-1E0B3D3B975A}" type="datetimeFigureOut">
              <a:rPr lang="en-US" smtClean="0"/>
              <a:pPr/>
              <a:t>1/21/2021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B2350-5261-4F5C-9DF5-EF0D264FC8D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51265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white">
          <a:xfrm>
            <a:off x="0" y="0"/>
            <a:ext cx="9144000" cy="1371600"/>
          </a:xfrm>
          <a:prstGeom prst="rect">
            <a:avLst/>
          </a:prstGeom>
          <a:solidFill>
            <a:srgbClr val="0030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15372"/>
            <a:ext cx="8229600" cy="109728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</a:t>
            </a:r>
          </a:p>
          <a:p>
            <a:pPr lvl="6"/>
            <a:r>
              <a:rPr lang="en-US" dirty="0"/>
              <a:t>Seventh</a:t>
            </a:r>
          </a:p>
          <a:p>
            <a:pPr lvl="7"/>
            <a:r>
              <a:rPr lang="en-US" dirty="0"/>
              <a:t>Eighth</a:t>
            </a:r>
          </a:p>
          <a:p>
            <a:pPr lvl="8"/>
            <a:r>
              <a:rPr lang="en-US" dirty="0"/>
              <a:t>Ninth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3969" y="6172200"/>
            <a:ext cx="8595360" cy="23546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35713" y="113072"/>
            <a:ext cx="2133600" cy="1828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A9DF6EFB-3F44-496C-A842-1E0B3D3B975A}" type="datetimeFigureOut">
              <a:rPr lang="en-US" smtClean="0"/>
              <a:pPr/>
              <a:t>1/21/2021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69312" y="113072"/>
            <a:ext cx="551783" cy="1828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200B2350-5261-4F5C-9DF5-EF0D264FC8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 bwMode="white">
          <a:xfrm>
            <a:off x="-7938" y="6407663"/>
            <a:ext cx="9161464" cy="430213"/>
          </a:xfrm>
          <a:prstGeom prst="rect">
            <a:avLst/>
          </a:prstGeom>
          <a:solidFill>
            <a:srgbClr val="0030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93969" y="6380676"/>
            <a:ext cx="9096069" cy="463550"/>
            <a:chOff x="93969" y="6408738"/>
            <a:chExt cx="9096069" cy="463550"/>
          </a:xfrm>
        </p:grpSpPr>
        <p:sp>
          <p:nvSpPr>
            <p:cNvPr id="13" name="Copyright" descr="Pearson: Copyright 2015, 2012, 2009"/>
            <p:cNvSpPr txBox="1">
              <a:spLocks noChangeArrowheads="1"/>
            </p:cNvSpPr>
            <p:nvPr/>
          </p:nvSpPr>
          <p:spPr bwMode="auto">
            <a:xfrm>
              <a:off x="93969" y="6408738"/>
              <a:ext cx="6316663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l">
                <a:defRPr/>
              </a:pPr>
              <a:r>
                <a:rPr lang="en-US" altLang="en-US" sz="700" b="0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Copyright © 2018, 2015, 2011</a:t>
              </a:r>
              <a:r>
                <a:rPr lang="en-US" altLang="en-US" sz="700" b="0" baseline="0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altLang="en-US" sz="700" b="0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Pearson Education, Inc.</a:t>
              </a:r>
              <a:r>
                <a:rPr lang="en-US" altLang="en-US" sz="700" b="0" baseline="0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altLang="en-US" sz="700" b="0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All Rights Reserved</a:t>
              </a:r>
            </a:p>
          </p:txBody>
        </p:sp>
        <p:pic>
          <p:nvPicPr>
            <p:cNvPr id="14" name="Pearson Logo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black">
            <a:xfrm>
              <a:off x="7748588" y="6442075"/>
              <a:ext cx="1441450" cy="430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91570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7" r:id="rId2"/>
    <p:sldLayoutId id="2147483656" r:id="rId3"/>
    <p:sldLayoutId id="2147483650" r:id="rId4"/>
    <p:sldLayoutId id="2147483659" r:id="rId5"/>
    <p:sldLayoutId id="2147483658" r:id="rId6"/>
    <p:sldLayoutId id="2147483660" r:id="rId7"/>
    <p:sldLayoutId id="2147483651" r:id="rId8"/>
    <p:sldLayoutId id="2147483654" r:id="rId9"/>
    <p:sldLayoutId id="2147483655" r:id="rId10"/>
    <p:sldLayoutId id="2147483661" r:id="rId11"/>
    <p:sldLayoutId id="2147483662" r:id="rId12"/>
    <p:sldLayoutId id="2147483663" r:id="rId13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400" b="1" kern="1200">
          <a:solidFill>
            <a:schemeClr val="bg1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256032" indent="-256032" algn="l" defTabSz="914400" rtl="0" eaLnBrk="1" latinLnBrk="0" hangingPunct="1">
        <a:spcBef>
          <a:spcPts val="1500"/>
        </a:spcBef>
        <a:buClr>
          <a:schemeClr val="accent1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ts val="600"/>
        </a:spcBef>
        <a:buClr>
          <a:schemeClr val="accent1"/>
        </a:buClr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ts val="600"/>
        </a:spcBef>
        <a:buClr>
          <a:schemeClr val="accent1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ts val="600"/>
        </a:spcBef>
        <a:buClr>
          <a:schemeClr val="accent1"/>
        </a:buClr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ts val="6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ts val="3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ts val="3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ts val="3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ts val="3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7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20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23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HapIGjHkBHU" TargetMode="External"/><Relationship Id="rId2" Type="http://schemas.openxmlformats.org/officeDocument/2006/relationships/hyperlink" Target="https://www.youtube.com/watch?v=fTAUq6G9apg" TargetMode="External"/><Relationship Id="rId1" Type="http://schemas.openxmlformats.org/officeDocument/2006/relationships/slideLayout" Target="../slideLayouts/slideLayout13.xml"/><Relationship Id="rId5" Type="http://schemas.openxmlformats.org/officeDocument/2006/relationships/hyperlink" Target="https://www.youtube.com/watch?v=s2WGFELXPNg" TargetMode="External"/><Relationship Id="rId4" Type="http://schemas.openxmlformats.org/officeDocument/2006/relationships/hyperlink" Target="https://www.youtube.com/watch?v=DBDGOvsxpq8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Automotive Engines Theory and Servicing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Ninth Edition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Chapter 11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Diesel Engine Operation and Diagnosis</a:t>
            </a:r>
          </a:p>
        </p:txBody>
      </p:sp>
      <p:pic>
        <p:nvPicPr>
          <p:cNvPr id="6" name="Picture 5" descr="01346540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8576" y="1447799"/>
            <a:ext cx="3840480" cy="490061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4B0958-AAF6-4181-A1AD-45620D6357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2487" y="381000"/>
            <a:ext cx="7439025" cy="877163"/>
          </a:xfrm>
        </p:spPr>
        <p:txBody>
          <a:bodyPr/>
          <a:lstStyle/>
          <a:p>
            <a:r>
              <a:rPr lang="en-US" sz="2400" dirty="0"/>
              <a:t>Animation: Diesel High Pressure Common Rail</a:t>
            </a:r>
            <a:br>
              <a:rPr lang="en-US" sz="1800" dirty="0"/>
            </a:br>
            <a:r>
              <a:rPr lang="en-US" sz="900" dirty="0">
                <a:solidFill>
                  <a:schemeClr val="bg2"/>
                </a:solidFill>
              </a:rPr>
              <a:t>(The animation will automatically start in a few seconds) </a:t>
            </a:r>
            <a:endParaRPr lang="en-US" sz="900" dirty="0"/>
          </a:p>
        </p:txBody>
      </p:sp>
      <p:pic>
        <p:nvPicPr>
          <p:cNvPr id="6" name="diesel_hi_press_common_rail">
            <a:hlinkClick r:id="" action="ppaction://media"/>
            <a:extLst>
              <a:ext uri="{FF2B5EF4-FFF2-40B4-BE49-F238E27FC236}">
                <a16:creationId xmlns:a16="http://schemas.microsoft.com/office/drawing/2014/main" id="{0386CC0C-C6CC-4BC0-A34A-352E4D2D5AC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0726" y="1600200"/>
            <a:ext cx="7722548" cy="4343400"/>
          </a:xfrm>
        </p:spPr>
      </p:pic>
    </p:spTree>
    <p:extLst>
      <p:ext uri="{BB962C8B-B14F-4D97-AF65-F5344CB8AC3E}">
        <p14:creationId xmlns:p14="http://schemas.microsoft.com/office/powerpoint/2010/main" val="2344462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1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THREE PHASES OF COMBUSTION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are the three phases to the combustion in a diesel engine?</a:t>
            </a:r>
          </a:p>
        </p:txBody>
      </p:sp>
    </p:spTree>
    <p:extLst>
      <p:ext uri="{BB962C8B-B14F-4D97-AF65-F5344CB8AC3E}">
        <p14:creationId xmlns:p14="http://schemas.microsoft.com/office/powerpoint/2010/main" val="34790965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FUEL TANK AND LIFT PUMP</a:t>
            </a:r>
            <a:br>
              <a:rPr lang="en-US" dirty="0"/>
            </a:br>
            <a:r>
              <a:rPr lang="en-US" dirty="0"/>
              <a:t>PARTS INVOLVED</a:t>
            </a:r>
          </a:p>
        </p:txBody>
      </p:sp>
      <p:sp>
        <p:nvSpPr>
          <p:cNvPr id="13314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4191000" cy="4525963"/>
          </a:xfrm>
        </p:spPr>
        <p:txBody>
          <a:bodyPr/>
          <a:lstStyle/>
          <a:p>
            <a:r>
              <a:rPr lang="en-US" dirty="0"/>
              <a:t>A fuel tank used on a vehicle equipped with a diesel engine differs from the one used with a gasoline engine.</a:t>
            </a:r>
          </a:p>
          <a:p>
            <a:pPr lvl="1"/>
            <a:r>
              <a:rPr lang="en-US" dirty="0"/>
              <a:t>The filler neck is larger for diesel fuel. </a:t>
            </a:r>
          </a:p>
          <a:p>
            <a:pPr lvl="1"/>
            <a:r>
              <a:rPr lang="en-US" dirty="0"/>
              <a:t>There are no evaporative emission control devices or a charcoal (carbon) canister.</a:t>
            </a:r>
          </a:p>
        </p:txBody>
      </p:sp>
      <p:grpSp>
        <p:nvGrpSpPr>
          <p:cNvPr id="13315" name="Group 7"/>
          <p:cNvGrpSpPr>
            <a:grpSpLocks/>
          </p:cNvGrpSpPr>
          <p:nvPr/>
        </p:nvGrpSpPr>
        <p:grpSpPr bwMode="auto">
          <a:xfrm>
            <a:off x="4724400" y="1600200"/>
            <a:ext cx="4267200" cy="4425950"/>
            <a:chOff x="2880" y="1042"/>
            <a:chExt cx="2688" cy="2788"/>
          </a:xfrm>
        </p:grpSpPr>
        <p:pic>
          <p:nvPicPr>
            <p:cNvPr id="13316" name="Picture 4" descr="AAJKYSI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4" y="1042"/>
              <a:ext cx="2626" cy="2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52966" name="Rectangle 6"/>
            <p:cNvSpPr>
              <a:spLocks noChangeArrowheads="1"/>
            </p:cNvSpPr>
            <p:nvPr/>
          </p:nvSpPr>
          <p:spPr bwMode="auto">
            <a:xfrm>
              <a:off x="2880" y="3504"/>
              <a:ext cx="2688" cy="326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b="1" dirty="0">
                  <a:cs typeface="+mn-cs"/>
                </a:rPr>
                <a:t>FIGURE 11–7 </a:t>
              </a:r>
              <a:r>
                <a:rPr lang="en-US" dirty="0">
                  <a:cs typeface="+mn-cs"/>
                </a:rPr>
                <a:t>A fuel temperature sensor is being tested using an ice bath.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201850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INJECTION PUMP</a:t>
            </a:r>
          </a:p>
        </p:txBody>
      </p:sp>
      <p:sp>
        <p:nvSpPr>
          <p:cNvPr id="14338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3962400" cy="4525963"/>
          </a:xfrm>
        </p:spPr>
        <p:txBody>
          <a:bodyPr/>
          <a:lstStyle/>
          <a:p>
            <a:r>
              <a:rPr lang="en-US" dirty="0"/>
              <a:t>Need For High-pressure Fuel Pump</a:t>
            </a:r>
          </a:p>
          <a:p>
            <a:r>
              <a:rPr lang="en-US" dirty="0"/>
              <a:t>Distributor Injection Pump</a:t>
            </a:r>
          </a:p>
          <a:p>
            <a:r>
              <a:rPr lang="en-US" dirty="0"/>
              <a:t>High-pressure Common Rail</a:t>
            </a:r>
          </a:p>
        </p:txBody>
      </p:sp>
      <p:grpSp>
        <p:nvGrpSpPr>
          <p:cNvPr id="14339" name="Group 7"/>
          <p:cNvGrpSpPr>
            <a:grpSpLocks/>
          </p:cNvGrpSpPr>
          <p:nvPr/>
        </p:nvGrpSpPr>
        <p:grpSpPr bwMode="auto">
          <a:xfrm>
            <a:off x="4572000" y="1752600"/>
            <a:ext cx="4267200" cy="4021138"/>
            <a:chOff x="2880" y="1239"/>
            <a:chExt cx="2688" cy="2533"/>
          </a:xfrm>
        </p:grpSpPr>
        <p:pic>
          <p:nvPicPr>
            <p:cNvPr id="14340" name="Picture 4" descr="AAJKYSJ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4" y="1239"/>
              <a:ext cx="2626" cy="20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53990" name="Rectangle 6"/>
            <p:cNvSpPr>
              <a:spLocks noChangeArrowheads="1"/>
            </p:cNvSpPr>
            <p:nvPr/>
          </p:nvSpPr>
          <p:spPr bwMode="auto">
            <a:xfrm>
              <a:off x="2880" y="3312"/>
              <a:ext cx="2688" cy="46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b="1" dirty="0">
                  <a:cs typeface="+mn-cs"/>
                </a:rPr>
                <a:t>FIGURE 11–8 </a:t>
              </a:r>
              <a:r>
                <a:rPr lang="en-US" dirty="0">
                  <a:cs typeface="+mn-cs"/>
                </a:rPr>
                <a:t>A typical distributor-type diesel injection pump showing the pump, lines, and fuel filter.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810791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4B0958-AAF6-4181-A1AD-45620D6357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0175" y="762000"/>
            <a:ext cx="6343650" cy="507831"/>
          </a:xfrm>
        </p:spPr>
        <p:txBody>
          <a:bodyPr/>
          <a:lstStyle/>
          <a:p>
            <a:r>
              <a:rPr lang="en-US" sz="2400" dirty="0"/>
              <a:t>Animation: Diesel Fuel System</a:t>
            </a:r>
            <a:br>
              <a:rPr lang="en-US" sz="1800" dirty="0"/>
            </a:br>
            <a:r>
              <a:rPr lang="en-US" sz="900" dirty="0">
                <a:solidFill>
                  <a:schemeClr val="bg2"/>
                </a:solidFill>
              </a:rPr>
              <a:t>(The animation will automatically start in a few seconds) </a:t>
            </a:r>
            <a:endParaRPr lang="en-US" sz="900" dirty="0"/>
          </a:p>
        </p:txBody>
      </p:sp>
      <p:pic>
        <p:nvPicPr>
          <p:cNvPr id="6" name="Diesel_Fuel_System">
            <a:hlinkClick r:id="" action="ppaction://media"/>
            <a:extLst>
              <a:ext uri="{FF2B5EF4-FFF2-40B4-BE49-F238E27FC236}">
                <a16:creationId xmlns:a16="http://schemas.microsoft.com/office/drawing/2014/main" id="{7B60D1CA-8395-4764-95CF-71E0D3F0BA7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0726" y="1524000"/>
            <a:ext cx="7722548" cy="4343400"/>
          </a:xfrm>
        </p:spPr>
      </p:pic>
    </p:spTree>
    <p:extLst>
      <p:ext uri="{BB962C8B-B14F-4D97-AF65-F5344CB8AC3E}">
        <p14:creationId xmlns:p14="http://schemas.microsoft.com/office/powerpoint/2010/main" val="3916454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44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HEUI SYSTEM (1 OF 2)</a:t>
            </a:r>
          </a:p>
        </p:txBody>
      </p:sp>
      <p:sp>
        <p:nvSpPr>
          <p:cNvPr id="1638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components used include:</a:t>
            </a:r>
          </a:p>
          <a:p>
            <a:pPr lvl="1"/>
            <a:r>
              <a:rPr lang="en-US" dirty="0"/>
              <a:t>High-pressure engine oil pump and reservoir</a:t>
            </a:r>
          </a:p>
          <a:p>
            <a:pPr lvl="1"/>
            <a:r>
              <a:rPr lang="en-US" dirty="0"/>
              <a:t>Pressure regulator for the engine oil</a:t>
            </a:r>
          </a:p>
          <a:p>
            <a:pPr lvl="1"/>
            <a:r>
              <a:rPr lang="en-US" dirty="0"/>
              <a:t>Passages in the cylinder head for flow of fuel to the injectors</a:t>
            </a:r>
          </a:p>
        </p:txBody>
      </p:sp>
    </p:spTree>
    <p:extLst>
      <p:ext uri="{BB962C8B-B14F-4D97-AF65-F5344CB8AC3E}">
        <p14:creationId xmlns:p14="http://schemas.microsoft.com/office/powerpoint/2010/main" val="18699569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HEUI SYSTEM (2 OF 2)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engine oil is pressurized to provide an opening pressure strong enough to overcome the fuel pressure when the solenoid is commanded to open by the PCM.</a:t>
            </a:r>
          </a:p>
        </p:txBody>
      </p:sp>
    </p:spTree>
    <p:extLst>
      <p:ext uri="{BB962C8B-B14F-4D97-AF65-F5344CB8AC3E}">
        <p14:creationId xmlns:p14="http://schemas.microsoft.com/office/powerpoint/2010/main" val="20708004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100" cap="all" dirty="0"/>
              <a:t>FIGURE 11–11</a:t>
            </a:r>
            <a:r>
              <a:rPr lang="en-US" sz="2100" dirty="0"/>
              <a:t> A HEUI injector from a Ford PowerStroke diesel engine. The O-ring grooves indicate the location of the O-rings that seal the fuel section of the injector from coolant and from the engine oil.</a:t>
            </a:r>
          </a:p>
        </p:txBody>
      </p:sp>
      <p:pic>
        <p:nvPicPr>
          <p:cNvPr id="3" name="Picture 2" descr="65400110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91640" y="1724559"/>
            <a:ext cx="5760720" cy="4323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1801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DIESEL INJECTOR NOZZLES (1 OF 2)</a:t>
            </a:r>
          </a:p>
        </p:txBody>
      </p:sp>
      <p:sp>
        <p:nvSpPr>
          <p:cNvPr id="1945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tip of the injector nozzle has many holes to deliver an atomized spray of diesel fuel into the cylinder. </a:t>
            </a:r>
          </a:p>
          <a:p>
            <a:r>
              <a:rPr lang="en-US" dirty="0"/>
              <a:t>The electric solenoid attached to the injector nozzle is computer controlled and opens to allow fuel to flow into the injector pressure chamber.</a:t>
            </a:r>
          </a:p>
        </p:txBody>
      </p:sp>
    </p:spTree>
    <p:extLst>
      <p:ext uri="{BB962C8B-B14F-4D97-AF65-F5344CB8AC3E}">
        <p14:creationId xmlns:p14="http://schemas.microsoft.com/office/powerpoint/2010/main" val="38058061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DIESEL INJECTOR NOZZLES (2 OF 2)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Parts of a diesel injector nozzle include:</a:t>
            </a:r>
          </a:p>
          <a:p>
            <a:pPr lvl="1"/>
            <a:r>
              <a:rPr lang="en-US" dirty="0"/>
              <a:t>Heat shield</a:t>
            </a:r>
          </a:p>
          <a:p>
            <a:pPr lvl="1"/>
            <a:r>
              <a:rPr lang="en-US" dirty="0"/>
              <a:t>Injector body</a:t>
            </a:r>
          </a:p>
          <a:p>
            <a:pPr lvl="1"/>
            <a:r>
              <a:rPr lang="en-US" dirty="0"/>
              <a:t>Diesel injector needle valve</a:t>
            </a:r>
          </a:p>
          <a:p>
            <a:pPr lvl="1"/>
            <a:r>
              <a:rPr lang="en-US" dirty="0"/>
              <a:t>Injector pressure chamber</a:t>
            </a:r>
          </a:p>
        </p:txBody>
      </p:sp>
    </p:spTree>
    <p:extLst>
      <p:ext uri="{BB962C8B-B14F-4D97-AF65-F5344CB8AC3E}">
        <p14:creationId xmlns:p14="http://schemas.microsoft.com/office/powerpoint/2010/main" val="4949593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OBJECTIVES (1 OF 3)</a:t>
            </a:r>
          </a:p>
        </p:txBody>
      </p:sp>
      <p:sp>
        <p:nvSpPr>
          <p:cNvPr id="7170" name="Rectangle 8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-29718">
              <a:buNone/>
            </a:pPr>
            <a:r>
              <a:rPr lang="en-US" b="1" dirty="0">
                <a:solidFill>
                  <a:srgbClr val="007FA3"/>
                </a:solidFill>
              </a:rPr>
              <a:t>11.1</a:t>
            </a:r>
            <a:r>
              <a:rPr lang="en-US" dirty="0"/>
              <a:t> State the characteristics of diesel engines. </a:t>
            </a:r>
          </a:p>
          <a:p>
            <a:pPr marL="0" indent="-29718">
              <a:buNone/>
            </a:pPr>
            <a:r>
              <a:rPr lang="en-US" b="1" dirty="0">
                <a:solidFill>
                  <a:srgbClr val="007FA3"/>
                </a:solidFill>
              </a:rPr>
              <a:t>11.2</a:t>
            </a:r>
            <a:r>
              <a:rPr lang="en-US" dirty="0"/>
              <a:t> Describe the fuel tank and lift pump, injection pump, and engine-driven vacuum pump. </a:t>
            </a:r>
          </a:p>
          <a:p>
            <a:pPr marL="0" indent="-29718">
              <a:buNone/>
            </a:pPr>
            <a:r>
              <a:rPr lang="en-US" b="1" dirty="0">
                <a:solidFill>
                  <a:srgbClr val="007FA3"/>
                </a:solidFill>
              </a:rPr>
              <a:t>11.3</a:t>
            </a:r>
            <a:r>
              <a:rPr lang="en-US" dirty="0"/>
              <a:t> Explain the HEUI system.</a:t>
            </a:r>
          </a:p>
          <a:p>
            <a:pPr marL="0" indent="-29718">
              <a:buNone/>
            </a:pPr>
            <a:r>
              <a:rPr lang="en-US" b="1" dirty="0">
                <a:solidFill>
                  <a:srgbClr val="007FA3"/>
                </a:solidFill>
              </a:rPr>
              <a:t>11.4</a:t>
            </a:r>
            <a:r>
              <a:rPr lang="en-US" dirty="0"/>
              <a:t> Discuss the purpose of glow plugs, diesel fuel heaters, diesel injector nozzles, and accelerator pedal position sensors.</a:t>
            </a:r>
          </a:p>
        </p:txBody>
      </p:sp>
    </p:spTree>
    <p:extLst>
      <p:ext uri="{BB962C8B-B14F-4D97-AF65-F5344CB8AC3E}">
        <p14:creationId xmlns:p14="http://schemas.microsoft.com/office/powerpoint/2010/main" val="16139637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all" dirty="0"/>
              <a:t>FIGURE 11–12</a:t>
            </a:r>
            <a:r>
              <a:rPr lang="en-US" dirty="0"/>
              <a:t> Typical computer-controlled diesel engine fuel injectors.</a:t>
            </a:r>
          </a:p>
        </p:txBody>
      </p:sp>
      <p:pic>
        <p:nvPicPr>
          <p:cNvPr id="3" name="Picture 2" descr="65400110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91640" y="1724559"/>
            <a:ext cx="5760720" cy="4323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3559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4B0958-AAF6-4181-A1AD-45620D6357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0175" y="762000"/>
            <a:ext cx="6343650" cy="507831"/>
          </a:xfrm>
        </p:spPr>
        <p:txBody>
          <a:bodyPr/>
          <a:lstStyle/>
          <a:p>
            <a:r>
              <a:rPr lang="en-US" sz="2400" dirty="0"/>
              <a:t>Animation: Diesel Fuel Viscosity</a:t>
            </a:r>
            <a:br>
              <a:rPr lang="en-US" sz="1800" dirty="0"/>
            </a:br>
            <a:r>
              <a:rPr lang="en-US" sz="900" dirty="0">
                <a:solidFill>
                  <a:schemeClr val="bg2"/>
                </a:solidFill>
              </a:rPr>
              <a:t>(The animation will automatically start in a few seconds) </a:t>
            </a:r>
            <a:endParaRPr lang="en-US" sz="900" dirty="0"/>
          </a:p>
        </p:txBody>
      </p:sp>
      <p:pic>
        <p:nvPicPr>
          <p:cNvPr id="6" name="Diesel_Fuel_Viscosity">
            <a:hlinkClick r:id="" action="ppaction://media"/>
            <a:extLst>
              <a:ext uri="{FF2B5EF4-FFF2-40B4-BE49-F238E27FC236}">
                <a16:creationId xmlns:a16="http://schemas.microsoft.com/office/drawing/2014/main" id="{598A9BA4-9E21-4C47-8B77-418B86EFA90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5242" y="1447800"/>
            <a:ext cx="7993515" cy="4495800"/>
          </a:xfrm>
        </p:spPr>
      </p:pic>
    </p:spTree>
    <p:extLst>
      <p:ext uri="{BB962C8B-B14F-4D97-AF65-F5344CB8AC3E}">
        <p14:creationId xmlns:p14="http://schemas.microsoft.com/office/powerpoint/2010/main" val="3622228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04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GLOW PLUGS</a:t>
            </a:r>
          </a:p>
        </p:txBody>
      </p:sp>
      <p:sp>
        <p:nvSpPr>
          <p:cNvPr id="17410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Purpose and Function</a:t>
            </a:r>
          </a:p>
          <a:p>
            <a:r>
              <a:rPr lang="en-US" dirty="0"/>
              <a:t>Operation</a:t>
            </a:r>
          </a:p>
          <a:p>
            <a:r>
              <a:rPr lang="en-US" dirty="0"/>
              <a:t>Heated Inlet Air</a:t>
            </a:r>
          </a:p>
        </p:txBody>
      </p:sp>
      <p:grpSp>
        <p:nvGrpSpPr>
          <p:cNvPr id="17411" name="Group 7"/>
          <p:cNvGrpSpPr>
            <a:grpSpLocks/>
          </p:cNvGrpSpPr>
          <p:nvPr/>
        </p:nvGrpSpPr>
        <p:grpSpPr bwMode="auto">
          <a:xfrm>
            <a:off x="4572000" y="1676400"/>
            <a:ext cx="4222750" cy="3894138"/>
            <a:chOff x="2880" y="1271"/>
            <a:chExt cx="2660" cy="2453"/>
          </a:xfrm>
        </p:grpSpPr>
        <p:pic>
          <p:nvPicPr>
            <p:cNvPr id="17412" name="Picture 4" descr="AAJKYSP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4" y="1271"/>
              <a:ext cx="2626" cy="19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63206" name="Rectangle 6"/>
            <p:cNvSpPr>
              <a:spLocks noChangeArrowheads="1"/>
            </p:cNvSpPr>
            <p:nvPr/>
          </p:nvSpPr>
          <p:spPr bwMode="auto">
            <a:xfrm>
              <a:off x="2880" y="3264"/>
              <a:ext cx="2640" cy="46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b="1" dirty="0">
                  <a:cs typeface="+mn-cs"/>
                </a:rPr>
                <a:t>FIGURE 11–14 </a:t>
              </a:r>
              <a:r>
                <a:rPr lang="en-US" dirty="0">
                  <a:cs typeface="+mn-cs"/>
                </a:rPr>
                <a:t>A glow plug assortment showing the various types and sizes of glow plugs used. Always use the specified glow plugs.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966234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4B0958-AAF6-4181-A1AD-45620D6357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0175" y="762000"/>
            <a:ext cx="6343650" cy="507831"/>
          </a:xfrm>
        </p:spPr>
        <p:txBody>
          <a:bodyPr/>
          <a:lstStyle/>
          <a:p>
            <a:r>
              <a:rPr lang="en-US" sz="2400" dirty="0"/>
              <a:t>Animation: Glow Plug Operation</a:t>
            </a:r>
            <a:br>
              <a:rPr lang="en-US" sz="1800" dirty="0"/>
            </a:br>
            <a:r>
              <a:rPr lang="en-US" sz="900" dirty="0">
                <a:solidFill>
                  <a:schemeClr val="bg2"/>
                </a:solidFill>
              </a:rPr>
              <a:t>(The animation will automatically start in a few seconds) </a:t>
            </a:r>
            <a:endParaRPr lang="en-US" sz="900" dirty="0"/>
          </a:p>
        </p:txBody>
      </p:sp>
      <p:pic>
        <p:nvPicPr>
          <p:cNvPr id="6" name="Glow_Plug_Operation">
            <a:hlinkClick r:id="" action="ppaction://media"/>
            <a:extLst>
              <a:ext uri="{FF2B5EF4-FFF2-40B4-BE49-F238E27FC236}">
                <a16:creationId xmlns:a16="http://schemas.microsoft.com/office/drawing/2014/main" id="{56CF22D9-0059-4231-9EEB-4B6CBAC3768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3951" y="1600200"/>
            <a:ext cx="7316098" cy="4114800"/>
          </a:xfrm>
        </p:spPr>
      </p:pic>
    </p:spTree>
    <p:extLst>
      <p:ext uri="{BB962C8B-B14F-4D97-AF65-F5344CB8AC3E}">
        <p14:creationId xmlns:p14="http://schemas.microsoft.com/office/powerpoint/2010/main" val="74687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1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ENGINE-DRIVEN VACUUM PUMP (1 OF 2)</a:t>
            </a:r>
          </a:p>
        </p:txBody>
      </p:sp>
      <p:sp>
        <p:nvSpPr>
          <p:cNvPr id="1536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Because a diesel engine is unthrottled, it creates very little vacuum in the intake manifold. </a:t>
            </a:r>
          </a:p>
          <a:p>
            <a:pPr lvl="1"/>
            <a:r>
              <a:rPr lang="en-US" dirty="0"/>
              <a:t>Several engine and vehicle components operate using vacuum, such as the exhaust gas recirculation (EGR) valve and the heating and ventilation blend and air doors. </a:t>
            </a:r>
          </a:p>
        </p:txBody>
      </p:sp>
    </p:spTree>
    <p:extLst>
      <p:ext uri="{BB962C8B-B14F-4D97-AF65-F5344CB8AC3E}">
        <p14:creationId xmlns:p14="http://schemas.microsoft.com/office/powerpoint/2010/main" val="29402779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ENGINE-DRIVEN VACUUM PUMP (2 OF 2)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dirty="0"/>
              <a:t>Most diesels used in cars and light trucks are equipped with an engine-driven vacuum pump to supply the vacuum for these components.</a:t>
            </a:r>
          </a:p>
        </p:txBody>
      </p:sp>
    </p:spTree>
    <p:extLst>
      <p:ext uri="{BB962C8B-B14F-4D97-AF65-F5344CB8AC3E}">
        <p14:creationId xmlns:p14="http://schemas.microsoft.com/office/powerpoint/2010/main" val="37385389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DIESEL FUEL HEATERS</a:t>
            </a:r>
          </a:p>
        </p:txBody>
      </p:sp>
      <p:sp>
        <p:nvSpPr>
          <p:cNvPr id="1843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Diesel fuel heaters help prevent power loss and stalling in cold weather. </a:t>
            </a:r>
          </a:p>
          <a:p>
            <a:pPr lvl="1"/>
            <a:r>
              <a:rPr lang="en-US" dirty="0"/>
              <a:t>The heater is placed in the fuel line between the tank and the primary filter. </a:t>
            </a:r>
          </a:p>
          <a:p>
            <a:pPr lvl="1"/>
            <a:r>
              <a:rPr lang="en-US" dirty="0"/>
              <a:t>Some coolant heaters are thermostatically controlled, which allows fuel to bypass the heater once it has reached operating temperature.</a:t>
            </a:r>
          </a:p>
        </p:txBody>
      </p:sp>
    </p:spTree>
    <p:extLst>
      <p:ext uri="{BB962C8B-B14F-4D97-AF65-F5344CB8AC3E}">
        <p14:creationId xmlns:p14="http://schemas.microsoft.com/office/powerpoint/2010/main" val="18336188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ACCELERATOR PEDAL POSITION SENSOR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Some light-truck diesel engines are equipped with an electronic throttle to control the amount of fuel injected into the engine.</a:t>
            </a:r>
          </a:p>
          <a:p>
            <a:r>
              <a:rPr lang="en-US" dirty="0"/>
              <a:t>A throttle-by-wire system uses an accelerator pedal position (APP) sensor. </a:t>
            </a:r>
          </a:p>
        </p:txBody>
      </p:sp>
    </p:spTree>
    <p:extLst>
      <p:ext uri="{BB962C8B-B14F-4D97-AF65-F5344CB8AC3E}">
        <p14:creationId xmlns:p14="http://schemas.microsoft.com/office/powerpoint/2010/main" val="5880324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all" dirty="0"/>
              <a:t>FIGURE 11–17</a:t>
            </a:r>
            <a:r>
              <a:rPr lang="en-US" dirty="0"/>
              <a:t> A typical accelerator pedal position (APP) sensor uses three different sensors in one package with each creating a different voltage as the accelerator is moved.</a:t>
            </a:r>
          </a:p>
        </p:txBody>
      </p:sp>
      <p:pic>
        <p:nvPicPr>
          <p:cNvPr id="3" name="Picture 2" descr="65400110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50746" y="1922069"/>
            <a:ext cx="5442508" cy="3928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7034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DIESEL ENGINE TURBOCHARGERS</a:t>
            </a:r>
          </a:p>
        </p:txBody>
      </p:sp>
      <p:sp>
        <p:nvSpPr>
          <p:cNvPr id="20482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3962400" cy="4525963"/>
          </a:xfrm>
        </p:spPr>
        <p:txBody>
          <a:bodyPr/>
          <a:lstStyle/>
          <a:p>
            <a:r>
              <a:rPr lang="en-US" dirty="0"/>
              <a:t>Turbocharged Diesels</a:t>
            </a:r>
          </a:p>
          <a:p>
            <a:r>
              <a:rPr lang="en-US" dirty="0"/>
              <a:t>Air Charge Cooler</a:t>
            </a:r>
          </a:p>
          <a:p>
            <a:r>
              <a:rPr lang="en-US" dirty="0"/>
              <a:t>Variable Turbocharger</a:t>
            </a:r>
          </a:p>
        </p:txBody>
      </p:sp>
      <p:grpSp>
        <p:nvGrpSpPr>
          <p:cNvPr id="20483" name="Group 7"/>
          <p:cNvGrpSpPr>
            <a:grpSpLocks/>
          </p:cNvGrpSpPr>
          <p:nvPr/>
        </p:nvGrpSpPr>
        <p:grpSpPr bwMode="auto">
          <a:xfrm>
            <a:off x="4625975" y="1825625"/>
            <a:ext cx="4168775" cy="3736975"/>
            <a:chOff x="2914" y="1370"/>
            <a:chExt cx="2626" cy="2354"/>
          </a:xfrm>
        </p:grpSpPr>
        <p:pic>
          <p:nvPicPr>
            <p:cNvPr id="20484" name="Picture 4" descr="AAJKYST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4" y="1370"/>
              <a:ext cx="2626" cy="17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69350" name="Rectangle 6"/>
            <p:cNvSpPr>
              <a:spLocks noChangeArrowheads="1"/>
            </p:cNvSpPr>
            <p:nvPr/>
          </p:nvSpPr>
          <p:spPr bwMode="auto">
            <a:xfrm>
              <a:off x="2928" y="3264"/>
              <a:ext cx="2592" cy="46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b="1" dirty="0">
                  <a:cs typeface="+mn-cs"/>
                </a:rPr>
                <a:t>FIGURE 11–18 </a:t>
              </a:r>
              <a:r>
                <a:rPr lang="en-US" dirty="0">
                  <a:cs typeface="+mn-cs"/>
                </a:rPr>
                <a:t>A Cummins diesel turbocharger is used to increase the power and torque of the engine.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075640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OBJECTIVES (2 OF 3)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-29718">
              <a:buNone/>
            </a:pPr>
            <a:r>
              <a:rPr lang="en-US" b="1" dirty="0">
                <a:solidFill>
                  <a:srgbClr val="007FA3"/>
                </a:solidFill>
              </a:rPr>
              <a:t>11.5</a:t>
            </a:r>
            <a:r>
              <a:rPr lang="en-US" dirty="0"/>
              <a:t> Explain the purpose of diesel engine turbochargers. </a:t>
            </a:r>
          </a:p>
          <a:p>
            <a:pPr marL="0" indent="-29718">
              <a:buNone/>
            </a:pPr>
            <a:r>
              <a:rPr lang="en-US" b="1" dirty="0">
                <a:solidFill>
                  <a:srgbClr val="007FA3"/>
                </a:solidFill>
              </a:rPr>
              <a:t>11.6 </a:t>
            </a:r>
            <a:r>
              <a:rPr lang="en-US" dirty="0"/>
              <a:t>Discuss the purpose of the exhaust gas recirculation system, selective catalytic reduction, and diesel oxidation catalysts. </a:t>
            </a:r>
          </a:p>
          <a:p>
            <a:pPr marL="0" indent="-29718">
              <a:buNone/>
            </a:pPr>
            <a:r>
              <a:rPr lang="en-US" b="1" dirty="0">
                <a:solidFill>
                  <a:srgbClr val="007FA3"/>
                </a:solidFill>
              </a:rPr>
              <a:t>11.7</a:t>
            </a:r>
            <a:r>
              <a:rPr lang="en-US" dirty="0"/>
              <a:t> Explain diesel particulate matter, and discuss the function of diesel exhaust particulate filters.</a:t>
            </a:r>
          </a:p>
        </p:txBody>
      </p:sp>
    </p:spTree>
    <p:extLst>
      <p:ext uri="{BB962C8B-B14F-4D97-AF65-F5344CB8AC3E}">
        <p14:creationId xmlns:p14="http://schemas.microsoft.com/office/powerpoint/2010/main" val="260789979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4B0958-AAF6-4181-A1AD-45620D6357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4800"/>
            <a:ext cx="8458200" cy="877163"/>
          </a:xfrm>
        </p:spPr>
        <p:txBody>
          <a:bodyPr/>
          <a:lstStyle/>
          <a:p>
            <a:r>
              <a:rPr lang="en-US" sz="2400" dirty="0"/>
              <a:t>Animation: Diesel Turbocharger and Intercooler Systems</a:t>
            </a:r>
            <a:br>
              <a:rPr lang="en-US" sz="1800" dirty="0"/>
            </a:br>
            <a:r>
              <a:rPr lang="en-US" sz="900" dirty="0">
                <a:solidFill>
                  <a:schemeClr val="bg2"/>
                </a:solidFill>
              </a:rPr>
              <a:t>(The animation will automatically start in a few seconds) </a:t>
            </a:r>
            <a:endParaRPr lang="en-US" sz="900" dirty="0"/>
          </a:p>
        </p:txBody>
      </p:sp>
      <p:pic>
        <p:nvPicPr>
          <p:cNvPr id="6" name="Diesel_Turbocharger_and_Intercooler">
            <a:hlinkClick r:id="" action="ppaction://media"/>
            <a:extLst>
              <a:ext uri="{FF2B5EF4-FFF2-40B4-BE49-F238E27FC236}">
                <a16:creationId xmlns:a16="http://schemas.microsoft.com/office/drawing/2014/main" id="{B4602FF3-D60C-441D-B4ED-722596293FF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6209" y="1600200"/>
            <a:ext cx="7451582" cy="4191000"/>
          </a:xfrm>
        </p:spPr>
      </p:pic>
    </p:spTree>
    <p:extLst>
      <p:ext uri="{BB962C8B-B14F-4D97-AF65-F5344CB8AC3E}">
        <p14:creationId xmlns:p14="http://schemas.microsoft.com/office/powerpoint/2010/main" val="2627878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16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EXHAUST GAS RECIRCULATION (1 OF 2)</a:t>
            </a:r>
          </a:p>
        </p:txBody>
      </p:sp>
      <p:sp>
        <p:nvSpPr>
          <p:cNvPr id="21506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EGR system recycles some exhaust gas back into the intake stream to cool combustion, which reduces oxides of nitrogen (NOx) emissions. </a:t>
            </a:r>
          </a:p>
          <a:p>
            <a:r>
              <a:rPr lang="en-US" dirty="0"/>
              <a:t>The EGR system includes:</a:t>
            </a:r>
          </a:p>
          <a:p>
            <a:pPr lvl="1"/>
            <a:r>
              <a:rPr lang="en-US" dirty="0"/>
              <a:t>Plumbing that carries some exhaust gas from the turbocharger exhaust inlet to the intake ports</a:t>
            </a:r>
          </a:p>
        </p:txBody>
      </p:sp>
    </p:spTree>
    <p:extLst>
      <p:ext uri="{BB962C8B-B14F-4D97-AF65-F5344CB8AC3E}">
        <p14:creationId xmlns:p14="http://schemas.microsoft.com/office/powerpoint/2010/main" val="123019863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EXHAUST GAS RECIRCULATION (2 OF 2)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dirty="0"/>
              <a:t>EGR control valve</a:t>
            </a:r>
          </a:p>
          <a:p>
            <a:pPr lvl="1"/>
            <a:r>
              <a:rPr lang="en-US" dirty="0"/>
              <a:t>Stainless steel cooling element used to cool the exhaust gases</a:t>
            </a:r>
          </a:p>
        </p:txBody>
      </p:sp>
    </p:spTree>
    <p:extLst>
      <p:ext uri="{BB962C8B-B14F-4D97-AF65-F5344CB8AC3E}">
        <p14:creationId xmlns:p14="http://schemas.microsoft.com/office/powerpoint/2010/main" val="136720753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all" dirty="0"/>
              <a:t>FIGURE 11–21</a:t>
            </a:r>
            <a:r>
              <a:rPr lang="en-US" dirty="0"/>
              <a:t> A cutaway showing the exhaust cooler. The cooler the exhaust is, the more effective it is in controlling NOx emissions.</a:t>
            </a:r>
          </a:p>
        </p:txBody>
      </p:sp>
      <p:pic>
        <p:nvPicPr>
          <p:cNvPr id="3" name="Picture 2" descr="654001102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91640" y="1724559"/>
            <a:ext cx="5760720" cy="4323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8132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DIESEL PARTICULATE MATTER</a:t>
            </a:r>
          </a:p>
        </p:txBody>
      </p:sp>
      <p:sp>
        <p:nvSpPr>
          <p:cNvPr id="2457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Particulate Matter Standards</a:t>
            </a:r>
          </a:p>
          <a:p>
            <a:pPr lvl="1"/>
            <a:r>
              <a:rPr lang="en-US" dirty="0"/>
              <a:t>Total suspended particulate (TSP)</a:t>
            </a:r>
          </a:p>
          <a:p>
            <a:pPr lvl="1"/>
            <a:r>
              <a:rPr lang="en-US" dirty="0"/>
              <a:t>PM10</a:t>
            </a:r>
          </a:p>
          <a:p>
            <a:pPr lvl="1"/>
            <a:r>
              <a:rPr lang="en-US" dirty="0"/>
              <a:t>PM2.5</a:t>
            </a:r>
          </a:p>
          <a:p>
            <a:r>
              <a:rPr lang="en-US" dirty="0"/>
              <a:t>Soot Categories</a:t>
            </a:r>
          </a:p>
          <a:p>
            <a:pPr lvl="1"/>
            <a:r>
              <a:rPr lang="en-US" dirty="0"/>
              <a:t>Fine</a:t>
            </a:r>
          </a:p>
          <a:p>
            <a:pPr lvl="1"/>
            <a:r>
              <a:rPr lang="en-US" dirty="0"/>
              <a:t>Ultrafine</a:t>
            </a:r>
          </a:p>
        </p:txBody>
      </p:sp>
    </p:spTree>
    <p:extLst>
      <p:ext uri="{BB962C8B-B14F-4D97-AF65-F5344CB8AC3E}">
        <p14:creationId xmlns:p14="http://schemas.microsoft.com/office/powerpoint/2010/main" val="302520165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all" dirty="0"/>
              <a:t>FIGURE 11–22</a:t>
            </a:r>
            <a:r>
              <a:rPr lang="en-US" dirty="0"/>
              <a:t> Relative size of particulate matter to a human hair.</a:t>
            </a:r>
          </a:p>
        </p:txBody>
      </p:sp>
      <p:pic>
        <p:nvPicPr>
          <p:cNvPr id="3" name="Picture 2" descr="654001102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03120" y="1489180"/>
            <a:ext cx="4937760" cy="4794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43846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DIESEL OXIDATION CATALYST (1 OF 2)</a:t>
            </a:r>
          </a:p>
        </p:txBody>
      </p:sp>
      <p:sp>
        <p:nvSpPr>
          <p:cNvPr id="2355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Catalysts chemically react with exhaust gas to convert harmful nitrogen oxide into nitrogen dioxide, and to oxidize absorbed hydrocarbons. </a:t>
            </a:r>
          </a:p>
          <a:p>
            <a:r>
              <a:rPr lang="en-US" dirty="0"/>
              <a:t>The chemical reaction acts as a combustor for the unburned fuel that is characteristic of diesel compression ignition.</a:t>
            </a:r>
          </a:p>
        </p:txBody>
      </p:sp>
    </p:spTree>
    <p:extLst>
      <p:ext uri="{BB962C8B-B14F-4D97-AF65-F5344CB8AC3E}">
        <p14:creationId xmlns:p14="http://schemas.microsoft.com/office/powerpoint/2010/main" val="309074076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DIESEL OXIDATION CATALYST (2 OF 2)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DOC reduces: Carbon monoxide (CO), Hydrocarbons (HC), Odor-causing compounds such as aldehydes and sulfur.</a:t>
            </a:r>
          </a:p>
        </p:txBody>
      </p:sp>
    </p:spTree>
    <p:extLst>
      <p:ext uri="{BB962C8B-B14F-4D97-AF65-F5344CB8AC3E}">
        <p14:creationId xmlns:p14="http://schemas.microsoft.com/office/powerpoint/2010/main" val="378394970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DIESEL EXHAUST PARTICULATE FILTER (1 OF 2)</a:t>
            </a:r>
          </a:p>
        </p:txBody>
      </p:sp>
      <p:sp>
        <p:nvSpPr>
          <p:cNvPr id="2560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Purpose and Function</a:t>
            </a:r>
          </a:p>
          <a:p>
            <a:r>
              <a:rPr lang="en-US" dirty="0"/>
              <a:t>Operation</a:t>
            </a:r>
          </a:p>
          <a:p>
            <a:r>
              <a:rPr lang="en-US" dirty="0"/>
              <a:t>Exhaust Gas Temperature Sensors</a:t>
            </a:r>
          </a:p>
          <a:p>
            <a:r>
              <a:rPr lang="en-US" dirty="0"/>
              <a:t>DPF Differential Pressure Sensor</a:t>
            </a:r>
          </a:p>
          <a:p>
            <a:r>
              <a:rPr lang="en-US" dirty="0"/>
              <a:t>Diesel Particulate Filter Regeneration</a:t>
            </a:r>
          </a:p>
        </p:txBody>
      </p:sp>
    </p:spTree>
    <p:extLst>
      <p:ext uri="{BB962C8B-B14F-4D97-AF65-F5344CB8AC3E}">
        <p14:creationId xmlns:p14="http://schemas.microsoft.com/office/powerpoint/2010/main" val="251686550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DIESEL EXHAUST PARTICULATE FILTER (2 OF 2)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DPF Regeneration Process</a:t>
            </a:r>
          </a:p>
          <a:p>
            <a:r>
              <a:rPr lang="en-US" dirty="0"/>
              <a:t>Types of DPF Regeneration</a:t>
            </a:r>
          </a:p>
          <a:p>
            <a:r>
              <a:rPr lang="en-US" dirty="0"/>
              <a:t>Ash Loading</a:t>
            </a:r>
          </a:p>
        </p:txBody>
      </p:sp>
    </p:spTree>
    <p:extLst>
      <p:ext uri="{BB962C8B-B14F-4D97-AF65-F5344CB8AC3E}">
        <p14:creationId xmlns:p14="http://schemas.microsoft.com/office/powerpoint/2010/main" val="10998736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OBJECTIVES (3 OF 3)</a:t>
            </a:r>
          </a:p>
        </p:txBody>
      </p:sp>
      <p:sp>
        <p:nvSpPr>
          <p:cNvPr id="9218" name="Rectangle 8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-29718">
              <a:buNone/>
            </a:pPr>
            <a:r>
              <a:rPr lang="en-US" b="1" dirty="0">
                <a:solidFill>
                  <a:srgbClr val="007FA3"/>
                </a:solidFill>
              </a:rPr>
              <a:t>11.8</a:t>
            </a:r>
            <a:r>
              <a:rPr lang="en-US" dirty="0"/>
              <a:t> Discuss diesel exhaust smoke diagnosis. </a:t>
            </a:r>
          </a:p>
          <a:p>
            <a:pPr marL="0" indent="-29718">
              <a:buNone/>
            </a:pPr>
            <a:r>
              <a:rPr lang="en-US" b="1" dirty="0">
                <a:solidFill>
                  <a:srgbClr val="007FA3"/>
                </a:solidFill>
              </a:rPr>
              <a:t>11.9</a:t>
            </a:r>
            <a:r>
              <a:rPr lang="en-US" dirty="0"/>
              <a:t> Discuss compression testing, glow plug resistance balance test, injector pop testing, and diesel emission testing.</a:t>
            </a:r>
          </a:p>
        </p:txBody>
      </p:sp>
    </p:spTree>
    <p:extLst>
      <p:ext uri="{BB962C8B-B14F-4D97-AF65-F5344CB8AC3E}">
        <p14:creationId xmlns:p14="http://schemas.microsoft.com/office/powerpoint/2010/main" val="286027934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4B0958-AAF6-4181-A1AD-45620D6357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0175" y="762000"/>
            <a:ext cx="6343650" cy="507831"/>
          </a:xfrm>
        </p:spPr>
        <p:txBody>
          <a:bodyPr/>
          <a:lstStyle/>
          <a:p>
            <a:r>
              <a:rPr lang="en-US" sz="2400" dirty="0"/>
              <a:t>Animation: Diesel Particulate Filter</a:t>
            </a:r>
            <a:br>
              <a:rPr lang="en-US" sz="1800" dirty="0"/>
            </a:br>
            <a:r>
              <a:rPr lang="en-US" sz="900" dirty="0">
                <a:solidFill>
                  <a:schemeClr val="bg2"/>
                </a:solidFill>
              </a:rPr>
              <a:t>(The animation will automatically start in a few seconds) </a:t>
            </a:r>
            <a:endParaRPr lang="en-US" sz="900" dirty="0"/>
          </a:p>
        </p:txBody>
      </p:sp>
      <p:pic>
        <p:nvPicPr>
          <p:cNvPr id="6" name="Diesel_Particulate_Filter">
            <a:hlinkClick r:id="" action="ppaction://media"/>
            <a:extLst>
              <a:ext uri="{FF2B5EF4-FFF2-40B4-BE49-F238E27FC236}">
                <a16:creationId xmlns:a16="http://schemas.microsoft.com/office/drawing/2014/main" id="{1A8935E2-3E5F-408A-9A83-451E97AF5C4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42984" y="1524000"/>
            <a:ext cx="7858031" cy="4419600"/>
          </a:xfrm>
        </p:spPr>
      </p:pic>
    </p:spTree>
    <p:extLst>
      <p:ext uri="{BB962C8B-B14F-4D97-AF65-F5344CB8AC3E}">
        <p14:creationId xmlns:p14="http://schemas.microsoft.com/office/powerpoint/2010/main" val="2197347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14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all" dirty="0"/>
              <a:t>FIGURE 11–24</a:t>
            </a:r>
            <a:r>
              <a:rPr lang="en-US" dirty="0"/>
              <a:t> Aftertreatment of diesel exhaust is handled by the DOC and DPF.</a:t>
            </a:r>
          </a:p>
        </p:txBody>
      </p:sp>
      <p:pic>
        <p:nvPicPr>
          <p:cNvPr id="3" name="Picture 2" descr="654001102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54988" y="3074212"/>
            <a:ext cx="5234024" cy="1623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73310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SELECTIVE CATALYTIC REDUCTION</a:t>
            </a:r>
          </a:p>
        </p:txBody>
      </p:sp>
      <p:sp>
        <p:nvSpPr>
          <p:cNvPr id="2253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Purpose and Function</a:t>
            </a:r>
          </a:p>
          <a:p>
            <a:pPr lvl="1"/>
            <a:r>
              <a:rPr lang="en-US" dirty="0"/>
              <a:t>Selective catalytic reduction (SCR) is a method used to reduce NOx emissions by injecting urea into the exhaust stream. </a:t>
            </a:r>
          </a:p>
          <a:p>
            <a:pPr lvl="1"/>
            <a:r>
              <a:rPr lang="en-US" dirty="0"/>
              <a:t>Instead of using large amounts of exhaust gas recirculation (EGR), the SCR system uses a urea.</a:t>
            </a:r>
          </a:p>
          <a:p>
            <a:r>
              <a:rPr lang="en-US" dirty="0"/>
              <a:t>Advantages of SCR</a:t>
            </a:r>
          </a:p>
          <a:p>
            <a:r>
              <a:rPr lang="en-US" dirty="0"/>
              <a:t>Disadvantages of SCR</a:t>
            </a:r>
          </a:p>
        </p:txBody>
      </p:sp>
    </p:spTree>
    <p:extLst>
      <p:ext uri="{BB962C8B-B14F-4D97-AF65-F5344CB8AC3E}">
        <p14:creationId xmlns:p14="http://schemas.microsoft.com/office/powerpoint/2010/main" val="44605802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all" dirty="0"/>
              <a:t>FIGURE 11–30</a:t>
            </a:r>
            <a:r>
              <a:rPr lang="en-US" dirty="0"/>
              <a:t> Diesel exhaust fluid is housed in a separate container that holds from 5 to 10 gallons, or enough to last until the next scheduled oil change in most diesel vehicles that use SCR.</a:t>
            </a:r>
          </a:p>
        </p:txBody>
      </p:sp>
      <p:pic>
        <p:nvPicPr>
          <p:cNvPr id="3" name="Picture 2" descr="654001103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91641" y="2282583"/>
            <a:ext cx="5760719" cy="3138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0418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4B0958-AAF6-4181-A1AD-45620D6357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0175" y="762000"/>
            <a:ext cx="6343650" cy="507831"/>
          </a:xfrm>
        </p:spPr>
        <p:txBody>
          <a:bodyPr/>
          <a:lstStyle/>
          <a:p>
            <a:r>
              <a:rPr lang="en-US" sz="2400" dirty="0"/>
              <a:t>Animation: Diesel Exhaust Fluid</a:t>
            </a:r>
            <a:br>
              <a:rPr lang="en-US" sz="1800" dirty="0"/>
            </a:br>
            <a:r>
              <a:rPr lang="en-US" sz="900" dirty="0">
                <a:solidFill>
                  <a:schemeClr val="bg2"/>
                </a:solidFill>
              </a:rPr>
              <a:t>(The animation will automatically start in a few seconds) </a:t>
            </a:r>
            <a:endParaRPr lang="en-US" sz="900" dirty="0"/>
          </a:p>
        </p:txBody>
      </p:sp>
      <p:pic>
        <p:nvPicPr>
          <p:cNvPr id="6" name="Diesel_Exhaust_Fluid">
            <a:hlinkClick r:id="" action="ppaction://media"/>
            <a:extLst>
              <a:ext uri="{FF2B5EF4-FFF2-40B4-BE49-F238E27FC236}">
                <a16:creationId xmlns:a16="http://schemas.microsoft.com/office/drawing/2014/main" id="{8F6E33D3-D8A9-487B-80A7-3107253228A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9759" y="1447800"/>
            <a:ext cx="8264481" cy="4648200"/>
          </a:xfr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9659711-0CC0-49E1-869D-BFCE186BC9E4}"/>
              </a:ext>
            </a:extLst>
          </p:cNvPr>
          <p:cNvSpPr/>
          <p:nvPr/>
        </p:nvSpPr>
        <p:spPr>
          <a:xfrm>
            <a:off x="7696200" y="2286000"/>
            <a:ext cx="152400" cy="1828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445147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2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DIESEL EXHAUST SMOKE DIAGNOSIS (1 OF 2)</a:t>
            </a:r>
          </a:p>
        </p:txBody>
      </p:sp>
      <p:sp>
        <p:nvSpPr>
          <p:cNvPr id="2662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Some exhaust smoke is considered normal operation for many diesel engines, especially older units.</a:t>
            </a:r>
          </a:p>
        </p:txBody>
      </p:sp>
    </p:spTree>
    <p:extLst>
      <p:ext uri="{BB962C8B-B14F-4D97-AF65-F5344CB8AC3E}">
        <p14:creationId xmlns:p14="http://schemas.microsoft.com/office/powerpoint/2010/main" val="279553299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DIESEL EXHAUST SMOKE DIAGNOSIS (2 OF 2)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cause of excessive exhaust smoke should be diagnosed and repaired.</a:t>
            </a:r>
          </a:p>
          <a:p>
            <a:pPr lvl="1"/>
            <a:r>
              <a:rPr lang="en-US" dirty="0"/>
              <a:t>Black Smoke</a:t>
            </a:r>
          </a:p>
          <a:p>
            <a:pPr lvl="1"/>
            <a:r>
              <a:rPr lang="en-US" dirty="0"/>
              <a:t>White Smoke</a:t>
            </a:r>
          </a:p>
          <a:p>
            <a:pPr lvl="1"/>
            <a:r>
              <a:rPr lang="en-US" dirty="0"/>
              <a:t>Gray or Blue Smoke</a:t>
            </a:r>
          </a:p>
        </p:txBody>
      </p:sp>
    </p:spTree>
    <p:extLst>
      <p:ext uri="{BB962C8B-B14F-4D97-AF65-F5344CB8AC3E}">
        <p14:creationId xmlns:p14="http://schemas.microsoft.com/office/powerpoint/2010/main" val="420623628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DISEL PERFORMANCE DIAGNOSIS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Common faults include:</a:t>
            </a:r>
          </a:p>
          <a:p>
            <a:pPr lvl="1"/>
            <a:r>
              <a:rPr lang="en-US" dirty="0"/>
              <a:t>Hard starting</a:t>
            </a:r>
          </a:p>
          <a:p>
            <a:pPr lvl="1"/>
            <a:r>
              <a:rPr lang="en-US" dirty="0"/>
              <a:t>No start</a:t>
            </a:r>
          </a:p>
          <a:p>
            <a:pPr lvl="1"/>
            <a:r>
              <a:rPr lang="en-US" dirty="0"/>
              <a:t>Extended cranking before starting</a:t>
            </a:r>
          </a:p>
          <a:p>
            <a:pPr lvl="1"/>
            <a:r>
              <a:rPr lang="en-US" dirty="0"/>
              <a:t>Low power</a:t>
            </a:r>
          </a:p>
        </p:txBody>
      </p:sp>
    </p:spTree>
    <p:extLst>
      <p:ext uri="{BB962C8B-B14F-4D97-AF65-F5344CB8AC3E}">
        <p14:creationId xmlns:p14="http://schemas.microsoft.com/office/powerpoint/2010/main" val="144685734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all" dirty="0"/>
              <a:t>FIGURE 11–32</a:t>
            </a:r>
            <a:r>
              <a:rPr lang="en-US" dirty="0"/>
              <a:t> A pressure gauge checking the fuel pressure from the lift pump on a Cummins 6.7 liter diesel.</a:t>
            </a:r>
          </a:p>
        </p:txBody>
      </p:sp>
      <p:pic>
        <p:nvPicPr>
          <p:cNvPr id="3" name="Picture 2" descr="654001103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91640" y="1724559"/>
            <a:ext cx="5760720" cy="4323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37723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COMPRESSION TESTING (1 OF 2)</a:t>
            </a:r>
          </a:p>
        </p:txBody>
      </p:sp>
      <p:sp>
        <p:nvSpPr>
          <p:cNvPr id="2765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compression test is fundamental for determining the mechanical condition of a diesel engine. </a:t>
            </a:r>
          </a:p>
          <a:p>
            <a:r>
              <a:rPr lang="en-US" dirty="0"/>
              <a:t>Worn piston rings can cause low power and excessive exhaust smoke. </a:t>
            </a:r>
          </a:p>
        </p:txBody>
      </p:sp>
    </p:spTree>
    <p:extLst>
      <p:ext uri="{BB962C8B-B14F-4D97-AF65-F5344CB8AC3E}">
        <p14:creationId xmlns:p14="http://schemas.microsoft.com/office/powerpoint/2010/main" val="16975985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DIESEL ENGINES (1 OF 3)</a:t>
            </a:r>
          </a:p>
        </p:txBody>
      </p:sp>
      <p:sp>
        <p:nvSpPr>
          <p:cNvPr id="1126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diesel engine uses heat created by compression to ignite the fuel, so it requires no spark ignition system.</a:t>
            </a:r>
          </a:p>
          <a:p>
            <a:pPr lvl="1"/>
            <a:r>
              <a:rPr lang="en-US" dirty="0"/>
              <a:t>The diesel engine requires compression ratios of 16:1 and higher. </a:t>
            </a:r>
          </a:p>
          <a:p>
            <a:pPr lvl="1"/>
            <a:r>
              <a:rPr lang="en-US" dirty="0"/>
              <a:t>Incoming air is compressed until its temperature reaches about 1,000°F (540°C). </a:t>
            </a:r>
          </a:p>
          <a:p>
            <a:pPr lvl="1"/>
            <a:r>
              <a:rPr lang="en-US" dirty="0"/>
              <a:t>This is called heat of compression. </a:t>
            </a:r>
          </a:p>
        </p:txBody>
      </p:sp>
    </p:spTree>
    <p:extLst>
      <p:ext uri="{BB962C8B-B14F-4D97-AF65-F5344CB8AC3E}">
        <p14:creationId xmlns:p14="http://schemas.microsoft.com/office/powerpoint/2010/main" val="87602211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COMPRESSION TESTING (2 OF 2)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To test the compression on a diesel engine, the following will have to be done.</a:t>
            </a:r>
          </a:p>
          <a:p>
            <a:pPr lvl="1"/>
            <a:r>
              <a:rPr lang="en-US" dirty="0"/>
              <a:t>Remove the glow plug (if equipped) or the injector.</a:t>
            </a:r>
          </a:p>
          <a:p>
            <a:pPr lvl="1"/>
            <a:r>
              <a:rPr lang="en-US" dirty="0"/>
              <a:t>Use a diesel compression gauge, as the compression is too high to use a gasoline engine compression gauge.</a:t>
            </a:r>
          </a:p>
        </p:txBody>
      </p:sp>
    </p:spTree>
    <p:extLst>
      <p:ext uri="{BB962C8B-B14F-4D97-AF65-F5344CB8AC3E}">
        <p14:creationId xmlns:p14="http://schemas.microsoft.com/office/powerpoint/2010/main" val="236916777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all" dirty="0"/>
              <a:t>FIGURE 11–33</a:t>
            </a:r>
            <a:r>
              <a:rPr lang="en-US" dirty="0"/>
              <a:t> A compression gauge that is designed for the higher compression ratio of a diesel engine should be used when checking the compression.</a:t>
            </a:r>
          </a:p>
        </p:txBody>
      </p:sp>
      <p:pic>
        <p:nvPicPr>
          <p:cNvPr id="3" name="Picture 2" descr="654001103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11680" y="1564844"/>
            <a:ext cx="5120640" cy="4642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39633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GLOW PLUG RESISTANCE BALANCE TEST</a:t>
            </a:r>
          </a:p>
        </p:txBody>
      </p:sp>
      <p:sp>
        <p:nvSpPr>
          <p:cNvPr id="2867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Glow plugs increase in resistance as their temperature increases.</a:t>
            </a:r>
          </a:p>
          <a:p>
            <a:r>
              <a:rPr lang="en-US" dirty="0"/>
              <a:t>All glow plugs should have about the same resistance when checked with an ohmmeter. </a:t>
            </a:r>
          </a:p>
          <a:p>
            <a:r>
              <a:rPr lang="en-US" dirty="0"/>
              <a:t>A similar test of the resistance of the glow plugs can be used to detect a weak cylinder. </a:t>
            </a:r>
          </a:p>
          <a:p>
            <a:r>
              <a:rPr lang="en-US" dirty="0"/>
              <a:t>This test is particularly helpful on a diesel engine that is not computer controlled.</a:t>
            </a:r>
          </a:p>
        </p:txBody>
      </p:sp>
    </p:spTree>
    <p:extLst>
      <p:ext uri="{BB962C8B-B14F-4D97-AF65-F5344CB8AC3E}">
        <p14:creationId xmlns:p14="http://schemas.microsoft.com/office/powerpoint/2010/main" val="260234004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INJECTOR POP TESTING</a:t>
            </a:r>
          </a:p>
        </p:txBody>
      </p:sp>
      <p:sp>
        <p:nvSpPr>
          <p:cNvPr id="29698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r>
              <a:rPr lang="en-US" dirty="0"/>
              <a:t>A pop tester is a device used for checking a diesel injector nozzle for proper spray pattern. </a:t>
            </a:r>
          </a:p>
          <a:p>
            <a:r>
              <a:rPr lang="en-US" dirty="0"/>
              <a:t>The handle is depressed and popoff pressure is displayed on the gauge.</a:t>
            </a:r>
          </a:p>
        </p:txBody>
      </p:sp>
      <p:grpSp>
        <p:nvGrpSpPr>
          <p:cNvPr id="29699" name="Group 7"/>
          <p:cNvGrpSpPr>
            <a:grpSpLocks/>
          </p:cNvGrpSpPr>
          <p:nvPr/>
        </p:nvGrpSpPr>
        <p:grpSpPr bwMode="auto">
          <a:xfrm>
            <a:off x="4800600" y="1447800"/>
            <a:ext cx="3692525" cy="4768850"/>
            <a:chOff x="3024" y="912"/>
            <a:chExt cx="2326" cy="3004"/>
          </a:xfrm>
        </p:grpSpPr>
        <p:pic>
          <p:nvPicPr>
            <p:cNvPr id="29700" name="Picture 4" descr="AAJKZLM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56" y="912"/>
              <a:ext cx="1894" cy="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60486" name="Rectangle 6"/>
            <p:cNvSpPr>
              <a:spLocks noChangeArrowheads="1"/>
            </p:cNvSpPr>
            <p:nvPr/>
          </p:nvSpPr>
          <p:spPr bwMode="auto">
            <a:xfrm>
              <a:off x="3024" y="3456"/>
              <a:ext cx="2304" cy="46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>
              <a:spAutoFit/>
            </a:bodyPr>
            <a:lstStyle/>
            <a:p>
              <a:pPr algn="r">
                <a:defRPr/>
              </a:pPr>
              <a:r>
                <a:rPr lang="en-US" b="1" dirty="0">
                  <a:cs typeface="+mn-cs"/>
                </a:rPr>
                <a:t>FIGURE 11–34 </a:t>
              </a:r>
              <a:r>
                <a:rPr lang="en-US" dirty="0">
                  <a:cs typeface="+mn-cs"/>
                </a:rPr>
                <a:t>A typical pop tester used to check the spray pattern of a diesel engine injector.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8275847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DIESEL EMISSION TESTING</a:t>
            </a:r>
          </a:p>
        </p:txBody>
      </p:sp>
      <p:sp>
        <p:nvSpPr>
          <p:cNvPr id="3072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Opacity Test</a:t>
            </a:r>
          </a:p>
          <a:p>
            <a:r>
              <a:rPr lang="en-US" dirty="0"/>
              <a:t>Snap Acceleration Test</a:t>
            </a:r>
          </a:p>
          <a:p>
            <a:r>
              <a:rPr lang="en-US" dirty="0"/>
              <a:t>Rolling Acceleration Test</a:t>
            </a:r>
          </a:p>
          <a:p>
            <a:r>
              <a:rPr lang="en-US" dirty="0"/>
              <a:t>Stall Acceleration Test</a:t>
            </a:r>
          </a:p>
        </p:txBody>
      </p:sp>
    </p:spTree>
    <p:extLst>
      <p:ext uri="{BB962C8B-B14F-4D97-AF65-F5344CB8AC3E}">
        <p14:creationId xmlns:p14="http://schemas.microsoft.com/office/powerpoint/2010/main" val="424008958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(1 OF 3)</a:t>
            </a:r>
          </a:p>
        </p:txBody>
      </p:sp>
      <p:sp>
        <p:nvSpPr>
          <p:cNvPr id="3174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diesel engine uses heat of compression to ignite the diesel fuel when it is injected into the compressed air in the combustion chamber.</a:t>
            </a:r>
          </a:p>
          <a:p>
            <a:r>
              <a:rPr lang="en-US" dirty="0"/>
              <a:t>The typical diesel engine fuel system consists of the fuel tank, lift pump, water-fuel separator, and fuel filter.</a:t>
            </a:r>
          </a:p>
        </p:txBody>
      </p:sp>
    </p:spTree>
    <p:extLst>
      <p:ext uri="{BB962C8B-B14F-4D97-AF65-F5344CB8AC3E}">
        <p14:creationId xmlns:p14="http://schemas.microsoft.com/office/powerpoint/2010/main" val="384567583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(2 OF 3)</a:t>
            </a:r>
          </a:p>
        </p:txBody>
      </p:sp>
      <p:sp>
        <p:nvSpPr>
          <p:cNvPr id="3277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engine-driven injection pump supplies high-pressure diesel fuel to the injectors.</a:t>
            </a:r>
          </a:p>
          <a:p>
            <a:r>
              <a:rPr lang="en-US" dirty="0"/>
              <a:t>Injector nozzles are either opened by the high-pressure pulse from the distributor pump or electrically by the computer on a common rail design.</a:t>
            </a:r>
          </a:p>
        </p:txBody>
      </p:sp>
    </p:spTree>
    <p:extLst>
      <p:ext uri="{BB962C8B-B14F-4D97-AF65-F5344CB8AC3E}">
        <p14:creationId xmlns:p14="http://schemas.microsoft.com/office/powerpoint/2010/main" val="175683344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(3 OF 3)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Glow plugs are used to help start a cold diesel engine and help prevent excessive white smoke during warm-up.</a:t>
            </a:r>
          </a:p>
          <a:p>
            <a:r>
              <a:rPr lang="en-US" dirty="0"/>
              <a:t>Emissions are controlled on newer diesel engines </a:t>
            </a:r>
          </a:p>
          <a:p>
            <a:r>
              <a:rPr lang="en-US" dirty="0"/>
              <a:t>Diesel engine testing</a:t>
            </a:r>
          </a:p>
        </p:txBody>
      </p:sp>
    </p:spTree>
    <p:extLst>
      <p:ext uri="{BB962C8B-B14F-4D97-AF65-F5344CB8AC3E}">
        <p14:creationId xmlns:p14="http://schemas.microsoft.com/office/powerpoint/2010/main" val="250096337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6AB9F4-8C3C-4E94-BA99-251784F0D0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0" y="914400"/>
            <a:ext cx="6172200" cy="369332"/>
          </a:xfrm>
        </p:spPr>
        <p:txBody>
          <a:bodyPr/>
          <a:lstStyle/>
          <a:p>
            <a:r>
              <a:rPr lang="en-US" sz="2400" dirty="0"/>
              <a:t>Video Links </a:t>
            </a:r>
            <a:r>
              <a:rPr lang="en-US" sz="900" dirty="0"/>
              <a:t>(Internet Access Required)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B984CA-0CEB-42AE-A7B7-A84F09DD15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5900" y="1524000"/>
            <a:ext cx="6172200" cy="1808187"/>
          </a:xfrm>
        </p:spPr>
        <p:txBody>
          <a:bodyPr/>
          <a:lstStyle/>
          <a:p>
            <a:r>
              <a:rPr lang="en-US" sz="2000" dirty="0">
                <a:hlinkClick r:id="rId2"/>
              </a:rPr>
              <a:t>How Diesel Engines Work Part 1 (time 4:13)</a:t>
            </a:r>
            <a:endParaRPr lang="en-US" sz="2000" dirty="0"/>
          </a:p>
          <a:p>
            <a:r>
              <a:rPr lang="en-US" sz="2000" dirty="0">
                <a:hlinkClick r:id="rId3"/>
              </a:rPr>
              <a:t>How Diesel Engines Work Part 2 (time 2:02)</a:t>
            </a:r>
            <a:endParaRPr lang="en-US" sz="2000" dirty="0"/>
          </a:p>
          <a:p>
            <a:r>
              <a:rPr lang="en-US" sz="2000" dirty="0">
                <a:hlinkClick r:id="rId4"/>
              </a:rPr>
              <a:t>How Diesel Engines Work Part 3 (time 2:32)</a:t>
            </a:r>
            <a:endParaRPr lang="en-US" sz="2000" dirty="0"/>
          </a:p>
          <a:p>
            <a:r>
              <a:rPr lang="en-US" sz="2000" dirty="0">
                <a:hlinkClick r:id="rId5"/>
              </a:rPr>
              <a:t>How Diesel Engines Work! (time 2:23)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2045234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DIESEL ENGINES (2 OF 3)</a:t>
            </a:r>
          </a:p>
        </p:txBody>
      </p:sp>
      <p:sp>
        <p:nvSpPr>
          <p:cNvPr id="1229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 the piston reaches the top of its compression stroke, fuel is injected into the cylinder, where it is ignited by the hot air.</a:t>
            </a:r>
          </a:p>
          <a:p>
            <a:r>
              <a:rPr lang="en-US" dirty="0"/>
              <a:t>As the fuel burns, it expands and produces power. </a:t>
            </a:r>
          </a:p>
          <a:p>
            <a:pPr lvl="1"/>
            <a:r>
              <a:rPr lang="en-US" dirty="0"/>
              <a:t>It is made heavier and stronger than the same size gasoline-powered engine.</a:t>
            </a:r>
          </a:p>
        </p:txBody>
      </p:sp>
    </p:spTree>
    <p:extLst>
      <p:ext uri="{BB962C8B-B14F-4D97-AF65-F5344CB8AC3E}">
        <p14:creationId xmlns:p14="http://schemas.microsoft.com/office/powerpoint/2010/main" val="40119048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DIESEL ENGINES (3 OF 3)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diesel engine uses a fuel system with a precision injection pump and individual fuel injectors. </a:t>
            </a:r>
          </a:p>
          <a:p>
            <a:pPr lvl="1"/>
            <a:r>
              <a:rPr lang="en-US" dirty="0"/>
              <a:t>The pump delivers fuel to the injectors at a high pressure and at timed intervals. </a:t>
            </a:r>
          </a:p>
          <a:p>
            <a:pPr lvl="1"/>
            <a:r>
              <a:rPr lang="en-US" dirty="0"/>
              <a:t>Each injector sprays fuel into the combustion chamber at the precise moment required for efficient combustion.</a:t>
            </a:r>
          </a:p>
        </p:txBody>
      </p:sp>
    </p:spTree>
    <p:extLst>
      <p:ext uri="{BB962C8B-B14F-4D97-AF65-F5344CB8AC3E}">
        <p14:creationId xmlns:p14="http://schemas.microsoft.com/office/powerpoint/2010/main" val="19344705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all" dirty="0"/>
              <a:t>FIGURE 11–1</a:t>
            </a:r>
            <a:r>
              <a:rPr lang="en-US" dirty="0"/>
              <a:t> Diesel combustion occurs when fuel is injected into the hot, highly compressed air in the cylinder.</a:t>
            </a:r>
          </a:p>
        </p:txBody>
      </p:sp>
      <p:pic>
        <p:nvPicPr>
          <p:cNvPr id="3" name="Picture 2" descr="6540011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54580" y="1650491"/>
            <a:ext cx="4434840" cy="4471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4942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all" dirty="0"/>
              <a:t>FIGURE 11–2</a:t>
            </a:r>
            <a:r>
              <a:rPr lang="en-US" dirty="0"/>
              <a:t> A Typical high-pressure common rail (HPCR) type diesel fuel system.</a:t>
            </a:r>
          </a:p>
        </p:txBody>
      </p:sp>
      <p:pic>
        <p:nvPicPr>
          <p:cNvPr id="3" name="Picture 2" descr="65400110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8978" y="1726996"/>
            <a:ext cx="7826045" cy="4318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508831"/>
      </p:ext>
    </p:extLst>
  </p:cSld>
  <p:clrMapOvr>
    <a:masterClrMapping/>
  </p:clrMapOvr>
</p:sld>
</file>

<file path=ppt/theme/theme1.xml><?xml version="1.0" encoding="utf-8"?>
<a:theme xmlns:a="http://schemas.openxmlformats.org/drawingml/2006/main" name="508 Lecture">
  <a:themeElements>
    <a:clrScheme name="Custom 4">
      <a:dk1>
        <a:srgbClr val="003057"/>
      </a:dk1>
      <a:lt1>
        <a:sysClr val="window" lastClr="FFFFFF"/>
      </a:lt1>
      <a:dk2>
        <a:srgbClr val="000000"/>
      </a:dk2>
      <a:lt2>
        <a:srgbClr val="EEEEEE"/>
      </a:lt2>
      <a:accent1>
        <a:srgbClr val="3C1581"/>
      </a:accent1>
      <a:accent2>
        <a:srgbClr val="1A6C7C"/>
      </a:accent2>
      <a:accent3>
        <a:srgbClr val="CC730D"/>
      </a:accent3>
      <a:accent4>
        <a:srgbClr val="B2AA00"/>
      </a:accent4>
      <a:accent5>
        <a:srgbClr val="1B9332"/>
      </a:accent5>
      <a:accent6>
        <a:srgbClr val="7F7F7F"/>
      </a:accent6>
      <a:hlink>
        <a:srgbClr val="3C1581"/>
      </a:hlink>
      <a:folHlink>
        <a:srgbClr val="7F7F7F"/>
      </a:folHlink>
    </a:clrScheme>
    <a:fontScheme name="Office Classic 2">
      <a:majorFont>
        <a:latin typeface="Arial"/>
        <a:ea typeface=""/>
        <a:cs typeface=""/>
        <a:font script="Jpan" typeface="Arial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Arial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sz="20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2000" dirty="0" err="1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Pearson 508">
      <a:dk1>
        <a:sysClr val="windowText" lastClr="000000"/>
      </a:dk1>
      <a:lt1>
        <a:sysClr val="window" lastClr="FFFFFF"/>
      </a:lt1>
      <a:dk2>
        <a:srgbClr val="000000"/>
      </a:dk2>
      <a:lt2>
        <a:srgbClr val="EEEEEE"/>
      </a:lt2>
      <a:accent1>
        <a:srgbClr val="3C1581"/>
      </a:accent1>
      <a:accent2>
        <a:srgbClr val="1A6C7C"/>
      </a:accent2>
      <a:accent3>
        <a:srgbClr val="CC730D"/>
      </a:accent3>
      <a:accent4>
        <a:srgbClr val="B2AA00"/>
      </a:accent4>
      <a:accent5>
        <a:srgbClr val="1B9332"/>
      </a:accent5>
      <a:accent6>
        <a:srgbClr val="7F7F7F"/>
      </a:accent6>
      <a:hlink>
        <a:srgbClr val="3C1581"/>
      </a:hlink>
      <a:folHlink>
        <a:srgbClr val="7F7F7F"/>
      </a:folHlink>
    </a:clrScheme>
    <a:fontScheme name="Office Classic 2">
      <a:majorFont>
        <a:latin typeface="Arial"/>
        <a:ea typeface=""/>
        <a:cs typeface=""/>
        <a:font script="Jpan" typeface="Arial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Arial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Pearson 508">
      <a:dk1>
        <a:sysClr val="windowText" lastClr="000000"/>
      </a:dk1>
      <a:lt1>
        <a:sysClr val="window" lastClr="FFFFFF"/>
      </a:lt1>
      <a:dk2>
        <a:srgbClr val="000000"/>
      </a:dk2>
      <a:lt2>
        <a:srgbClr val="EEEEEE"/>
      </a:lt2>
      <a:accent1>
        <a:srgbClr val="3C1581"/>
      </a:accent1>
      <a:accent2>
        <a:srgbClr val="1A6C7C"/>
      </a:accent2>
      <a:accent3>
        <a:srgbClr val="CC730D"/>
      </a:accent3>
      <a:accent4>
        <a:srgbClr val="B2AA00"/>
      </a:accent4>
      <a:accent5>
        <a:srgbClr val="1B9332"/>
      </a:accent5>
      <a:accent6>
        <a:srgbClr val="7F7F7F"/>
      </a:accent6>
      <a:hlink>
        <a:srgbClr val="3C1581"/>
      </a:hlink>
      <a:folHlink>
        <a:srgbClr val="7F7F7F"/>
      </a:folHlink>
    </a:clrScheme>
    <a:fontScheme name="Office Classic 2">
      <a:majorFont>
        <a:latin typeface="Arial"/>
        <a:ea typeface=""/>
        <a:cs typeface=""/>
        <a:font script="Jpan" typeface="Arial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Arial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Horizon</Template>
  <TotalTime>4301</TotalTime>
  <Words>1942</Words>
  <Application>Microsoft Office PowerPoint</Application>
  <PresentationFormat>On-screen Show (4:3)</PresentationFormat>
  <Paragraphs>184</Paragraphs>
  <Slides>58</Slides>
  <Notes>2</Notes>
  <HiddenSlides>0</HiddenSlides>
  <MMClips>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63" baseType="lpstr">
      <vt:lpstr>Arial</vt:lpstr>
      <vt:lpstr>Tahoma</vt:lpstr>
      <vt:lpstr>Times New Roman</vt:lpstr>
      <vt:lpstr>Wingdings</vt:lpstr>
      <vt:lpstr>508 Lecture</vt:lpstr>
      <vt:lpstr>Automotive Engines Theory and Servicing</vt:lpstr>
      <vt:lpstr>OBJECTIVES (1 OF 3)</vt:lpstr>
      <vt:lpstr>OBJECTIVES (2 OF 3)</vt:lpstr>
      <vt:lpstr>OBJECTIVES (3 OF 3)</vt:lpstr>
      <vt:lpstr>DIESEL ENGINES (1 OF 3)</vt:lpstr>
      <vt:lpstr>DIESEL ENGINES (2 OF 3)</vt:lpstr>
      <vt:lpstr>DIESEL ENGINES (3 OF 3)</vt:lpstr>
      <vt:lpstr>FIGURE 11–1 Diesel combustion occurs when fuel is injected into the hot, highly compressed air in the cylinder.</vt:lpstr>
      <vt:lpstr>FIGURE 11–2 A Typical high-pressure common rail (HPCR) type diesel fuel system.</vt:lpstr>
      <vt:lpstr>Animation: Diesel High Pressure Common Rail (The animation will automatically start in a few seconds) </vt:lpstr>
      <vt:lpstr>THREE PHASES OF COMBUSTION</vt:lpstr>
      <vt:lpstr>FUEL TANK AND LIFT PUMP PARTS INVOLVED</vt:lpstr>
      <vt:lpstr>INJECTION PUMP</vt:lpstr>
      <vt:lpstr>Animation: Diesel Fuel System (The animation will automatically start in a few seconds) </vt:lpstr>
      <vt:lpstr>HEUI SYSTEM (1 OF 2)</vt:lpstr>
      <vt:lpstr>HEUI SYSTEM (2 OF 2)</vt:lpstr>
      <vt:lpstr>FIGURE 11–11 A HEUI injector from a Ford PowerStroke diesel engine. The O-ring grooves indicate the location of the O-rings that seal the fuel section of the injector from coolant and from the engine oil.</vt:lpstr>
      <vt:lpstr>DIESEL INJECTOR NOZZLES (1 OF 2)</vt:lpstr>
      <vt:lpstr>DIESEL INJECTOR NOZZLES (2 OF 2)</vt:lpstr>
      <vt:lpstr>FIGURE 11–12 Typical computer-controlled diesel engine fuel injectors.</vt:lpstr>
      <vt:lpstr>Animation: Diesel Fuel Viscosity (The animation will automatically start in a few seconds) </vt:lpstr>
      <vt:lpstr>GLOW PLUGS</vt:lpstr>
      <vt:lpstr>Animation: Glow Plug Operation (The animation will automatically start in a few seconds) </vt:lpstr>
      <vt:lpstr>ENGINE-DRIVEN VACUUM PUMP (1 OF 2)</vt:lpstr>
      <vt:lpstr>ENGINE-DRIVEN VACUUM PUMP (2 OF 2)</vt:lpstr>
      <vt:lpstr>DIESEL FUEL HEATERS</vt:lpstr>
      <vt:lpstr>ACCELERATOR PEDAL POSITION SENSOR</vt:lpstr>
      <vt:lpstr>FIGURE 11–17 A typical accelerator pedal position (APP) sensor uses three different sensors in one package with each creating a different voltage as the accelerator is moved.</vt:lpstr>
      <vt:lpstr>DIESEL ENGINE TURBOCHARGERS</vt:lpstr>
      <vt:lpstr>Animation: Diesel Turbocharger and Intercooler Systems (The animation will automatically start in a few seconds) </vt:lpstr>
      <vt:lpstr>EXHAUST GAS RECIRCULATION (1 OF 2)</vt:lpstr>
      <vt:lpstr>EXHAUST GAS RECIRCULATION (2 OF 2)</vt:lpstr>
      <vt:lpstr>FIGURE 11–21 A cutaway showing the exhaust cooler. The cooler the exhaust is, the more effective it is in controlling NOx emissions.</vt:lpstr>
      <vt:lpstr>DIESEL PARTICULATE MATTER</vt:lpstr>
      <vt:lpstr>FIGURE 11–22 Relative size of particulate matter to a human hair.</vt:lpstr>
      <vt:lpstr>DIESEL OXIDATION CATALYST (1 OF 2)</vt:lpstr>
      <vt:lpstr>DIESEL OXIDATION CATALYST (2 OF 2)</vt:lpstr>
      <vt:lpstr>DIESEL EXHAUST PARTICULATE FILTER (1 OF 2)</vt:lpstr>
      <vt:lpstr>DIESEL EXHAUST PARTICULATE FILTER (2 OF 2)</vt:lpstr>
      <vt:lpstr>Animation: Diesel Particulate Filter (The animation will automatically start in a few seconds) </vt:lpstr>
      <vt:lpstr>FIGURE 11–24 Aftertreatment of diesel exhaust is handled by the DOC and DPF.</vt:lpstr>
      <vt:lpstr>SELECTIVE CATALYTIC REDUCTION</vt:lpstr>
      <vt:lpstr>FIGURE 11–30 Diesel exhaust fluid is housed in a separate container that holds from 5 to 10 gallons, or enough to last until the next scheduled oil change in most diesel vehicles that use SCR.</vt:lpstr>
      <vt:lpstr>Animation: Diesel Exhaust Fluid (The animation will automatically start in a few seconds) </vt:lpstr>
      <vt:lpstr>DIESEL EXHAUST SMOKE DIAGNOSIS (1 OF 2)</vt:lpstr>
      <vt:lpstr>DIESEL EXHAUST SMOKE DIAGNOSIS (2 OF 2)</vt:lpstr>
      <vt:lpstr>DISEL PERFORMANCE DIAGNOSIS</vt:lpstr>
      <vt:lpstr>FIGURE 11–32 A pressure gauge checking the fuel pressure from the lift pump on a Cummins 6.7 liter diesel.</vt:lpstr>
      <vt:lpstr>COMPRESSION TESTING (1 OF 2)</vt:lpstr>
      <vt:lpstr>COMPRESSION TESTING (2 OF 2)</vt:lpstr>
      <vt:lpstr>FIGURE 11–33 A compression gauge that is designed for the higher compression ratio of a diesel engine should be used when checking the compression.</vt:lpstr>
      <vt:lpstr>GLOW PLUG RESISTANCE BALANCE TEST</vt:lpstr>
      <vt:lpstr>INJECTOR POP TESTING</vt:lpstr>
      <vt:lpstr>DIESEL EMISSION TESTING</vt:lpstr>
      <vt:lpstr>SUMMARY (1 OF 3)</vt:lpstr>
      <vt:lpstr>SUMMARY (2 OF 3)</vt:lpstr>
      <vt:lpstr>SUMMARY (3 OF 3)</vt:lpstr>
      <vt:lpstr>Video Links (Internet Access Required)</vt:lpstr>
    </vt:vector>
  </TitlesOfParts>
  <Company>echosvoice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11: Diesel Engine Operation and Diagnosis</dc:title>
  <dc:subject>Automotive Engines Theory and Servicing, Ninth Edition</dc:subject>
  <dc:creator>James D. Halderman</dc:creator>
  <cp:keywords>Automotive</cp:keywords>
  <cp:lastModifiedBy>Glen Plants</cp:lastModifiedBy>
  <cp:revision>215</cp:revision>
  <dcterms:created xsi:type="dcterms:W3CDTF">2014-07-14T20:04:21Z</dcterms:created>
  <dcterms:modified xsi:type="dcterms:W3CDTF">2021-01-21T16:19:36Z</dcterms:modified>
</cp:coreProperties>
</file>