
<file path=[Content_Types].xml><?xml version="1.0" encoding="utf-8"?>
<Types xmlns="http://schemas.openxmlformats.org/package/2006/content-types">
  <Default Extension="emf" ContentType="image/x-emf"/>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376" r:id="rId2"/>
    <p:sldId id="397" r:id="rId3"/>
    <p:sldId id="414" r:id="rId4"/>
    <p:sldId id="425" r:id="rId5"/>
    <p:sldId id="426" r:id="rId6"/>
    <p:sldId id="427" r:id="rId7"/>
    <p:sldId id="398" r:id="rId8"/>
    <p:sldId id="401" r:id="rId9"/>
    <p:sldId id="416" r:id="rId10"/>
    <p:sldId id="417" r:id="rId11"/>
    <p:sldId id="403" r:id="rId12"/>
    <p:sldId id="418" r:id="rId13"/>
    <p:sldId id="1088" r:id="rId14"/>
    <p:sldId id="405" r:id="rId15"/>
    <p:sldId id="419" r:id="rId16"/>
    <p:sldId id="420" r:id="rId17"/>
    <p:sldId id="407" r:id="rId18"/>
    <p:sldId id="408" r:id="rId19"/>
    <p:sldId id="421" r:id="rId20"/>
    <p:sldId id="410" r:id="rId21"/>
    <p:sldId id="411" r:id="rId22"/>
    <p:sldId id="412" r:id="rId23"/>
    <p:sldId id="1089" r:id="rId24"/>
    <p:sldId id="413" r:id="rId25"/>
    <p:sldId id="422" r:id="rId26"/>
    <p:sldId id="1090" r:id="rId27"/>
    <p:sldId id="1091" r:id="rId28"/>
    <p:sldId id="1093" r:id="rId29"/>
    <p:sldId id="1092"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70"/>
    <a:srgbClr val="007FA3"/>
    <a:srgbClr val="003057"/>
    <a:srgbClr val="E3EBF6"/>
    <a:srgbClr val="7EB1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77" autoAdjust="0"/>
    <p:restoredTop sz="83248" autoAdjust="0"/>
  </p:normalViewPr>
  <p:slideViewPr>
    <p:cSldViewPr>
      <p:cViewPr varScale="1">
        <p:scale>
          <a:sx n="114" d="100"/>
          <a:sy n="114" d="100"/>
        </p:scale>
        <p:origin x="1554" y="114"/>
      </p:cViewPr>
      <p:guideLst>
        <p:guide orient="horz" pos="2160"/>
        <p:guide pos="2880"/>
      </p:guideLst>
    </p:cSldViewPr>
  </p:slideViewPr>
  <p:outlineViewPr>
    <p:cViewPr>
      <p:scale>
        <a:sx n="33" d="100"/>
        <a:sy n="33" d="100"/>
      </p:scale>
      <p:origin x="0" y="0"/>
    </p:cViewPr>
  </p:outlineViewPr>
  <p:notesTextViewPr>
    <p:cViewPr>
      <p:scale>
        <a:sx n="20" d="100"/>
        <a:sy n="20" d="100"/>
      </p:scale>
      <p:origin x="0" y="0"/>
    </p:cViewPr>
  </p:notesTextViewPr>
  <p:notesViewPr>
    <p:cSldViewPr>
      <p:cViewPr varScale="1">
        <p:scale>
          <a:sx n="57" d="100"/>
          <a:sy n="57" d="100"/>
        </p:scale>
        <p:origin x="121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1/21/2021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1/21/2021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407" eaLnBrk="0" hangingPunct="0">
              <a:defRPr sz="1400">
                <a:solidFill>
                  <a:schemeClr val="tx1"/>
                </a:solidFill>
                <a:latin typeface="Arial" charset="0"/>
                <a:ea typeface="ＭＳ Ｐゴシック" charset="0"/>
                <a:cs typeface="ＭＳ Ｐゴシック" charset="0"/>
              </a:defRPr>
            </a:lvl1pPr>
            <a:lvl2pPr marL="734035" indent="-282321" defTabSz="914407" eaLnBrk="0" hangingPunct="0">
              <a:defRPr sz="1400">
                <a:solidFill>
                  <a:schemeClr val="tx1"/>
                </a:solidFill>
                <a:latin typeface="Arial" charset="0"/>
                <a:ea typeface="ＭＳ Ｐゴシック" charset="0"/>
              </a:defRPr>
            </a:lvl2pPr>
            <a:lvl3pPr marL="1129284" indent="-225857" defTabSz="914407" eaLnBrk="0" hangingPunct="0">
              <a:defRPr sz="1400">
                <a:solidFill>
                  <a:schemeClr val="tx1"/>
                </a:solidFill>
                <a:latin typeface="Arial" charset="0"/>
                <a:ea typeface="ＭＳ Ｐゴシック" charset="0"/>
              </a:defRPr>
            </a:lvl3pPr>
            <a:lvl4pPr marL="1580998" indent="-225857" defTabSz="914407" eaLnBrk="0" hangingPunct="0">
              <a:defRPr sz="1400">
                <a:solidFill>
                  <a:schemeClr val="tx1"/>
                </a:solidFill>
                <a:latin typeface="Arial" charset="0"/>
                <a:ea typeface="ＭＳ Ｐゴシック" charset="0"/>
              </a:defRPr>
            </a:lvl4pPr>
            <a:lvl5pPr marL="2032711" indent="-225857" defTabSz="914407" eaLnBrk="0" hangingPunct="0">
              <a:defRPr sz="1400">
                <a:solidFill>
                  <a:schemeClr val="tx1"/>
                </a:solidFill>
                <a:latin typeface="Arial" charset="0"/>
                <a:ea typeface="ＭＳ Ｐゴシック" charset="0"/>
              </a:defRPr>
            </a:lvl5pPr>
            <a:lvl6pPr marL="2484425" indent="-225857" defTabSz="914407" eaLnBrk="0" fontAlgn="base" hangingPunct="0">
              <a:spcBef>
                <a:spcPct val="0"/>
              </a:spcBef>
              <a:spcAft>
                <a:spcPct val="0"/>
              </a:spcAft>
              <a:defRPr sz="1400">
                <a:solidFill>
                  <a:schemeClr val="tx1"/>
                </a:solidFill>
                <a:latin typeface="Arial" charset="0"/>
                <a:ea typeface="ＭＳ Ｐゴシック" charset="0"/>
              </a:defRPr>
            </a:lvl6pPr>
            <a:lvl7pPr marL="2936138" indent="-225857" defTabSz="914407" eaLnBrk="0" fontAlgn="base" hangingPunct="0">
              <a:spcBef>
                <a:spcPct val="0"/>
              </a:spcBef>
              <a:spcAft>
                <a:spcPct val="0"/>
              </a:spcAft>
              <a:defRPr sz="1400">
                <a:solidFill>
                  <a:schemeClr val="tx1"/>
                </a:solidFill>
                <a:latin typeface="Arial" charset="0"/>
                <a:ea typeface="ＭＳ Ｐゴシック" charset="0"/>
              </a:defRPr>
            </a:lvl7pPr>
            <a:lvl8pPr marL="3387852" indent="-225857" defTabSz="914407" eaLnBrk="0" fontAlgn="base" hangingPunct="0">
              <a:spcBef>
                <a:spcPct val="0"/>
              </a:spcBef>
              <a:spcAft>
                <a:spcPct val="0"/>
              </a:spcAft>
              <a:defRPr sz="1400">
                <a:solidFill>
                  <a:schemeClr val="tx1"/>
                </a:solidFill>
                <a:latin typeface="Arial" charset="0"/>
                <a:ea typeface="ＭＳ Ｐゴシック" charset="0"/>
              </a:defRPr>
            </a:lvl8pPr>
            <a:lvl9pPr marL="3839566" indent="-225857" defTabSz="914407"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fld id="{91B5450C-ECD9-8B4B-86DC-12F3D6CE7553}" type="slidenum">
              <a:rPr lang="en-US" sz="1200">
                <a:latin typeface="Tahoma" charset="0"/>
              </a:rPr>
              <a:pPr eaLnBrk="1" hangingPunct="1"/>
              <a:t>2</a:t>
            </a:fld>
            <a:endParaRPr lang="en-US" sz="1200" dirty="0">
              <a:latin typeface="Tahoma" charset="0"/>
            </a:endParaRPr>
          </a:p>
        </p:txBody>
      </p:sp>
      <p:sp>
        <p:nvSpPr>
          <p:cNvPr id="8194"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pPr>
              <a:defRPr/>
            </a:pPr>
            <a:endParaRPr lang="en-US" dirty="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1/21/2021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8" name="Rectangle 7"/>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a:solidFill>
                    <a:schemeClr val="bg1"/>
                  </a:solidFill>
                  <a:latin typeface="+mn-lt"/>
                  <a:ea typeface="Verdana" panose="020B0604030504040204" pitchFamily="34" charset="0"/>
                  <a:cs typeface="Verdana" panose="020B0604030504040204" pitchFamily="34" charset="0"/>
                </a:rPr>
                <a:t>Copyright © 2015, 2012, 2009</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1/21/2021</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11136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a:t>Click to edit Master title style</a:t>
            </a:r>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1/21/2021</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6248400" cy="533400"/>
          </a:xfrm>
        </p:spPr>
        <p:txBody>
          <a:bodyPr/>
          <a:lstStyle/>
          <a:p>
            <a:r>
              <a:rPr lang="en-US"/>
              <a:t>Click to edit Master title style</a:t>
            </a:r>
          </a:p>
        </p:txBody>
      </p:sp>
      <p:sp>
        <p:nvSpPr>
          <p:cNvPr id="3" name="Text Placeholder 2"/>
          <p:cNvSpPr>
            <a:spLocks noGrp="1"/>
          </p:cNvSpPr>
          <p:nvPr>
            <p:ph type="body" sz="half" idx="1"/>
          </p:nvPr>
        </p:nvSpPr>
        <p:spPr>
          <a:xfrm>
            <a:off x="304800" y="914400"/>
            <a:ext cx="4168775" cy="533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5975" y="914400"/>
            <a:ext cx="4168775" cy="533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101253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897154"/>
            <a:ext cx="8229600" cy="415498"/>
          </a:xfrm>
        </p:spPr>
        <p:txBody>
          <a:bodyPr>
            <a:spAutoFit/>
          </a:bodyPr>
          <a:lstStyle>
            <a:lvl1pPr>
              <a:defRPr sz="2700">
                <a:latin typeface="+mj-lt"/>
              </a:defRPr>
            </a:lvl1pPr>
          </a:lstStyle>
          <a:p>
            <a:r>
              <a:rPr lang="en-US" dirty="0"/>
              <a:t>Click to edit Master title style</a:t>
            </a:r>
          </a:p>
        </p:txBody>
      </p:sp>
      <p:sp>
        <p:nvSpPr>
          <p:cNvPr id="3" name="Content Placeholder 2"/>
          <p:cNvSpPr>
            <a:spLocks noGrp="1"/>
          </p:cNvSpPr>
          <p:nvPr>
            <p:ph idx="1"/>
          </p:nvPr>
        </p:nvSpPr>
        <p:spPr>
          <a:xfrm>
            <a:off x="457200" y="1600201"/>
            <a:ext cx="8229600" cy="3231654"/>
          </a:xfrm>
        </p:spPr>
        <p:txBody>
          <a:bodyPr>
            <a:spAutoFit/>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2"/>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1/21/2021</a:t>
            </a:fld>
            <a:endParaRPr lang="en-US" dirty="0"/>
          </a:p>
        </p:txBody>
      </p:sp>
      <p:sp>
        <p:nvSpPr>
          <p:cNvPr id="10" name="Slide Number Placeholder 5"/>
          <p:cNvSpPr>
            <a:spLocks noGrp="1"/>
          </p:cNvSpPr>
          <p:nvPr>
            <p:ph type="sldNum" sz="quarter" idx="12"/>
          </p:nvPr>
        </p:nvSpPr>
        <p:spPr>
          <a:xfrm>
            <a:off x="8469313"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06702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3" name="Footer Placeholder 2"/>
          <p:cNvSpPr>
            <a:spLocks noGrp="1"/>
          </p:cNvSpPr>
          <p:nvPr>
            <p:ph type="ftr" sz="quarter" idx="10"/>
          </p:nvPr>
        </p:nvSpPr>
        <p:spPr>
          <a:xfrm>
            <a:off x="93969" y="66225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1/21/2021</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12" name="Rectangle 11"/>
          <p:cNvSpPr/>
          <p:nvPr/>
        </p:nvSpPr>
        <p:spPr bwMode="white">
          <a:xfrm>
            <a:off x="-7938" y="6435725"/>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userDrawn="1"/>
        </p:nvGrpSpPr>
        <p:grpSpPr>
          <a:xfrm>
            <a:off x="33338" y="6400800"/>
            <a:ext cx="9156700" cy="465137"/>
            <a:chOff x="33338" y="6408738"/>
            <a:chExt cx="9156700" cy="465137"/>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Copyright" descr="Copyright 2015, 2012, 2009"/>
            <p:cNvSpPr txBox="1">
              <a:spLocks noChangeArrowheads="1"/>
            </p:cNvSpPr>
            <p:nvPr/>
          </p:nvSpPr>
          <p:spPr bwMode="auto">
            <a:xfrm>
              <a:off x="14136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All Rights Reserved</a:t>
              </a:r>
            </a:p>
          </p:txBody>
        </p:sp>
      </p:grpSp>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1/21/2021</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1/21/2021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1/21/2021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1/21/2021</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5" name="Rectangle 4"/>
          <p:cNvSpPr/>
          <p:nvPr/>
        </p:nvSpPr>
        <p:spPr bwMode="white">
          <a:xfrm>
            <a:off x="-7938" y="6400800"/>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a:solidFill>
                    <a:schemeClr val="bg1"/>
                  </a:solidFill>
                  <a:latin typeface="+mn-lt"/>
                  <a:ea typeface="Verdana" panose="020B0604030504040204" pitchFamily="34" charset="0"/>
                  <a:cs typeface="Verdana" panose="020B0604030504040204" pitchFamily="34" charset="0"/>
                </a:rPr>
                <a:t>Copyright © 2015, 2012, 2009</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20379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1/21/2021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1/21/2021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4" name="Footer Placeholder 3"/>
          <p:cNvSpPr>
            <a:spLocks noGrp="1"/>
          </p:cNvSpPr>
          <p:nvPr>
            <p:ph type="ftr" sz="quarter" idx="11"/>
          </p:nvPr>
        </p:nvSpPr>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1/21/2021</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5"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1/21/2021</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9" name="Rectangle 8"/>
          <p:cNvSpPr/>
          <p:nvPr/>
        </p:nvSpPr>
        <p:spPr bwMode="white">
          <a:xfrm>
            <a:off x="-7938" y="6407663"/>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p:nvPr userDrawn="1"/>
        </p:nvGrpSpPr>
        <p:grpSpPr>
          <a:xfrm>
            <a:off x="93969" y="6380676"/>
            <a:ext cx="9096069" cy="463550"/>
            <a:chOff x="93969" y="6408738"/>
            <a:chExt cx="9096069" cy="463550"/>
          </a:xfrm>
        </p:grpSpPr>
        <p:sp>
          <p:nvSpPr>
            <p:cNvPr id="13" name="Copyright" descr="Pearson: Copyright 2015, 2012, 2009"/>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All Rights Reserved</a:t>
              </a:r>
            </a:p>
          </p:txBody>
        </p:sp>
        <p:pic>
          <p:nvPicPr>
            <p:cNvPr id="14" name="Pearson Logo"/>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1" r:id="rId11"/>
    <p:sldLayoutId id="2147483662" r:id="rId12"/>
    <p:sldLayoutId id="2147483663" r:id="rId13"/>
  </p:sldLayoutIdLst>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3.mp4"/><Relationship Id="rId1" Type="http://schemas.microsoft.com/office/2007/relationships/media" Target="../media/media3.mp4"/><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4.mp4"/><Relationship Id="rId1" Type="http://schemas.microsoft.com/office/2007/relationships/media" Target="../media/media4.mp4"/><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8" Type="http://schemas.openxmlformats.org/officeDocument/2006/relationships/hyperlink" Target="https://www.youtube.com/watch?v=N2y77vEKorI" TargetMode="External"/><Relationship Id="rId3" Type="http://schemas.openxmlformats.org/officeDocument/2006/relationships/hyperlink" Target="https://www.youtube.com/watch?v=8VWEwEveGTQ" TargetMode="External"/><Relationship Id="rId7" Type="http://schemas.openxmlformats.org/officeDocument/2006/relationships/hyperlink" Target="https://www.youtube.com/watch?v=XCa7z4NN_CA" TargetMode="External"/><Relationship Id="rId2" Type="http://schemas.openxmlformats.org/officeDocument/2006/relationships/hyperlink" Target="https://www.youtube.com/watch?v=q0PHG88NW68" TargetMode="External"/><Relationship Id="rId1" Type="http://schemas.openxmlformats.org/officeDocument/2006/relationships/slideLayout" Target="../slideLayouts/slideLayout13.xml"/><Relationship Id="rId6" Type="http://schemas.openxmlformats.org/officeDocument/2006/relationships/hyperlink" Target="https://www.youtube.com/watch?v=saPGX-1qC4M" TargetMode="External"/><Relationship Id="rId11" Type="http://schemas.openxmlformats.org/officeDocument/2006/relationships/hyperlink" Target="https://www.youtube.com/watch?v=Fo2uzMxevl4" TargetMode="External"/><Relationship Id="rId5" Type="http://schemas.openxmlformats.org/officeDocument/2006/relationships/hyperlink" Target="https://www.youtube.com/watch?v=FfTX88Sv4I8" TargetMode="External"/><Relationship Id="rId10" Type="http://schemas.openxmlformats.org/officeDocument/2006/relationships/hyperlink" Target="https://www.youtube.com/watch?v=KEw-RE33LYk" TargetMode="External"/><Relationship Id="rId4" Type="http://schemas.openxmlformats.org/officeDocument/2006/relationships/hyperlink" Target="https://www.youtube.com/watch?v=XMg0S21Sjkw" TargetMode="External"/><Relationship Id="rId9" Type="http://schemas.openxmlformats.org/officeDocument/2006/relationships/hyperlink" Target="https://www.youtube.com/watch?v=6BCgl2uumlI"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s://www.youtube.com/watch?v=SN9m6MYwnMQ" TargetMode="External"/><Relationship Id="rId3" Type="http://schemas.openxmlformats.org/officeDocument/2006/relationships/hyperlink" Target="https://www.youtube.com/watch?v=IlSXReuvsE8" TargetMode="External"/><Relationship Id="rId7" Type="http://schemas.openxmlformats.org/officeDocument/2006/relationships/hyperlink" Target="https://www.youtube.com/watch?v=8HHfZTjjgAQ" TargetMode="External"/><Relationship Id="rId2" Type="http://schemas.openxmlformats.org/officeDocument/2006/relationships/hyperlink" Target="https://www.youtube.com/watch?v=wmHxiY2J8Ok" TargetMode="External"/><Relationship Id="rId1" Type="http://schemas.openxmlformats.org/officeDocument/2006/relationships/slideLayout" Target="../slideLayouts/slideLayout13.xml"/><Relationship Id="rId6" Type="http://schemas.openxmlformats.org/officeDocument/2006/relationships/hyperlink" Target="https://www.youtube.com/watch?v=Z7kj9rO8CgI" TargetMode="External"/><Relationship Id="rId5" Type="http://schemas.openxmlformats.org/officeDocument/2006/relationships/hyperlink" Target="https://www.youtube.com/watch?v=jDwlnN00AxM" TargetMode="External"/><Relationship Id="rId4" Type="http://schemas.openxmlformats.org/officeDocument/2006/relationships/hyperlink" Target="https://www.youtube.com/watch?v=JMiizLw4M2I" TargetMode="External"/><Relationship Id="rId9" Type="http://schemas.openxmlformats.org/officeDocument/2006/relationships/hyperlink" Target="https://www.youtube.com/watch?v=xV_5-6Bd4O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Automotive Engines Theory and Servicing</a:t>
            </a:r>
          </a:p>
        </p:txBody>
      </p:sp>
      <p:sp>
        <p:nvSpPr>
          <p:cNvPr id="3" name="Text Placeholder 2"/>
          <p:cNvSpPr>
            <a:spLocks noGrp="1"/>
          </p:cNvSpPr>
          <p:nvPr>
            <p:ph type="body" sz="quarter" idx="13"/>
          </p:nvPr>
        </p:nvSpPr>
        <p:spPr/>
        <p:txBody>
          <a:bodyPr/>
          <a:lstStyle/>
          <a:p>
            <a:r>
              <a:rPr lang="en-US" dirty="0"/>
              <a:t>Ninth Edition</a:t>
            </a:r>
          </a:p>
        </p:txBody>
      </p:sp>
      <p:sp>
        <p:nvSpPr>
          <p:cNvPr id="4" name="Text Placeholder 3"/>
          <p:cNvSpPr>
            <a:spLocks noGrp="1"/>
          </p:cNvSpPr>
          <p:nvPr>
            <p:ph type="body" sz="quarter" idx="14"/>
          </p:nvPr>
        </p:nvSpPr>
        <p:spPr/>
        <p:txBody>
          <a:bodyPr/>
          <a:lstStyle/>
          <a:p>
            <a:r>
              <a:rPr lang="en-US" dirty="0"/>
              <a:t>Chapter 10</a:t>
            </a:r>
          </a:p>
        </p:txBody>
      </p:sp>
      <p:sp>
        <p:nvSpPr>
          <p:cNvPr id="5" name="Text Placeholder 4"/>
          <p:cNvSpPr>
            <a:spLocks noGrp="1"/>
          </p:cNvSpPr>
          <p:nvPr>
            <p:ph type="body" sz="quarter" idx="15"/>
          </p:nvPr>
        </p:nvSpPr>
        <p:spPr/>
        <p:txBody>
          <a:bodyPr/>
          <a:lstStyle/>
          <a:p>
            <a:r>
              <a:rPr lang="en-US" dirty="0"/>
              <a:t>Gasoline Engine Operation, Parts, and Specifications</a:t>
            </a:r>
          </a:p>
        </p:txBody>
      </p:sp>
      <p:pic>
        <p:nvPicPr>
          <p:cNvPr id="6" name="Picture 5" descr="0134654005.jpg"/>
          <p:cNvPicPr>
            <a:picLocks noChangeAspect="1"/>
          </p:cNvPicPr>
          <p:nvPr/>
        </p:nvPicPr>
        <p:blipFill>
          <a:blip r:embed="rId2" cstate="print"/>
          <a:stretch>
            <a:fillRect/>
          </a:stretch>
        </p:blipFill>
        <p:spPr>
          <a:xfrm>
            <a:off x="488576" y="1447799"/>
            <a:ext cx="3840480" cy="490061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FIGURE 10–3</a:t>
            </a:r>
            <a:r>
              <a:rPr lang="en-US" dirty="0"/>
              <a:t> The coolant temperature is controlled by the thermostat, which opens and allows coolant to flow to the radiator when the temperature reaches the rating temperature of the thermostat.</a:t>
            </a:r>
          </a:p>
        </p:txBody>
      </p:sp>
      <p:pic>
        <p:nvPicPr>
          <p:cNvPr id="3" name="Picture 2" descr="6540010003.jpg"/>
          <p:cNvPicPr>
            <a:picLocks noChangeAspect="1"/>
          </p:cNvPicPr>
          <p:nvPr/>
        </p:nvPicPr>
        <p:blipFill>
          <a:blip r:embed="rId2" cstate="print"/>
          <a:stretch>
            <a:fillRect/>
          </a:stretch>
        </p:blipFill>
        <p:spPr>
          <a:xfrm>
            <a:off x="1691640" y="1724559"/>
            <a:ext cx="5760720" cy="4323283"/>
          </a:xfrm>
          <a:prstGeom prst="rect">
            <a:avLst/>
          </a:prstGeom>
        </p:spPr>
      </p:pic>
    </p:spTree>
    <p:extLst>
      <p:ext uri="{BB962C8B-B14F-4D97-AF65-F5344CB8AC3E}">
        <p14:creationId xmlns:p14="http://schemas.microsoft.com/office/powerpoint/2010/main" val="545437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r>
              <a:rPr lang="en-US" dirty="0"/>
              <a:t>FOUR-STROKE CYCLE OPERATION</a:t>
            </a:r>
          </a:p>
        </p:txBody>
      </p:sp>
      <p:sp>
        <p:nvSpPr>
          <p:cNvPr id="14338" name="Rectangle 3"/>
          <p:cNvSpPr>
            <a:spLocks noGrp="1" noChangeArrowheads="1"/>
          </p:cNvSpPr>
          <p:nvPr>
            <p:ph type="body" idx="1"/>
          </p:nvPr>
        </p:nvSpPr>
        <p:spPr/>
        <p:txBody>
          <a:bodyPr/>
          <a:lstStyle/>
          <a:p>
            <a:r>
              <a:rPr lang="en-US" dirty="0"/>
              <a:t>Principles</a:t>
            </a:r>
          </a:p>
          <a:p>
            <a:r>
              <a:rPr lang="en-US" dirty="0"/>
              <a:t>Operation</a:t>
            </a:r>
          </a:p>
          <a:p>
            <a:pPr lvl="1"/>
            <a:r>
              <a:rPr lang="en-US" dirty="0"/>
              <a:t>Intake stroke</a:t>
            </a:r>
          </a:p>
          <a:p>
            <a:pPr lvl="1"/>
            <a:r>
              <a:rPr lang="en-US" dirty="0"/>
              <a:t>Compression stroke</a:t>
            </a:r>
          </a:p>
          <a:p>
            <a:pPr lvl="1"/>
            <a:r>
              <a:rPr lang="en-US" dirty="0"/>
              <a:t>Power stroke</a:t>
            </a:r>
          </a:p>
          <a:p>
            <a:pPr lvl="1"/>
            <a:r>
              <a:rPr lang="en-US" dirty="0"/>
              <a:t>Exhaust stroke</a:t>
            </a:r>
          </a:p>
          <a:p>
            <a:r>
              <a:rPr lang="en-US" dirty="0"/>
              <a:t>The 720-degree Cycle</a:t>
            </a:r>
          </a:p>
        </p:txBody>
      </p:sp>
    </p:spTree>
    <p:extLst>
      <p:ext uri="{BB962C8B-B14F-4D97-AF65-F5344CB8AC3E}">
        <p14:creationId xmlns:p14="http://schemas.microsoft.com/office/powerpoint/2010/main" val="4235685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FIGURE 10–6</a:t>
            </a:r>
            <a:r>
              <a:rPr lang="en-US" dirty="0"/>
              <a:t> Cutaway of an engine showing the cylinder, piston, connecting rod, and crankshaft.</a:t>
            </a:r>
          </a:p>
        </p:txBody>
      </p:sp>
      <p:pic>
        <p:nvPicPr>
          <p:cNvPr id="3" name="Picture 2" descr="6540010006.jpg"/>
          <p:cNvPicPr>
            <a:picLocks noChangeAspect="1"/>
          </p:cNvPicPr>
          <p:nvPr/>
        </p:nvPicPr>
        <p:blipFill>
          <a:blip r:embed="rId2" cstate="print"/>
          <a:stretch>
            <a:fillRect/>
          </a:stretch>
        </p:blipFill>
        <p:spPr>
          <a:xfrm>
            <a:off x="2926080" y="1691639"/>
            <a:ext cx="3291840" cy="4389120"/>
          </a:xfrm>
          <a:prstGeom prst="rect">
            <a:avLst/>
          </a:prstGeom>
        </p:spPr>
      </p:pic>
    </p:spTree>
    <p:extLst>
      <p:ext uri="{BB962C8B-B14F-4D97-AF65-F5344CB8AC3E}">
        <p14:creationId xmlns:p14="http://schemas.microsoft.com/office/powerpoint/2010/main" val="4292369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B0958-AAF6-4181-A1AD-45620D635794}"/>
              </a:ext>
            </a:extLst>
          </p:cNvPr>
          <p:cNvSpPr>
            <a:spLocks noGrp="1"/>
          </p:cNvSpPr>
          <p:nvPr>
            <p:ph type="title"/>
          </p:nvPr>
        </p:nvSpPr>
        <p:spPr>
          <a:xfrm>
            <a:off x="1400175" y="762000"/>
            <a:ext cx="6343650" cy="507831"/>
          </a:xfrm>
        </p:spPr>
        <p:txBody>
          <a:bodyPr/>
          <a:lstStyle/>
          <a:p>
            <a:r>
              <a:rPr lang="en-US" sz="2400" dirty="0"/>
              <a:t>Animation: Four-Stroke Cycle</a:t>
            </a:r>
            <a:br>
              <a:rPr lang="en-US" sz="1800" dirty="0"/>
            </a:br>
            <a:r>
              <a:rPr lang="en-US" sz="900" dirty="0">
                <a:solidFill>
                  <a:schemeClr val="bg2"/>
                </a:solidFill>
              </a:rPr>
              <a:t>(The animation will automatically start in a few seconds) </a:t>
            </a:r>
            <a:endParaRPr lang="en-US" sz="900" dirty="0"/>
          </a:p>
        </p:txBody>
      </p:sp>
      <p:pic>
        <p:nvPicPr>
          <p:cNvPr id="6" name="Four_Stroke_Cycle">
            <a:hlinkClick r:id="" action="ppaction://media"/>
            <a:extLst>
              <a:ext uri="{FF2B5EF4-FFF2-40B4-BE49-F238E27FC236}">
                <a16:creationId xmlns:a16="http://schemas.microsoft.com/office/drawing/2014/main" id="{1A02C8E6-436F-4B0A-88EC-8AA4F6866D84}"/>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575242" y="1524000"/>
            <a:ext cx="7993515" cy="4495800"/>
          </a:xfrm>
        </p:spPr>
      </p:pic>
    </p:spTree>
    <p:extLst>
      <p:ext uri="{BB962C8B-B14F-4D97-AF65-F5344CB8AC3E}">
        <p14:creationId xmlns:p14="http://schemas.microsoft.com/office/powerpoint/2010/main" val="2344462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81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p:txBody>
          <a:bodyPr/>
          <a:lstStyle/>
          <a:p>
            <a:r>
              <a:rPr lang="en-US" dirty="0"/>
              <a:t>ENGINE CLASSIFICATION AND CONSTRUCTION (1 OF 3)</a:t>
            </a:r>
          </a:p>
        </p:txBody>
      </p:sp>
      <p:sp>
        <p:nvSpPr>
          <p:cNvPr id="16386" name="Rectangle 3"/>
          <p:cNvSpPr>
            <a:spLocks noGrp="1" noChangeArrowheads="1"/>
          </p:cNvSpPr>
          <p:nvPr>
            <p:ph type="body" idx="1"/>
          </p:nvPr>
        </p:nvSpPr>
        <p:spPr/>
        <p:txBody>
          <a:bodyPr/>
          <a:lstStyle/>
          <a:p>
            <a:r>
              <a:rPr lang="en-US" dirty="0"/>
              <a:t>Engines are classified by several characteristics, including:</a:t>
            </a:r>
          </a:p>
          <a:p>
            <a:pPr lvl="1"/>
            <a:r>
              <a:rPr lang="en-US" dirty="0"/>
              <a:t>Number of strokes</a:t>
            </a:r>
          </a:p>
          <a:p>
            <a:pPr lvl="1"/>
            <a:r>
              <a:rPr lang="en-US" dirty="0"/>
              <a:t>Cylinder arrangement</a:t>
            </a:r>
          </a:p>
          <a:p>
            <a:pPr lvl="1"/>
            <a:r>
              <a:rPr lang="en-US" dirty="0"/>
              <a:t>Longitudinal and transverse mounting</a:t>
            </a:r>
          </a:p>
          <a:p>
            <a:pPr lvl="1"/>
            <a:r>
              <a:rPr lang="en-US" dirty="0"/>
              <a:t>Valve and camshaft number and location</a:t>
            </a:r>
          </a:p>
        </p:txBody>
      </p:sp>
    </p:spTree>
    <p:extLst>
      <p:ext uri="{BB962C8B-B14F-4D97-AF65-F5344CB8AC3E}">
        <p14:creationId xmlns:p14="http://schemas.microsoft.com/office/powerpoint/2010/main" val="23039179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ENGINE CLASSIFICATION AND CONSTRUCTION (2 OF 3)</a:t>
            </a:r>
          </a:p>
        </p:txBody>
      </p:sp>
      <p:sp>
        <p:nvSpPr>
          <p:cNvPr id="3" name="Content Placeholder 2"/>
          <p:cNvSpPr>
            <a:spLocks noGrp="1"/>
          </p:cNvSpPr>
          <p:nvPr>
            <p:ph idx="1"/>
          </p:nvPr>
        </p:nvSpPr>
        <p:spPr/>
        <p:txBody>
          <a:bodyPr/>
          <a:lstStyle/>
          <a:p>
            <a:pPr lvl="1"/>
            <a:r>
              <a:rPr lang="en-US" dirty="0"/>
              <a:t>Type of fuel</a:t>
            </a:r>
          </a:p>
          <a:p>
            <a:pPr lvl="1"/>
            <a:r>
              <a:rPr lang="en-US" dirty="0"/>
              <a:t>Cooling method</a:t>
            </a:r>
          </a:p>
          <a:p>
            <a:pPr lvl="1"/>
            <a:r>
              <a:rPr lang="en-US" dirty="0"/>
              <a:t>Type of induction pressure</a:t>
            </a:r>
          </a:p>
        </p:txBody>
      </p:sp>
    </p:spTree>
    <p:extLst>
      <p:ext uri="{BB962C8B-B14F-4D97-AF65-F5344CB8AC3E}">
        <p14:creationId xmlns:p14="http://schemas.microsoft.com/office/powerpoint/2010/main" val="2267369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FIGURE 10–7</a:t>
            </a:r>
            <a:r>
              <a:rPr lang="en-US" dirty="0"/>
              <a:t> Automotive engine cylinder arrangements.</a:t>
            </a:r>
          </a:p>
        </p:txBody>
      </p:sp>
      <p:pic>
        <p:nvPicPr>
          <p:cNvPr id="3" name="Picture 2" descr="6540010007.jpg"/>
          <p:cNvPicPr>
            <a:picLocks noChangeAspect="1"/>
          </p:cNvPicPr>
          <p:nvPr/>
        </p:nvPicPr>
        <p:blipFill>
          <a:blip r:embed="rId2" cstate="print"/>
          <a:stretch>
            <a:fillRect/>
          </a:stretch>
        </p:blipFill>
        <p:spPr>
          <a:xfrm>
            <a:off x="1867205" y="1680667"/>
            <a:ext cx="5409590" cy="4411065"/>
          </a:xfrm>
          <a:prstGeom prst="rect">
            <a:avLst/>
          </a:prstGeom>
        </p:spPr>
      </p:pic>
    </p:spTree>
    <p:extLst>
      <p:ext uri="{BB962C8B-B14F-4D97-AF65-F5344CB8AC3E}">
        <p14:creationId xmlns:p14="http://schemas.microsoft.com/office/powerpoint/2010/main" val="14739226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r>
              <a:rPr lang="en-US" dirty="0"/>
              <a:t>ENGINE CLASSIFICATION AND CONSTRUCTION (3 OF 3)</a:t>
            </a:r>
          </a:p>
        </p:txBody>
      </p:sp>
      <p:sp>
        <p:nvSpPr>
          <p:cNvPr id="18434" name="Rectangle 3"/>
          <p:cNvSpPr>
            <a:spLocks noGrp="1" noChangeArrowheads="1"/>
          </p:cNvSpPr>
          <p:nvPr>
            <p:ph idx="1"/>
          </p:nvPr>
        </p:nvSpPr>
        <p:spPr>
          <a:xfrm>
            <a:off x="457200" y="1600200"/>
            <a:ext cx="4191000" cy="4525963"/>
          </a:xfrm>
        </p:spPr>
        <p:txBody>
          <a:bodyPr/>
          <a:lstStyle/>
          <a:p>
            <a:r>
              <a:rPr lang="en-US" dirty="0"/>
              <a:t>Engine Rotation Direction</a:t>
            </a:r>
          </a:p>
        </p:txBody>
      </p:sp>
      <p:grpSp>
        <p:nvGrpSpPr>
          <p:cNvPr id="18435" name="Group 7"/>
          <p:cNvGrpSpPr>
            <a:grpSpLocks/>
          </p:cNvGrpSpPr>
          <p:nvPr/>
        </p:nvGrpSpPr>
        <p:grpSpPr bwMode="auto">
          <a:xfrm>
            <a:off x="4419600" y="1531938"/>
            <a:ext cx="4375150" cy="4194175"/>
            <a:chOff x="2784" y="1271"/>
            <a:chExt cx="2756" cy="2642"/>
          </a:xfrm>
        </p:grpSpPr>
        <p:pic>
          <p:nvPicPr>
            <p:cNvPr id="18436" name="Picture 4" descr="AAJKYJB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4" y="1271"/>
              <a:ext cx="2626" cy="19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65926" name="Rectangle 6"/>
            <p:cNvSpPr>
              <a:spLocks noChangeArrowheads="1"/>
            </p:cNvSpPr>
            <p:nvPr/>
          </p:nvSpPr>
          <p:spPr bwMode="auto">
            <a:xfrm>
              <a:off x="2784" y="3312"/>
              <a:ext cx="2736" cy="601"/>
            </a:xfrm>
            <a:prstGeom prst="rect">
              <a:avLst/>
            </a:prstGeom>
            <a:noFill/>
            <a:ln>
              <a:noFill/>
            </a:ln>
            <a:effectLst/>
          </p:spPr>
          <p:txBody>
            <a:bodyPr>
              <a:spAutoFit/>
            </a:bodyPr>
            <a:lstStyle/>
            <a:p>
              <a:pPr>
                <a:defRPr/>
              </a:pPr>
              <a:r>
                <a:rPr lang="en-US" b="1" dirty="0">
                  <a:cs typeface="+mn-cs"/>
                </a:rPr>
                <a:t>FIGURE 10–15 </a:t>
              </a:r>
              <a:r>
                <a:rPr lang="en-US" dirty="0">
                  <a:cs typeface="+mn-cs"/>
                </a:rPr>
                <a:t>Inline 4-cylinder engine showing principal and nonprincipal ends. Normal direction of rotation is clockwise (CW) as viewed from the front or accessory belt (nonprincipal) end.</a:t>
              </a:r>
            </a:p>
          </p:txBody>
        </p:sp>
      </p:grpSp>
    </p:spTree>
    <p:extLst>
      <p:ext uri="{BB962C8B-B14F-4D97-AF65-F5344CB8AC3E}">
        <p14:creationId xmlns:p14="http://schemas.microsoft.com/office/powerpoint/2010/main" val="28815715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r>
              <a:rPr lang="en-US" dirty="0"/>
              <a:t>ENGINE MEASUREMENT</a:t>
            </a:r>
          </a:p>
        </p:txBody>
      </p:sp>
      <p:sp>
        <p:nvSpPr>
          <p:cNvPr id="19458" name="Rectangle 3"/>
          <p:cNvSpPr>
            <a:spLocks noGrp="1" noChangeArrowheads="1"/>
          </p:cNvSpPr>
          <p:nvPr>
            <p:ph type="body" idx="1"/>
          </p:nvPr>
        </p:nvSpPr>
        <p:spPr/>
        <p:txBody>
          <a:bodyPr/>
          <a:lstStyle/>
          <a:p>
            <a:r>
              <a:rPr lang="en-US" dirty="0"/>
              <a:t>Bore</a:t>
            </a:r>
          </a:p>
          <a:p>
            <a:r>
              <a:rPr lang="en-US" dirty="0"/>
              <a:t>Stroke</a:t>
            </a:r>
          </a:p>
          <a:p>
            <a:r>
              <a:rPr lang="en-US" dirty="0"/>
              <a:t>Displacement</a:t>
            </a:r>
          </a:p>
          <a:p>
            <a:r>
              <a:rPr lang="en-US" dirty="0"/>
              <a:t>Conversion</a:t>
            </a:r>
          </a:p>
          <a:p>
            <a:r>
              <a:rPr lang="en-US" dirty="0"/>
              <a:t>Calculating Cubic Inch Displacement</a:t>
            </a:r>
          </a:p>
          <a:p>
            <a:r>
              <a:rPr lang="en-US" dirty="0"/>
              <a:t>Engine Size Conversion</a:t>
            </a:r>
          </a:p>
        </p:txBody>
      </p:sp>
    </p:spTree>
    <p:extLst>
      <p:ext uri="{BB962C8B-B14F-4D97-AF65-F5344CB8AC3E}">
        <p14:creationId xmlns:p14="http://schemas.microsoft.com/office/powerpoint/2010/main" val="30585779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FIGURE 10–16</a:t>
            </a:r>
            <a:r>
              <a:rPr lang="en-US" dirty="0"/>
              <a:t> The bore and stroke of pistons are used to calculate an engine’s displacement.</a:t>
            </a:r>
          </a:p>
        </p:txBody>
      </p:sp>
      <p:pic>
        <p:nvPicPr>
          <p:cNvPr id="3" name="Picture 2" descr="6540010016.jpg"/>
          <p:cNvPicPr>
            <a:picLocks noChangeAspect="1"/>
          </p:cNvPicPr>
          <p:nvPr/>
        </p:nvPicPr>
        <p:blipFill>
          <a:blip r:embed="rId2" cstate="print"/>
          <a:stretch>
            <a:fillRect/>
          </a:stretch>
        </p:blipFill>
        <p:spPr>
          <a:xfrm>
            <a:off x="2492655" y="1801369"/>
            <a:ext cx="4158690" cy="4169663"/>
          </a:xfrm>
          <a:prstGeom prst="rect">
            <a:avLst/>
          </a:prstGeom>
        </p:spPr>
      </p:pic>
    </p:spTree>
    <p:extLst>
      <p:ext uri="{BB962C8B-B14F-4D97-AF65-F5344CB8AC3E}">
        <p14:creationId xmlns:p14="http://schemas.microsoft.com/office/powerpoint/2010/main" val="1022221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0"/>
          <p:cNvSpPr>
            <a:spLocks noGrp="1" noChangeArrowheads="1"/>
          </p:cNvSpPr>
          <p:nvPr>
            <p:ph type="title"/>
          </p:nvPr>
        </p:nvSpPr>
        <p:spPr/>
        <p:txBody>
          <a:bodyPr/>
          <a:lstStyle/>
          <a:p>
            <a:r>
              <a:rPr lang="en-US" dirty="0"/>
              <a:t>OBJECTIVES (1 OF 2)</a:t>
            </a:r>
          </a:p>
        </p:txBody>
      </p:sp>
      <p:sp>
        <p:nvSpPr>
          <p:cNvPr id="7170" name="Rectangle 8"/>
          <p:cNvSpPr>
            <a:spLocks noGrp="1" noChangeArrowheads="1"/>
          </p:cNvSpPr>
          <p:nvPr>
            <p:ph type="body" idx="1"/>
          </p:nvPr>
        </p:nvSpPr>
        <p:spPr/>
        <p:txBody>
          <a:bodyPr/>
          <a:lstStyle/>
          <a:p>
            <a:pPr marL="0" indent="-29718">
              <a:buNone/>
            </a:pPr>
            <a:r>
              <a:rPr lang="en-US" b="1" dirty="0">
                <a:solidFill>
                  <a:srgbClr val="007FA3"/>
                </a:solidFill>
              </a:rPr>
              <a:t>10.1</a:t>
            </a:r>
            <a:r>
              <a:rPr lang="en-US" dirty="0"/>
              <a:t> Discuss engine construction, purpose and function of an engine, and energy and power of an engine. </a:t>
            </a:r>
          </a:p>
          <a:p>
            <a:pPr marL="0" indent="-29718">
              <a:buNone/>
            </a:pPr>
            <a:r>
              <a:rPr lang="en-US" b="1" dirty="0">
                <a:solidFill>
                  <a:srgbClr val="007FA3"/>
                </a:solidFill>
              </a:rPr>
              <a:t>10.2</a:t>
            </a:r>
            <a:r>
              <a:rPr lang="en-US" dirty="0"/>
              <a:t> Explain engine parts and systems. </a:t>
            </a:r>
          </a:p>
          <a:p>
            <a:pPr marL="0" indent="-29718">
              <a:buNone/>
            </a:pPr>
            <a:r>
              <a:rPr lang="en-US" b="1" dirty="0">
                <a:solidFill>
                  <a:srgbClr val="007FA3"/>
                </a:solidFill>
              </a:rPr>
              <a:t>10.3</a:t>
            </a:r>
            <a:r>
              <a:rPr lang="en-US" dirty="0"/>
              <a:t> Explain four-stroke cycle operation. </a:t>
            </a:r>
          </a:p>
        </p:txBody>
      </p:sp>
    </p:spTree>
    <p:extLst>
      <p:ext uri="{BB962C8B-B14F-4D97-AF65-F5344CB8AC3E}">
        <p14:creationId xmlns:p14="http://schemas.microsoft.com/office/powerpoint/2010/main" val="12572487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dirty="0"/>
              <a:t>COMPRESSION RATIO (1 OF 2)</a:t>
            </a:r>
          </a:p>
        </p:txBody>
      </p:sp>
      <p:sp>
        <p:nvSpPr>
          <p:cNvPr id="21506" name="Rectangle 3"/>
          <p:cNvSpPr>
            <a:spLocks noGrp="1" noChangeArrowheads="1"/>
          </p:cNvSpPr>
          <p:nvPr>
            <p:ph idx="1"/>
          </p:nvPr>
        </p:nvSpPr>
        <p:spPr>
          <a:xfrm>
            <a:off x="457200" y="1600200"/>
            <a:ext cx="3733800" cy="4525963"/>
          </a:xfrm>
        </p:spPr>
        <p:txBody>
          <a:bodyPr/>
          <a:lstStyle/>
          <a:p>
            <a:r>
              <a:rPr lang="en-US" dirty="0"/>
              <a:t>Compression ratio (CR) is the ratio of the difference in the cylinder volume when the piston is at the bottom of the stroke to the volume in the cylinder above the piston when the piston is at the top of the stroke. </a:t>
            </a:r>
          </a:p>
        </p:txBody>
      </p:sp>
      <p:grpSp>
        <p:nvGrpSpPr>
          <p:cNvPr id="21507" name="Group 7"/>
          <p:cNvGrpSpPr>
            <a:grpSpLocks/>
          </p:cNvGrpSpPr>
          <p:nvPr/>
        </p:nvGrpSpPr>
        <p:grpSpPr bwMode="auto">
          <a:xfrm>
            <a:off x="4154488" y="1524000"/>
            <a:ext cx="4953000" cy="4983163"/>
            <a:chOff x="2521" y="1377"/>
            <a:chExt cx="3120" cy="3139"/>
          </a:xfrm>
        </p:grpSpPr>
        <p:pic>
          <p:nvPicPr>
            <p:cNvPr id="21508" name="Picture 4" descr="AAJKYJE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8" y="1377"/>
              <a:ext cx="2088" cy="2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72070" name="Rectangle 6"/>
            <p:cNvSpPr>
              <a:spLocks noChangeArrowheads="1"/>
            </p:cNvSpPr>
            <p:nvPr/>
          </p:nvSpPr>
          <p:spPr bwMode="auto">
            <a:xfrm>
              <a:off x="2521" y="3585"/>
              <a:ext cx="3120" cy="931"/>
            </a:xfrm>
            <a:prstGeom prst="rect">
              <a:avLst/>
            </a:prstGeom>
            <a:noFill/>
            <a:ln>
              <a:noFill/>
            </a:ln>
            <a:effectLst/>
          </p:spPr>
          <p:txBody>
            <a:bodyPr wrap="square">
              <a:spAutoFit/>
            </a:bodyPr>
            <a:lstStyle/>
            <a:p>
              <a:pPr>
                <a:defRPr/>
              </a:pPr>
              <a:r>
                <a:rPr lang="en-US" b="1" dirty="0">
                  <a:cs typeface="+mn-cs"/>
                </a:rPr>
                <a:t>FIGURE 10–18 </a:t>
              </a:r>
              <a:r>
                <a:rPr lang="en-US" dirty="0">
                  <a:cs typeface="+mn-cs"/>
                </a:rPr>
                <a:t>Compression ratio is the ratio of the total cylinder volume (when the piston is at the bottom of its stroke) to the clearance volume (when the piston is at the top of its stroke).</a:t>
              </a:r>
            </a:p>
          </p:txBody>
        </p:sp>
      </p:grpSp>
    </p:spTree>
    <p:extLst>
      <p:ext uri="{BB962C8B-B14F-4D97-AF65-F5344CB8AC3E}">
        <p14:creationId xmlns:p14="http://schemas.microsoft.com/office/powerpoint/2010/main" val="7120044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r>
              <a:rPr lang="en-US" dirty="0"/>
              <a:t>COMPRESSION RATIO (2 OF 2)</a:t>
            </a:r>
          </a:p>
        </p:txBody>
      </p:sp>
      <p:sp>
        <p:nvSpPr>
          <p:cNvPr id="22530" name="Rectangle 3"/>
          <p:cNvSpPr>
            <a:spLocks noGrp="1" noChangeArrowheads="1"/>
          </p:cNvSpPr>
          <p:nvPr>
            <p:ph idx="1"/>
          </p:nvPr>
        </p:nvSpPr>
        <p:spPr>
          <a:xfrm>
            <a:off x="457200" y="1600200"/>
            <a:ext cx="4114800" cy="4525963"/>
          </a:xfrm>
        </p:spPr>
        <p:txBody>
          <a:bodyPr/>
          <a:lstStyle/>
          <a:p>
            <a:r>
              <a:rPr lang="en-US" dirty="0"/>
              <a:t>Calculating Compression Ratio</a:t>
            </a:r>
          </a:p>
          <a:p>
            <a:r>
              <a:rPr lang="en-US" dirty="0"/>
              <a:t>Changing Compression Ratio</a:t>
            </a:r>
          </a:p>
          <a:p>
            <a:pPr lvl="1"/>
            <a:r>
              <a:rPr lang="en-US" dirty="0"/>
              <a:t>Head gasket thickness</a:t>
            </a:r>
          </a:p>
          <a:p>
            <a:pPr lvl="1"/>
            <a:r>
              <a:rPr lang="en-US" dirty="0"/>
              <a:t>Increasing the cylinder size</a:t>
            </a:r>
          </a:p>
        </p:txBody>
      </p:sp>
      <p:grpSp>
        <p:nvGrpSpPr>
          <p:cNvPr id="22531" name="Group 7"/>
          <p:cNvGrpSpPr>
            <a:grpSpLocks/>
          </p:cNvGrpSpPr>
          <p:nvPr/>
        </p:nvGrpSpPr>
        <p:grpSpPr bwMode="auto">
          <a:xfrm>
            <a:off x="2667496" y="1470528"/>
            <a:ext cx="6473786" cy="4814509"/>
            <a:chOff x="1029" y="739"/>
            <a:chExt cx="4766" cy="3352"/>
          </a:xfrm>
        </p:grpSpPr>
        <p:pic>
          <p:nvPicPr>
            <p:cNvPr id="22532" name="Picture 4" descr="AAJKYJF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0" y="739"/>
              <a:ext cx="2626" cy="29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73094" name="Rectangle 6"/>
            <p:cNvSpPr>
              <a:spLocks noChangeArrowheads="1"/>
            </p:cNvSpPr>
            <p:nvPr/>
          </p:nvSpPr>
          <p:spPr bwMode="auto">
            <a:xfrm>
              <a:off x="1029" y="3641"/>
              <a:ext cx="4766" cy="450"/>
            </a:xfrm>
            <a:prstGeom prst="rect">
              <a:avLst/>
            </a:prstGeom>
            <a:noFill/>
            <a:ln>
              <a:noFill/>
            </a:ln>
            <a:effectLst/>
          </p:spPr>
          <p:txBody>
            <a:bodyPr wrap="square">
              <a:spAutoFit/>
            </a:bodyPr>
            <a:lstStyle/>
            <a:p>
              <a:pPr>
                <a:defRPr/>
              </a:pPr>
              <a:r>
                <a:rPr lang="en-US" b="1" dirty="0">
                  <a:cs typeface="+mn-cs"/>
                </a:rPr>
                <a:t>FIGURE 10–19 </a:t>
              </a:r>
              <a:r>
                <a:rPr lang="en-US" dirty="0">
                  <a:cs typeface="+mn-cs"/>
                </a:rPr>
                <a:t>Combustion chamber volume is the volume above the piston with the piston is at top dead center.</a:t>
              </a:r>
            </a:p>
          </p:txBody>
        </p:sp>
      </p:grpSp>
    </p:spTree>
    <p:extLst>
      <p:ext uri="{BB962C8B-B14F-4D97-AF65-F5344CB8AC3E}">
        <p14:creationId xmlns:p14="http://schemas.microsoft.com/office/powerpoint/2010/main" val="35352554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r>
              <a:rPr lang="en-US" dirty="0"/>
              <a:t>TORQUE AND HORSEPOWER</a:t>
            </a:r>
          </a:p>
        </p:txBody>
      </p:sp>
      <p:sp>
        <p:nvSpPr>
          <p:cNvPr id="23554" name="Rectangle 3"/>
          <p:cNvSpPr>
            <a:spLocks noGrp="1" noChangeArrowheads="1"/>
          </p:cNvSpPr>
          <p:nvPr>
            <p:ph idx="1"/>
          </p:nvPr>
        </p:nvSpPr>
        <p:spPr/>
        <p:txBody>
          <a:bodyPr/>
          <a:lstStyle/>
          <a:p>
            <a:r>
              <a:rPr lang="en-US" dirty="0"/>
              <a:t>Definition of Torque</a:t>
            </a:r>
          </a:p>
          <a:p>
            <a:r>
              <a:rPr lang="en-US" dirty="0"/>
              <a:t>Definition of Power</a:t>
            </a:r>
          </a:p>
          <a:p>
            <a:r>
              <a:rPr lang="en-US" dirty="0"/>
              <a:t>Horsepower and Altitude</a:t>
            </a:r>
          </a:p>
        </p:txBody>
      </p:sp>
      <p:grpSp>
        <p:nvGrpSpPr>
          <p:cNvPr id="23555" name="Group 7"/>
          <p:cNvGrpSpPr>
            <a:grpSpLocks/>
          </p:cNvGrpSpPr>
          <p:nvPr/>
        </p:nvGrpSpPr>
        <p:grpSpPr bwMode="auto">
          <a:xfrm>
            <a:off x="4625975" y="1905000"/>
            <a:ext cx="4168775" cy="3522663"/>
            <a:chOff x="2914" y="1502"/>
            <a:chExt cx="2626" cy="2219"/>
          </a:xfrm>
        </p:grpSpPr>
        <p:pic>
          <p:nvPicPr>
            <p:cNvPr id="23556" name="Picture 4" descr="AAJKYJG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4" y="1502"/>
              <a:ext cx="2626" cy="15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74118" name="Rectangle 6"/>
            <p:cNvSpPr>
              <a:spLocks noChangeArrowheads="1"/>
            </p:cNvSpPr>
            <p:nvPr/>
          </p:nvSpPr>
          <p:spPr bwMode="auto">
            <a:xfrm>
              <a:off x="2928" y="3120"/>
              <a:ext cx="2592" cy="601"/>
            </a:xfrm>
            <a:prstGeom prst="rect">
              <a:avLst/>
            </a:prstGeom>
            <a:noFill/>
            <a:ln>
              <a:noFill/>
            </a:ln>
            <a:effectLst/>
          </p:spPr>
          <p:txBody>
            <a:bodyPr>
              <a:spAutoFit/>
            </a:bodyPr>
            <a:lstStyle/>
            <a:p>
              <a:pPr>
                <a:defRPr/>
              </a:pPr>
              <a:r>
                <a:rPr lang="en-US" b="1" dirty="0">
                  <a:cs typeface="+mn-cs"/>
                </a:rPr>
                <a:t>FIGURE 10–20 </a:t>
              </a:r>
              <a:r>
                <a:rPr lang="en-US" dirty="0">
                  <a:cs typeface="+mn-cs"/>
                </a:rPr>
                <a:t>Torque is a twisting force equal to the distance from the pivot point times the force applied expressed in units called pound-feet (lb-ft) or newton-meters (N-m).</a:t>
              </a:r>
            </a:p>
          </p:txBody>
        </p:sp>
      </p:grpSp>
    </p:spTree>
    <p:extLst>
      <p:ext uri="{BB962C8B-B14F-4D97-AF65-F5344CB8AC3E}">
        <p14:creationId xmlns:p14="http://schemas.microsoft.com/office/powerpoint/2010/main" val="8777970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B0958-AAF6-4181-A1AD-45620D635794}"/>
              </a:ext>
            </a:extLst>
          </p:cNvPr>
          <p:cNvSpPr>
            <a:spLocks noGrp="1"/>
          </p:cNvSpPr>
          <p:nvPr>
            <p:ph type="title"/>
          </p:nvPr>
        </p:nvSpPr>
        <p:spPr>
          <a:xfrm>
            <a:off x="1400175" y="762000"/>
            <a:ext cx="6343650" cy="507831"/>
          </a:xfrm>
        </p:spPr>
        <p:txBody>
          <a:bodyPr/>
          <a:lstStyle/>
          <a:p>
            <a:r>
              <a:rPr lang="en-US" sz="2400" dirty="0"/>
              <a:t>Animation: Math Formula: Horsepower</a:t>
            </a:r>
            <a:br>
              <a:rPr lang="en-US" sz="1800" dirty="0"/>
            </a:br>
            <a:r>
              <a:rPr lang="en-US" sz="900" dirty="0">
                <a:solidFill>
                  <a:schemeClr val="bg2"/>
                </a:solidFill>
              </a:rPr>
              <a:t>(The animation will automatically start in a few seconds) </a:t>
            </a:r>
            <a:endParaRPr lang="en-US" sz="900" dirty="0"/>
          </a:p>
        </p:txBody>
      </p:sp>
      <p:pic>
        <p:nvPicPr>
          <p:cNvPr id="6" name="math_formula_horsepower">
            <a:hlinkClick r:id="" action="ppaction://media"/>
            <a:extLst>
              <a:ext uri="{FF2B5EF4-FFF2-40B4-BE49-F238E27FC236}">
                <a16:creationId xmlns:a16="http://schemas.microsoft.com/office/drawing/2014/main" id="{8916B886-5641-4C8A-9DAE-7BF5C9235D04}"/>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642984" y="1676400"/>
            <a:ext cx="7858031" cy="4419600"/>
          </a:xfrm>
        </p:spPr>
      </p:pic>
    </p:spTree>
    <p:extLst>
      <p:ext uri="{BB962C8B-B14F-4D97-AF65-F5344CB8AC3E}">
        <p14:creationId xmlns:p14="http://schemas.microsoft.com/office/powerpoint/2010/main" val="2510597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27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r>
              <a:rPr lang="en-US" dirty="0"/>
              <a:t>SUMMARY (1 OF 2)</a:t>
            </a:r>
          </a:p>
        </p:txBody>
      </p:sp>
      <p:sp>
        <p:nvSpPr>
          <p:cNvPr id="24578" name="Rectangle 3"/>
          <p:cNvSpPr>
            <a:spLocks noGrp="1" noChangeArrowheads="1"/>
          </p:cNvSpPr>
          <p:nvPr>
            <p:ph type="body" idx="1"/>
          </p:nvPr>
        </p:nvSpPr>
        <p:spPr/>
        <p:txBody>
          <a:bodyPr/>
          <a:lstStyle/>
          <a:p>
            <a:r>
              <a:rPr lang="en-US" dirty="0"/>
              <a:t>The four strokes of the four-stroke cycle are intake, compression, power, and exhaust.</a:t>
            </a:r>
          </a:p>
          <a:p>
            <a:r>
              <a:rPr lang="en-US" dirty="0"/>
              <a:t>Engines are classified by number and arrangement of cylinders and by number and location of valves and camshafts.</a:t>
            </a:r>
          </a:p>
        </p:txBody>
      </p:sp>
    </p:spTree>
    <p:extLst>
      <p:ext uri="{BB962C8B-B14F-4D97-AF65-F5344CB8AC3E}">
        <p14:creationId xmlns:p14="http://schemas.microsoft.com/office/powerpoint/2010/main" val="26898120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(2 OF 2)</a:t>
            </a:r>
          </a:p>
        </p:txBody>
      </p:sp>
      <p:sp>
        <p:nvSpPr>
          <p:cNvPr id="3" name="Content Placeholder 2"/>
          <p:cNvSpPr>
            <a:spLocks noGrp="1"/>
          </p:cNvSpPr>
          <p:nvPr>
            <p:ph idx="1"/>
          </p:nvPr>
        </p:nvSpPr>
        <p:spPr/>
        <p:txBody>
          <a:bodyPr/>
          <a:lstStyle/>
          <a:p>
            <a:r>
              <a:rPr lang="en-US" dirty="0"/>
              <a:t>Most engines rotate clockwise as viewed from the front (accessory) end of the engine. </a:t>
            </a:r>
          </a:p>
          <a:p>
            <a:r>
              <a:rPr lang="en-US" dirty="0"/>
              <a:t>Engine size is called displacement and represents the volume displaced by all of the pistons.</a:t>
            </a:r>
          </a:p>
        </p:txBody>
      </p:sp>
    </p:spTree>
    <p:extLst>
      <p:ext uri="{BB962C8B-B14F-4D97-AF65-F5344CB8AC3E}">
        <p14:creationId xmlns:p14="http://schemas.microsoft.com/office/powerpoint/2010/main" val="16421099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B0958-AAF6-4181-A1AD-45620D635794}"/>
              </a:ext>
            </a:extLst>
          </p:cNvPr>
          <p:cNvSpPr>
            <a:spLocks noGrp="1"/>
          </p:cNvSpPr>
          <p:nvPr>
            <p:ph type="title"/>
          </p:nvPr>
        </p:nvSpPr>
        <p:spPr>
          <a:xfrm>
            <a:off x="1400175" y="762000"/>
            <a:ext cx="6343650" cy="507831"/>
          </a:xfrm>
        </p:spPr>
        <p:txBody>
          <a:bodyPr/>
          <a:lstStyle/>
          <a:p>
            <a:r>
              <a:rPr lang="en-US" sz="2400" dirty="0"/>
              <a:t>Animation: Rotary Engine</a:t>
            </a:r>
            <a:br>
              <a:rPr lang="en-US" sz="1800" dirty="0"/>
            </a:br>
            <a:r>
              <a:rPr lang="en-US" sz="900" dirty="0">
                <a:solidFill>
                  <a:schemeClr val="bg2"/>
                </a:solidFill>
              </a:rPr>
              <a:t>(The animation will automatically start in a few seconds) </a:t>
            </a:r>
            <a:endParaRPr lang="en-US" sz="900" dirty="0"/>
          </a:p>
        </p:txBody>
      </p:sp>
      <p:pic>
        <p:nvPicPr>
          <p:cNvPr id="6" name="rotary_engine">
            <a:hlinkClick r:id="" action="ppaction://media"/>
            <a:extLst>
              <a:ext uri="{FF2B5EF4-FFF2-40B4-BE49-F238E27FC236}">
                <a16:creationId xmlns:a16="http://schemas.microsoft.com/office/drawing/2014/main" id="{F490F351-1740-4ADD-8AAA-5F34E67E3272}"/>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710726" y="1524000"/>
            <a:ext cx="7722548" cy="4343400"/>
          </a:xfrm>
        </p:spPr>
      </p:pic>
    </p:spTree>
    <p:extLst>
      <p:ext uri="{BB962C8B-B14F-4D97-AF65-F5344CB8AC3E}">
        <p14:creationId xmlns:p14="http://schemas.microsoft.com/office/powerpoint/2010/main" val="3290377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34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B0958-AAF6-4181-A1AD-45620D635794}"/>
              </a:ext>
            </a:extLst>
          </p:cNvPr>
          <p:cNvSpPr>
            <a:spLocks noGrp="1"/>
          </p:cNvSpPr>
          <p:nvPr>
            <p:ph type="title"/>
          </p:nvPr>
        </p:nvSpPr>
        <p:spPr>
          <a:xfrm>
            <a:off x="1400175" y="762000"/>
            <a:ext cx="6343650" cy="507831"/>
          </a:xfrm>
        </p:spPr>
        <p:txBody>
          <a:bodyPr/>
          <a:lstStyle/>
          <a:p>
            <a:r>
              <a:rPr lang="en-US" sz="2400" dirty="0"/>
              <a:t>Animation: Oil Spray Piston Cooling</a:t>
            </a:r>
            <a:br>
              <a:rPr lang="en-US" sz="1800" dirty="0"/>
            </a:br>
            <a:r>
              <a:rPr lang="en-US" sz="900" dirty="0">
                <a:solidFill>
                  <a:schemeClr val="bg2"/>
                </a:solidFill>
              </a:rPr>
              <a:t>(The animation will automatically start in a few seconds) </a:t>
            </a:r>
            <a:endParaRPr lang="en-US" sz="900" dirty="0"/>
          </a:p>
        </p:txBody>
      </p:sp>
      <p:pic>
        <p:nvPicPr>
          <p:cNvPr id="6" name="oil_spray_piston_cooling">
            <a:hlinkClick r:id="" action="ppaction://media"/>
            <a:extLst>
              <a:ext uri="{FF2B5EF4-FFF2-40B4-BE49-F238E27FC236}">
                <a16:creationId xmlns:a16="http://schemas.microsoft.com/office/drawing/2014/main" id="{5E41B1E5-6DD9-4EF9-B269-6CF931F81C1F}"/>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710726" y="1600200"/>
            <a:ext cx="7722548" cy="4343400"/>
          </a:xfrm>
        </p:spPr>
      </p:pic>
    </p:spTree>
    <p:extLst>
      <p:ext uri="{BB962C8B-B14F-4D97-AF65-F5344CB8AC3E}">
        <p14:creationId xmlns:p14="http://schemas.microsoft.com/office/powerpoint/2010/main" val="2345517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24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AB9F4-8C3C-4E94-BA99-251784F0D060}"/>
              </a:ext>
            </a:extLst>
          </p:cNvPr>
          <p:cNvSpPr>
            <a:spLocks noGrp="1"/>
          </p:cNvSpPr>
          <p:nvPr>
            <p:ph type="title"/>
          </p:nvPr>
        </p:nvSpPr>
        <p:spPr>
          <a:xfrm>
            <a:off x="1485900" y="914400"/>
            <a:ext cx="6172200" cy="369332"/>
          </a:xfrm>
        </p:spPr>
        <p:txBody>
          <a:bodyPr/>
          <a:lstStyle/>
          <a:p>
            <a:r>
              <a:rPr lang="en-US" sz="2400" dirty="0"/>
              <a:t>Video Links </a:t>
            </a:r>
            <a:r>
              <a:rPr lang="en-US" sz="900" dirty="0"/>
              <a:t>(Internet Access Required)</a:t>
            </a:r>
          </a:p>
        </p:txBody>
      </p:sp>
      <p:sp>
        <p:nvSpPr>
          <p:cNvPr id="3" name="Content Placeholder 2">
            <a:extLst>
              <a:ext uri="{FF2B5EF4-FFF2-40B4-BE49-F238E27FC236}">
                <a16:creationId xmlns:a16="http://schemas.microsoft.com/office/drawing/2014/main" id="{6EB984CA-0CEB-42AE-A7B7-A84F09DD15EB}"/>
              </a:ext>
            </a:extLst>
          </p:cNvPr>
          <p:cNvSpPr>
            <a:spLocks noGrp="1"/>
          </p:cNvSpPr>
          <p:nvPr>
            <p:ph idx="1"/>
          </p:nvPr>
        </p:nvSpPr>
        <p:spPr>
          <a:xfrm>
            <a:off x="1485900" y="1524000"/>
            <a:ext cx="6172200" cy="4501232"/>
          </a:xfrm>
        </p:spPr>
        <p:txBody>
          <a:bodyPr/>
          <a:lstStyle/>
          <a:p>
            <a:r>
              <a:rPr lang="en-US" sz="1800" dirty="0">
                <a:hlinkClick r:id="rId2"/>
              </a:rPr>
              <a:t>Timing belt (time 5:00)</a:t>
            </a:r>
            <a:endParaRPr lang="en-US" sz="1800" dirty="0"/>
          </a:p>
          <a:p>
            <a:r>
              <a:rPr lang="en-US" sz="1800" dirty="0">
                <a:hlinkClick r:id="rId3"/>
              </a:rPr>
              <a:t>Octane rating and 4 stroke engine (time 7:52)</a:t>
            </a:r>
            <a:endParaRPr lang="en-US" sz="1800" dirty="0"/>
          </a:p>
          <a:p>
            <a:r>
              <a:rPr lang="en-US" sz="1800" dirty="0">
                <a:hlinkClick r:id="rId4"/>
              </a:rPr>
              <a:t>How to find TDC (time 1:14)</a:t>
            </a:r>
            <a:endParaRPr lang="en-US" sz="1800" dirty="0"/>
          </a:p>
          <a:p>
            <a:r>
              <a:rPr lang="en-US" sz="1800" dirty="0">
                <a:hlinkClick r:id="rId5"/>
              </a:rPr>
              <a:t>Engine (time 5:02)</a:t>
            </a:r>
            <a:endParaRPr lang="en-US" sz="1800" dirty="0"/>
          </a:p>
          <a:p>
            <a:r>
              <a:rPr lang="en-US" sz="1800" dirty="0">
                <a:hlinkClick r:id="rId6"/>
              </a:rPr>
              <a:t>Basic engine parts (time 32:26)</a:t>
            </a:r>
            <a:endParaRPr lang="en-US" sz="1800" dirty="0"/>
          </a:p>
          <a:p>
            <a:r>
              <a:rPr lang="en-US" sz="1800" dirty="0">
                <a:hlinkClick r:id="rId7"/>
              </a:rPr>
              <a:t>Piston animation (time 0:56)</a:t>
            </a:r>
            <a:endParaRPr lang="en-US" sz="1800" dirty="0"/>
          </a:p>
          <a:p>
            <a:r>
              <a:rPr lang="en-US" sz="1800" dirty="0">
                <a:hlinkClick r:id="rId8"/>
              </a:rPr>
              <a:t>V-8 animation (time 1:21)</a:t>
            </a:r>
            <a:endParaRPr lang="en-US" sz="1800" dirty="0"/>
          </a:p>
          <a:p>
            <a:r>
              <a:rPr lang="en-US" sz="1800" dirty="0">
                <a:hlinkClick r:id="rId9"/>
              </a:rPr>
              <a:t>Rotary engine animation (time 3:25)</a:t>
            </a:r>
            <a:endParaRPr lang="en-US" sz="1800" dirty="0"/>
          </a:p>
          <a:p>
            <a:r>
              <a:rPr lang="en-US" sz="1800" dirty="0">
                <a:hlinkClick r:id="rId10"/>
              </a:rPr>
              <a:t>Engine assembly animation (time 3:12)</a:t>
            </a:r>
            <a:endParaRPr lang="en-US" sz="1800" dirty="0"/>
          </a:p>
          <a:p>
            <a:r>
              <a:rPr lang="en-US" sz="1800" dirty="0">
                <a:hlinkClick r:id="rId11"/>
              </a:rPr>
              <a:t>Engine assembly (time 1:51)</a:t>
            </a:r>
            <a:endParaRPr lang="en-US" sz="1800" dirty="0"/>
          </a:p>
        </p:txBody>
      </p:sp>
    </p:spTree>
    <p:extLst>
      <p:ext uri="{BB962C8B-B14F-4D97-AF65-F5344CB8AC3E}">
        <p14:creationId xmlns:p14="http://schemas.microsoft.com/office/powerpoint/2010/main" val="30237173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AB9F4-8C3C-4E94-BA99-251784F0D060}"/>
              </a:ext>
            </a:extLst>
          </p:cNvPr>
          <p:cNvSpPr>
            <a:spLocks noGrp="1"/>
          </p:cNvSpPr>
          <p:nvPr>
            <p:ph type="title"/>
          </p:nvPr>
        </p:nvSpPr>
        <p:spPr>
          <a:xfrm>
            <a:off x="1485900" y="914400"/>
            <a:ext cx="6172200" cy="369332"/>
          </a:xfrm>
        </p:spPr>
        <p:txBody>
          <a:bodyPr/>
          <a:lstStyle/>
          <a:p>
            <a:r>
              <a:rPr lang="en-US" sz="2400" dirty="0"/>
              <a:t>Video Links </a:t>
            </a:r>
            <a:r>
              <a:rPr lang="en-US" sz="900" dirty="0"/>
              <a:t>(Internet Access Required)</a:t>
            </a:r>
          </a:p>
        </p:txBody>
      </p:sp>
      <p:sp>
        <p:nvSpPr>
          <p:cNvPr id="3" name="Content Placeholder 2">
            <a:extLst>
              <a:ext uri="{FF2B5EF4-FFF2-40B4-BE49-F238E27FC236}">
                <a16:creationId xmlns:a16="http://schemas.microsoft.com/office/drawing/2014/main" id="{6EB984CA-0CEB-42AE-A7B7-A84F09DD15EB}"/>
              </a:ext>
            </a:extLst>
          </p:cNvPr>
          <p:cNvSpPr>
            <a:spLocks noGrp="1"/>
          </p:cNvSpPr>
          <p:nvPr>
            <p:ph idx="1"/>
          </p:nvPr>
        </p:nvSpPr>
        <p:spPr>
          <a:xfrm>
            <a:off x="1485900" y="1524000"/>
            <a:ext cx="6172200" cy="3562514"/>
          </a:xfrm>
        </p:spPr>
        <p:txBody>
          <a:bodyPr/>
          <a:lstStyle/>
          <a:p>
            <a:r>
              <a:rPr lang="en-US" sz="1800" dirty="0">
                <a:hlinkClick r:id="rId2"/>
              </a:rPr>
              <a:t>Ford Ecoboost Animation (time 2:41)</a:t>
            </a:r>
            <a:endParaRPr lang="en-US" sz="1800" dirty="0"/>
          </a:p>
          <a:p>
            <a:r>
              <a:rPr lang="en-US" sz="1800" dirty="0">
                <a:hlinkClick r:id="rId3"/>
              </a:rPr>
              <a:t>Ford Ecoboost Animation (time 1:32)</a:t>
            </a:r>
            <a:endParaRPr lang="en-US" sz="1800" dirty="0"/>
          </a:p>
          <a:p>
            <a:r>
              <a:rPr lang="en-US" sz="1800" dirty="0">
                <a:hlinkClick r:id="rId4"/>
              </a:rPr>
              <a:t>16 cylinder engine (time 0:44)</a:t>
            </a:r>
            <a:endParaRPr lang="en-US" sz="1800" dirty="0"/>
          </a:p>
          <a:p>
            <a:r>
              <a:rPr lang="en-US" sz="1800" dirty="0">
                <a:hlinkClick r:id="rId5"/>
              </a:rPr>
              <a:t>Rotary engine failures (time 2:42)</a:t>
            </a:r>
            <a:endParaRPr lang="en-US" sz="1800" dirty="0"/>
          </a:p>
          <a:p>
            <a:r>
              <a:rPr lang="en-US" sz="1800" dirty="0">
                <a:hlinkClick r:id="rId6"/>
              </a:rPr>
              <a:t>Rotary engine (time 5:17)</a:t>
            </a:r>
            <a:endParaRPr lang="en-US" sz="1800" dirty="0"/>
          </a:p>
          <a:p>
            <a:r>
              <a:rPr lang="en-US" sz="1800" dirty="0">
                <a:hlinkClick r:id="rId7"/>
              </a:rPr>
              <a:t>Rotary engine construction (time 4:17)</a:t>
            </a:r>
            <a:endParaRPr lang="en-US" sz="1800" dirty="0"/>
          </a:p>
          <a:p>
            <a:r>
              <a:rPr lang="en-US" sz="1800" dirty="0">
                <a:hlinkClick r:id="rId8"/>
              </a:rPr>
              <a:t>Rotary engine basics (time 3:07)</a:t>
            </a:r>
            <a:endParaRPr lang="en-US" sz="1800" dirty="0"/>
          </a:p>
          <a:p>
            <a:r>
              <a:rPr lang="en-US" sz="1800" dirty="0">
                <a:hlinkClick r:id="rId9"/>
              </a:rPr>
              <a:t>Transparent engine (time 2:21)</a:t>
            </a:r>
            <a:endParaRPr lang="en-US" sz="1800" dirty="0"/>
          </a:p>
        </p:txBody>
      </p:sp>
    </p:spTree>
    <p:extLst>
      <p:ext uri="{BB962C8B-B14F-4D97-AF65-F5344CB8AC3E}">
        <p14:creationId xmlns:p14="http://schemas.microsoft.com/office/powerpoint/2010/main" val="4204523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 (2 OF 2)</a:t>
            </a:r>
          </a:p>
        </p:txBody>
      </p:sp>
      <p:sp>
        <p:nvSpPr>
          <p:cNvPr id="3" name="Content Placeholder 2"/>
          <p:cNvSpPr>
            <a:spLocks noGrp="1"/>
          </p:cNvSpPr>
          <p:nvPr>
            <p:ph idx="1"/>
          </p:nvPr>
        </p:nvSpPr>
        <p:spPr/>
        <p:txBody>
          <a:bodyPr/>
          <a:lstStyle/>
          <a:p>
            <a:pPr marL="0" indent="-29718">
              <a:buNone/>
            </a:pPr>
            <a:r>
              <a:rPr lang="en-US" b="1" dirty="0">
                <a:solidFill>
                  <a:srgbClr val="007FA3"/>
                </a:solidFill>
              </a:rPr>
              <a:t>10.4 </a:t>
            </a:r>
            <a:r>
              <a:rPr lang="en-US" dirty="0"/>
              <a:t>Discuss engine classification and construction. </a:t>
            </a:r>
          </a:p>
          <a:p>
            <a:pPr marL="0" indent="-29718">
              <a:buNone/>
            </a:pPr>
            <a:r>
              <a:rPr lang="en-US" b="1" dirty="0">
                <a:solidFill>
                  <a:srgbClr val="007FA3"/>
                </a:solidFill>
              </a:rPr>
              <a:t>10.5</a:t>
            </a:r>
            <a:r>
              <a:rPr lang="en-US" dirty="0"/>
              <a:t> Explain engine measurement. </a:t>
            </a:r>
          </a:p>
          <a:p>
            <a:pPr marL="0" indent="-29718">
              <a:buNone/>
            </a:pPr>
            <a:r>
              <a:rPr lang="en-US" b="1" dirty="0">
                <a:solidFill>
                  <a:srgbClr val="007FA3"/>
                </a:solidFill>
              </a:rPr>
              <a:t>10.6</a:t>
            </a:r>
            <a:r>
              <a:rPr lang="en-US" dirty="0"/>
              <a:t> Discuss compression ratio, torque, and horsepower.</a:t>
            </a:r>
          </a:p>
        </p:txBody>
      </p:sp>
    </p:spTree>
    <p:extLst>
      <p:ext uri="{BB962C8B-B14F-4D97-AF65-F5344CB8AC3E}">
        <p14:creationId xmlns:p14="http://schemas.microsoft.com/office/powerpoint/2010/main" val="1438453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ChangeArrowheads="1"/>
          </p:cNvSpPr>
          <p:nvPr>
            <p:ph type="title"/>
          </p:nvPr>
        </p:nvSpPr>
        <p:spPr/>
        <p:txBody>
          <a:bodyPr/>
          <a:lstStyle/>
          <a:p>
            <a:r>
              <a:rPr lang="en-US" dirty="0"/>
              <a:t>PURPOSE AND FUNCTION</a:t>
            </a:r>
          </a:p>
        </p:txBody>
      </p:sp>
      <p:sp>
        <p:nvSpPr>
          <p:cNvPr id="10242" name="Rectangle 3"/>
          <p:cNvSpPr>
            <a:spLocks noGrp="1" noChangeArrowheads="1"/>
          </p:cNvSpPr>
          <p:nvPr>
            <p:ph type="body" idx="1"/>
          </p:nvPr>
        </p:nvSpPr>
        <p:spPr/>
        <p:txBody>
          <a:bodyPr/>
          <a:lstStyle/>
          <a:p>
            <a:r>
              <a:rPr lang="en-US" dirty="0"/>
              <a:t>The purpose and function of an engine is to convert the heat energy of burning fuel into mechanical energy. </a:t>
            </a:r>
          </a:p>
          <a:p>
            <a:r>
              <a:rPr lang="en-US" dirty="0"/>
              <a:t>In a typical vehicle, mechanical energy is then used to perform the following:</a:t>
            </a:r>
          </a:p>
          <a:p>
            <a:pPr lvl="1"/>
            <a:r>
              <a:rPr lang="en-US" dirty="0"/>
              <a:t>Propel the vehicle</a:t>
            </a:r>
          </a:p>
          <a:p>
            <a:pPr lvl="1"/>
            <a:r>
              <a:rPr lang="en-US" dirty="0"/>
              <a:t>Power the air-conditioning system and power steering</a:t>
            </a:r>
          </a:p>
          <a:p>
            <a:pPr lvl="1"/>
            <a:r>
              <a:rPr lang="en-US" dirty="0"/>
              <a:t>Produce electrical power for use throughout the vehicle</a:t>
            </a:r>
          </a:p>
        </p:txBody>
      </p:sp>
    </p:spTree>
    <p:extLst>
      <p:ext uri="{BB962C8B-B14F-4D97-AF65-F5344CB8AC3E}">
        <p14:creationId xmlns:p14="http://schemas.microsoft.com/office/powerpoint/2010/main" val="467362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ChangeArrowheads="1"/>
          </p:cNvSpPr>
          <p:nvPr>
            <p:ph type="title"/>
          </p:nvPr>
        </p:nvSpPr>
        <p:spPr/>
        <p:txBody>
          <a:bodyPr/>
          <a:lstStyle/>
          <a:p>
            <a:r>
              <a:rPr lang="en-US" dirty="0"/>
              <a:t>ENERGY AND POWER (1 OF 2)</a:t>
            </a:r>
          </a:p>
        </p:txBody>
      </p:sp>
      <p:sp>
        <p:nvSpPr>
          <p:cNvPr id="11266" name="Rectangle 3"/>
          <p:cNvSpPr>
            <a:spLocks noGrp="1" noChangeArrowheads="1"/>
          </p:cNvSpPr>
          <p:nvPr>
            <p:ph type="body" idx="1"/>
          </p:nvPr>
        </p:nvSpPr>
        <p:spPr/>
        <p:txBody>
          <a:bodyPr/>
          <a:lstStyle/>
          <a:p>
            <a:r>
              <a:rPr lang="en-US" dirty="0"/>
              <a:t>Engines use energy to produce power. </a:t>
            </a:r>
          </a:p>
          <a:p>
            <a:r>
              <a:rPr lang="en-US" dirty="0"/>
              <a:t>The chemical energy in fuel is converted to heat energy by the burning of the fuel at a controlled rate. </a:t>
            </a:r>
          </a:p>
          <a:p>
            <a:pPr lvl="1"/>
            <a:r>
              <a:rPr lang="en-US" dirty="0"/>
              <a:t>This process is called combustion. </a:t>
            </a:r>
          </a:p>
          <a:p>
            <a:pPr lvl="1"/>
            <a:r>
              <a:rPr lang="en-US" dirty="0"/>
              <a:t>If engine combustion occurs within the power chamber, the engine is called an internal combustion engine.</a:t>
            </a:r>
          </a:p>
        </p:txBody>
      </p:sp>
    </p:spTree>
    <p:extLst>
      <p:ext uri="{BB962C8B-B14F-4D97-AF65-F5344CB8AC3E}">
        <p14:creationId xmlns:p14="http://schemas.microsoft.com/office/powerpoint/2010/main" val="3266967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ENERGY AND POWER (2 OF 2)</a:t>
            </a:r>
          </a:p>
        </p:txBody>
      </p:sp>
      <p:sp>
        <p:nvSpPr>
          <p:cNvPr id="3" name="Content Placeholder 2"/>
          <p:cNvSpPr>
            <a:spLocks noGrp="1"/>
          </p:cNvSpPr>
          <p:nvPr>
            <p:ph idx="1"/>
          </p:nvPr>
        </p:nvSpPr>
        <p:spPr/>
        <p:txBody>
          <a:bodyPr/>
          <a:lstStyle/>
          <a:p>
            <a:r>
              <a:rPr lang="en-US" dirty="0"/>
              <a:t>The pressure developed within the combustion chamber is applied to the head of a piston to produce a usable mechanical force, which is then converted into useful mechanical power.</a:t>
            </a:r>
          </a:p>
        </p:txBody>
      </p:sp>
    </p:spTree>
    <p:extLst>
      <p:ext uri="{BB962C8B-B14F-4D97-AF65-F5344CB8AC3E}">
        <p14:creationId xmlns:p14="http://schemas.microsoft.com/office/powerpoint/2010/main" val="3847341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title"/>
          </p:nvPr>
        </p:nvSpPr>
        <p:spPr/>
        <p:txBody>
          <a:bodyPr/>
          <a:lstStyle/>
          <a:p>
            <a:r>
              <a:rPr lang="en-US" dirty="0"/>
              <a:t>ENGINE CONSTRUCTION OVERVIEW</a:t>
            </a:r>
          </a:p>
        </p:txBody>
      </p:sp>
      <p:sp>
        <p:nvSpPr>
          <p:cNvPr id="9218" name="Rectangle 3"/>
          <p:cNvSpPr>
            <a:spLocks noGrp="1" noChangeArrowheads="1"/>
          </p:cNvSpPr>
          <p:nvPr>
            <p:ph idx="1"/>
          </p:nvPr>
        </p:nvSpPr>
        <p:spPr/>
        <p:txBody>
          <a:bodyPr/>
          <a:lstStyle/>
          <a:p>
            <a:r>
              <a:rPr lang="en-US" dirty="0"/>
              <a:t>Block</a:t>
            </a:r>
          </a:p>
          <a:p>
            <a:r>
              <a:rPr lang="en-US" dirty="0"/>
              <a:t>Rotating Assembly</a:t>
            </a:r>
          </a:p>
          <a:p>
            <a:r>
              <a:rPr lang="en-US" dirty="0"/>
              <a:t>Cylinder Heads</a:t>
            </a:r>
          </a:p>
        </p:txBody>
      </p:sp>
      <p:grpSp>
        <p:nvGrpSpPr>
          <p:cNvPr id="9219" name="Group 7"/>
          <p:cNvGrpSpPr>
            <a:grpSpLocks/>
          </p:cNvGrpSpPr>
          <p:nvPr/>
        </p:nvGrpSpPr>
        <p:grpSpPr bwMode="auto">
          <a:xfrm>
            <a:off x="4625975" y="1687513"/>
            <a:ext cx="4213225" cy="3875087"/>
            <a:chOff x="2914" y="1283"/>
            <a:chExt cx="2654" cy="2441"/>
          </a:xfrm>
        </p:grpSpPr>
        <p:pic>
          <p:nvPicPr>
            <p:cNvPr id="9220" name="Picture 4" descr="AAJKYIN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4" y="1283"/>
              <a:ext cx="2626" cy="19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48518" name="Rectangle 6"/>
            <p:cNvSpPr>
              <a:spLocks noChangeArrowheads="1"/>
            </p:cNvSpPr>
            <p:nvPr/>
          </p:nvSpPr>
          <p:spPr bwMode="auto">
            <a:xfrm>
              <a:off x="2928" y="3264"/>
              <a:ext cx="2640" cy="460"/>
            </a:xfrm>
            <a:prstGeom prst="rect">
              <a:avLst/>
            </a:prstGeom>
            <a:noFill/>
            <a:ln>
              <a:noFill/>
            </a:ln>
            <a:effectLst/>
          </p:spPr>
          <p:txBody>
            <a:bodyPr>
              <a:spAutoFit/>
            </a:bodyPr>
            <a:lstStyle/>
            <a:p>
              <a:pPr>
                <a:defRPr/>
              </a:pPr>
              <a:r>
                <a:rPr lang="en-US" b="1" dirty="0">
                  <a:cs typeface="+mn-cs"/>
                </a:rPr>
                <a:t>FIGURE 10–1 </a:t>
              </a:r>
              <a:r>
                <a:rPr lang="en-US" dirty="0">
                  <a:cs typeface="+mn-cs"/>
                </a:rPr>
                <a:t>The rotating assembly for a V-8 engine that has eight pistons and connecting rods and one crankshaft.</a:t>
              </a:r>
            </a:p>
          </p:txBody>
        </p:sp>
      </p:grpSp>
    </p:spTree>
    <p:extLst>
      <p:ext uri="{BB962C8B-B14F-4D97-AF65-F5344CB8AC3E}">
        <p14:creationId xmlns:p14="http://schemas.microsoft.com/office/powerpoint/2010/main" val="2883375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title"/>
          </p:nvPr>
        </p:nvSpPr>
        <p:spPr/>
        <p:txBody>
          <a:bodyPr/>
          <a:lstStyle/>
          <a:p>
            <a:r>
              <a:rPr lang="en-US" dirty="0"/>
              <a:t>ENGINE PARTS AND SYSTEMS (1 OF 2)</a:t>
            </a:r>
          </a:p>
        </p:txBody>
      </p:sp>
      <p:sp>
        <p:nvSpPr>
          <p:cNvPr id="12290" name="Rectangle 3"/>
          <p:cNvSpPr>
            <a:spLocks noGrp="1" noChangeArrowheads="1"/>
          </p:cNvSpPr>
          <p:nvPr>
            <p:ph type="body" idx="1"/>
          </p:nvPr>
        </p:nvSpPr>
        <p:spPr/>
        <p:txBody>
          <a:bodyPr/>
          <a:lstStyle/>
          <a:p>
            <a:r>
              <a:rPr lang="en-US" dirty="0"/>
              <a:t>Intake and Exhaust Manifolds</a:t>
            </a:r>
          </a:p>
          <a:p>
            <a:r>
              <a:rPr lang="en-US" dirty="0"/>
              <a:t>Cooling System</a:t>
            </a:r>
          </a:p>
          <a:p>
            <a:r>
              <a:rPr lang="en-US" dirty="0"/>
              <a:t>Lubrication System</a:t>
            </a:r>
          </a:p>
        </p:txBody>
      </p:sp>
    </p:spTree>
    <p:extLst>
      <p:ext uri="{BB962C8B-B14F-4D97-AF65-F5344CB8AC3E}">
        <p14:creationId xmlns:p14="http://schemas.microsoft.com/office/powerpoint/2010/main" val="991720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ENGINE PARTS AND SYSTEMS (2 OF 2)</a:t>
            </a:r>
          </a:p>
        </p:txBody>
      </p:sp>
      <p:sp>
        <p:nvSpPr>
          <p:cNvPr id="3" name="Content Placeholder 2"/>
          <p:cNvSpPr>
            <a:spLocks noGrp="1"/>
          </p:cNvSpPr>
          <p:nvPr>
            <p:ph idx="1"/>
          </p:nvPr>
        </p:nvSpPr>
        <p:spPr/>
        <p:txBody>
          <a:bodyPr/>
          <a:lstStyle/>
          <a:p>
            <a:r>
              <a:rPr lang="en-US" dirty="0"/>
              <a:t>Fuel System and Ignition System</a:t>
            </a:r>
          </a:p>
          <a:p>
            <a:pPr lvl="1"/>
            <a:r>
              <a:rPr lang="en-US" dirty="0"/>
              <a:t>Spark plugs </a:t>
            </a:r>
          </a:p>
          <a:p>
            <a:pPr lvl="1"/>
            <a:r>
              <a:rPr lang="en-US" dirty="0"/>
              <a:t>Sensor(s)</a:t>
            </a:r>
          </a:p>
          <a:p>
            <a:pPr lvl="1"/>
            <a:r>
              <a:rPr lang="en-US" dirty="0"/>
              <a:t>Ignition coils</a:t>
            </a:r>
          </a:p>
          <a:p>
            <a:pPr lvl="1"/>
            <a:r>
              <a:rPr lang="en-US" dirty="0"/>
              <a:t>Ignition control module (ICM)</a:t>
            </a:r>
          </a:p>
          <a:p>
            <a:pPr lvl="1"/>
            <a:r>
              <a:rPr lang="en-US" dirty="0"/>
              <a:t>Associated wiring</a:t>
            </a:r>
          </a:p>
        </p:txBody>
      </p:sp>
    </p:spTree>
    <p:extLst>
      <p:ext uri="{BB962C8B-B14F-4D97-AF65-F5344CB8AC3E}">
        <p14:creationId xmlns:p14="http://schemas.microsoft.com/office/powerpoint/2010/main" val="3874316507"/>
      </p:ext>
    </p:extLst>
  </p:cSld>
  <p:clrMapOvr>
    <a:masterClrMapping/>
  </p:clrMapOvr>
</p:sld>
</file>

<file path=ppt/theme/theme1.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4261</TotalTime>
  <Words>974</Words>
  <Application>Microsoft Office PowerPoint</Application>
  <PresentationFormat>On-screen Show (4:3)</PresentationFormat>
  <Paragraphs>118</Paragraphs>
  <Slides>29</Slides>
  <Notes>1</Notes>
  <HiddenSlides>0</HiddenSlides>
  <MMClips>4</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Tahoma</vt:lpstr>
      <vt:lpstr>Times New Roman</vt:lpstr>
      <vt:lpstr>Wingdings</vt:lpstr>
      <vt:lpstr>508 Lecture</vt:lpstr>
      <vt:lpstr>Automotive Engines Theory and Servicing</vt:lpstr>
      <vt:lpstr>OBJECTIVES (1 OF 2)</vt:lpstr>
      <vt:lpstr>OBJECTIVES (2 OF 2)</vt:lpstr>
      <vt:lpstr>PURPOSE AND FUNCTION</vt:lpstr>
      <vt:lpstr>ENERGY AND POWER (1 OF 2)</vt:lpstr>
      <vt:lpstr>ENERGY AND POWER (2 OF 2)</vt:lpstr>
      <vt:lpstr>ENGINE CONSTRUCTION OVERVIEW</vt:lpstr>
      <vt:lpstr>ENGINE PARTS AND SYSTEMS (1 OF 2)</vt:lpstr>
      <vt:lpstr>ENGINE PARTS AND SYSTEMS (2 OF 2)</vt:lpstr>
      <vt:lpstr>FIGURE 10–3 The coolant temperature is controlled by the thermostat, which opens and allows coolant to flow to the radiator when the temperature reaches the rating temperature of the thermostat.</vt:lpstr>
      <vt:lpstr>FOUR-STROKE CYCLE OPERATION</vt:lpstr>
      <vt:lpstr>FIGURE 10–6 Cutaway of an engine showing the cylinder, piston, connecting rod, and crankshaft.</vt:lpstr>
      <vt:lpstr>Animation: Four-Stroke Cycle (The animation will automatically start in a few seconds) </vt:lpstr>
      <vt:lpstr>ENGINE CLASSIFICATION AND CONSTRUCTION (1 OF 3)</vt:lpstr>
      <vt:lpstr>ENGINE CLASSIFICATION AND CONSTRUCTION (2 OF 3)</vt:lpstr>
      <vt:lpstr>FIGURE 10–7 Automotive engine cylinder arrangements.</vt:lpstr>
      <vt:lpstr>ENGINE CLASSIFICATION AND CONSTRUCTION (3 OF 3)</vt:lpstr>
      <vt:lpstr>ENGINE MEASUREMENT</vt:lpstr>
      <vt:lpstr>FIGURE 10–16 The bore and stroke of pistons are used to calculate an engine’s displacement.</vt:lpstr>
      <vt:lpstr>COMPRESSION RATIO (1 OF 2)</vt:lpstr>
      <vt:lpstr>COMPRESSION RATIO (2 OF 2)</vt:lpstr>
      <vt:lpstr>TORQUE AND HORSEPOWER</vt:lpstr>
      <vt:lpstr>Animation: Math Formula: Horsepower (The animation will automatically start in a few seconds) </vt:lpstr>
      <vt:lpstr>SUMMARY (1 OF 2)</vt:lpstr>
      <vt:lpstr>SUMMARY (2 OF 2)</vt:lpstr>
      <vt:lpstr>Animation: Rotary Engine (The animation will automatically start in a few seconds) </vt:lpstr>
      <vt:lpstr>Animation: Oil Spray Piston Cooling (The animation will automatically start in a few seconds) </vt:lpstr>
      <vt:lpstr>Video Links (Internet Access Required)</vt:lpstr>
      <vt:lpstr>Video Links (Internet Access Required)</vt:lpstr>
    </vt:vector>
  </TitlesOfParts>
  <Company>echosvoice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10: Gasoline Engine Operation, Parts, and Specifications</dc:title>
  <dc:subject>Automotive Engines Theory and Servicing, Ninth Edition</dc:subject>
  <dc:creator>James D. Halderman</dc:creator>
  <cp:keywords>Automotive</cp:keywords>
  <cp:lastModifiedBy>Glen Plants</cp:lastModifiedBy>
  <cp:revision>206</cp:revision>
  <dcterms:created xsi:type="dcterms:W3CDTF">2014-07-14T20:04:21Z</dcterms:created>
  <dcterms:modified xsi:type="dcterms:W3CDTF">2021-01-21T15:57:28Z</dcterms:modified>
</cp:coreProperties>
</file>