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69"/>
  </p:notesMasterIdLst>
  <p:handoutMasterIdLst>
    <p:handoutMasterId r:id="rId70"/>
  </p:handoutMasterIdLst>
  <p:sldIdLst>
    <p:sldId id="1077" r:id="rId3"/>
    <p:sldId id="1087" r:id="rId4"/>
    <p:sldId id="1088" r:id="rId5"/>
    <p:sldId id="1089" r:id="rId6"/>
    <p:sldId id="1090" r:id="rId7"/>
    <p:sldId id="1091" r:id="rId8"/>
    <p:sldId id="1092" r:id="rId9"/>
    <p:sldId id="1093" r:id="rId10"/>
    <p:sldId id="1094" r:id="rId11"/>
    <p:sldId id="1095" r:id="rId12"/>
    <p:sldId id="1096" r:id="rId13"/>
    <p:sldId id="1097" r:id="rId14"/>
    <p:sldId id="1098" r:id="rId15"/>
    <p:sldId id="1099" r:id="rId16"/>
    <p:sldId id="1101" r:id="rId17"/>
    <p:sldId id="1152" r:id="rId18"/>
    <p:sldId id="1103" r:id="rId19"/>
    <p:sldId id="1104" r:id="rId20"/>
    <p:sldId id="1105" r:id="rId21"/>
    <p:sldId id="1106" r:id="rId22"/>
    <p:sldId id="1107" r:id="rId23"/>
    <p:sldId id="1108" r:id="rId24"/>
    <p:sldId id="1109" r:id="rId25"/>
    <p:sldId id="1110" r:id="rId26"/>
    <p:sldId id="1111" r:id="rId27"/>
    <p:sldId id="1112" r:id="rId28"/>
    <p:sldId id="1113" r:id="rId29"/>
    <p:sldId id="1114" r:id="rId30"/>
    <p:sldId id="1115" r:id="rId31"/>
    <p:sldId id="1116" r:id="rId32"/>
    <p:sldId id="1117" r:id="rId33"/>
    <p:sldId id="1118" r:id="rId34"/>
    <p:sldId id="1119" r:id="rId35"/>
    <p:sldId id="1120" r:id="rId36"/>
    <p:sldId id="1121" r:id="rId37"/>
    <p:sldId id="1122" r:id="rId38"/>
    <p:sldId id="1123" r:id="rId39"/>
    <p:sldId id="1124" r:id="rId40"/>
    <p:sldId id="1125" r:id="rId41"/>
    <p:sldId id="1126" r:id="rId42"/>
    <p:sldId id="1127" r:id="rId43"/>
    <p:sldId id="1128" r:id="rId44"/>
    <p:sldId id="1129" r:id="rId45"/>
    <p:sldId id="1130" r:id="rId46"/>
    <p:sldId id="1131" r:id="rId47"/>
    <p:sldId id="1132" r:id="rId48"/>
    <p:sldId id="1133" r:id="rId49"/>
    <p:sldId id="1150" r:id="rId50"/>
    <p:sldId id="1151" r:id="rId51"/>
    <p:sldId id="1134" r:id="rId52"/>
    <p:sldId id="1135" r:id="rId53"/>
    <p:sldId id="1136" r:id="rId54"/>
    <p:sldId id="1138" r:id="rId55"/>
    <p:sldId id="1137" r:id="rId56"/>
    <p:sldId id="1139" r:id="rId57"/>
    <p:sldId id="1140" r:id="rId58"/>
    <p:sldId id="1141" r:id="rId59"/>
    <p:sldId id="1142" r:id="rId60"/>
    <p:sldId id="1143" r:id="rId61"/>
    <p:sldId id="1144" r:id="rId62"/>
    <p:sldId id="1145" r:id="rId63"/>
    <p:sldId id="1146" r:id="rId64"/>
    <p:sldId id="1147" r:id="rId65"/>
    <p:sldId id="1148" r:id="rId66"/>
    <p:sldId id="1149" r:id="rId67"/>
    <p:sldId id="108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032" userDrawn="1">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guide id="11" orient="horz" pos="4272" userDrawn="1">
          <p15:clr>
            <a:srgbClr val="A4A3A4"/>
          </p15:clr>
        </p15:guide>
        <p15:guide id="12" orient="horz" pos="422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 id="2" name="Thamizharasan Dhanaseelan" initials="TD"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4795" autoAdjust="0"/>
  </p:normalViewPr>
  <p:slideViewPr>
    <p:cSldViewPr>
      <p:cViewPr varScale="1">
        <p:scale>
          <a:sx n="62" d="100"/>
          <a:sy n="62" d="100"/>
        </p:scale>
        <p:origin x="1530" y="66"/>
      </p:cViewPr>
      <p:guideLst>
        <p:guide orient="horz" pos="2160"/>
        <p:guide pos="2880"/>
        <p:guide orient="horz" pos="4032"/>
        <p:guide orient="horz" pos="384"/>
        <p:guide orient="horz" pos="144"/>
        <p:guide orient="horz" pos="912"/>
        <p:guide orient="horz" pos="624"/>
        <p:guide orient="horz" pos="1248"/>
        <p:guide pos="288"/>
        <p:guide pos="5472"/>
        <p:guide orient="horz" pos="4272"/>
        <p:guide orient="horz" pos="4224"/>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 </a:t>
            </a:r>
          </a:p>
          <a:p>
            <a:r>
              <a:rPr lang="en-US" sz="1200" kern="1200" dirty="0">
                <a:solidFill>
                  <a:schemeClr val="tx1"/>
                </a:solidFill>
                <a:effectLst/>
                <a:latin typeface="+mn-lt"/>
                <a:ea typeface="+mn-ea"/>
                <a:cs typeface="+mn-cs"/>
              </a:rPr>
              <a:t>The stiff spring has a higher frequency of 1.5 CPS and the softer spring has a lower frequency of 1 CPS. These are demonstrated in the form of sine wave. The stiff spring has bigger diameter of steel coil.</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27498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figure, the suspension is attached to the frame through a shackle and a hanger. The Axle is placed in center and above the springs and held in place by U bolts. In the center of the axle, differential assembly is situated.</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rate varying contact only allows partial movement of the spring so as the vehicle is loaded, the leaf spring contacts a section of the frame. This shortens the effective length of the spring, which makes it stiffer.</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In the figure, the I beam is attached to Steering knuckle such that it pivots around the kingpin.  The steering arm and tie rod are also bolted to the steering knuckle.</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IN" sz="1200" kern="1200" dirty="0">
                <a:solidFill>
                  <a:schemeClr val="tx1"/>
                </a:solidFill>
                <a:effectLst/>
                <a:latin typeface="+mn-lt"/>
                <a:ea typeface="+mn-ea"/>
                <a:cs typeface="+mn-cs"/>
              </a:rPr>
              <a:t>The figure shows the following:</a:t>
            </a:r>
          </a:p>
          <a:p>
            <a:r>
              <a:rPr lang="en-IN" sz="1200" kern="1200" dirty="0">
                <a:solidFill>
                  <a:schemeClr val="tx1"/>
                </a:solidFill>
                <a:effectLst/>
                <a:latin typeface="+mn-lt"/>
                <a:ea typeface="+mn-ea"/>
                <a:cs typeface="+mn-cs"/>
              </a:rPr>
              <a:t>• The steering knuckle is attached to upper control arm via upper ball joint.</a:t>
            </a:r>
          </a:p>
          <a:p>
            <a:r>
              <a:rPr lang="en-IN" sz="1200" kern="1200" dirty="0">
                <a:solidFill>
                  <a:schemeClr val="tx1"/>
                </a:solidFill>
                <a:effectLst/>
                <a:latin typeface="+mn-lt"/>
                <a:ea typeface="+mn-ea"/>
                <a:cs typeface="+mn-cs"/>
              </a:rPr>
              <a:t>• The steering knuckle has a horizontal member on which lower control arm is attached via lower ball joint</a:t>
            </a:r>
          </a:p>
          <a:p>
            <a:r>
              <a:rPr lang="en-IN" sz="1200" kern="1200" dirty="0">
                <a:solidFill>
                  <a:schemeClr val="tx1"/>
                </a:solidFill>
                <a:effectLst/>
                <a:latin typeface="+mn-lt"/>
                <a:ea typeface="+mn-ea"/>
                <a:cs typeface="+mn-cs"/>
              </a:rPr>
              <a:t>• All the joints have dust caps in between them and are secured in place by caster nut and cotter pin.</a:t>
            </a:r>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first diagram shows a spring coiled around a strut in a front wheel drive. The spring strut system is mounted over a drive axle that drives the wheel for steering and suspension movements.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diagram shows a modified Macpherson strut or a strut damper fastened on an axle with a spring and a steering gear attached to the surface of the axle.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diagram shows a rear-wheel drive wherein a spindle is affixed to the central axis of the wheel. A spring is coiled around a strut damper or a modified Macpherson strut.</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US" sz="1200" kern="1200" dirty="0">
                <a:solidFill>
                  <a:schemeClr val="tx1"/>
                </a:solidFill>
                <a:effectLst/>
                <a:latin typeface="+mn-lt"/>
                <a:ea typeface="+mn-ea"/>
                <a:cs typeface="+mn-cs"/>
              </a:rPr>
              <a:t>The upper ball joint is load carrying in this type of suspension because the weight of the vehicle is</a:t>
            </a:r>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IN" b="0" dirty="0"/>
              <a:t>The illustration shows the following:</a:t>
            </a:r>
          </a:p>
          <a:p>
            <a:pPr marL="171450" lvl="0" indent="-171450">
              <a:buFont typeface="Arial" panose="020B0604020202020204" pitchFamily="34" charset="0"/>
              <a:buChar char="•"/>
            </a:pPr>
            <a:r>
              <a:rPr lang="en-IN" b="0" dirty="0"/>
              <a:t>Tension loaded ball joint has bearing surface below the ball.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Compression loaded ball joint has bearing surface above the ball.</a:t>
            </a:r>
            <a:endParaRPr lang="en-IN"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Both the bearing surfaces are placed such that in case of load these are the surfaces that take load.</a:t>
            </a:r>
            <a:endParaRPr lang="en-IN" b="0"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IN" b="0" dirty="0"/>
              <a:t>The figure shows the following:</a:t>
            </a:r>
          </a:p>
          <a:p>
            <a:r>
              <a:rPr lang="en-IN" b="0" dirty="0"/>
              <a:t>• A strut rod is attached to lower arm. A strut rod is the longitudinal support to prevent front-to-back wheel movement. Struts rods are used when there is only one lower control arm bushing and not used where there are two lower control arm bushings.</a:t>
            </a:r>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IN" b="0" dirty="0"/>
              <a:t>The assembly sequence is as follows</a:t>
            </a:r>
          </a:p>
          <a:p>
            <a:pPr marL="228600" indent="-228600">
              <a:buFont typeface="+mj-lt"/>
              <a:buAutoNum type="arabicPeriod"/>
            </a:pPr>
            <a:r>
              <a:rPr lang="en-IN" b="0" dirty="0"/>
              <a:t> Head bolt</a:t>
            </a:r>
          </a:p>
          <a:p>
            <a:pPr marL="228600" indent="-228600">
              <a:buFont typeface="+mj-lt"/>
              <a:buAutoNum type="arabicPeriod"/>
            </a:pPr>
            <a:r>
              <a:rPr lang="en-IN" b="0" dirty="0"/>
              <a:t>Steel washer</a:t>
            </a:r>
          </a:p>
          <a:p>
            <a:pPr marL="228600" lvl="0" indent="-228600">
              <a:buFont typeface="+mj-lt"/>
              <a:buAutoNum type="arabicPeriod"/>
            </a:pPr>
            <a:r>
              <a:rPr lang="en-US" sz="1200" kern="1200" dirty="0">
                <a:solidFill>
                  <a:schemeClr val="tx1"/>
                </a:solidFill>
                <a:effectLst/>
                <a:latin typeface="+mn-lt"/>
                <a:ea typeface="+mn-ea"/>
                <a:cs typeface="+mn-cs"/>
              </a:rPr>
              <a:t>Rubber brushing</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Stabilizer bar</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Rubber brushing</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Steel washer</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Steel sleeve</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Steel washer</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Rubber brushing</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Lower control arm</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Rubber brushing</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Steel washer</a:t>
            </a:r>
            <a:endParaRPr lang="en-IN"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Nut</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45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r>
              <a:rPr lang="en-IN" b="0" dirty="0"/>
              <a:t>The illustration shows the following components:</a:t>
            </a:r>
          </a:p>
          <a:p>
            <a:r>
              <a:rPr lang="en-IN" b="0" dirty="0"/>
              <a:t>1. There are 2 tubes one inside the other. </a:t>
            </a:r>
          </a:p>
          <a:p>
            <a:r>
              <a:rPr lang="en-IN" b="0" dirty="0"/>
              <a:t>2. Between outer and inner tube there is reserve chamber. </a:t>
            </a:r>
          </a:p>
          <a:p>
            <a:r>
              <a:rPr lang="en-IN" b="0" dirty="0"/>
              <a:t>3. The inner tube houses a piston with small rebound intake valve. </a:t>
            </a:r>
          </a:p>
          <a:p>
            <a:r>
              <a:rPr lang="en-IN" b="0" dirty="0"/>
              <a:t>4. The region above the piston is called rebound chamber and the region below the piston is called compression chamber. </a:t>
            </a:r>
          </a:p>
          <a:p>
            <a:r>
              <a:rPr lang="en-IN" b="0" dirty="0"/>
              <a:t>5. On the lower side of compression chamber there is compression intake valve which connects compression chamber and reserve chamber.</a:t>
            </a:r>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solid axle consists of a tie rod that binds the two tires extending along the length of the axle. Above the tie rod, a coil spring wounded over a jounce bumper that is fitted onto the right wheel. A tapered shape stabilizer bar extends from the jounce bumper to the other end of the axle. Pitman arm leads from the lower edge of the jeep and connects with the steering damper extending to the left tire. Also, there are a set of two suspension arms, one above the tie rod and one below the tie rod. Track bar is attached to the drive axle which is a circular structure fastened with bolts. Shock absorber on the other hand is at the left portion of the axle and is linked to a link which is a coiled form.</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independent suspension comprises of two suspension arms, one fastened at the upper end of the link and another is fastened at the lower end of the link. Link is a vertical bar extending between the two arms and the three apparatus, that is, two suspension arms and the link are held together by a knuckle that resembles a teeth shape. A spring like coiled structure is placed at some distance, parallel to the link, joining the two arms together. A tapered shape stabilizer bar extends from the link to the lengths of suspension arm.</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9" name="Footer Placeholder 4"/>
          <p:cNvSpPr txBox="1">
            <a:spLocks/>
          </p:cNvSpPr>
          <p:nvPr userDrawn="1"/>
        </p:nvSpPr>
        <p:spPr>
          <a:xfrm>
            <a:off x="3810000" y="6429375"/>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526235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489408" y="0"/>
            <a:ext cx="8229600" cy="533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4" name="Text Placeholder 3"/>
          <p:cNvSpPr>
            <a:spLocks noGrp="1"/>
          </p:cNvSpPr>
          <p:nvPr>
            <p:ph type="body" sz="quarter" idx="13"/>
          </p:nvPr>
        </p:nvSpPr>
        <p:spPr>
          <a:xfrm>
            <a:off x="533400" y="685800"/>
            <a:ext cx="80772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2"/>
          <p:cNvSpPr>
            <a:spLocks noGrp="1"/>
          </p:cNvSpPr>
          <p:nvPr>
            <p:ph type="body" sz="quarter" idx="14"/>
          </p:nvPr>
        </p:nvSpPr>
        <p:spPr>
          <a:xfrm>
            <a:off x="609600" y="1295400"/>
            <a:ext cx="79248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Text Placeholder 14"/>
          <p:cNvSpPr>
            <a:spLocks noGrp="1"/>
          </p:cNvSpPr>
          <p:nvPr>
            <p:ph type="body" sz="quarter" idx="15"/>
          </p:nvPr>
        </p:nvSpPr>
        <p:spPr>
          <a:xfrm>
            <a:off x="685800" y="1828800"/>
            <a:ext cx="78486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Text Placeholder 16"/>
          <p:cNvSpPr>
            <a:spLocks noGrp="1"/>
          </p:cNvSpPr>
          <p:nvPr>
            <p:ph type="body" sz="quarter" idx="16"/>
          </p:nvPr>
        </p:nvSpPr>
        <p:spPr>
          <a:xfrm>
            <a:off x="762000" y="2514600"/>
            <a:ext cx="7924800" cy="30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Picture Placeholder 18"/>
          <p:cNvSpPr>
            <a:spLocks noGrp="1"/>
          </p:cNvSpPr>
          <p:nvPr>
            <p:ph type="pic" sz="quarter" idx="17"/>
          </p:nvPr>
        </p:nvSpPr>
        <p:spPr>
          <a:xfrm>
            <a:off x="838200" y="3352800"/>
            <a:ext cx="7848600" cy="685800"/>
          </a:xfrm>
        </p:spPr>
        <p:txBody>
          <a:bodyPr/>
          <a:lstStyle/>
          <a:p>
            <a:endParaRPr lang="en-IN" dirty="0"/>
          </a:p>
        </p:txBody>
      </p:sp>
      <p:sp>
        <p:nvSpPr>
          <p:cNvPr id="11"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655843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1"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81877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76787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21" name="Footer Placeholder 4"/>
          <p:cNvSpPr txBox="1">
            <a:spLocks/>
          </p:cNvSpPr>
          <p:nvPr userDrawn="1"/>
        </p:nvSpPr>
        <p:spPr>
          <a:xfrm>
            <a:off x="3810686"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419999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0" name="Footer Placeholder 4"/>
          <p:cNvSpPr txBox="1">
            <a:spLocks/>
          </p:cNvSpPr>
          <p:nvPr userDrawn="1"/>
        </p:nvSpPr>
        <p:spPr>
          <a:xfrm>
            <a:off x="3809999" y="6429375"/>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5896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1" name="Footer Placeholder 4"/>
          <p:cNvSpPr>
            <a:spLocks noGrp="1"/>
          </p:cNvSpPr>
          <p:nvPr>
            <p:ph type="ftr" sz="quarter" idx="3"/>
          </p:nvPr>
        </p:nvSpPr>
        <p:spPr>
          <a:xfrm>
            <a:off x="3962399" y="65773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121090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2"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305157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Picture Placeholder 3"/>
          <p:cNvSpPr>
            <a:spLocks noGrp="1"/>
          </p:cNvSpPr>
          <p:nvPr>
            <p:ph type="pic" sz="quarter" idx="13"/>
          </p:nvPr>
        </p:nvSpPr>
        <p:spPr>
          <a:xfrm>
            <a:off x="685800" y="1752600"/>
            <a:ext cx="7239000" cy="1981200"/>
          </a:xfrm>
        </p:spPr>
        <p:txBody>
          <a:bodyPr/>
          <a:lstStyle/>
          <a:p>
            <a:endParaRPr lang="en-IN"/>
          </a:p>
        </p:txBody>
      </p:sp>
      <p:sp>
        <p:nvSpPr>
          <p:cNvPr id="9"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85785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7"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39387441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9" name="Footer Placeholder 4"/>
          <p:cNvSpPr txBox="1">
            <a:spLocks/>
          </p:cNvSpPr>
          <p:nvPr userDrawn="1"/>
        </p:nvSpPr>
        <p:spPr>
          <a:xfrm>
            <a:off x="3810000" y="6425684"/>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9" name="Footer Placeholder 4"/>
          <p:cNvSpPr>
            <a:spLocks noGrp="1"/>
          </p:cNvSpPr>
          <p:nvPr>
            <p:ph type="ftr" sz="quarter" idx="3"/>
          </p:nvPr>
        </p:nvSpPr>
        <p:spPr>
          <a:xfrm>
            <a:off x="3962399" y="6577302"/>
            <a:ext cx="4866589" cy="184666"/>
          </a:xfrm>
          <a:prstGeom prst="rect">
            <a:avLst/>
          </a:prstGeom>
        </p:spPr>
        <p:txBody>
          <a:bodyPr vert="horz" lIns="0" tIns="0" rIns="0" bIns="0" rtlCol="0" anchor="b">
            <a:noAutofit/>
          </a:bodyPr>
          <a:lstStyle>
            <a:lvl1pPr marL="0" indent="0" algn="r">
              <a:buNone/>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7520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15"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5479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21" name="Footer Placeholder 4"/>
          <p:cNvSpPr txBox="1">
            <a:spLocks/>
          </p:cNvSpPr>
          <p:nvPr userDrawn="1"/>
        </p:nvSpPr>
        <p:spPr>
          <a:xfrm>
            <a:off x="3962399" y="6577302"/>
            <a:ext cx="4866589" cy="184666"/>
          </a:xfrm>
          <a:prstGeom prst="rect">
            <a:avLst/>
          </a:prstGeom>
        </p:spPr>
        <p:txBody>
          <a:bodyPr vert="horz" lIns="0" tIns="0" rIns="0" bIns="0" rtlCol="0" anchor="b">
            <a:noAutofit/>
          </a:bodyPr>
          <a:lstStyle>
            <a:defPPr>
              <a:defRPr lang="en-US"/>
            </a:defPPr>
            <a:lvl1pPr marL="0" indent="0" algn="r" defTabSz="914400" rtl="0" eaLnBrk="1" latinLnBrk="0" hangingPunct="1">
              <a:buNone/>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IN"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2596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30213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8379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3809999" y="6490891"/>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 id="2147483661" r:id="rId6"/>
    <p:sldLayoutId id="2147483663" r:id="rId7"/>
    <p:sldLayoutId id="2147483651" r:id="rId8"/>
    <p:sldLayoutId id="2147483654" r:id="rId9"/>
    <p:sldLayoutId id="2147483655" r:id="rId10"/>
    <p:sldLayoutId id="2147483665" r:id="rId11"/>
    <p:sldLayoutId id="2147483696" r:id="rId12"/>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6.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1.xml"/><Relationship Id="rId1" Type="http://schemas.openxmlformats.org/officeDocument/2006/relationships/slideLayout" Target="../slideLayouts/slideLayout2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3.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5.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00" y="158515"/>
            <a:ext cx="8229600" cy="553998"/>
          </a:xfrm>
        </p:spPr>
        <p:txBody>
          <a:bodyPr>
            <a:noAutofit/>
          </a:bodyPr>
          <a:lstStyle/>
          <a:p>
            <a:r>
              <a:rPr lang="en-IN" sz="2000" dirty="0"/>
              <a:t>Automotive Steering, Suspension and Alignment Systems</a:t>
            </a:r>
            <a:endParaRPr lang="en-IN" sz="2000" dirty="0"/>
          </a:p>
        </p:txBody>
      </p:sp>
      <p:sp>
        <p:nvSpPr>
          <p:cNvPr id="3" name="Text Placeholder 2"/>
          <p:cNvSpPr>
            <a:spLocks noGrp="1"/>
          </p:cNvSpPr>
          <p:nvPr>
            <p:ph type="body" sz="quarter" idx="13"/>
          </p:nvPr>
        </p:nvSpPr>
        <p:spPr>
          <a:xfrm>
            <a:off x="457200" y="930277"/>
            <a:ext cx="8229600" cy="307777"/>
          </a:xfrm>
        </p:spPr>
        <p:txBody>
          <a:bodyPr>
            <a:noAutofit/>
          </a:bodyPr>
          <a:lstStyle/>
          <a:p>
            <a:pPr marL="0" indent="0">
              <a:buNone/>
            </a:pPr>
            <a:r>
              <a:rPr lang="en-US" sz="2000" dirty="0">
                <a:solidFill>
                  <a:srgbClr val="007FA3"/>
                </a:solidFill>
              </a:rPr>
              <a:t>Eighth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4"/>
          </p:nvPr>
        </p:nvSpPr>
        <p:spPr>
          <a:xfrm>
            <a:off x="4572000" y="2847681"/>
            <a:ext cx="4114800" cy="492443"/>
          </a:xfrm>
        </p:spPr>
        <p:txBody>
          <a:bodyPr wrap="square">
            <a:noAutofit/>
          </a:bodyPr>
          <a:lstStyle/>
          <a:p>
            <a:pPr marL="0" indent="0">
              <a:buNone/>
            </a:pPr>
            <a:r>
              <a:rPr lang="en-IN" altLang="en-US" sz="3200" dirty="0">
                <a:solidFill>
                  <a:schemeClr val="tx1"/>
                </a:solidFill>
                <a:ea typeface="Verdana" panose="020B0604030504040204" pitchFamily="34" charset="0"/>
                <a:cs typeface="Verdana" panose="020B0604030504040204" pitchFamily="34" charset="0"/>
              </a:rPr>
              <a:t>Chapter </a:t>
            </a:r>
            <a:r>
              <a:rPr lang="en-IN" altLang="en-US" sz="3200" dirty="0" smtClean="0">
                <a:ea typeface="Verdana" panose="020B0604030504040204" pitchFamily="34" charset="0"/>
                <a:cs typeface="Verdana" panose="020B0604030504040204" pitchFamily="34" charset="0"/>
              </a:rPr>
              <a:t>7</a:t>
            </a:r>
            <a:endParaRPr lang="en-IN" altLang="en-US" sz="3200" dirty="0">
              <a:solidFill>
                <a:schemeClr val="tx1"/>
              </a:solidFill>
              <a:ea typeface="Verdana" panose="020B0604030504040204" pitchFamily="34" charset="0"/>
              <a:cs typeface="Verdana" panose="020B0604030504040204" pitchFamily="34" charset="0"/>
            </a:endParaRPr>
          </a:p>
        </p:txBody>
      </p:sp>
      <p:sp>
        <p:nvSpPr>
          <p:cNvPr id="4" name="Text Placeholder 3"/>
          <p:cNvSpPr>
            <a:spLocks noGrp="1"/>
          </p:cNvSpPr>
          <p:nvPr>
            <p:ph type="body" sz="quarter" idx="15"/>
          </p:nvPr>
        </p:nvSpPr>
        <p:spPr>
          <a:xfrm>
            <a:off x="4572000" y="3575447"/>
            <a:ext cx="4114800" cy="615553"/>
          </a:xfrm>
        </p:spPr>
        <p:txBody>
          <a:bodyPr vert="horz" wrap="square" lIns="0" tIns="0" rIns="0" bIns="0" rtlCol="0" anchor="b">
            <a:noAutofit/>
          </a:bodyPr>
          <a:lstStyle/>
          <a:p>
            <a:pPr marL="0" indent="0">
              <a:buNone/>
            </a:pPr>
            <a:r>
              <a:rPr lang="en-IN" sz="2000" dirty="0"/>
              <a:t>Suspension System </a:t>
            </a:r>
            <a:r>
              <a:rPr lang="en-IN" sz="2000"/>
              <a:t>Components </a:t>
            </a:r>
            <a:r>
              <a:rPr lang="en-IN" sz="2000" smtClean="0"/>
              <a:t>and </a:t>
            </a:r>
            <a:r>
              <a:rPr lang="en-IN" sz="2000" dirty="0"/>
              <a:t>Operation</a:t>
            </a:r>
          </a:p>
        </p:txBody>
      </p:sp>
      <p:sp>
        <p:nvSpPr>
          <p:cNvPr id="5" name="Text Placeholder 4"/>
          <p:cNvSpPr>
            <a:spLocks noGrp="1"/>
          </p:cNvSpPr>
          <p:nvPr>
            <p:ph type="body" sz="quarter" idx="16"/>
          </p:nvPr>
        </p:nvSpPr>
        <p:spPr>
          <a:xfrm>
            <a:off x="3799757" y="6427645"/>
            <a:ext cx="4876800" cy="184666"/>
          </a:xfrm>
        </p:spPr>
        <p:txBody>
          <a:bodyPr vert="horz" wrap="square" lIns="0" tIns="0" rIns="0" bIns="0" rtlCol="0">
            <a:noAutofit/>
          </a:bodyPr>
          <a:lstStyle/>
          <a:p>
            <a:pPr marL="0" indent="0" algn="r">
              <a:buNone/>
            </a:pP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6" name="Picture Placeholder 5"/>
          <p:cNvSpPr>
            <a:spLocks noGrp="1"/>
          </p:cNvSpPr>
          <p:nvPr>
            <p:ph type="pic" sz="quarter" idx="17"/>
          </p:nvPr>
        </p:nvSpPr>
        <p:spPr/>
      </p:sp>
      <p:pic>
        <p:nvPicPr>
          <p:cNvPr id="9" name="Picture 8"/>
          <p:cNvPicPr>
            <a:picLocks noChangeAspect="1"/>
          </p:cNvPicPr>
          <p:nvPr/>
        </p:nvPicPr>
        <p:blipFill>
          <a:blip r:embed="rId3"/>
          <a:stretch>
            <a:fillRect/>
          </a:stretch>
        </p:blipFill>
        <p:spPr>
          <a:xfrm>
            <a:off x="443233" y="1455818"/>
            <a:ext cx="3683726" cy="4787810"/>
          </a:xfrm>
          <a:prstGeom prst="rect">
            <a:avLst/>
          </a:prstGeom>
        </p:spPr>
      </p:pic>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3847"/>
            <a:ext cx="8229600" cy="1477328"/>
          </a:xfrm>
        </p:spPr>
        <p:txBody>
          <a:bodyPr>
            <a:spAutoFit/>
          </a:bodyPr>
          <a:lstStyle/>
          <a:p>
            <a:r>
              <a:rPr lang="en-US" sz="2400" dirty="0">
                <a:latin typeface="+mj-lt"/>
              </a:rPr>
              <a:t>Figure 25.8 </a:t>
            </a:r>
            <a:r>
              <a:rPr lang="en-IN" sz="2400" dirty="0">
                <a:latin typeface="+mj-lt"/>
              </a:rPr>
              <a:t>This spring was depressed 4 inches due to a weight of 2,000 pounds. This means that this spring has a spring rate (K) of 500 pounds per inch (2,000 ÷ 4 in. = 500 Ib./in.)</a:t>
            </a:r>
          </a:p>
        </p:txBody>
      </p:sp>
      <p:pic>
        <p:nvPicPr>
          <p:cNvPr id="3" name="Picture Placeholder 2" descr="An illustration shows a spring in loaded and unloaded condition. In no load condition the length is 14 inch, but when a load of 2000 Lbs is put on the spring the height is reduced by 4 inch to 10 inch.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25293" y="1905000"/>
            <a:ext cx="6109849" cy="4392604"/>
          </a:xfrm>
          <a:prstGeom prst="rect">
            <a:avLst/>
          </a:prstGeom>
          <a:noFill/>
          <a:ln>
            <a:noFill/>
          </a:ln>
        </p:spPr>
      </p:pic>
    </p:spTree>
    <p:extLst>
      <p:ext uri="{BB962C8B-B14F-4D97-AF65-F5344CB8AC3E}">
        <p14:creationId xmlns:p14="http://schemas.microsoft.com/office/powerpoint/2010/main" val="1731010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2425"/>
            <a:ext cx="8229600" cy="923330"/>
          </a:xfrm>
        </p:spPr>
        <p:txBody>
          <a:bodyPr>
            <a:spAutoFit/>
          </a:bodyPr>
          <a:lstStyle/>
          <a:p>
            <a:r>
              <a:rPr lang="en-US" sz="2000" dirty="0">
                <a:latin typeface="+mj-lt"/>
              </a:rPr>
              <a:t>Figure 25.9 </a:t>
            </a:r>
            <a:r>
              <a:rPr lang="en-IN" sz="2000" dirty="0">
                <a:latin typeface="+mj-lt"/>
              </a:rPr>
              <a:t>The spring rate of a coil spring is determined by the diameter of the spring and the diameter of the steel used in its Construction, plus the number of coils and the free length (height)</a:t>
            </a:r>
          </a:p>
        </p:txBody>
      </p:sp>
      <p:pic>
        <p:nvPicPr>
          <p:cNvPr id="4" name="Picture Placeholder 3" descr="An illustration shows nomenclature of spring. The total height of the spring is called height of the spring; the number of turns in this height is called number of coils. The other parameters are Coil diameter and diameter of steel coil."/>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710764" y="1466850"/>
            <a:ext cx="3722894" cy="4837421"/>
          </a:xfrm>
          <a:prstGeom prst="rect">
            <a:avLst/>
          </a:prstGeom>
          <a:noFill/>
          <a:ln>
            <a:noFill/>
          </a:ln>
        </p:spPr>
      </p:pic>
    </p:spTree>
    <p:extLst>
      <p:ext uri="{BB962C8B-B14F-4D97-AF65-F5344CB8AC3E}">
        <p14:creationId xmlns:p14="http://schemas.microsoft.com/office/powerpoint/2010/main" val="2231434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6725" y="142875"/>
            <a:ext cx="8229600" cy="1661993"/>
          </a:xfrm>
        </p:spPr>
        <p:txBody>
          <a:bodyPr>
            <a:spAutoFit/>
          </a:bodyPr>
          <a:lstStyle/>
          <a:p>
            <a:r>
              <a:rPr lang="en-US" sz="3600" dirty="0">
                <a:latin typeface="+mj-lt"/>
              </a:rPr>
              <a:t>Figure 25.10 </a:t>
            </a:r>
            <a:r>
              <a:rPr lang="en-IN" sz="3600" dirty="0">
                <a:latin typeface="+mj-lt"/>
              </a:rPr>
              <a:t>Coil spring ends are shaped to fit the needs of a variety of suspension designs</a:t>
            </a:r>
          </a:p>
        </p:txBody>
      </p:sp>
      <p:pic>
        <p:nvPicPr>
          <p:cNvPr id="3" name="Picture Placeholder 2" descr="An illustration shows various types of Coil spring coil ends. Tapered end- the end is tapered to make it flat; tangential end - the ends are folded slightly inwards longitudinally to make them flat, and pig tail – the ends are folded inwards radial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65916" y="1942244"/>
            <a:ext cx="8012169" cy="4306156"/>
          </a:xfrm>
          <a:prstGeom prst="rect">
            <a:avLst/>
          </a:prstGeom>
          <a:noFill/>
          <a:ln>
            <a:noFill/>
          </a:ln>
        </p:spPr>
      </p:pic>
    </p:spTree>
    <p:extLst>
      <p:ext uri="{BB962C8B-B14F-4D97-AF65-F5344CB8AC3E}">
        <p14:creationId xmlns:p14="http://schemas.microsoft.com/office/powerpoint/2010/main" val="223155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7650"/>
            <a:ext cx="4648200" cy="2154436"/>
          </a:xfrm>
        </p:spPr>
        <p:txBody>
          <a:bodyPr wrap="square">
            <a:spAutoFit/>
          </a:bodyPr>
          <a:lstStyle/>
          <a:p>
            <a:r>
              <a:rPr lang="en-US" sz="2800" dirty="0">
                <a:latin typeface="+mj-lt"/>
              </a:rPr>
              <a:t>Figure 25.11 </a:t>
            </a:r>
            <a:r>
              <a:rPr lang="en-IN" sz="2800" dirty="0">
                <a:latin typeface="+mj-lt"/>
              </a:rPr>
              <a:t>A constant-rate spring compresses at the same rate regardless of the amount of weight that is applied</a:t>
            </a:r>
          </a:p>
        </p:txBody>
      </p:sp>
      <p:pic>
        <p:nvPicPr>
          <p:cNvPr id="4" name="Picture Placeholder 3" descr="An illustration shows a compressed spring with three 100 Lbs load over it at a distance of 1 inch from each other. The spring coils have a constant pitch and dia.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34000" y="258899"/>
            <a:ext cx="3245918" cy="6059826"/>
          </a:xfrm>
          <a:prstGeom prst="rect">
            <a:avLst/>
          </a:prstGeom>
          <a:noFill/>
          <a:ln>
            <a:noFill/>
          </a:ln>
        </p:spPr>
      </p:pic>
    </p:spTree>
    <p:extLst>
      <p:ext uri="{BB962C8B-B14F-4D97-AF65-F5344CB8AC3E}">
        <p14:creationId xmlns:p14="http://schemas.microsoft.com/office/powerpoint/2010/main" val="1733572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4736"/>
            <a:ext cx="8229600" cy="1477328"/>
          </a:xfrm>
        </p:spPr>
        <p:txBody>
          <a:bodyPr>
            <a:spAutoFit/>
          </a:bodyPr>
          <a:lstStyle/>
          <a:p>
            <a:r>
              <a:rPr lang="en-US" sz="3200" dirty="0">
                <a:latin typeface="+mj-lt"/>
              </a:rPr>
              <a:t>Figure 25.12 </a:t>
            </a:r>
            <a:r>
              <a:rPr lang="en-IN" sz="3200" dirty="0">
                <a:latin typeface="+mj-lt"/>
              </a:rPr>
              <a:t>Variable-rate springs come in a variety of shapes and compress more slowly as weight is applied</a:t>
            </a:r>
          </a:p>
        </p:txBody>
      </p:sp>
      <p:pic>
        <p:nvPicPr>
          <p:cNvPr id="3" name="Picture Placeholder 2" descr="An illustration shows 2 types of variable rate spring. The first has varying pitch and the second has a varying diamet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65589" y="1762125"/>
            <a:ext cx="5802324" cy="4590210"/>
          </a:xfrm>
          <a:prstGeom prst="rect">
            <a:avLst/>
          </a:prstGeom>
          <a:noFill/>
          <a:ln>
            <a:noFill/>
          </a:ln>
        </p:spPr>
      </p:pic>
    </p:spTree>
    <p:extLst>
      <p:ext uri="{BB962C8B-B14F-4D97-AF65-F5344CB8AC3E}">
        <p14:creationId xmlns:p14="http://schemas.microsoft.com/office/powerpoint/2010/main" val="3457956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1704"/>
            <a:ext cx="8229600" cy="1107996"/>
          </a:xfrm>
        </p:spPr>
        <p:txBody>
          <a:bodyPr>
            <a:spAutoFit/>
          </a:bodyPr>
          <a:lstStyle/>
          <a:p>
            <a:r>
              <a:rPr lang="en-US" sz="2400" dirty="0">
                <a:latin typeface="+mj-lt"/>
              </a:rPr>
              <a:t>Figure 25.13 </a:t>
            </a:r>
            <a:r>
              <a:rPr lang="en-IN" sz="2400" dirty="0">
                <a:latin typeface="+mj-lt"/>
              </a:rPr>
              <a:t>Two springs, each with a different spring rate and length, can provide the same ride height even though the higher rate spring will give a stiffer ride</a:t>
            </a:r>
          </a:p>
        </p:txBody>
      </p:sp>
      <p:pic>
        <p:nvPicPr>
          <p:cNvPr id="4" name="Picture Placeholder 3" descr="An illustration shows 2 uncompressed springs with length 12 and 15 inch and spring rate of 250 and 100 Lbs respectively combined to form a spring of installed height of 10 inch and with a static load of 500 Lb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88422" y="1595026"/>
            <a:ext cx="6552256" cy="4729574"/>
          </a:xfrm>
          <a:prstGeom prst="rect">
            <a:avLst/>
          </a:prstGeom>
          <a:noFill/>
          <a:ln>
            <a:noFill/>
          </a:ln>
        </p:spPr>
      </p:pic>
    </p:spTree>
    <p:extLst>
      <p:ext uri="{BB962C8B-B14F-4D97-AF65-F5344CB8AC3E}">
        <p14:creationId xmlns:p14="http://schemas.microsoft.com/office/powerpoint/2010/main" val="3790609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8126"/>
            <a:ext cx="3429000" cy="1723549"/>
          </a:xfrm>
        </p:spPr>
        <p:txBody>
          <a:bodyPr wrap="square">
            <a:spAutoFit/>
          </a:bodyPr>
          <a:lstStyle/>
          <a:p>
            <a:r>
              <a:rPr lang="en-US" sz="2800" dirty="0">
                <a:latin typeface="+mj-lt"/>
              </a:rPr>
              <a:t>Figure 25.14 </a:t>
            </a:r>
            <a:r>
              <a:rPr lang="en-IN" sz="2800" dirty="0">
                <a:latin typeface="+mj-lt"/>
              </a:rPr>
              <a:t>Stiffer springs bounce at a higher frequency than softer springs</a:t>
            </a:r>
          </a:p>
        </p:txBody>
      </p:sp>
      <p:pic>
        <p:nvPicPr>
          <p:cNvPr id="3" name="Picture Placeholder 2" descr="An illustration compares spring frequency of stiff and soft springs.&#10;Long description is available in notes, press F6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043166" y="291544"/>
            <a:ext cx="4567434" cy="6033056"/>
          </a:xfrm>
          <a:prstGeom prst="rect">
            <a:avLst/>
          </a:prstGeom>
          <a:noFill/>
          <a:ln>
            <a:noFill/>
          </a:ln>
        </p:spPr>
      </p:pic>
    </p:spTree>
    <p:extLst>
      <p:ext uri="{BB962C8B-B14F-4D97-AF65-F5344CB8AC3E}">
        <p14:creationId xmlns:p14="http://schemas.microsoft.com/office/powerpoint/2010/main" val="42612281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An illustration compares length of lever arm and spring stiffness. The lower diagram shows strut-type suspension with a longer lever arm compared to the top diagram which shows typical SLA type suspension with shorter lever arm."/>
          <p:cNvSpPr>
            <a:spLocks noGrp="1"/>
          </p:cNvSpPr>
          <p:nvPr>
            <p:ph type="title"/>
          </p:nvPr>
        </p:nvSpPr>
        <p:spPr>
          <a:xfrm>
            <a:off x="457200" y="228600"/>
            <a:ext cx="5334000" cy="3877985"/>
          </a:xfrm>
        </p:spPr>
        <p:txBody>
          <a:bodyPr wrap="square">
            <a:spAutoFit/>
          </a:bodyPr>
          <a:lstStyle/>
          <a:p>
            <a:r>
              <a:rPr lang="en-US" sz="2800" dirty="0">
                <a:latin typeface="+mj-lt"/>
              </a:rPr>
              <a:t>Figure 25.15 </a:t>
            </a:r>
            <a:r>
              <a:rPr lang="en-IN" sz="2800" dirty="0">
                <a:latin typeface="+mj-lt"/>
              </a:rPr>
              <a:t>The wheel and arm act as a lever to compress the spring. The spring used on the top picture must be stiffer than the spring used on the strut-type suspension shown on the bottom because the length of the lever arm is shorter</a:t>
            </a:r>
          </a:p>
        </p:txBody>
      </p:sp>
      <p:pic>
        <p:nvPicPr>
          <p:cNvPr id="4" name="Picture Placeholder 3" descr="An illustration compares length of lever arm and spring stiffness. The lower diagram shows strut-type suspension with a longer lever arm compared to the top diagram which shows typical SLA type suspension with shorter lever arm."/>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6091050" y="307370"/>
            <a:ext cx="2455506" cy="6096237"/>
          </a:xfrm>
          <a:prstGeom prst="rect">
            <a:avLst/>
          </a:prstGeom>
          <a:noFill/>
          <a:ln>
            <a:noFill/>
          </a:ln>
        </p:spPr>
      </p:pic>
    </p:spTree>
    <p:extLst>
      <p:ext uri="{BB962C8B-B14F-4D97-AF65-F5344CB8AC3E}">
        <p14:creationId xmlns:p14="http://schemas.microsoft.com/office/powerpoint/2010/main" val="3177746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7175"/>
            <a:ext cx="8229600" cy="1292662"/>
          </a:xfrm>
        </p:spPr>
        <p:txBody>
          <a:bodyPr>
            <a:spAutoFit/>
          </a:bodyPr>
          <a:lstStyle/>
          <a:p>
            <a:r>
              <a:rPr lang="en-US" sz="2800" dirty="0">
                <a:latin typeface="+mj-lt"/>
              </a:rPr>
              <a:t>Figure 25.16 </a:t>
            </a:r>
            <a:r>
              <a:rPr lang="en-IN" sz="2800" dirty="0">
                <a:latin typeface="+mj-lt"/>
              </a:rPr>
              <a:t>The spring cushion helps isolate noise and vibration from being transferred to the passenger compartment</a:t>
            </a:r>
          </a:p>
        </p:txBody>
      </p:sp>
      <p:pic>
        <p:nvPicPr>
          <p:cNvPr id="3" name="Picture Placeholder 2" descr="An illustration shows exploded view of spring assembly on axle. Upper and lower spring seats act as cushions between spring and mounting."/>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49769" y="1752600"/>
            <a:ext cx="4244462" cy="4566897"/>
          </a:xfrm>
          <a:prstGeom prst="rect">
            <a:avLst/>
          </a:prstGeom>
          <a:noFill/>
          <a:ln>
            <a:noFill/>
          </a:ln>
        </p:spPr>
      </p:pic>
    </p:spTree>
    <p:extLst>
      <p:ext uri="{BB962C8B-B14F-4D97-AF65-F5344CB8AC3E}">
        <p14:creationId xmlns:p14="http://schemas.microsoft.com/office/powerpoint/2010/main" val="1010573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9184"/>
            <a:ext cx="8229600" cy="1723549"/>
          </a:xfrm>
        </p:spPr>
        <p:txBody>
          <a:bodyPr>
            <a:spAutoFit/>
          </a:bodyPr>
          <a:lstStyle/>
          <a:p>
            <a:r>
              <a:rPr lang="en-US" sz="2800" dirty="0">
                <a:latin typeface="+mj-lt"/>
              </a:rPr>
              <a:t>Figure 25.17 </a:t>
            </a:r>
            <a:r>
              <a:rPr lang="en-IN" sz="2800" dirty="0">
                <a:latin typeface="+mj-lt"/>
              </a:rPr>
              <a:t>This replacement coil spring is coated to prevent rust and corrosion and </a:t>
            </a:r>
            <a:r>
              <a:rPr lang="en-IN" sz="2800" dirty="0" err="1">
                <a:latin typeface="+mj-lt"/>
              </a:rPr>
              <a:t>colored</a:t>
            </a:r>
            <a:r>
              <a:rPr lang="en-IN" sz="2800" dirty="0">
                <a:latin typeface="+mj-lt"/>
              </a:rPr>
              <a:t> to help identify the spring and/or spring manufacturer</a:t>
            </a:r>
          </a:p>
        </p:txBody>
      </p:sp>
      <p:pic>
        <p:nvPicPr>
          <p:cNvPr id="4" name="Picture Placeholder 3" descr="A photo shows a replacement coil spring coated to prevent rust and corrosio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78354" y="2197390"/>
            <a:ext cx="5587292" cy="4193124"/>
          </a:xfrm>
          <a:prstGeom prst="rect">
            <a:avLst/>
          </a:prstGeom>
          <a:noFill/>
          <a:ln>
            <a:noFill/>
          </a:ln>
        </p:spPr>
      </p:pic>
    </p:spTree>
    <p:extLst>
      <p:ext uri="{BB962C8B-B14F-4D97-AF65-F5344CB8AC3E}">
        <p14:creationId xmlns:p14="http://schemas.microsoft.com/office/powerpoint/2010/main" val="201325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7175"/>
            <a:ext cx="8229600" cy="1292662"/>
          </a:xfrm>
        </p:spPr>
        <p:txBody>
          <a:bodyPr>
            <a:spAutoFit/>
          </a:bodyPr>
          <a:lstStyle/>
          <a:p>
            <a:r>
              <a:rPr lang="en-US" sz="2800" dirty="0">
                <a:latin typeface="+mj-lt"/>
              </a:rPr>
              <a:t>Figure 25.1 </a:t>
            </a:r>
            <a:r>
              <a:rPr lang="en-IN" sz="2800" dirty="0">
                <a:latin typeface="+mj-lt"/>
              </a:rPr>
              <a:t>A typical truck frame is an excellent example of a ladder-type frame. The two side members are connected by a </a:t>
            </a:r>
            <a:r>
              <a:rPr lang="en-IN" sz="2800" dirty="0" err="1">
                <a:latin typeface="+mj-lt"/>
              </a:rPr>
              <a:t>crossmember</a:t>
            </a:r>
            <a:endParaRPr lang="en-IN" sz="2800" dirty="0">
              <a:latin typeface="+mj-lt"/>
            </a:endParaRPr>
          </a:p>
        </p:txBody>
      </p:sp>
      <p:pic>
        <p:nvPicPr>
          <p:cNvPr id="3" name="Picture Placeholder 2" descr="An illustration shows a typical truck frame which is excellent example of a ladder type frame. The side members run along the length while the cross members connects the 2 side member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80276" y="1676400"/>
            <a:ext cx="8002496" cy="4613739"/>
          </a:xfrm>
          <a:prstGeom prst="rect">
            <a:avLst/>
          </a:prstGeom>
          <a:noFill/>
          <a:ln>
            <a:noFill/>
          </a:ln>
        </p:spPr>
      </p:pic>
    </p:spTree>
    <p:extLst>
      <p:ext uri="{BB962C8B-B14F-4D97-AF65-F5344CB8AC3E}">
        <p14:creationId xmlns:p14="http://schemas.microsoft.com/office/powerpoint/2010/main" val="366816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95275"/>
            <a:ext cx="8229600" cy="1477328"/>
          </a:xfrm>
        </p:spPr>
        <p:txBody>
          <a:bodyPr>
            <a:spAutoFit/>
          </a:bodyPr>
          <a:lstStyle/>
          <a:p>
            <a:r>
              <a:rPr lang="en-US" sz="2400" dirty="0">
                <a:latin typeface="+mj-lt"/>
              </a:rPr>
              <a:t>Figure 25.18 </a:t>
            </a:r>
            <a:r>
              <a:rPr lang="en-IN" sz="2400" dirty="0">
                <a:latin typeface="+mj-lt"/>
              </a:rPr>
              <a:t>A typical leaf spring used on the rear of a pickup truck showing the plastic insulator between the leaves, which allows the spring to move without creating wear or noise</a:t>
            </a:r>
          </a:p>
        </p:txBody>
      </p:sp>
      <p:pic>
        <p:nvPicPr>
          <p:cNvPr id="3" name="Picture Placeholder 2" descr="A photo shows layered steel leaves of a typical leaf spring. One of the springs has rubber padding at one end called spring insulato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42536" y="1865897"/>
            <a:ext cx="5462820" cy="4458703"/>
          </a:xfrm>
          <a:prstGeom prst="rect">
            <a:avLst/>
          </a:prstGeom>
          <a:noFill/>
          <a:ln>
            <a:noFill/>
          </a:ln>
        </p:spPr>
      </p:pic>
    </p:spTree>
    <p:extLst>
      <p:ext uri="{BB962C8B-B14F-4D97-AF65-F5344CB8AC3E}">
        <p14:creationId xmlns:p14="http://schemas.microsoft.com/office/powerpoint/2010/main" val="283897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7072"/>
            <a:ext cx="8229600" cy="1292662"/>
          </a:xfrm>
        </p:spPr>
        <p:txBody>
          <a:bodyPr>
            <a:spAutoFit/>
          </a:bodyPr>
          <a:lstStyle/>
          <a:p>
            <a:r>
              <a:rPr lang="en-US" sz="2800" dirty="0">
                <a:latin typeface="+mj-lt"/>
              </a:rPr>
              <a:t>Figure 25.19 </a:t>
            </a:r>
            <a:r>
              <a:rPr lang="en-IN" sz="2800" dirty="0">
                <a:latin typeface="+mj-lt"/>
              </a:rPr>
              <a:t>A typical leaf spring installation. The longest leaf, called the main leaf, attaches to the frame through a shackle and a hanger</a:t>
            </a:r>
          </a:p>
        </p:txBody>
      </p:sp>
      <p:pic>
        <p:nvPicPr>
          <p:cNvPr id="4" name="Picture Placeholder 3" descr="An illustration shows a typical leaf spring. Leaf spring is an assembly of multiple steel leaves each of a smaller size and consists of hanger, U-bolt, leaves, and main leave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37337" y="2362200"/>
            <a:ext cx="8087143" cy="3779254"/>
          </a:xfrm>
          <a:prstGeom prst="rect">
            <a:avLst/>
          </a:prstGeom>
          <a:noFill/>
          <a:ln>
            <a:noFill/>
          </a:ln>
        </p:spPr>
      </p:pic>
    </p:spTree>
    <p:extLst>
      <p:ext uri="{BB962C8B-B14F-4D97-AF65-F5344CB8AC3E}">
        <p14:creationId xmlns:p14="http://schemas.microsoft.com/office/powerpoint/2010/main" val="2549848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9185"/>
            <a:ext cx="8229600" cy="1723549"/>
          </a:xfrm>
        </p:spPr>
        <p:txBody>
          <a:bodyPr>
            <a:spAutoFit/>
          </a:bodyPr>
          <a:lstStyle/>
          <a:p>
            <a:r>
              <a:rPr lang="en-US" sz="2800" dirty="0">
                <a:latin typeface="+mj-lt"/>
              </a:rPr>
              <a:t>Figure 25.20 All </a:t>
            </a:r>
            <a:r>
              <a:rPr lang="en-US" sz="2800" dirty="0" err="1">
                <a:latin typeface="+mj-lt"/>
              </a:rPr>
              <a:t>multileaf</a:t>
            </a:r>
            <a:r>
              <a:rPr lang="en-US" sz="2800" dirty="0">
                <a:latin typeface="+mj-lt"/>
              </a:rPr>
              <a:t> springs use a center bolt to not only hold the leaves together but also help retain the leaf spring in the center of the spring perch</a:t>
            </a:r>
            <a:endParaRPr lang="en-IN" sz="2800" dirty="0">
              <a:latin typeface="+mj-lt"/>
            </a:endParaRPr>
          </a:p>
        </p:txBody>
      </p:sp>
      <p:pic>
        <p:nvPicPr>
          <p:cNvPr id="3" name="Picture Placeholder 2" descr="An illustration shows U-bolts being installed on spring perch such that it holds all the steel leafs together. The spring perch is mounted on the axl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14425" y="2209800"/>
            <a:ext cx="6918384" cy="3916206"/>
          </a:xfrm>
          <a:prstGeom prst="rect">
            <a:avLst/>
          </a:prstGeom>
          <a:noFill/>
          <a:ln>
            <a:noFill/>
          </a:ln>
        </p:spPr>
      </p:pic>
    </p:spTree>
    <p:extLst>
      <p:ext uri="{BB962C8B-B14F-4D97-AF65-F5344CB8AC3E}">
        <p14:creationId xmlns:p14="http://schemas.microsoft.com/office/powerpoint/2010/main" val="296461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5610"/>
            <a:ext cx="8229600" cy="2585323"/>
          </a:xfrm>
        </p:spPr>
        <p:txBody>
          <a:bodyPr>
            <a:spAutoFit/>
          </a:bodyPr>
          <a:lstStyle/>
          <a:p>
            <a:r>
              <a:rPr lang="en-US" sz="2800" dirty="0">
                <a:latin typeface="+mj-lt"/>
              </a:rPr>
              <a:t>Figure 25.21 </a:t>
            </a:r>
            <a:r>
              <a:rPr lang="en-IN" sz="2800" dirty="0">
                <a:latin typeface="+mj-lt"/>
              </a:rPr>
              <a:t>When a leaf spring is compressed, the spring flattens and becomes longer. The shackles allow for this lengthening. Rubber bushings are used in the ends of the spring and shackles to help isolate road noise from traveling into the passenger compartment</a:t>
            </a:r>
          </a:p>
        </p:txBody>
      </p:sp>
      <p:pic>
        <p:nvPicPr>
          <p:cNvPr id="4" name="Picture Placeholder 3" descr="An illustration shows shackles movement with the spring. The shackles allow for this rearward movement. When a leaf spring is compressed, the spring flattens and becomes longer. The shackles allow for this lengthening."/>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14435" y="2895600"/>
            <a:ext cx="8130704" cy="3423775"/>
          </a:xfrm>
          <a:prstGeom prst="rect">
            <a:avLst/>
          </a:prstGeom>
          <a:noFill/>
          <a:ln>
            <a:noFill/>
          </a:ln>
        </p:spPr>
      </p:pic>
    </p:spTree>
    <p:extLst>
      <p:ext uri="{BB962C8B-B14F-4D97-AF65-F5344CB8AC3E}">
        <p14:creationId xmlns:p14="http://schemas.microsoft.com/office/powerpoint/2010/main" val="2284751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7175"/>
            <a:ext cx="8229600" cy="861774"/>
          </a:xfrm>
        </p:spPr>
        <p:txBody>
          <a:bodyPr>
            <a:spAutoFit/>
          </a:bodyPr>
          <a:lstStyle/>
          <a:p>
            <a:r>
              <a:rPr lang="en-US" sz="2800" dirty="0">
                <a:latin typeface="+mj-lt"/>
              </a:rPr>
              <a:t>Figure 25.22 </a:t>
            </a:r>
            <a:r>
              <a:rPr lang="en-IN" sz="2800" dirty="0">
                <a:latin typeface="+mj-lt"/>
              </a:rPr>
              <a:t>Typical rear leaf—spring suspension of a rear-wheel-drive vehicle</a:t>
            </a:r>
          </a:p>
        </p:txBody>
      </p:sp>
      <p:pic>
        <p:nvPicPr>
          <p:cNvPr id="3" name="Picture Placeholder 2" descr="An illustration shows a typical rear leaf—spring suspension of a rear-wheel-drive vehicle.&#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55864" y="1838135"/>
            <a:ext cx="8039974" cy="3742995"/>
          </a:xfrm>
          <a:prstGeom prst="rect">
            <a:avLst/>
          </a:prstGeom>
          <a:noFill/>
          <a:ln>
            <a:noFill/>
          </a:ln>
        </p:spPr>
      </p:pic>
    </p:spTree>
    <p:extLst>
      <p:ext uri="{BB962C8B-B14F-4D97-AF65-F5344CB8AC3E}">
        <p14:creationId xmlns:p14="http://schemas.microsoft.com/office/powerpoint/2010/main" val="2457781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9184"/>
            <a:ext cx="8229600" cy="1723549"/>
          </a:xfrm>
        </p:spPr>
        <p:txBody>
          <a:bodyPr>
            <a:spAutoFit/>
          </a:bodyPr>
          <a:lstStyle/>
          <a:p>
            <a:r>
              <a:rPr lang="en-US" sz="2800" dirty="0">
                <a:latin typeface="+mj-lt"/>
              </a:rPr>
              <a:t>Figure 25.23 </a:t>
            </a:r>
            <a:r>
              <a:rPr lang="en-IN" sz="2800" dirty="0">
                <a:latin typeface="+mj-lt"/>
              </a:rPr>
              <a:t>As the vehicle is loaded, the leaf spring contacts a section of the frame. This shortens the effective length of the spring, which makes it stiffer</a:t>
            </a:r>
          </a:p>
        </p:txBody>
      </p:sp>
      <p:pic>
        <p:nvPicPr>
          <p:cNvPr id="4" name="Picture Placeholder 3" descr="An illustration shows a typical rear leaf—spring suspension of a rear-wheel-drive vehicle.&#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72155" y="2171295"/>
            <a:ext cx="8001813" cy="4000905"/>
          </a:xfrm>
          <a:prstGeom prst="rect">
            <a:avLst/>
          </a:prstGeom>
          <a:noFill/>
          <a:ln>
            <a:noFill/>
          </a:ln>
        </p:spPr>
      </p:pic>
    </p:spTree>
    <p:extLst>
      <p:ext uri="{BB962C8B-B14F-4D97-AF65-F5344CB8AC3E}">
        <p14:creationId xmlns:p14="http://schemas.microsoft.com/office/powerpoint/2010/main" val="35584238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9184"/>
            <a:ext cx="8229600" cy="1723549"/>
          </a:xfrm>
        </p:spPr>
        <p:txBody>
          <a:bodyPr>
            <a:spAutoFit/>
          </a:bodyPr>
          <a:lstStyle/>
          <a:p>
            <a:r>
              <a:rPr lang="en-US" sz="2800" dirty="0">
                <a:latin typeface="+mj-lt"/>
              </a:rPr>
              <a:t>Figure 25.24 </a:t>
            </a:r>
            <a:r>
              <a:rPr lang="en-IN" sz="2800" dirty="0">
                <a:latin typeface="+mj-lt"/>
              </a:rPr>
              <a:t>Many pickup trucks, vans, and sport-utility vehicles (</a:t>
            </a:r>
            <a:r>
              <a:rPr lang="en-IN" sz="2800" spc="-300" dirty="0">
                <a:latin typeface="+mj-lt"/>
              </a:rPr>
              <a:t>S U </a:t>
            </a:r>
            <a:r>
              <a:rPr lang="en-IN" sz="2800" dirty="0" err="1">
                <a:latin typeface="+mj-lt"/>
              </a:rPr>
              <a:t>Vs</a:t>
            </a:r>
            <a:r>
              <a:rPr lang="en-IN" sz="2800" dirty="0">
                <a:latin typeface="+mj-lt"/>
              </a:rPr>
              <a:t>) use auxiliary leaf springs that contact the other leaves when the load is increased</a:t>
            </a:r>
          </a:p>
        </p:txBody>
      </p:sp>
      <p:pic>
        <p:nvPicPr>
          <p:cNvPr id="3" name="Picture Placeholder 2" descr="A photo shows an auxiliary leaf that has a smaller radius compared to the rest leaf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685237" y="2062472"/>
            <a:ext cx="5756593" cy="4320180"/>
          </a:xfrm>
          <a:prstGeom prst="rect">
            <a:avLst/>
          </a:prstGeom>
          <a:noFill/>
          <a:ln>
            <a:noFill/>
          </a:ln>
        </p:spPr>
      </p:pic>
    </p:spTree>
    <p:extLst>
      <p:ext uri="{BB962C8B-B14F-4D97-AF65-F5344CB8AC3E}">
        <p14:creationId xmlns:p14="http://schemas.microsoft.com/office/powerpoint/2010/main" val="739132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14325"/>
            <a:ext cx="8229600" cy="738664"/>
          </a:xfrm>
        </p:spPr>
        <p:txBody>
          <a:bodyPr>
            <a:spAutoFit/>
          </a:bodyPr>
          <a:lstStyle/>
          <a:p>
            <a:r>
              <a:rPr lang="en-US" sz="2400" dirty="0">
                <a:latin typeface="+mj-lt"/>
              </a:rPr>
              <a:t>Figure 25.25 </a:t>
            </a:r>
            <a:r>
              <a:rPr lang="en-IN" sz="2400" dirty="0">
                <a:latin typeface="+mj-lt"/>
              </a:rPr>
              <a:t>(a) A fiberglass spring is composed of long </a:t>
            </a:r>
            <a:r>
              <a:rPr lang="en-IN" sz="2400" dirty="0" err="1">
                <a:latin typeface="+mj-lt"/>
              </a:rPr>
              <a:t>fibers</a:t>
            </a:r>
            <a:r>
              <a:rPr lang="en-IN" sz="2400" dirty="0">
                <a:latin typeface="+mj-lt"/>
              </a:rPr>
              <a:t> locked together in an epoxy (resin) matrix</a:t>
            </a:r>
          </a:p>
        </p:txBody>
      </p:sp>
      <p:pic>
        <p:nvPicPr>
          <p:cNvPr id="4" name="Picture Placeholder 3" descr="An illustration shows fiber glass spring made with epoxy matrix and reinforced with glass fib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17120" y="1184684"/>
            <a:ext cx="6919118" cy="5139916"/>
          </a:xfrm>
          <a:prstGeom prst="rect">
            <a:avLst/>
          </a:prstGeom>
          <a:noFill/>
          <a:ln>
            <a:noFill/>
          </a:ln>
        </p:spPr>
      </p:pic>
    </p:spTree>
    <p:extLst>
      <p:ext uri="{BB962C8B-B14F-4D97-AF65-F5344CB8AC3E}">
        <p14:creationId xmlns:p14="http://schemas.microsoft.com/office/powerpoint/2010/main" val="2332498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34849"/>
            <a:ext cx="8229600" cy="2585323"/>
          </a:xfrm>
        </p:spPr>
        <p:txBody>
          <a:bodyPr>
            <a:spAutoFit/>
          </a:bodyPr>
          <a:lstStyle/>
          <a:p>
            <a:r>
              <a:rPr lang="en-US" sz="2800" dirty="0">
                <a:latin typeface="+mj-lt"/>
              </a:rPr>
              <a:t>Figure 25.25 </a:t>
            </a:r>
            <a:r>
              <a:rPr lang="en-IN" sz="2800" dirty="0">
                <a:latin typeface="+mj-lt"/>
              </a:rPr>
              <a:t>(b) When the spring compresses, the bottom of the spring expands and the top compresses. Composite leaf springs are used and mounted transversely (side to side) on Chevrolet Corvettes and at the rear on some other General Motors vehicles</a:t>
            </a:r>
          </a:p>
        </p:txBody>
      </p:sp>
      <p:pic>
        <p:nvPicPr>
          <p:cNvPr id="3" name="Picture Placeholder 2" descr="An illustration shows a composite spring with uniform tape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92134" y="3407051"/>
            <a:ext cx="7976662" cy="2079349"/>
          </a:xfrm>
          <a:prstGeom prst="rect">
            <a:avLst/>
          </a:prstGeom>
          <a:noFill/>
          <a:ln>
            <a:noFill/>
          </a:ln>
        </p:spPr>
      </p:pic>
    </p:spTree>
    <p:extLst>
      <p:ext uri="{BB962C8B-B14F-4D97-AF65-F5344CB8AC3E}">
        <p14:creationId xmlns:p14="http://schemas.microsoft.com/office/powerpoint/2010/main" val="3759960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43809"/>
            <a:ext cx="8229600" cy="1846941"/>
          </a:xfrm>
        </p:spPr>
        <p:txBody>
          <a:bodyPr>
            <a:noAutofit/>
          </a:bodyPr>
          <a:lstStyle/>
          <a:p>
            <a:r>
              <a:rPr lang="en-US" sz="2000" dirty="0">
                <a:latin typeface="+mj-lt"/>
              </a:rPr>
              <a:t>Figure 25.26 </a:t>
            </a:r>
            <a:r>
              <a:rPr lang="en-IN" sz="2000" dirty="0">
                <a:latin typeface="+mj-lt"/>
              </a:rPr>
              <a:t>A torsion bar resists twisting and is used as a spring on some cars and many four-wheel-drive pickup trucks and sport-utility vehicles. The larger the diameter, or the shorter the torsion bar, the stiffer the bar. A torsion bar twists very little during normal operation and about a 1/16 of a revolution during a major suspension travel event</a:t>
            </a:r>
          </a:p>
        </p:txBody>
      </p:sp>
      <p:pic>
        <p:nvPicPr>
          <p:cNvPr id="4" name="Picture Placeholder 3" descr="An illustration shows a torsion bar with one end fixed and torsion being applied by control arm on the other end."/>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108331" y="2361394"/>
            <a:ext cx="6927337" cy="3963206"/>
          </a:xfrm>
          <a:prstGeom prst="rect">
            <a:avLst/>
          </a:prstGeom>
          <a:noFill/>
          <a:ln>
            <a:noFill/>
          </a:ln>
        </p:spPr>
      </p:pic>
    </p:spTree>
    <p:extLst>
      <p:ext uri="{BB962C8B-B14F-4D97-AF65-F5344CB8AC3E}">
        <p14:creationId xmlns:p14="http://schemas.microsoft.com/office/powerpoint/2010/main" val="2748569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5750"/>
            <a:ext cx="8229600" cy="1122227"/>
          </a:xfrm>
        </p:spPr>
        <p:txBody>
          <a:bodyPr>
            <a:noAutofit/>
          </a:bodyPr>
          <a:lstStyle/>
          <a:p>
            <a:r>
              <a:rPr lang="en-US" sz="2400" dirty="0">
                <a:latin typeface="+mj-lt"/>
              </a:rPr>
              <a:t>Figure 25.2 </a:t>
            </a:r>
            <a:r>
              <a:rPr lang="en-IN" sz="2400" dirty="0">
                <a:latin typeface="+mj-lt"/>
              </a:rPr>
              <a:t>Rubber cushions used in Body-On-Frame (BOF) construction isolate noise and vibration from traveling to the passenger compartment</a:t>
            </a:r>
          </a:p>
        </p:txBody>
      </p:sp>
      <p:pic>
        <p:nvPicPr>
          <p:cNvPr id="3" name="Picture Placeholder 2" descr="An illustration shows 3 figures. First top view of ladder chassis marking cross members and side members, second figure shows a body bolted to the frame, and third figure shows rubber cushions between body mounts and fram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575064" y="1570310"/>
            <a:ext cx="3987776" cy="4754290"/>
          </a:xfrm>
          <a:prstGeom prst="rect">
            <a:avLst/>
          </a:prstGeom>
          <a:noFill/>
          <a:ln>
            <a:noFill/>
          </a:ln>
        </p:spPr>
      </p:pic>
    </p:spTree>
    <p:extLst>
      <p:ext uri="{BB962C8B-B14F-4D97-AF65-F5344CB8AC3E}">
        <p14:creationId xmlns:p14="http://schemas.microsoft.com/office/powerpoint/2010/main" val="3166379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38125"/>
            <a:ext cx="8229600" cy="1441566"/>
          </a:xfrm>
        </p:spPr>
        <p:txBody>
          <a:bodyPr>
            <a:noAutofit/>
          </a:bodyPr>
          <a:lstStyle/>
          <a:p>
            <a:r>
              <a:rPr lang="en-US" sz="3200" dirty="0">
                <a:latin typeface="+mj-lt"/>
              </a:rPr>
              <a:t>Figure 25.27 </a:t>
            </a:r>
            <a:r>
              <a:rPr lang="en-IN" sz="3200" dirty="0">
                <a:latin typeface="+mj-lt"/>
              </a:rPr>
              <a:t>Longitudinal torsion bars attach at the lower control arm at the front and at the frame at the rear of the bar</a:t>
            </a:r>
          </a:p>
        </p:txBody>
      </p:sp>
      <p:pic>
        <p:nvPicPr>
          <p:cNvPr id="3" name="Picture Placeholder 2" descr="An illustration shows longitudinal torsion bar attached to the lower control arm at the front and at the frame at the rear of the ba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11475" y="1813395"/>
            <a:ext cx="5709192" cy="4511205"/>
          </a:xfrm>
          <a:prstGeom prst="rect">
            <a:avLst/>
          </a:prstGeom>
          <a:noFill/>
          <a:ln>
            <a:noFill/>
          </a:ln>
        </p:spPr>
      </p:pic>
    </p:spTree>
    <p:extLst>
      <p:ext uri="{BB962C8B-B14F-4D97-AF65-F5344CB8AC3E}">
        <p14:creationId xmlns:p14="http://schemas.microsoft.com/office/powerpoint/2010/main" val="21797553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1449889"/>
          </a:xfrm>
        </p:spPr>
        <p:txBody>
          <a:bodyPr>
            <a:noAutofit/>
          </a:bodyPr>
          <a:lstStyle/>
          <a:p>
            <a:r>
              <a:rPr lang="en-US" sz="3200" dirty="0">
                <a:latin typeface="+mj-lt"/>
              </a:rPr>
              <a:t>Figure 25.28 </a:t>
            </a:r>
            <a:r>
              <a:rPr lang="en-IN" sz="3200" dirty="0">
                <a:latin typeface="+mj-lt"/>
              </a:rPr>
              <a:t>One end of the torsion bar attaches to the lower control arm and the other to an anchor arm that is adjustable</a:t>
            </a:r>
          </a:p>
        </p:txBody>
      </p:sp>
      <p:pic>
        <p:nvPicPr>
          <p:cNvPr id="4" name="Picture Placeholder 3" descr="An illustration shows exploded view of torsion bar assembly. The fixed end of the torsion bar attaches to an anchor arm which is adjustable by height adjustment nut and the other end is attached to lower control arm."/>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76825" y="1866900"/>
            <a:ext cx="4596869" cy="4448726"/>
          </a:xfrm>
          <a:prstGeom prst="rect">
            <a:avLst/>
          </a:prstGeom>
          <a:noFill/>
          <a:ln>
            <a:noFill/>
          </a:ln>
        </p:spPr>
      </p:pic>
    </p:spTree>
    <p:extLst>
      <p:ext uri="{BB962C8B-B14F-4D97-AF65-F5344CB8AC3E}">
        <p14:creationId xmlns:p14="http://schemas.microsoft.com/office/powerpoint/2010/main" val="42103416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42900"/>
            <a:ext cx="8229600" cy="1234563"/>
          </a:xfrm>
        </p:spPr>
        <p:txBody>
          <a:bodyPr>
            <a:noAutofit/>
          </a:bodyPr>
          <a:lstStyle/>
          <a:p>
            <a:r>
              <a:rPr lang="en-US" sz="2000" dirty="0">
                <a:latin typeface="+mj-lt"/>
              </a:rPr>
              <a:t>Figure 25.29 </a:t>
            </a:r>
            <a:r>
              <a:rPr lang="en-IN" sz="2000" dirty="0">
                <a:latin typeface="+mj-lt"/>
              </a:rPr>
              <a:t>The spindle supports the wheels and attaches to the control arm with ball-and-socket joints called ball joints. The control arm attaches to the frame of the vehicle through rubber bushings to help isolate noise and vibration between the road and the body</a:t>
            </a:r>
          </a:p>
        </p:txBody>
      </p:sp>
      <p:pic>
        <p:nvPicPr>
          <p:cNvPr id="3" name="Picture Placeholder 2" descr="An illustration shows spindle or wheel hub mounted between the lower and upper control arm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81445" y="1828800"/>
            <a:ext cx="5391691" cy="4470737"/>
          </a:xfrm>
          <a:prstGeom prst="rect">
            <a:avLst/>
          </a:prstGeom>
          <a:noFill/>
          <a:ln>
            <a:noFill/>
          </a:ln>
        </p:spPr>
      </p:pic>
    </p:spTree>
    <p:extLst>
      <p:ext uri="{BB962C8B-B14F-4D97-AF65-F5344CB8AC3E}">
        <p14:creationId xmlns:p14="http://schemas.microsoft.com/office/powerpoint/2010/main" val="4192591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7175"/>
            <a:ext cx="8229600" cy="1292508"/>
          </a:xfrm>
        </p:spPr>
        <p:txBody>
          <a:bodyPr>
            <a:noAutofit/>
          </a:bodyPr>
          <a:lstStyle/>
          <a:p>
            <a:r>
              <a:rPr lang="en-US" sz="2800" dirty="0">
                <a:latin typeface="+mj-lt"/>
              </a:rPr>
              <a:t>Figure 25.30 </a:t>
            </a:r>
            <a:r>
              <a:rPr lang="en-IN" sz="2800" dirty="0">
                <a:latin typeface="+mj-lt"/>
              </a:rPr>
              <a:t>The strut rods provide longitudinal support to the suspension to prevent forward or rearward movement of the control arms</a:t>
            </a:r>
          </a:p>
        </p:txBody>
      </p:sp>
      <p:pic>
        <p:nvPicPr>
          <p:cNvPr id="4" name="Picture Placeholder 3" descr="An illustration shows strut rods connected to wheel hub of a typical SLA suspension. The SLA suspension has coil springs, shock absorbers, upper control arms, upper control arm pivot shafts, steering knuckle, and spindl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473079" y="1733550"/>
            <a:ext cx="6213970" cy="4613241"/>
          </a:xfrm>
          <a:prstGeom prst="rect">
            <a:avLst/>
          </a:prstGeom>
          <a:noFill/>
          <a:ln>
            <a:noFill/>
          </a:ln>
        </p:spPr>
      </p:pic>
    </p:spTree>
    <p:extLst>
      <p:ext uri="{BB962C8B-B14F-4D97-AF65-F5344CB8AC3E}">
        <p14:creationId xmlns:p14="http://schemas.microsoft.com/office/powerpoint/2010/main" val="22083945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9075"/>
            <a:ext cx="8229600" cy="977825"/>
          </a:xfrm>
        </p:spPr>
        <p:txBody>
          <a:bodyPr>
            <a:noAutofit/>
          </a:bodyPr>
          <a:lstStyle/>
          <a:p>
            <a:r>
              <a:rPr lang="en-US" sz="3200" dirty="0">
                <a:latin typeface="+mj-lt"/>
              </a:rPr>
              <a:t>Figure 25.31 </a:t>
            </a:r>
            <a:r>
              <a:rPr lang="en-IN" sz="3200" dirty="0">
                <a:latin typeface="+mj-lt"/>
              </a:rPr>
              <a:t>The steering knuckle used on a short-/long-arm front suspension</a:t>
            </a:r>
          </a:p>
        </p:txBody>
      </p:sp>
      <p:pic>
        <p:nvPicPr>
          <p:cNvPr id="3" name="Picture Placeholder 2" descr="Illustration of a steering knuckle connected to the lower control arm of a vehicle. The lower control arm is connected to a wheel and in turn is connected to an upper control arm and a suspension strut."/>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526246" y="1343025"/>
            <a:ext cx="4099720" cy="4974621"/>
          </a:xfrm>
          <a:prstGeom prst="rect">
            <a:avLst/>
          </a:prstGeom>
          <a:noFill/>
          <a:ln>
            <a:noFill/>
          </a:ln>
        </p:spPr>
      </p:pic>
    </p:spTree>
    <p:extLst>
      <p:ext uri="{BB962C8B-B14F-4D97-AF65-F5344CB8AC3E}">
        <p14:creationId xmlns:p14="http://schemas.microsoft.com/office/powerpoint/2010/main" val="3360860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1930398"/>
          </a:xfrm>
        </p:spPr>
        <p:txBody>
          <a:bodyPr>
            <a:noAutofit/>
          </a:bodyPr>
          <a:lstStyle/>
          <a:p>
            <a:r>
              <a:rPr lang="en-US" sz="3200" dirty="0">
                <a:latin typeface="+mj-lt"/>
              </a:rPr>
              <a:t>Figure 25.32 </a:t>
            </a:r>
            <a:r>
              <a:rPr lang="en-IN" sz="3200" dirty="0">
                <a:latin typeface="+mj-lt"/>
              </a:rPr>
              <a:t>A kingpin is a steel shaft or pin that joins the steering knuckle to the suspension and allows the steering knuckle to pivot</a:t>
            </a:r>
          </a:p>
        </p:txBody>
      </p:sp>
      <p:pic>
        <p:nvPicPr>
          <p:cNvPr id="4" name="Picture Placeholder 3" descr="An illustration shows an exploded view of steering knuckle assembly on I Beam highlighting the kingpin. &#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57594" y="2324390"/>
            <a:ext cx="4224750" cy="4059479"/>
          </a:xfrm>
          <a:prstGeom prst="rect">
            <a:avLst/>
          </a:prstGeom>
          <a:noFill/>
          <a:ln>
            <a:noFill/>
          </a:ln>
        </p:spPr>
      </p:pic>
    </p:spTree>
    <p:extLst>
      <p:ext uri="{BB962C8B-B14F-4D97-AF65-F5344CB8AC3E}">
        <p14:creationId xmlns:p14="http://schemas.microsoft.com/office/powerpoint/2010/main" val="3117259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66725" y="323850"/>
            <a:ext cx="3419476" cy="2176291"/>
          </a:xfrm>
        </p:spPr>
        <p:txBody>
          <a:bodyPr>
            <a:noAutofit/>
          </a:bodyPr>
          <a:lstStyle/>
          <a:p>
            <a:r>
              <a:rPr lang="en-US" sz="2000" dirty="0">
                <a:latin typeface="+mj-lt"/>
              </a:rPr>
              <a:t>Figure 25.33 </a:t>
            </a:r>
            <a:r>
              <a:rPr lang="en-IN" sz="2000" dirty="0">
                <a:latin typeface="+mj-lt"/>
              </a:rPr>
              <a:t>Control arms are used to connect the steering knuckle to the frame or body of the vehicle and provide the structural support for the suspension system</a:t>
            </a:r>
          </a:p>
        </p:txBody>
      </p:sp>
      <p:pic>
        <p:nvPicPr>
          <p:cNvPr id="3" name="Picture Placeholder 2" descr="An illustration shows an exploded view of a steering knuckle assembly.&#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4010148" y="304800"/>
            <a:ext cx="4600452" cy="5977446"/>
          </a:xfrm>
          <a:prstGeom prst="rect">
            <a:avLst/>
          </a:prstGeom>
          <a:noFill/>
          <a:ln>
            <a:noFill/>
          </a:ln>
        </p:spPr>
      </p:pic>
    </p:spTree>
    <p:extLst>
      <p:ext uri="{BB962C8B-B14F-4D97-AF65-F5344CB8AC3E}">
        <p14:creationId xmlns:p14="http://schemas.microsoft.com/office/powerpoint/2010/main" val="1526731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1583263"/>
          </a:xfrm>
        </p:spPr>
        <p:txBody>
          <a:bodyPr>
            <a:noAutofit/>
          </a:bodyPr>
          <a:lstStyle/>
          <a:p>
            <a:r>
              <a:rPr lang="en-US" sz="3600" dirty="0">
                <a:latin typeface="+mj-lt"/>
              </a:rPr>
              <a:t>Figure 25.34 </a:t>
            </a:r>
            <a:r>
              <a:rPr lang="en-IN" sz="3600" dirty="0">
                <a:latin typeface="+mj-lt"/>
              </a:rPr>
              <a:t>Ball joints provide the freedom of movement necessary for steering and suspension movements</a:t>
            </a:r>
          </a:p>
        </p:txBody>
      </p:sp>
      <p:pic>
        <p:nvPicPr>
          <p:cNvPr id="4" name="Picture Placeholder 3" descr="A set of three diagrams displays vehicle equipped with coil springs, mounted above the control arms.&#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10143" y="2362200"/>
            <a:ext cx="8110517" cy="3483932"/>
          </a:xfrm>
          <a:prstGeom prst="rect">
            <a:avLst/>
          </a:prstGeom>
          <a:noFill/>
          <a:ln>
            <a:noFill/>
          </a:ln>
        </p:spPr>
      </p:pic>
    </p:spTree>
    <p:extLst>
      <p:ext uri="{BB962C8B-B14F-4D97-AF65-F5344CB8AC3E}">
        <p14:creationId xmlns:p14="http://schemas.microsoft.com/office/powerpoint/2010/main" val="3312580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64426"/>
            <a:ext cx="8229600" cy="1121474"/>
          </a:xfrm>
        </p:spPr>
        <p:txBody>
          <a:bodyPr>
            <a:noAutofit/>
          </a:bodyPr>
          <a:lstStyle/>
          <a:p>
            <a:r>
              <a:rPr lang="en-US" sz="1800" dirty="0">
                <a:latin typeface="+mj-lt"/>
              </a:rPr>
              <a:t>Figure 25.35 </a:t>
            </a:r>
            <a:r>
              <a:rPr lang="en-IN" sz="1800" dirty="0">
                <a:latin typeface="+mj-lt"/>
              </a:rPr>
              <a:t>The upper ball joint is load carrying in this type of suspension because the weight of the vehicle is applied through the spring, upper control arm, and ball joint to the wheel. The lower control arm is a lateral link, and the lower ball joint is called a follower ball joint</a:t>
            </a:r>
          </a:p>
        </p:txBody>
      </p:sp>
      <p:pic>
        <p:nvPicPr>
          <p:cNvPr id="3" name="Picture Placeholder 2" descr="An illustration shows a typical coil Spring mounted on upper arm type suspension with stabilizer bar and strut rod.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542619" y="1594514"/>
            <a:ext cx="6058762" cy="4730086"/>
          </a:xfrm>
          <a:prstGeom prst="rect">
            <a:avLst/>
          </a:prstGeom>
          <a:noFill/>
          <a:ln>
            <a:noFill/>
          </a:ln>
        </p:spPr>
      </p:pic>
    </p:spTree>
    <p:extLst>
      <p:ext uri="{BB962C8B-B14F-4D97-AF65-F5344CB8AC3E}">
        <p14:creationId xmlns:p14="http://schemas.microsoft.com/office/powerpoint/2010/main" val="39367120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33375"/>
            <a:ext cx="8229600" cy="946101"/>
          </a:xfrm>
        </p:spPr>
        <p:txBody>
          <a:bodyPr>
            <a:noAutofit/>
          </a:bodyPr>
          <a:lstStyle/>
          <a:p>
            <a:r>
              <a:rPr lang="en-US" sz="2000" dirty="0">
                <a:latin typeface="+mj-lt"/>
              </a:rPr>
              <a:t>Figure 25.36 </a:t>
            </a:r>
            <a:r>
              <a:rPr lang="en-IN" sz="2000" dirty="0">
                <a:latin typeface="+mj-lt"/>
              </a:rPr>
              <a:t>The lower ball joint is load carrying in this type of suspension because the weight of the vehicle is applied through the spring, lower control arm, and ball joint to the wheel</a:t>
            </a:r>
          </a:p>
        </p:txBody>
      </p:sp>
      <p:pic>
        <p:nvPicPr>
          <p:cNvPr id="4" name="Picture Placeholder 3" descr="An illustration shows coil Spring mounted on lower arm type suspension. The lower ball joint is load carrying in this type of suspension because the weight of the vehicle is applied through the spring, lower control arm, and ball joint to the wheel."/>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170707" y="1419225"/>
            <a:ext cx="4796491" cy="4928713"/>
          </a:xfrm>
          <a:prstGeom prst="rect">
            <a:avLst/>
          </a:prstGeom>
          <a:noFill/>
          <a:ln>
            <a:noFill/>
          </a:ln>
        </p:spPr>
      </p:pic>
    </p:spTree>
    <p:extLst>
      <p:ext uri="{BB962C8B-B14F-4D97-AF65-F5344CB8AC3E}">
        <p14:creationId xmlns:p14="http://schemas.microsoft.com/office/powerpoint/2010/main" val="3184995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1768"/>
            <a:ext cx="8229600" cy="1107996"/>
          </a:xfrm>
        </p:spPr>
        <p:txBody>
          <a:bodyPr>
            <a:noAutofit/>
          </a:bodyPr>
          <a:lstStyle/>
          <a:p>
            <a:r>
              <a:rPr lang="en-US" sz="3600" dirty="0">
                <a:latin typeface="+mj-lt"/>
              </a:rPr>
              <a:t>Figure 25.3 </a:t>
            </a:r>
            <a:r>
              <a:rPr lang="en-IN" sz="3600" dirty="0">
                <a:latin typeface="+mj-lt"/>
              </a:rPr>
              <a:t>(a) Separate body and frame construction</a:t>
            </a:r>
          </a:p>
        </p:txBody>
      </p:sp>
      <p:pic>
        <p:nvPicPr>
          <p:cNvPr id="3" name="Picture Placeholder 2" descr="An illustration shows a separate body and frame construction."/>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41590"/>
          <a:stretch/>
        </p:blipFill>
        <p:spPr>
          <a:xfrm>
            <a:off x="1315834" y="1524000"/>
            <a:ext cx="6512332" cy="4663843"/>
          </a:xfrm>
          <a:prstGeom prst="rect">
            <a:avLst/>
          </a:prstGeom>
          <a:noFill/>
          <a:ln>
            <a:noFill/>
          </a:ln>
        </p:spPr>
      </p:pic>
    </p:spTree>
    <p:extLst>
      <p:ext uri="{BB962C8B-B14F-4D97-AF65-F5344CB8AC3E}">
        <p14:creationId xmlns:p14="http://schemas.microsoft.com/office/powerpoint/2010/main" val="1364496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800"/>
            <a:ext cx="4572000" cy="2099891"/>
          </a:xfrm>
        </p:spPr>
        <p:txBody>
          <a:bodyPr>
            <a:noAutofit/>
          </a:bodyPr>
          <a:lstStyle/>
          <a:p>
            <a:r>
              <a:rPr lang="en-US" sz="2800" dirty="0">
                <a:latin typeface="+mj-lt"/>
              </a:rPr>
              <a:t>Figure 25.37 </a:t>
            </a:r>
            <a:r>
              <a:rPr lang="en-IN" sz="2800" dirty="0">
                <a:latin typeface="+mj-lt"/>
              </a:rPr>
              <a:t>All ball joints, whether tension or compression loaded, have a bearing surface between the ball stud and socket</a:t>
            </a:r>
          </a:p>
        </p:txBody>
      </p:sp>
      <p:pic>
        <p:nvPicPr>
          <p:cNvPr id="3" name="Picture Placeholder 2" descr="An illustration shows load carrying ball joints. The shape resembles a bulb in a protective case.&#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257800" y="266700"/>
            <a:ext cx="3358997" cy="6064510"/>
          </a:xfrm>
          <a:prstGeom prst="rect">
            <a:avLst/>
          </a:prstGeom>
          <a:noFill/>
          <a:ln>
            <a:noFill/>
          </a:ln>
        </p:spPr>
      </p:pic>
    </p:spTree>
    <p:extLst>
      <p:ext uri="{BB962C8B-B14F-4D97-AF65-F5344CB8AC3E}">
        <p14:creationId xmlns:p14="http://schemas.microsoft.com/office/powerpoint/2010/main" val="27611370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70959" y="333375"/>
            <a:ext cx="8215842" cy="1243193"/>
          </a:xfrm>
        </p:spPr>
        <p:txBody>
          <a:bodyPr>
            <a:noAutofit/>
          </a:bodyPr>
          <a:lstStyle/>
          <a:p>
            <a:r>
              <a:rPr lang="en-US" sz="2000" dirty="0">
                <a:latin typeface="+mj-lt"/>
              </a:rPr>
              <a:t>Figure 25.38 </a:t>
            </a:r>
            <a:r>
              <a:rPr lang="en-IN" sz="2000" dirty="0">
                <a:latin typeface="+mj-lt"/>
              </a:rPr>
              <a:t>A strut rod is the longitudinal support to prevent front-to-back wheel movement. Struts rods are used when there is only one lower control arm bushing and not used where there are two lower control arm bushings</a:t>
            </a:r>
          </a:p>
        </p:txBody>
      </p:sp>
      <p:pic>
        <p:nvPicPr>
          <p:cNvPr id="4" name="Picture Placeholder 3" descr="An illustration shows a typical coil Spring mounted on lower arm type SLA suspension.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60876" y="1685925"/>
            <a:ext cx="8030215" cy="4631572"/>
          </a:xfrm>
          <a:prstGeom prst="rect">
            <a:avLst/>
          </a:prstGeom>
          <a:noFill/>
          <a:ln>
            <a:noFill/>
          </a:ln>
        </p:spPr>
      </p:pic>
    </p:spTree>
    <p:extLst>
      <p:ext uri="{BB962C8B-B14F-4D97-AF65-F5344CB8AC3E}">
        <p14:creationId xmlns:p14="http://schemas.microsoft.com/office/powerpoint/2010/main" val="2686722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38126"/>
            <a:ext cx="8229600" cy="880536"/>
          </a:xfrm>
        </p:spPr>
        <p:txBody>
          <a:bodyPr>
            <a:noAutofit/>
          </a:bodyPr>
          <a:lstStyle/>
          <a:p>
            <a:r>
              <a:rPr lang="en-US" sz="2800" dirty="0">
                <a:latin typeface="+mj-lt"/>
              </a:rPr>
              <a:t>Figure 25.39</a:t>
            </a:r>
            <a:r>
              <a:rPr lang="en-US" sz="2800" dirty="0"/>
              <a:t> </a:t>
            </a:r>
            <a:r>
              <a:rPr lang="en-IN" sz="2800" dirty="0">
                <a:latin typeface="+mj-lt"/>
              </a:rPr>
              <a:t>Strut rod bushings insulate the steel bar from the vehicle frame or body</a:t>
            </a:r>
          </a:p>
        </p:txBody>
      </p:sp>
      <p:pic>
        <p:nvPicPr>
          <p:cNvPr id="3" name="Picture Placeholder 2" descr="An illustration shows strut rod brushing isolating the steel bar from the vehicle frame or body using a rubber brushing."/>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73277" y="1283947"/>
            <a:ext cx="5599903" cy="5040653"/>
          </a:xfrm>
          <a:prstGeom prst="rect">
            <a:avLst/>
          </a:prstGeom>
          <a:noFill/>
          <a:ln>
            <a:noFill/>
          </a:ln>
        </p:spPr>
      </p:pic>
    </p:spTree>
    <p:extLst>
      <p:ext uri="{BB962C8B-B14F-4D97-AF65-F5344CB8AC3E}">
        <p14:creationId xmlns:p14="http://schemas.microsoft.com/office/powerpoint/2010/main" val="575854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965199"/>
          </a:xfrm>
        </p:spPr>
        <p:txBody>
          <a:bodyPr>
            <a:noAutofit/>
          </a:bodyPr>
          <a:lstStyle/>
          <a:p>
            <a:r>
              <a:rPr lang="en-US" sz="3200" dirty="0">
                <a:latin typeface="+mj-lt"/>
              </a:rPr>
              <a:t>Figure 25.40 </a:t>
            </a:r>
            <a:r>
              <a:rPr lang="en-IN" sz="3200" dirty="0">
                <a:latin typeface="+mj-lt"/>
              </a:rPr>
              <a:t>Typical stabilizer bar installation</a:t>
            </a:r>
          </a:p>
        </p:txBody>
      </p:sp>
      <p:pic>
        <p:nvPicPr>
          <p:cNvPr id="4" name="Picture Placeholder 3" descr="An illustration shows a Macpherson strut type suspension where lower arms at both the sides are attached by a stabilizer bar. This stabilizer bar attaches over a stabilizer bar link and is kept in place by Stabilizer bar brushing. "/>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076107" y="1316575"/>
            <a:ext cx="6994494" cy="5008025"/>
          </a:xfrm>
          <a:prstGeom prst="rect">
            <a:avLst/>
          </a:prstGeom>
          <a:noFill/>
          <a:ln>
            <a:noFill/>
          </a:ln>
        </p:spPr>
      </p:pic>
    </p:spTree>
    <p:extLst>
      <p:ext uri="{BB962C8B-B14F-4D97-AF65-F5344CB8AC3E}">
        <p14:creationId xmlns:p14="http://schemas.microsoft.com/office/powerpoint/2010/main" val="3128984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47650"/>
            <a:ext cx="8229600" cy="1303865"/>
          </a:xfrm>
        </p:spPr>
        <p:txBody>
          <a:bodyPr>
            <a:noAutofit/>
          </a:bodyPr>
          <a:lstStyle/>
          <a:p>
            <a:r>
              <a:rPr lang="en-US" sz="2800" dirty="0">
                <a:latin typeface="+mj-lt"/>
              </a:rPr>
              <a:t>Figure 25.41 </a:t>
            </a:r>
            <a:r>
              <a:rPr lang="en-IN" sz="2800" dirty="0">
                <a:latin typeface="+mj-lt"/>
              </a:rPr>
              <a:t>As the body of the vehicle leans, the stabilizer bar is twisted. The force exerted by the stabilizer bar counteracts the body lean</a:t>
            </a:r>
          </a:p>
        </p:txBody>
      </p:sp>
      <p:pic>
        <p:nvPicPr>
          <p:cNvPr id="3" name="Picture Placeholder 2" descr="An illustration shows working of a stabilizer bar. When the body of the vehicle leans in one direction, the stabilizer bar is twisted and the force is exerted by the stabilizer bar that counteracts the body lea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83317" y="1675087"/>
            <a:ext cx="6170930" cy="4649513"/>
          </a:xfrm>
          <a:prstGeom prst="rect">
            <a:avLst/>
          </a:prstGeom>
          <a:noFill/>
          <a:ln>
            <a:noFill/>
          </a:ln>
        </p:spPr>
      </p:pic>
    </p:spTree>
    <p:extLst>
      <p:ext uri="{BB962C8B-B14F-4D97-AF65-F5344CB8AC3E}">
        <p14:creationId xmlns:p14="http://schemas.microsoft.com/office/powerpoint/2010/main" val="2408705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38126"/>
            <a:ext cx="8229600" cy="1735666"/>
          </a:xfrm>
        </p:spPr>
        <p:txBody>
          <a:bodyPr>
            <a:noAutofit/>
          </a:bodyPr>
          <a:lstStyle/>
          <a:p>
            <a:r>
              <a:rPr lang="en-US" sz="2800" dirty="0">
                <a:latin typeface="+mj-lt"/>
              </a:rPr>
              <a:t>Figure 25.42 </a:t>
            </a:r>
            <a:r>
              <a:rPr lang="en-IN" sz="2800" dirty="0">
                <a:latin typeface="+mj-lt"/>
              </a:rPr>
              <a:t>Stabilizer bar links are sold as a kit consisting of the long bolt with steel sleeve and rubber bushings. Steel washers are used on both sides of the rubber bushings as shown</a:t>
            </a:r>
          </a:p>
        </p:txBody>
      </p:sp>
      <p:pic>
        <p:nvPicPr>
          <p:cNvPr id="4" name="Picture Placeholder 3" descr="An illustration shows Stabilizer bar links. Raised area of brushing should be placed towards stabilizer bar or control arm.&#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70077" y="2078729"/>
            <a:ext cx="7989961" cy="4245871"/>
          </a:xfrm>
          <a:prstGeom prst="rect">
            <a:avLst/>
          </a:prstGeom>
          <a:noFill/>
          <a:ln>
            <a:noFill/>
          </a:ln>
        </p:spPr>
      </p:pic>
    </p:spTree>
    <p:extLst>
      <p:ext uri="{BB962C8B-B14F-4D97-AF65-F5344CB8AC3E}">
        <p14:creationId xmlns:p14="http://schemas.microsoft.com/office/powerpoint/2010/main" val="548758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1905000"/>
          </a:xfrm>
        </p:spPr>
        <p:txBody>
          <a:bodyPr>
            <a:noAutofit/>
          </a:bodyPr>
          <a:lstStyle/>
          <a:p>
            <a:r>
              <a:rPr lang="en-US" sz="2400" dirty="0">
                <a:latin typeface="+mj-lt"/>
              </a:rPr>
              <a:t>Figure 25.43 </a:t>
            </a:r>
            <a:r>
              <a:rPr lang="en-IN" sz="2400" dirty="0">
                <a:latin typeface="+mj-lt"/>
              </a:rPr>
              <a:t>A high-performance stabilizer bar that uses a urethane bushing instead of a rubber bushing used in most vehicles. However, the urethane bushing tends to transmit road noise and may be objectionable to some vehicle owners</a:t>
            </a:r>
          </a:p>
        </p:txBody>
      </p:sp>
      <p:pic>
        <p:nvPicPr>
          <p:cNvPr id="3" name="Picture Placeholder 2" descr="A photo shows urethane bushing for stabilizer ba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66317" y="2261668"/>
            <a:ext cx="5211367" cy="3911003"/>
          </a:xfrm>
          <a:prstGeom prst="rect">
            <a:avLst/>
          </a:prstGeom>
          <a:noFill/>
          <a:ln>
            <a:noFill/>
          </a:ln>
        </p:spPr>
      </p:pic>
    </p:spTree>
    <p:extLst>
      <p:ext uri="{BB962C8B-B14F-4D97-AF65-F5344CB8AC3E}">
        <p14:creationId xmlns:p14="http://schemas.microsoft.com/office/powerpoint/2010/main" val="738181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4531"/>
            <a:ext cx="8229600" cy="1450245"/>
          </a:xfrm>
        </p:spPr>
        <p:txBody>
          <a:bodyPr>
            <a:noAutofit/>
          </a:bodyPr>
          <a:lstStyle/>
          <a:p>
            <a:r>
              <a:rPr lang="en-US" sz="3200" dirty="0">
                <a:latin typeface="+mj-lt"/>
              </a:rPr>
              <a:t>Figure 25.44 </a:t>
            </a:r>
            <a:r>
              <a:rPr lang="en-IN" sz="3200" dirty="0">
                <a:latin typeface="+mj-lt"/>
              </a:rPr>
              <a:t>(a) Movement of the vehicle is supported by springs without a dampening device</a:t>
            </a:r>
          </a:p>
        </p:txBody>
      </p:sp>
      <p:pic>
        <p:nvPicPr>
          <p:cNvPr id="4" name="Picture Placeholder 3" descr="An illustration shows a perfect sine wave in a movement versus time graph."/>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80449" y="1981200"/>
            <a:ext cx="7802149" cy="3772063"/>
          </a:xfrm>
          <a:prstGeom prst="rect">
            <a:avLst/>
          </a:prstGeom>
          <a:noFill/>
          <a:ln>
            <a:noFill/>
          </a:ln>
        </p:spPr>
      </p:pic>
    </p:spTree>
    <p:extLst>
      <p:ext uri="{BB962C8B-B14F-4D97-AF65-F5344CB8AC3E}">
        <p14:creationId xmlns:p14="http://schemas.microsoft.com/office/powerpoint/2010/main" val="3583691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1032933"/>
          </a:xfrm>
        </p:spPr>
        <p:txBody>
          <a:bodyPr>
            <a:noAutofit/>
          </a:bodyPr>
          <a:lstStyle/>
          <a:p>
            <a:r>
              <a:rPr lang="en-US" sz="3600" dirty="0">
                <a:latin typeface="+mj-lt"/>
              </a:rPr>
              <a:t>Figure 25.44</a:t>
            </a:r>
            <a:r>
              <a:rPr lang="en-IN" sz="3600" dirty="0">
                <a:latin typeface="+mj-lt"/>
              </a:rPr>
              <a:t> (b) Spring action is dampened with a shock absorber</a:t>
            </a:r>
          </a:p>
        </p:txBody>
      </p:sp>
      <p:pic>
        <p:nvPicPr>
          <p:cNvPr id="4" name="Picture Placeholder 3" descr="An illustration shows a damped sine wave in a movement versus time graph."/>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53307" y="1774774"/>
            <a:ext cx="7844359" cy="3457670"/>
          </a:xfrm>
          <a:prstGeom prst="rect">
            <a:avLst/>
          </a:prstGeom>
          <a:noFill/>
          <a:ln>
            <a:noFill/>
          </a:ln>
        </p:spPr>
      </p:pic>
    </p:spTree>
    <p:extLst>
      <p:ext uri="{BB962C8B-B14F-4D97-AF65-F5344CB8AC3E}">
        <p14:creationId xmlns:p14="http://schemas.microsoft.com/office/powerpoint/2010/main" val="2313031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7623"/>
            <a:ext cx="8229600" cy="1023744"/>
          </a:xfrm>
        </p:spPr>
        <p:txBody>
          <a:bodyPr>
            <a:noAutofit/>
          </a:bodyPr>
          <a:lstStyle/>
          <a:p>
            <a:r>
              <a:rPr lang="en-US" sz="2200" dirty="0">
                <a:latin typeface="+mj-lt"/>
              </a:rPr>
              <a:t>Figure 25.44</a:t>
            </a:r>
            <a:r>
              <a:rPr lang="en-IN" sz="2200" dirty="0">
                <a:latin typeface="+mj-lt"/>
              </a:rPr>
              <a:t> (c) The function of any shock absorber is to dampen the movement or action of a spring, similar to using a liquid to control the movement of a weight on a spring (d)</a:t>
            </a:r>
          </a:p>
        </p:txBody>
      </p:sp>
      <p:pic>
        <p:nvPicPr>
          <p:cNvPr id="4" name="Picture Placeholder 3" descr="An illustration shows a free hanging weight attached to a spring.&#10;An illustration shows a weight attached to a spring but placed in wate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39376"/>
          <a:stretch/>
        </p:blipFill>
        <p:spPr>
          <a:xfrm>
            <a:off x="2916381" y="1543050"/>
            <a:ext cx="3306053" cy="4815421"/>
          </a:xfrm>
          <a:prstGeom prst="rect">
            <a:avLst/>
          </a:prstGeom>
          <a:noFill/>
          <a:ln>
            <a:noFill/>
          </a:ln>
        </p:spPr>
      </p:pic>
    </p:spTree>
    <p:extLst>
      <p:ext uri="{BB962C8B-B14F-4D97-AF65-F5344CB8AC3E}">
        <p14:creationId xmlns:p14="http://schemas.microsoft.com/office/powerpoint/2010/main" val="2360171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95275"/>
            <a:ext cx="8229600" cy="1846659"/>
          </a:xfrm>
        </p:spPr>
        <p:txBody>
          <a:bodyPr>
            <a:spAutoFit/>
          </a:bodyPr>
          <a:lstStyle/>
          <a:p>
            <a:r>
              <a:rPr lang="en-US" sz="2400" dirty="0">
                <a:latin typeface="+mj-lt"/>
              </a:rPr>
              <a:t>Figure 25.3 </a:t>
            </a:r>
            <a:r>
              <a:rPr lang="en-IN" sz="2400" dirty="0">
                <a:latin typeface="+mj-lt"/>
              </a:rPr>
              <a:t>(b) unitized construction: the small frame members are for support of the engine and suspension components. Many vehicles attach the suspension components directly to the reinforced sections of the body and do not require the rear frame section</a:t>
            </a:r>
          </a:p>
        </p:txBody>
      </p:sp>
      <p:pic>
        <p:nvPicPr>
          <p:cNvPr id="3" name="Picture Placeholder 2" descr="An illustration shows unitized construction where the small frame members are for support of the engine and suspension components. "/>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57886"/>
          <a:stretch/>
        </p:blipFill>
        <p:spPr>
          <a:xfrm>
            <a:off x="1179590" y="2340138"/>
            <a:ext cx="6791766" cy="3908262"/>
          </a:xfrm>
          <a:prstGeom prst="rect">
            <a:avLst/>
          </a:prstGeom>
          <a:noFill/>
          <a:ln>
            <a:noFill/>
          </a:ln>
        </p:spPr>
      </p:pic>
    </p:spTree>
    <p:extLst>
      <p:ext uri="{BB962C8B-B14F-4D97-AF65-F5344CB8AC3E}">
        <p14:creationId xmlns:p14="http://schemas.microsoft.com/office/powerpoint/2010/main" val="138268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76225"/>
            <a:ext cx="8229600" cy="1503833"/>
          </a:xfrm>
        </p:spPr>
        <p:txBody>
          <a:bodyPr>
            <a:noAutofit/>
          </a:bodyPr>
          <a:lstStyle/>
          <a:p>
            <a:r>
              <a:rPr lang="en-US" sz="2400" dirty="0">
                <a:latin typeface="+mj-lt"/>
              </a:rPr>
              <a:t>Figure 25.45 </a:t>
            </a:r>
            <a:r>
              <a:rPr lang="en-IN" sz="2400" dirty="0">
                <a:latin typeface="+mj-lt"/>
              </a:rPr>
              <a:t>Shock absorbers work best when mounted as close to the spring as possible. Shock absorbers that are mounted straight up and down offer the most dampening</a:t>
            </a:r>
          </a:p>
        </p:txBody>
      </p:sp>
      <p:pic>
        <p:nvPicPr>
          <p:cNvPr id="3" name="Picture Placeholder 2" descr="An illustration shows 2 spring and shock absorber arrangement. One is leaf spring with separate shock absorber and other is coil mounted on a shock absorbe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04794" y="1905000"/>
            <a:ext cx="6347026" cy="4395783"/>
          </a:xfrm>
          <a:prstGeom prst="rect">
            <a:avLst/>
          </a:prstGeom>
          <a:noFill/>
          <a:ln>
            <a:noFill/>
          </a:ln>
        </p:spPr>
      </p:pic>
    </p:spTree>
    <p:extLst>
      <p:ext uri="{BB962C8B-B14F-4D97-AF65-F5344CB8AC3E}">
        <p14:creationId xmlns:p14="http://schemas.microsoft.com/office/powerpoint/2010/main" val="1890899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14325"/>
            <a:ext cx="8229600" cy="1459606"/>
          </a:xfrm>
        </p:spPr>
        <p:txBody>
          <a:bodyPr>
            <a:noAutofit/>
          </a:bodyPr>
          <a:lstStyle/>
          <a:p>
            <a:r>
              <a:rPr lang="en-US" sz="2400" dirty="0">
                <a:latin typeface="+mj-lt"/>
              </a:rPr>
              <a:t>Figure 25.46 </a:t>
            </a:r>
            <a:r>
              <a:rPr lang="en-IN" sz="2400" dirty="0">
                <a:latin typeface="+mj-lt"/>
              </a:rPr>
              <a:t>When a vehicle hits a bump in the road, the suspension moves upward. This is called compression or jounce. Rebound is when the spring (coil, torsion bar, or leaf) returns to its original position</a:t>
            </a:r>
          </a:p>
        </p:txBody>
      </p:sp>
      <p:pic>
        <p:nvPicPr>
          <p:cNvPr id="4" name="Picture Placeholder 3" descr="An illustration shows when a vehicle hits a bump in the road, the suspension moves upward. This is called compression or jounce. Rebound is when the spring (coil, torsion bar, or leaf) returns to its original positio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71725" y="1935071"/>
            <a:ext cx="4412291" cy="4382510"/>
          </a:xfrm>
          <a:prstGeom prst="rect">
            <a:avLst/>
          </a:prstGeom>
          <a:noFill/>
          <a:ln>
            <a:noFill/>
          </a:ln>
        </p:spPr>
      </p:pic>
    </p:spTree>
    <p:extLst>
      <p:ext uri="{BB962C8B-B14F-4D97-AF65-F5344CB8AC3E}">
        <p14:creationId xmlns:p14="http://schemas.microsoft.com/office/powerpoint/2010/main" val="16763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6117"/>
            <a:ext cx="4267200" cy="1103583"/>
          </a:xfrm>
        </p:spPr>
        <p:txBody>
          <a:bodyPr>
            <a:noAutofit/>
          </a:bodyPr>
          <a:lstStyle/>
          <a:p>
            <a:r>
              <a:rPr lang="en-US" sz="2400" dirty="0">
                <a:latin typeface="+mj-lt"/>
              </a:rPr>
              <a:t>Figure 25.47 </a:t>
            </a:r>
            <a:r>
              <a:rPr lang="en-IN" sz="2400" dirty="0">
                <a:latin typeface="+mj-lt"/>
              </a:rPr>
              <a:t>(a) A cutaway drawing of a typical double-tube shock absorber </a:t>
            </a:r>
          </a:p>
        </p:txBody>
      </p:sp>
      <p:pic>
        <p:nvPicPr>
          <p:cNvPr id="3" name="Picture Placeholder 2" descr="An illustration shows a cutaway drawing of a typical double-tube shock absorber. &#10;Long description is available in notes, press F6"/>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r="65367"/>
          <a:stretch/>
        </p:blipFill>
        <p:spPr>
          <a:xfrm>
            <a:off x="5562600" y="259039"/>
            <a:ext cx="2965337" cy="6087750"/>
          </a:xfrm>
          <a:prstGeom prst="rect">
            <a:avLst/>
          </a:prstGeom>
          <a:noFill/>
          <a:ln>
            <a:noFill/>
          </a:ln>
        </p:spPr>
      </p:pic>
    </p:spTree>
    <p:extLst>
      <p:ext uri="{BB962C8B-B14F-4D97-AF65-F5344CB8AC3E}">
        <p14:creationId xmlns:p14="http://schemas.microsoft.com/office/powerpoint/2010/main" val="37937074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1193802"/>
          </a:xfrm>
        </p:spPr>
        <p:txBody>
          <a:bodyPr>
            <a:noAutofit/>
          </a:bodyPr>
          <a:lstStyle/>
          <a:p>
            <a:r>
              <a:rPr lang="en-US" sz="2400" dirty="0">
                <a:latin typeface="+mj-lt"/>
              </a:rPr>
              <a:t>Figure 25.47 </a:t>
            </a:r>
            <a:r>
              <a:rPr lang="en-IN" sz="2400" dirty="0">
                <a:latin typeface="+mj-lt"/>
              </a:rPr>
              <a:t>(b) Notice the position of the intake and compression valve during rebound (extension) and jounce (compression)</a:t>
            </a:r>
          </a:p>
        </p:txBody>
      </p:sp>
      <p:pic>
        <p:nvPicPr>
          <p:cNvPr id="4" name="Picture Placeholder 3" descr="An illustration shows opening and closing of rebound and compression intake valve. During extension, rebound intake is open and compression intake is closed. During Compression, rebound intake is closed and compression is intake opened."/>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44727" t="8756" r="-1"/>
          <a:stretch/>
        </p:blipFill>
        <p:spPr>
          <a:xfrm>
            <a:off x="2474614" y="1573405"/>
            <a:ext cx="4205152" cy="4751195"/>
          </a:xfrm>
          <a:prstGeom prst="rect">
            <a:avLst/>
          </a:prstGeom>
          <a:noFill/>
          <a:ln>
            <a:noFill/>
          </a:ln>
        </p:spPr>
      </p:pic>
    </p:spTree>
    <p:extLst>
      <p:ext uri="{BB962C8B-B14F-4D97-AF65-F5344CB8AC3E}">
        <p14:creationId xmlns:p14="http://schemas.microsoft.com/office/powerpoint/2010/main" val="3183165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33375"/>
            <a:ext cx="8229600" cy="1555861"/>
          </a:xfrm>
        </p:spPr>
        <p:txBody>
          <a:bodyPr>
            <a:noAutofit/>
          </a:bodyPr>
          <a:lstStyle/>
          <a:p>
            <a:r>
              <a:rPr lang="en-US" sz="2000" dirty="0">
                <a:latin typeface="+mj-lt"/>
              </a:rPr>
              <a:t>Figure 25.48 </a:t>
            </a:r>
            <a:r>
              <a:rPr lang="en-IN" sz="2000" dirty="0">
                <a:latin typeface="+mj-lt"/>
              </a:rPr>
              <a:t>Oil flow through a deflected disc-type piston valve. The deflecting disc can react rapidly to suspension movement. For example, if a large bump is hit at high speed, the disc can deflect completely and allow the suspension to reach its maximum jounce distance while maintaining a controlled rate of movement</a:t>
            </a:r>
          </a:p>
        </p:txBody>
      </p:sp>
      <p:pic>
        <p:nvPicPr>
          <p:cNvPr id="3" name="Picture Placeholder 2" descr="An illustration shows opening and closing of piston and foot valve. These uses deflecting discs to open and close valves. During Jounce, the oil flows out from the compression chamber and during compression, the oil flows into the compression chambe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639417" y="2009775"/>
            <a:ext cx="5880659" cy="4282531"/>
          </a:xfrm>
          <a:prstGeom prst="rect">
            <a:avLst/>
          </a:prstGeom>
          <a:noFill/>
          <a:ln>
            <a:noFill/>
          </a:ln>
        </p:spPr>
      </p:pic>
    </p:spTree>
    <p:extLst>
      <p:ext uri="{BB962C8B-B14F-4D97-AF65-F5344CB8AC3E}">
        <p14:creationId xmlns:p14="http://schemas.microsoft.com/office/powerpoint/2010/main" val="42466977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33375"/>
            <a:ext cx="3276600" cy="3016472"/>
          </a:xfrm>
        </p:spPr>
        <p:txBody>
          <a:bodyPr>
            <a:noAutofit/>
          </a:bodyPr>
          <a:lstStyle/>
          <a:p>
            <a:r>
              <a:rPr lang="en-US" sz="2200" dirty="0">
                <a:latin typeface="+mj-lt"/>
              </a:rPr>
              <a:t>Figure 25.49 </a:t>
            </a:r>
            <a:r>
              <a:rPr lang="en-IN" sz="2200" dirty="0">
                <a:latin typeface="+mj-lt"/>
              </a:rPr>
              <a:t>Gas-charged shock absorbers are manufactured with a double-tube design similar to conventional shock absorbers and with a single or </a:t>
            </a:r>
            <a:r>
              <a:rPr lang="en-IN" sz="2200" dirty="0" err="1">
                <a:latin typeface="+mj-lt"/>
              </a:rPr>
              <a:t>monotube</a:t>
            </a:r>
            <a:r>
              <a:rPr lang="en-IN" sz="2200" dirty="0">
                <a:latin typeface="+mj-lt"/>
              </a:rPr>
              <a:t> design</a:t>
            </a:r>
          </a:p>
        </p:txBody>
      </p:sp>
      <p:pic>
        <p:nvPicPr>
          <p:cNvPr id="4" name="Picture Placeholder 3" descr="An illustration compares single tube and double tube shock absorber. The single tube has gas pocket in the main chamber while the gas is in between the 2 tubes in a double tube. The single tube has no valve while the double tube has a bottom valv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4001296" y="285276"/>
            <a:ext cx="4618829" cy="6039324"/>
          </a:xfrm>
          <a:prstGeom prst="rect">
            <a:avLst/>
          </a:prstGeom>
          <a:noFill/>
          <a:ln>
            <a:noFill/>
          </a:ln>
        </p:spPr>
      </p:pic>
    </p:spTree>
    <p:extLst>
      <p:ext uri="{BB962C8B-B14F-4D97-AF65-F5344CB8AC3E}">
        <p14:creationId xmlns:p14="http://schemas.microsoft.com/office/powerpoint/2010/main" val="36300565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4016"/>
            <a:ext cx="8229600" cy="1117600"/>
          </a:xfrm>
        </p:spPr>
        <p:txBody>
          <a:bodyPr>
            <a:noAutofit/>
          </a:bodyPr>
          <a:lstStyle/>
          <a:p>
            <a:r>
              <a:rPr lang="en-US" sz="2400" dirty="0">
                <a:latin typeface="+mj-lt"/>
              </a:rPr>
              <a:t>Figure 25.50 </a:t>
            </a:r>
            <a:r>
              <a:rPr lang="en-IN" sz="2400" dirty="0">
                <a:latin typeface="+mj-lt"/>
              </a:rPr>
              <a:t>A rubber tube forms an inflatable air chamber at the top of an air shock. The higher the air pressure in the chamber, the stiffer the shock</a:t>
            </a:r>
          </a:p>
        </p:txBody>
      </p:sp>
      <p:pic>
        <p:nvPicPr>
          <p:cNvPr id="3" name="Picture Placeholder 2" descr="An illustration shows an air shock absorber. A rubber tube forms an inflatable air chamber at the top of an air shock. The higher the air pressures in the chamber, the stiffer the shock."/>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16041" y="1682813"/>
            <a:ext cx="4321063" cy="4706439"/>
          </a:xfrm>
          <a:prstGeom prst="rect">
            <a:avLst/>
          </a:prstGeom>
          <a:noFill/>
          <a:ln>
            <a:noFill/>
          </a:ln>
        </p:spPr>
      </p:pic>
    </p:spTree>
    <p:extLst>
      <p:ext uri="{BB962C8B-B14F-4D97-AF65-F5344CB8AC3E}">
        <p14:creationId xmlns:p14="http://schemas.microsoft.com/office/powerpoint/2010/main" val="40169268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771332"/>
          </a:xfrm>
        </p:spPr>
        <p:txBody>
          <a:bodyPr>
            <a:noAutofit/>
          </a:bodyPr>
          <a:lstStyle/>
          <a:p>
            <a:r>
              <a:rPr lang="en-US" sz="2400" dirty="0">
                <a:latin typeface="+mj-lt"/>
              </a:rPr>
              <a:t>Figure 25.51 </a:t>
            </a:r>
            <a:r>
              <a:rPr lang="en-IN" sz="2400" dirty="0">
                <a:latin typeface="+mj-lt"/>
              </a:rPr>
              <a:t>(a) The front suspension of a Lincoln with an air-spring suspension</a:t>
            </a:r>
          </a:p>
        </p:txBody>
      </p:sp>
      <p:pic>
        <p:nvPicPr>
          <p:cNvPr id="4" name="Picture Placeholder 3" descr="A photo shows an air spring mounted in between upper and lower control arms"/>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856369" y="1085850"/>
            <a:ext cx="3431262" cy="5218787"/>
          </a:xfrm>
          <a:prstGeom prst="rect">
            <a:avLst/>
          </a:prstGeom>
          <a:noFill/>
          <a:ln>
            <a:noFill/>
          </a:ln>
        </p:spPr>
      </p:pic>
    </p:spTree>
    <p:extLst>
      <p:ext uri="{BB962C8B-B14F-4D97-AF65-F5344CB8AC3E}">
        <p14:creationId xmlns:p14="http://schemas.microsoft.com/office/powerpoint/2010/main" val="2783520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1159934"/>
          </a:xfrm>
        </p:spPr>
        <p:txBody>
          <a:bodyPr>
            <a:noAutofit/>
          </a:bodyPr>
          <a:lstStyle/>
          <a:p>
            <a:r>
              <a:rPr lang="en-US" sz="2400" dirty="0">
                <a:latin typeface="+mj-lt"/>
              </a:rPr>
              <a:t>Figure 25.51 </a:t>
            </a:r>
            <a:r>
              <a:rPr lang="en-IN" sz="2400" dirty="0">
                <a:latin typeface="+mj-lt"/>
              </a:rPr>
              <a:t>(b) Always check in the trunk for the </a:t>
            </a:r>
            <a:r>
              <a:rPr lang="en-IN" sz="2400" dirty="0" err="1">
                <a:latin typeface="+mj-lt"/>
              </a:rPr>
              <a:t>cutoff</a:t>
            </a:r>
            <a:r>
              <a:rPr lang="en-IN" sz="2400" dirty="0">
                <a:latin typeface="+mj-lt"/>
              </a:rPr>
              <a:t> switch for a vehicle equipped with an air suspension before hoisting or towing the vehicle</a:t>
            </a:r>
          </a:p>
        </p:txBody>
      </p:sp>
      <p:pic>
        <p:nvPicPr>
          <p:cNvPr id="3" name="Picture Placeholder 2" descr="A photo shows a cutoff switch for an air suspension and a sticker around i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41632" y="1576322"/>
            <a:ext cx="4860737" cy="4684821"/>
          </a:xfrm>
          <a:prstGeom prst="rect">
            <a:avLst/>
          </a:prstGeom>
          <a:noFill/>
          <a:ln>
            <a:noFill/>
          </a:ln>
        </p:spPr>
      </p:pic>
    </p:spTree>
    <p:extLst>
      <p:ext uri="{BB962C8B-B14F-4D97-AF65-F5344CB8AC3E}">
        <p14:creationId xmlns:p14="http://schemas.microsoft.com/office/powerpoint/2010/main" val="40989932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33375"/>
            <a:ext cx="4572000" cy="1813145"/>
          </a:xfrm>
        </p:spPr>
        <p:txBody>
          <a:bodyPr>
            <a:noAutofit/>
          </a:bodyPr>
          <a:lstStyle/>
          <a:p>
            <a:r>
              <a:rPr lang="en-US" sz="2400" dirty="0">
                <a:latin typeface="+mj-lt"/>
              </a:rPr>
              <a:t>Figure 25.52 </a:t>
            </a:r>
            <a:r>
              <a:rPr lang="en-IN" sz="2400" dirty="0">
                <a:latin typeface="+mj-lt"/>
              </a:rPr>
              <a:t>Some air springs are auxiliary units to the coil spring and are used to control ride height while the coil spring is the weight-bearing unit</a:t>
            </a:r>
          </a:p>
        </p:txBody>
      </p:sp>
      <p:pic>
        <p:nvPicPr>
          <p:cNvPr id="4" name="Picture Placeholder 3" descr="An illustration shows a cut section of coil spring mounted around the air spring similar to strut in Macpherson strut."/>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423877" y="295275"/>
            <a:ext cx="3186723" cy="6030701"/>
          </a:xfrm>
          <a:prstGeom prst="rect">
            <a:avLst/>
          </a:prstGeom>
          <a:noFill/>
          <a:ln>
            <a:noFill/>
          </a:ln>
        </p:spPr>
      </p:pic>
    </p:spTree>
    <p:extLst>
      <p:ext uri="{BB962C8B-B14F-4D97-AF65-F5344CB8AC3E}">
        <p14:creationId xmlns:p14="http://schemas.microsoft.com/office/powerpoint/2010/main" val="311676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00025"/>
            <a:ext cx="8229600" cy="1477328"/>
          </a:xfrm>
        </p:spPr>
        <p:txBody>
          <a:bodyPr>
            <a:spAutoFit/>
          </a:bodyPr>
          <a:lstStyle/>
          <a:p>
            <a:r>
              <a:rPr lang="en-US" sz="3200" dirty="0">
                <a:latin typeface="+mj-lt"/>
              </a:rPr>
              <a:t>Figure 25.4 </a:t>
            </a:r>
            <a:r>
              <a:rPr lang="en-IN" sz="3200" dirty="0">
                <a:latin typeface="+mj-lt"/>
              </a:rPr>
              <a:t>Welded metal sections create a platform that combines the body with the frame using unit-body construction</a:t>
            </a:r>
          </a:p>
        </p:txBody>
      </p:sp>
      <p:pic>
        <p:nvPicPr>
          <p:cNvPr id="3" name="Picture Placeholder 2" descr="An illustration shows a unit-body construction where welded metal sections create a platform that combines the body with the fram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475999" y="2514600"/>
            <a:ext cx="6202501" cy="3745173"/>
          </a:xfrm>
          <a:prstGeom prst="rect">
            <a:avLst/>
          </a:prstGeom>
          <a:noFill/>
          <a:ln>
            <a:noFill/>
          </a:ln>
        </p:spPr>
      </p:pic>
    </p:spTree>
    <p:extLst>
      <p:ext uri="{BB962C8B-B14F-4D97-AF65-F5344CB8AC3E}">
        <p14:creationId xmlns:p14="http://schemas.microsoft.com/office/powerpoint/2010/main" val="78651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descr="An illustration shows a coil-over shock is a standard hydraulic shock absorber with a coil spring wrapped around it to increase stiffness and/or take some of the carrying weight off of the springs."/>
          <p:cNvSpPr>
            <a:spLocks noGrp="1"/>
          </p:cNvSpPr>
          <p:nvPr>
            <p:ph type="title"/>
          </p:nvPr>
        </p:nvSpPr>
        <p:spPr>
          <a:xfrm>
            <a:off x="457200" y="337025"/>
            <a:ext cx="4953000" cy="2168050"/>
          </a:xfrm>
        </p:spPr>
        <p:txBody>
          <a:bodyPr>
            <a:noAutofit/>
          </a:bodyPr>
          <a:lstStyle/>
          <a:p>
            <a:r>
              <a:rPr lang="en-US" sz="2400" dirty="0">
                <a:latin typeface="+mj-lt"/>
              </a:rPr>
              <a:t>Figure 25.53 </a:t>
            </a:r>
            <a:r>
              <a:rPr lang="en-IN" sz="2400" dirty="0">
                <a:latin typeface="+mj-lt"/>
              </a:rPr>
              <a:t>A coil-over shock is a standard hydraulic shock absorber with a coil spring wrapped around it to increase stiffness and/or take some of the carrying weight off of the springs</a:t>
            </a:r>
          </a:p>
        </p:txBody>
      </p:sp>
      <p:pic>
        <p:nvPicPr>
          <p:cNvPr id="3" name="Picture Placeholder 2" descr="An illustration shows a coil-over shock is a standard hydraulic shock absorber with a coil spring wrapped around it to increase stiffness and/or take some of the carrying weight off of the spring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526548" y="272284"/>
            <a:ext cx="3084052" cy="6052687"/>
          </a:xfrm>
          <a:prstGeom prst="rect">
            <a:avLst/>
          </a:prstGeom>
          <a:noFill/>
          <a:ln>
            <a:noFill/>
          </a:ln>
        </p:spPr>
      </p:pic>
    </p:spTree>
    <p:extLst>
      <p:ext uri="{BB962C8B-B14F-4D97-AF65-F5344CB8AC3E}">
        <p14:creationId xmlns:p14="http://schemas.microsoft.com/office/powerpoint/2010/main" val="37637977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11605"/>
            <a:ext cx="8229600" cy="736145"/>
          </a:xfrm>
        </p:spPr>
        <p:txBody>
          <a:bodyPr>
            <a:noAutofit/>
          </a:bodyPr>
          <a:lstStyle/>
          <a:p>
            <a:r>
              <a:rPr lang="en-US" sz="2400" dirty="0">
                <a:latin typeface="+mj-lt"/>
              </a:rPr>
              <a:t>Figure 25.54 </a:t>
            </a:r>
            <a:r>
              <a:rPr lang="en-IN" sz="2400" dirty="0">
                <a:latin typeface="+mj-lt"/>
              </a:rPr>
              <a:t>The shock absorber is on the right and the fluid reservoir  for the shock is on the left</a:t>
            </a:r>
          </a:p>
        </p:txBody>
      </p:sp>
      <p:pic>
        <p:nvPicPr>
          <p:cNvPr id="4" name="Picture Placeholder 3" descr="A photo shows a side view of a truck with shock absorber connected the fluid reservoir for the shock."/>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36464" y="1157091"/>
            <a:ext cx="4671072" cy="5138178"/>
          </a:xfrm>
          <a:prstGeom prst="rect">
            <a:avLst/>
          </a:prstGeom>
          <a:noFill/>
          <a:ln>
            <a:noFill/>
          </a:ln>
        </p:spPr>
      </p:pic>
    </p:spTree>
    <p:extLst>
      <p:ext uri="{BB962C8B-B14F-4D97-AF65-F5344CB8AC3E}">
        <p14:creationId xmlns:p14="http://schemas.microsoft.com/office/powerpoint/2010/main" val="47285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9075"/>
            <a:ext cx="4572000" cy="2185150"/>
          </a:xfrm>
        </p:spPr>
        <p:txBody>
          <a:bodyPr>
            <a:noAutofit/>
          </a:bodyPr>
          <a:lstStyle/>
          <a:p>
            <a:r>
              <a:rPr lang="en-US" sz="2800" dirty="0">
                <a:latin typeface="+mj-lt"/>
              </a:rPr>
              <a:t>Figure 25.55 </a:t>
            </a:r>
            <a:r>
              <a:rPr lang="en-IN" sz="2800" dirty="0">
                <a:latin typeface="+mj-lt"/>
              </a:rPr>
              <a:t>A strut is a structural part of the suspension and includes the spring and shock absorber in one assembly</a:t>
            </a:r>
          </a:p>
        </p:txBody>
      </p:sp>
      <p:pic>
        <p:nvPicPr>
          <p:cNvPr id="3" name="Picture Placeholder 2" descr="An illustration shows strut as a structural part in a Macpherson strut assembly."/>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334000" y="304800"/>
            <a:ext cx="3298483" cy="6006389"/>
          </a:xfrm>
          <a:prstGeom prst="rect">
            <a:avLst/>
          </a:prstGeom>
          <a:noFill/>
          <a:ln>
            <a:noFill/>
          </a:ln>
        </p:spPr>
      </p:pic>
    </p:spTree>
    <p:extLst>
      <p:ext uri="{BB962C8B-B14F-4D97-AF65-F5344CB8AC3E}">
        <p14:creationId xmlns:p14="http://schemas.microsoft.com/office/powerpoint/2010/main" val="19837616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1303864"/>
          </a:xfrm>
        </p:spPr>
        <p:txBody>
          <a:bodyPr>
            <a:noAutofit/>
          </a:bodyPr>
          <a:lstStyle/>
          <a:p>
            <a:r>
              <a:rPr lang="en-US" sz="2800" dirty="0">
                <a:latin typeface="+mj-lt"/>
              </a:rPr>
              <a:t>Figure 25.56 </a:t>
            </a:r>
            <a:r>
              <a:rPr lang="en-IN" sz="2800" dirty="0">
                <a:latin typeface="+mj-lt"/>
              </a:rPr>
              <a:t>A modified strut used on the rear suspension; it is the structural part of the assembly</a:t>
            </a:r>
          </a:p>
        </p:txBody>
      </p:sp>
      <p:pic>
        <p:nvPicPr>
          <p:cNvPr id="4" name="Picture Placeholder 3" descr="An illustration shows a modified strut used on the rear suspension and it is the structural part of the assemb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387942" y="1662387"/>
            <a:ext cx="6355931" cy="4654456"/>
          </a:xfrm>
          <a:prstGeom prst="rect">
            <a:avLst/>
          </a:prstGeom>
          <a:noFill/>
          <a:ln>
            <a:noFill/>
          </a:ln>
        </p:spPr>
      </p:pic>
    </p:spTree>
    <p:extLst>
      <p:ext uri="{BB962C8B-B14F-4D97-AF65-F5344CB8AC3E}">
        <p14:creationId xmlns:p14="http://schemas.microsoft.com/office/powerpoint/2010/main" val="6236277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42900"/>
            <a:ext cx="3124200" cy="4011003"/>
          </a:xfrm>
        </p:spPr>
        <p:txBody>
          <a:bodyPr>
            <a:noAutofit/>
          </a:bodyPr>
          <a:lstStyle/>
          <a:p>
            <a:r>
              <a:rPr lang="en-US" sz="2200" dirty="0">
                <a:latin typeface="+mj-lt"/>
              </a:rPr>
              <a:t>Figure 25.57 </a:t>
            </a:r>
            <a:r>
              <a:rPr lang="en-IN" sz="2200" dirty="0">
                <a:latin typeface="+mj-lt"/>
              </a:rPr>
              <a:t>Suspension bumpers are used on all suspension systems to prevent metal-to-metal contact between the suspension and the frame or body of the vehicle when the suspension “bottoms out” over large bumps or dips in the road</a:t>
            </a:r>
          </a:p>
        </p:txBody>
      </p:sp>
      <p:pic>
        <p:nvPicPr>
          <p:cNvPr id="3" name="Picture Placeholder 2" descr="An illustration shows suspension bumpers in SLA and leaf spring suspension."/>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721346" y="284426"/>
            <a:ext cx="4898779" cy="6047818"/>
          </a:xfrm>
          <a:prstGeom prst="rect">
            <a:avLst/>
          </a:prstGeom>
          <a:noFill/>
          <a:ln>
            <a:noFill/>
          </a:ln>
        </p:spPr>
      </p:pic>
    </p:spTree>
    <p:extLst>
      <p:ext uri="{BB962C8B-B14F-4D97-AF65-F5344CB8AC3E}">
        <p14:creationId xmlns:p14="http://schemas.microsoft.com/office/powerpoint/2010/main" val="278336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1"/>
            <a:ext cx="8229600" cy="1752600"/>
          </a:xfrm>
        </p:spPr>
        <p:txBody>
          <a:bodyPr>
            <a:noAutofit/>
          </a:bodyPr>
          <a:lstStyle/>
          <a:p>
            <a:r>
              <a:rPr lang="en-US" sz="2800" dirty="0">
                <a:latin typeface="+mj-lt"/>
              </a:rPr>
              <a:t>Figure 25.58 </a:t>
            </a:r>
            <a:r>
              <a:rPr lang="en-IN" sz="2800" dirty="0">
                <a:latin typeface="+mj-lt"/>
              </a:rPr>
              <a:t>A bad suspension bumper (strike-out bumper) that was likely caused by a defective shock absorber. Both will require replacement</a:t>
            </a:r>
          </a:p>
        </p:txBody>
      </p:sp>
      <p:pic>
        <p:nvPicPr>
          <p:cNvPr id="4" name="Picture Placeholder 3" descr="A photo shows a leaking shock absorber and a torn bump stop."/>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778354" y="2128116"/>
            <a:ext cx="5587292" cy="4193124"/>
          </a:xfrm>
          <a:prstGeom prst="rect">
            <a:avLst/>
          </a:prstGeom>
          <a:noFill/>
          <a:ln>
            <a:noFill/>
          </a:ln>
        </p:spPr>
      </p:pic>
    </p:spTree>
    <p:extLst>
      <p:ext uri="{BB962C8B-B14F-4D97-AF65-F5344CB8AC3E}">
        <p14:creationId xmlns:p14="http://schemas.microsoft.com/office/powerpoint/2010/main" val="3779693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9"/>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4746"/>
            <a:ext cx="8229600" cy="1107996"/>
          </a:xfrm>
        </p:spPr>
        <p:txBody>
          <a:bodyPr>
            <a:spAutoFit/>
          </a:bodyPr>
          <a:lstStyle/>
          <a:p>
            <a:r>
              <a:rPr lang="en-US" sz="3600" dirty="0">
                <a:latin typeface="+mj-lt"/>
              </a:rPr>
              <a:t>Figure 25.5 </a:t>
            </a:r>
            <a:r>
              <a:rPr lang="en-IN" sz="3600" dirty="0">
                <a:latin typeface="+mj-lt"/>
              </a:rPr>
              <a:t>Solid I-beam axle with leaf springs</a:t>
            </a:r>
          </a:p>
        </p:txBody>
      </p:sp>
      <p:pic>
        <p:nvPicPr>
          <p:cNvPr id="3" name="Picture Placeholder 2" descr="An illustration shows a single solid I beam connecting the 2 tires and held in place by leaf springs on both sides"/>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539734" y="1447800"/>
            <a:ext cx="8069948" cy="4854167"/>
          </a:xfrm>
          <a:prstGeom prst="rect">
            <a:avLst/>
          </a:prstGeom>
          <a:noFill/>
          <a:ln>
            <a:noFill/>
          </a:ln>
        </p:spPr>
      </p:pic>
    </p:spTree>
    <p:extLst>
      <p:ext uri="{BB962C8B-B14F-4D97-AF65-F5344CB8AC3E}">
        <p14:creationId xmlns:p14="http://schemas.microsoft.com/office/powerpoint/2010/main" val="3164968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2425"/>
            <a:ext cx="8229600" cy="1231106"/>
          </a:xfrm>
        </p:spPr>
        <p:txBody>
          <a:bodyPr>
            <a:spAutoFit/>
          </a:bodyPr>
          <a:lstStyle/>
          <a:p>
            <a:r>
              <a:rPr lang="en-US" sz="2000" dirty="0">
                <a:latin typeface="+mj-lt"/>
              </a:rPr>
              <a:t>Figure 25.6 </a:t>
            </a:r>
            <a:r>
              <a:rPr lang="en-IN" sz="2000" dirty="0">
                <a:latin typeface="+mj-lt"/>
              </a:rPr>
              <a:t>The front drive axle on a jeep is a type of solid axle. When one wheel hits a bump or drops into a hole, both left and right wheels are moved. Because both wheels are affected, the ride is often harsh and feels stiff</a:t>
            </a:r>
          </a:p>
        </p:txBody>
      </p:sp>
      <p:pic>
        <p:nvPicPr>
          <p:cNvPr id="3" name="Picture Placeholder 2" descr="A diagram displays the front drive axle of a jeep.&#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633834" y="1670597"/>
            <a:ext cx="5914839" cy="4659283"/>
          </a:xfrm>
          <a:prstGeom prst="rect">
            <a:avLst/>
          </a:prstGeom>
          <a:noFill/>
          <a:ln>
            <a:noFill/>
          </a:ln>
        </p:spPr>
      </p:pic>
    </p:spTree>
    <p:extLst>
      <p:ext uri="{BB962C8B-B14F-4D97-AF65-F5344CB8AC3E}">
        <p14:creationId xmlns:p14="http://schemas.microsoft.com/office/powerpoint/2010/main" val="4113623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3847"/>
            <a:ext cx="8229600" cy="1477328"/>
          </a:xfrm>
        </p:spPr>
        <p:txBody>
          <a:bodyPr>
            <a:spAutoFit/>
          </a:bodyPr>
          <a:lstStyle/>
          <a:p>
            <a:r>
              <a:rPr lang="en-US" sz="2400" dirty="0">
                <a:latin typeface="+mj-lt"/>
              </a:rPr>
              <a:t>Figure 25.7 </a:t>
            </a:r>
            <a:r>
              <a:rPr lang="en-IN" sz="2400" dirty="0">
                <a:latin typeface="+mj-lt"/>
              </a:rPr>
              <a:t>A typical independent front suspension used on a rear-wheel-drive vehicle. Each wheel can hit a bump or hole in the road independently without affecting the opposite wheel</a:t>
            </a:r>
          </a:p>
        </p:txBody>
      </p:sp>
      <p:pic>
        <p:nvPicPr>
          <p:cNvPr id="3" name="Picture Placeholder 2" descr="A diagram displays front suspension used on a rear-wheel-drive vehicle.&#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85737" y="1883616"/>
            <a:ext cx="5172525" cy="4406227"/>
          </a:xfrm>
          <a:prstGeom prst="rect">
            <a:avLst/>
          </a:prstGeom>
          <a:noFill/>
          <a:ln>
            <a:noFill/>
          </a:ln>
        </p:spPr>
      </p:pic>
    </p:spTree>
    <p:extLst>
      <p:ext uri="{BB962C8B-B14F-4D97-AF65-F5344CB8AC3E}">
        <p14:creationId xmlns:p14="http://schemas.microsoft.com/office/powerpoint/2010/main" val="1913382232"/>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24930</TotalTime>
  <Words>2799</Words>
  <Application>Microsoft Office PowerPoint</Application>
  <PresentationFormat>On-screen Show (4:3)</PresentationFormat>
  <Paragraphs>192</Paragraphs>
  <Slides>66</Slides>
  <Notes>66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66</vt:i4>
      </vt:variant>
    </vt:vector>
  </HeadingPairs>
  <TitlesOfParts>
    <vt:vector size="74" baseType="lpstr">
      <vt:lpstr>Arial</vt:lpstr>
      <vt:lpstr>Arial(Body)</vt:lpstr>
      <vt:lpstr>Noto Sans Symbols</vt:lpstr>
      <vt:lpstr>Times New Roman</vt:lpstr>
      <vt:lpstr>Verdana</vt:lpstr>
      <vt:lpstr>Wingdings</vt:lpstr>
      <vt:lpstr>508 Lecture</vt:lpstr>
      <vt:lpstr>1_508 Lecture</vt:lpstr>
      <vt:lpstr>Automotive Steering, Suspension and Alignment Systems</vt:lpstr>
      <vt:lpstr>Figure 25.1 A typical truck frame is an excellent example of a ladder-type frame. The two side members are connected by a crossmember</vt:lpstr>
      <vt:lpstr>Figure 25.2 Rubber cushions used in Body-On-Frame (BOF) construction isolate noise and vibration from traveling to the passenger compartment</vt:lpstr>
      <vt:lpstr>Figure 25.3 (a) Separate body and frame construction</vt:lpstr>
      <vt:lpstr>Figure 25.3 (b) unitized construction: the small frame members are for support of the engine and suspension components. Many vehicles attach the suspension components directly to the reinforced sections of the body and do not require the rear frame section</vt:lpstr>
      <vt:lpstr>Figure 25.4 Welded metal sections create a platform that combines the body with the frame using unit-body construction</vt:lpstr>
      <vt:lpstr>Figure 25.5 Solid I-beam axle with leaf springs</vt:lpstr>
      <vt:lpstr>Figure 25.6 The front drive axle on a jeep is a type of solid axle. When one wheel hits a bump or drops into a hole, both left and right wheels are moved. Because both wheels are affected, the ride is often harsh and feels stiff</vt:lpstr>
      <vt:lpstr>Figure 25.7 A typical independent front suspension used on a rear-wheel-drive vehicle. Each wheel can hit a bump or hole in the road independently without affecting the opposite wheel</vt:lpstr>
      <vt:lpstr>Figure 25.8 This spring was depressed 4 inches due to a weight of 2,000 pounds. This means that this spring has a spring rate (K) of 500 pounds per inch (2,000 ÷ 4 in. = 500 Ib./in.)</vt:lpstr>
      <vt:lpstr>Figure 25.9 The spring rate of a coil spring is determined by the diameter of the spring and the diameter of the steel used in its Construction, plus the number of coils and the free length (height)</vt:lpstr>
      <vt:lpstr>Figure 25.10 Coil spring ends are shaped to fit the needs of a variety of suspension designs</vt:lpstr>
      <vt:lpstr>Figure 25.11 A constant-rate spring compresses at the same rate regardless of the amount of weight that is applied</vt:lpstr>
      <vt:lpstr>Figure 25.12 Variable-rate springs come in a variety of shapes and compress more slowly as weight is applied</vt:lpstr>
      <vt:lpstr>Figure 25.13 Two springs, each with a different spring rate and length, can provide the same ride height even though the higher rate spring will give a stiffer ride</vt:lpstr>
      <vt:lpstr>Figure 25.14 Stiffer springs bounce at a higher frequency than softer springs</vt:lpstr>
      <vt:lpstr>Figure 25.15 The wheel and arm act as a lever to compress the spring. The spring used on the top picture must be stiffer than the spring used on the strut-type suspension shown on the bottom because the length of the lever arm is shorter</vt:lpstr>
      <vt:lpstr>Figure 25.16 The spring cushion helps isolate noise and vibration from being transferred to the passenger compartment</vt:lpstr>
      <vt:lpstr>Figure 25.17 This replacement coil spring is coated to prevent rust and corrosion and colored to help identify the spring and/or spring manufacturer</vt:lpstr>
      <vt:lpstr>Figure 25.18 A typical leaf spring used on the rear of a pickup truck showing the plastic insulator between the leaves, which allows the spring to move without creating wear or noise</vt:lpstr>
      <vt:lpstr>Figure 25.19 A typical leaf spring installation. The longest leaf, called the main leaf, attaches to the frame through a shackle and a hanger</vt:lpstr>
      <vt:lpstr>Figure 25.20 All multileaf springs use a center bolt to not only hold the leaves together but also help retain the leaf spring in the center of the spring perch</vt:lpstr>
      <vt:lpstr>Figure 25.21 When a leaf spring is compressed, the spring flattens and becomes longer. The shackles allow for this lengthening. Rubber bushings are used in the ends of the spring and shackles to help isolate road noise from traveling into the passenger compartment</vt:lpstr>
      <vt:lpstr>Figure 25.22 Typical rear leaf—spring suspension of a rear-wheel-drive vehicle</vt:lpstr>
      <vt:lpstr>Figure 25.23 As the vehicle is loaded, the leaf spring contacts a section of the frame. This shortens the effective length of the spring, which makes it stiffer</vt:lpstr>
      <vt:lpstr>Figure 25.24 Many pickup trucks, vans, and sport-utility vehicles (S U Vs) use auxiliary leaf springs that contact the other leaves when the load is increased</vt:lpstr>
      <vt:lpstr>Figure 25.25 (a) A fiberglass spring is composed of long fibers locked together in an epoxy (resin) matrix</vt:lpstr>
      <vt:lpstr>Figure 25.25 (b) When the spring compresses, the bottom of the spring expands and the top compresses. Composite leaf springs are used and mounted transversely (side to side) on Chevrolet Corvettes and at the rear on some other General Motors vehicles</vt:lpstr>
      <vt:lpstr>Figure 25.26 A torsion bar resists twisting and is used as a spring on some cars and many four-wheel-drive pickup trucks and sport-utility vehicles. The larger the diameter, or the shorter the torsion bar, the stiffer the bar. A torsion bar twists very little during normal operation and about a 1/16 of a revolution during a major suspension travel event</vt:lpstr>
      <vt:lpstr>Figure 25.27 Longitudinal torsion bars attach at the lower control arm at the front and at the frame at the rear of the bar</vt:lpstr>
      <vt:lpstr>Figure 25.28 One end of the torsion bar attaches to the lower control arm and the other to an anchor arm that is adjustable</vt:lpstr>
      <vt:lpstr>Figure 25.29 The spindle supports the wheels and attaches to the control arm with ball-and-socket joints called ball joints. The control arm attaches to the frame of the vehicle through rubber bushings to help isolate noise and vibration between the road and the body</vt:lpstr>
      <vt:lpstr>Figure 25.30 The strut rods provide longitudinal support to the suspension to prevent forward or rearward movement of the control arms</vt:lpstr>
      <vt:lpstr>Figure 25.31 The steering knuckle used on a short-/long-arm front suspension</vt:lpstr>
      <vt:lpstr>Figure 25.32 A kingpin is a steel shaft or pin that joins the steering knuckle to the suspension and allows the steering knuckle to pivot</vt:lpstr>
      <vt:lpstr>Figure 25.33 Control arms are used to connect the steering knuckle to the frame or body of the vehicle and provide the structural support for the suspension system</vt:lpstr>
      <vt:lpstr>Figure 25.34 Ball joints provide the freedom of movement necessary for steering and suspension movements</vt:lpstr>
      <vt:lpstr>Figure 25.35 The upper ball joint is load carrying in this type of suspension because the weight of the vehicle is applied through the spring, upper control arm, and ball joint to the wheel. The lower control arm is a lateral link, and the lower ball joint is called a follower ball joint</vt:lpstr>
      <vt:lpstr>Figure 25.36 The lower ball joint is load carrying in this type of suspension because the weight of the vehicle is applied through the spring, lower control arm, and ball joint to the wheel</vt:lpstr>
      <vt:lpstr>Figure 25.37 All ball joints, whether tension or compression loaded, have a bearing surface between the ball stud and socket</vt:lpstr>
      <vt:lpstr>Figure 25.38 A strut rod is the longitudinal support to prevent front-to-back wheel movement. Struts rods are used when there is only one lower control arm bushing and not used where there are two lower control arm bushings</vt:lpstr>
      <vt:lpstr>Figure 25.39 Strut rod bushings insulate the steel bar from the vehicle frame or body</vt:lpstr>
      <vt:lpstr>Figure 25.40 Typical stabilizer bar installation</vt:lpstr>
      <vt:lpstr>Figure 25.41 As the body of the vehicle leans, the stabilizer bar is twisted. The force exerted by the stabilizer bar counteracts the body lean</vt:lpstr>
      <vt:lpstr>Figure 25.42 Stabilizer bar links are sold as a kit consisting of the long bolt with steel sleeve and rubber bushings. Steel washers are used on both sides of the rubber bushings as shown</vt:lpstr>
      <vt:lpstr>Figure 25.43 A high-performance stabilizer bar that uses a urethane bushing instead of a rubber bushing used in most vehicles. However, the urethane bushing tends to transmit road noise and may be objectionable to some vehicle owners</vt:lpstr>
      <vt:lpstr>Figure 25.44 (a) Movement of the vehicle is supported by springs without a dampening device</vt:lpstr>
      <vt:lpstr>Figure 25.44 (b) Spring action is dampened with a shock absorber</vt:lpstr>
      <vt:lpstr>Figure 25.44 (c) The function of any shock absorber is to dampen the movement or action of a spring, similar to using a liquid to control the movement of a weight on a spring (d)</vt:lpstr>
      <vt:lpstr>Figure 25.45 Shock absorbers work best when mounted as close to the spring as possible. Shock absorbers that are mounted straight up and down offer the most dampening</vt:lpstr>
      <vt:lpstr>Figure 25.46 When a vehicle hits a bump in the road, the suspension moves upward. This is called compression or jounce. Rebound is when the spring (coil, torsion bar, or leaf) returns to its original position</vt:lpstr>
      <vt:lpstr>Figure 25.47 (a) A cutaway drawing of a typical double-tube shock absorber </vt:lpstr>
      <vt:lpstr>Figure 25.47 (b) Notice the position of the intake and compression valve during rebound (extension) and jounce (compression)</vt:lpstr>
      <vt:lpstr>Figure 25.48 Oil flow through a deflected disc-type piston valve. The deflecting disc can react rapidly to suspension movement. For example, if a large bump is hit at high speed, the disc can deflect completely and allow the suspension to reach its maximum jounce distance while maintaining a controlled rate of movement</vt:lpstr>
      <vt:lpstr>Figure 25.49 Gas-charged shock absorbers are manufactured with a double-tube design similar to conventional shock absorbers and with a single or monotube design</vt:lpstr>
      <vt:lpstr>Figure 25.50 A rubber tube forms an inflatable air chamber at the top of an air shock. The higher the air pressure in the chamber, the stiffer the shock</vt:lpstr>
      <vt:lpstr>Figure 25.51 (a) The front suspension of a Lincoln with an air-spring suspension</vt:lpstr>
      <vt:lpstr>Figure 25.51 (b) Always check in the trunk for the cutoff switch for a vehicle equipped with an air suspension before hoisting or towing the vehicle</vt:lpstr>
      <vt:lpstr>Figure 25.52 Some air springs are auxiliary units to the coil spring and are used to control ride height while the coil spring is the weight-bearing unit</vt:lpstr>
      <vt:lpstr>Figure 25.53 A coil-over shock is a standard hydraulic shock absorber with a coil spring wrapped around it to increase stiffness and/or take some of the carrying weight off of the springs</vt:lpstr>
      <vt:lpstr>Figure 25.54 The shock absorber is on the right and the fluid reservoir  for the shock is on the left</vt:lpstr>
      <vt:lpstr>Figure 25.55 A strut is a structural part of the suspension and includes the spring and shock absorber in one assembly</vt:lpstr>
      <vt:lpstr>Figure 25.56 A modified strut used on the rear suspension; it is the structural part of the assembly</vt:lpstr>
      <vt:lpstr>Figure 25.57 Suspension bumpers are used on all suspension systems to prevent metal-to-metal contact between the suspension and the frame or body of the vehicle when the suspension “bottoms out” over large bumps or dips in the road</vt:lpstr>
      <vt:lpstr>Figure 25.58 A bad suspension bumper (strike-out bumper) that was likely caused by a defective shock absorber. Both will require replacement</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Chassis Systems, Eighth Edition, Chapter 25, Suspension System Components and Operation</dc:title>
  <dc:subject/>
  <dc:creator>James D. Halderman</dc:creator>
  <cp:keywords>Automotive </cp:keywords>
  <cp:lastModifiedBy>Ashwina Ragunath, Integra-PDY, IN</cp:lastModifiedBy>
  <cp:revision>4834</cp:revision>
  <dcterms:created xsi:type="dcterms:W3CDTF">2014-07-14T20:04:21Z</dcterms:created>
  <dcterms:modified xsi:type="dcterms:W3CDTF">2020-01-23T06:16:54Z</dcterms:modified>
</cp:coreProperties>
</file>