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notesMasterIdLst>
    <p:notesMasterId r:id="rId55"/>
  </p:notesMasterIdLst>
  <p:handoutMasterIdLst>
    <p:handoutMasterId r:id="rId56"/>
  </p:handoutMasterIdLst>
  <p:sldIdLst>
    <p:sldId id="1077" r:id="rId3"/>
    <p:sldId id="1087" r:id="rId4"/>
    <p:sldId id="1120" r:id="rId5"/>
    <p:sldId id="1088" r:id="rId6"/>
    <p:sldId id="1089" r:id="rId7"/>
    <p:sldId id="1090" r:id="rId8"/>
    <p:sldId id="1091" r:id="rId9"/>
    <p:sldId id="1092" r:id="rId10"/>
    <p:sldId id="1093" r:id="rId11"/>
    <p:sldId id="1094" r:id="rId12"/>
    <p:sldId id="1121" r:id="rId13"/>
    <p:sldId id="1095" r:id="rId14"/>
    <p:sldId id="1097" r:id="rId15"/>
    <p:sldId id="1098" r:id="rId16"/>
    <p:sldId id="1099" r:id="rId17"/>
    <p:sldId id="1100" r:id="rId18"/>
    <p:sldId id="1101" r:id="rId19"/>
    <p:sldId id="1102" r:id="rId20"/>
    <p:sldId id="1103" r:id="rId21"/>
    <p:sldId id="1104" r:id="rId22"/>
    <p:sldId id="1105" r:id="rId23"/>
    <p:sldId id="1106" r:id="rId24"/>
    <p:sldId id="1107" r:id="rId25"/>
    <p:sldId id="1108" r:id="rId26"/>
    <p:sldId id="1109" r:id="rId27"/>
    <p:sldId id="1110" r:id="rId28"/>
    <p:sldId id="1122" r:id="rId29"/>
    <p:sldId id="1111" r:id="rId30"/>
    <p:sldId id="1112" r:id="rId31"/>
    <p:sldId id="1113" r:id="rId32"/>
    <p:sldId id="1114" r:id="rId33"/>
    <p:sldId id="1115" r:id="rId34"/>
    <p:sldId id="1116" r:id="rId35"/>
    <p:sldId id="1117" r:id="rId36"/>
    <p:sldId id="1118" r:id="rId37"/>
    <p:sldId id="1119" r:id="rId38"/>
    <p:sldId id="1124" r:id="rId39"/>
    <p:sldId id="1125" r:id="rId40"/>
    <p:sldId id="1126" r:id="rId41"/>
    <p:sldId id="1127" r:id="rId42"/>
    <p:sldId id="1138" r:id="rId43"/>
    <p:sldId id="1128" r:id="rId44"/>
    <p:sldId id="1129" r:id="rId45"/>
    <p:sldId id="1130" r:id="rId46"/>
    <p:sldId id="1131" r:id="rId47"/>
    <p:sldId id="1132" r:id="rId48"/>
    <p:sldId id="1133" r:id="rId49"/>
    <p:sldId id="1134" r:id="rId50"/>
    <p:sldId id="1135" r:id="rId51"/>
    <p:sldId id="1136" r:id="rId52"/>
    <p:sldId id="1137" r:id="rId53"/>
    <p:sldId id="1086"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4320" userDrawn="1">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guide id="11" orient="horz" pos="4272" userDrawn="1">
          <p15:clr>
            <a:srgbClr val="A4A3A4"/>
          </p15:clr>
        </p15:guide>
        <p15:guide id="12" orient="horz" pos="401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extLst/>
  </p:cmAuthor>
  <p:cmAuthor id="2" name="Thamizharasan Dhanaseelan" initials="TD"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83982" autoAdjust="0"/>
  </p:normalViewPr>
  <p:slideViewPr>
    <p:cSldViewPr>
      <p:cViewPr varScale="1">
        <p:scale>
          <a:sx n="61" d="100"/>
          <a:sy n="61" d="100"/>
        </p:scale>
        <p:origin x="1560" y="78"/>
      </p:cViewPr>
      <p:guideLst>
        <p:guide orient="horz" pos="2160"/>
        <p:guide pos="2880"/>
        <p:guide orient="horz" pos="4320"/>
        <p:guide orient="horz" pos="384"/>
        <p:guide orient="horz" pos="144"/>
        <p:guide orient="horz" pos="912"/>
        <p:guide orient="horz" pos="624"/>
        <p:guide orient="horz" pos="1248"/>
        <p:guide pos="288"/>
        <p:guide pos="5472"/>
        <p:guide orient="horz" pos="4272"/>
        <p:guide orient="horz" pos="4010"/>
      </p:guideLst>
    </p:cSldViewPr>
  </p:slideViewPr>
  <p:outlineViewPr>
    <p:cViewPr>
      <p:scale>
        <a:sx n="25" d="100"/>
        <a:sy n="25"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4" d="100"/>
          <a:sy n="84" d="100"/>
        </p:scale>
        <p:origin x="307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1/23/2020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1/23/2020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1) Math Type Plugin</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2) Math Player (free versions available)</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3) NVDA Reader (free versions available)</a:t>
            </a:r>
            <a:endParaRPr lang="en-US"/>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241244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Long Description: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mold is of clamshell type and comprises of inner liner a sheet, body ply, sidewalls, beads, apex, belt package, tread, and cushion gum. The steam filled bladder inflates which Forces the green tire into the mold</a:t>
            </a:r>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2261008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500"/>
              </a:spcBef>
              <a:spcAft>
                <a:spcPts val="1000"/>
              </a:spcAft>
            </a:pPr>
            <a:r>
              <a:rPr lang="en-US" sz="1200" b="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Long Description: </a:t>
            </a:r>
          </a:p>
          <a:p>
            <a:pPr>
              <a:lnSpc>
                <a:spcPct val="115000"/>
              </a:lnSpc>
              <a:spcBef>
                <a:spcPts val="1500"/>
              </a:spcBef>
              <a:spcAft>
                <a:spcPts val="1000"/>
              </a:spcAft>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size designation consists of 6 character sets. </a:t>
            </a:r>
            <a:endParaRPr lang="en-IN"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15000"/>
              </a:lnSpc>
              <a:spcAft>
                <a:spcPts val="0"/>
              </a:spcAft>
              <a:buFont typeface="+mj-lt"/>
              <a:buAutoNum type="arabicPeriod"/>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First is the section width in millimeters</a:t>
            </a:r>
            <a:endParaRPr lang="en-IN"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15000"/>
              </a:lnSpc>
              <a:spcAft>
                <a:spcPts val="0"/>
              </a:spcAft>
              <a:buFont typeface="+mj-lt"/>
              <a:buAutoNum type="arabicPeriod"/>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Second is the aspect ratio</a:t>
            </a:r>
            <a:endParaRPr lang="en-IN"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15000"/>
              </a:lnSpc>
              <a:spcAft>
                <a:spcPts val="0"/>
              </a:spcAft>
              <a:buFont typeface="+mj-lt"/>
              <a:buAutoNum type="arabicPeriod"/>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Third is construction type</a:t>
            </a:r>
            <a:endParaRPr lang="en-IN"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lnSpc>
                <a:spcPct val="115000"/>
              </a:lnSpc>
              <a:spcAft>
                <a:spcPts val="0"/>
              </a:spcAft>
              <a:buFont typeface="+mj-lt"/>
              <a:buAutoNum type="alphaLcPeriod"/>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 for radial</a:t>
            </a:r>
            <a:endParaRPr lang="en-IN"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lnSpc>
                <a:spcPct val="115000"/>
              </a:lnSpc>
              <a:spcAft>
                <a:spcPts val="0"/>
              </a:spcAft>
              <a:buFont typeface="+mj-lt"/>
              <a:buAutoNum type="alphaLcPeriod"/>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for bias-belted</a:t>
            </a:r>
            <a:endParaRPr lang="en-IN"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lnSpc>
                <a:spcPct val="115000"/>
              </a:lnSpc>
              <a:spcAft>
                <a:spcPts val="0"/>
              </a:spcAft>
              <a:buFont typeface="+mj-lt"/>
              <a:buAutoNum type="alphaLcPeriod"/>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 for diagonal (bias)</a:t>
            </a:r>
            <a:endParaRPr lang="en-IN"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15000"/>
              </a:lnSpc>
              <a:spcAft>
                <a:spcPts val="0"/>
              </a:spcAft>
              <a:buFont typeface="+mj-lt"/>
              <a:buAutoNum type="arabicPeriod"/>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Fourth is Rim diameter in inches</a:t>
            </a:r>
            <a:endParaRPr lang="en-IN"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15000"/>
              </a:lnSpc>
              <a:spcAft>
                <a:spcPts val="0"/>
              </a:spcAft>
              <a:buFont typeface="+mj-lt"/>
              <a:buAutoNum type="arabicPeriod"/>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Fifth is the load index</a:t>
            </a:r>
            <a:endParaRPr lang="en-IN"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15000"/>
              </a:lnSpc>
              <a:spcAft>
                <a:spcPts val="0"/>
              </a:spcAft>
              <a:buFont typeface="+mj-lt"/>
              <a:buAutoNum type="arabicPeriod"/>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Sixth is the speed rating</a:t>
            </a:r>
            <a:endParaRPr lang="en-IN"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Second illustration shows nomenclature of tire:</a:t>
            </a:r>
            <a:endParaRPr lang="en-IN"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15000"/>
              </a:lnSpc>
              <a:spcAft>
                <a:spcPts val="0"/>
              </a:spcAft>
              <a:buFont typeface="+mj-lt"/>
              <a:buAutoNum type="arabicPeriod"/>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maximum width of the rubber part of a fully inflated tire is called section width</a:t>
            </a:r>
            <a:endParaRPr lang="en-IN"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15000"/>
              </a:lnSpc>
              <a:spcAft>
                <a:spcPts val="0"/>
              </a:spcAft>
              <a:buFont typeface="+mj-lt"/>
              <a:buAutoNum type="arabicPeriod"/>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maximum height of the rubber part of a fully inflated tire is called section height.</a:t>
            </a:r>
            <a:endParaRPr lang="en-IN"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15000"/>
              </a:lnSpc>
              <a:spcAft>
                <a:spcPts val="0"/>
              </a:spcAft>
              <a:buFont typeface="+mj-lt"/>
              <a:buAutoNum type="arabicPeriod"/>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Aspect ratio is the ratio between section height and section width.</a:t>
            </a:r>
            <a:endParaRPr lang="en-IN"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Third illustration shows other nomenclatures</a:t>
            </a:r>
            <a:endParaRPr lang="en-IN"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15000"/>
              </a:lnSpc>
              <a:spcAft>
                <a:spcPts val="0"/>
              </a:spcAft>
              <a:buFont typeface="+mj-lt"/>
              <a:buAutoNum type="arabicPeriod"/>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part of the tire that comes in contact with the road is called threaded area</a:t>
            </a:r>
            <a:endParaRPr lang="en-IN"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15000"/>
              </a:lnSpc>
              <a:spcAft>
                <a:spcPts val="0"/>
              </a:spcAft>
              <a:buFont typeface="+mj-lt"/>
              <a:buAutoNum type="arabicPeriod"/>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vertical sides are called sidewall area</a:t>
            </a:r>
            <a:endParaRPr lang="en-IN"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15000"/>
              </a:lnSpc>
              <a:spcAft>
                <a:spcPts val="0"/>
              </a:spcAft>
              <a:buFont typeface="+mj-lt"/>
              <a:buAutoNum type="arabicPeriod"/>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place in between thread area and sidewall is called shoulder area.</a:t>
            </a:r>
            <a:endParaRPr lang="en-IN"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15000"/>
              </a:lnSpc>
              <a:spcAft>
                <a:spcPts val="0"/>
              </a:spcAft>
              <a:buFont typeface="+mj-lt"/>
              <a:buAutoNum type="arabicPeriod"/>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area between side wall and rim is called lower sidewall.</a:t>
            </a:r>
            <a:endParaRPr lang="en-IN"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15000"/>
              </a:lnSpc>
              <a:spcAft>
                <a:spcPts val="0"/>
              </a:spcAft>
              <a:buFont typeface="+mj-lt"/>
              <a:buAutoNum type="arabicPeriod"/>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Inside the rubber part of the tire below the thread area is belt package</a:t>
            </a:r>
            <a:endParaRPr lang="en-IN"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15000"/>
              </a:lnSpc>
              <a:spcAft>
                <a:spcPts val="0"/>
              </a:spcAft>
              <a:buFont typeface="+mj-lt"/>
              <a:buAutoNum type="arabicPeriod"/>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sides are supported by radial plies and held near the lower side wall by bead.</a:t>
            </a:r>
            <a:endParaRPr lang="en-IN"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663829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Long Description: </a:t>
            </a:r>
          </a:p>
          <a:p>
            <a:r>
              <a:rPr lang="en-US" sz="1200" kern="1200" dirty="0">
                <a:solidFill>
                  <a:schemeClr val="tx1"/>
                </a:solidFill>
                <a:effectLst/>
                <a:latin typeface="+mn-lt"/>
                <a:ea typeface="+mn-ea"/>
                <a:cs typeface="+mn-cs"/>
              </a:rPr>
              <a:t>The illustration shows the following:</a:t>
            </a:r>
            <a:endParaRPr lang="en-IN"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Original rated as 205 by 75 into 15 has a rim diameter of 15 inch and a section height of 154 mm or 6 inch. Hence the outside diameter of the tire is 6 plus 6 plus 15 inch equals 27 inch.</a:t>
            </a:r>
            <a:endParaRPr lang="en-IN"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Plus 1 rated as 225 by 60 into 16 has a rim diameter of 16 inch and a section height of 135 mm or 5.3 inch. Hence the outside diameter of the tire is 5.3 plus 5.3 plus 16 inch equals 26.6 inch.</a:t>
            </a:r>
            <a:endParaRPr lang="en-IN"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Plus 2 rated as 245 by 50 into 17 has a rim diameter of 17 inch and a section height of 127 mm or 5 inch. Hence the outside diameter of the tire is 5 plus 5 plus 17 inch equals 27 inch.</a:t>
            </a:r>
            <a:endParaRPr lang="en-IN" sz="120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2323608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95242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3544968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094811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701540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705802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3198518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823820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4132502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639497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0680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686370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2583461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606976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2053951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605576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2703911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2104145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Long Description: </a:t>
            </a:r>
          </a:p>
          <a:p>
            <a:r>
              <a:rPr lang="en-US" sz="1200" kern="1200" dirty="0">
                <a:solidFill>
                  <a:schemeClr val="tx1"/>
                </a:solidFill>
                <a:effectLst/>
                <a:latin typeface="+mn-lt"/>
                <a:ea typeface="+mn-ea"/>
                <a:cs typeface="+mn-cs"/>
              </a:rPr>
              <a:t>The illustration shows the following:</a:t>
            </a:r>
            <a:endParaRPr lang="en-IN"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sheet in the center is called center.</a:t>
            </a:r>
            <a:endParaRPr lang="en-IN"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holes in which bolts are installed are called bolt circle.</a:t>
            </a:r>
            <a:endParaRPr lang="en-IN"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center is little off set from the center towards the front of the RIM. The distance between the center and back side is called backspacing.</a:t>
            </a:r>
            <a:endParaRPr lang="en-IN"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Total width of the Rim is called rim width.</a:t>
            </a:r>
            <a:endParaRPr lang="en-IN"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total diameter is called rim diameter.</a:t>
            </a:r>
            <a:endParaRPr lang="en-IN"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3933035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818683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907980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39675371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6961164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23326214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2154129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Long Description:</a:t>
            </a:r>
          </a:p>
          <a:p>
            <a:r>
              <a:rPr lang="en-US" sz="1200" kern="1200" dirty="0">
                <a:solidFill>
                  <a:schemeClr val="tx1"/>
                </a:solidFill>
                <a:effectLst/>
                <a:latin typeface="+mn-lt"/>
                <a:ea typeface="+mn-ea"/>
                <a:cs typeface="+mn-cs"/>
              </a:rPr>
              <a:t>The illustration shows the following:</a:t>
            </a:r>
            <a:endParaRPr lang="en-IN"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rubber snap-in style tire valve assembly has a cap attached to a conical valve body, which in turn is seated on a semispherical base.</a:t>
            </a:r>
            <a:endParaRPr lang="en-IN"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metal clamp-type tire valve assembly has a cap attached to a cylindrical valve body, which in turn is seated on a disc-shaped base. A retaining nut is installed over the base.</a:t>
            </a:r>
            <a:endParaRPr lang="en-IN"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41103068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Long Description: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lug nuts are affixed to the long vertical hub. They are sized to the thread size of the stud onto which they screw. The parts of lug nuts are fitted or fastened by a press fit mechanism. A wheel spider is in the form of a tapered structure and it helps binding the nuts and the stud to the hub thereby centering the wheel.</a:t>
            </a:r>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33386660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Long Description: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nut comprises of one rounded or conical end and a set of left hand threads are clamped to them. The nut shows a metric marking on its surface. Lug studs on the other hand have internal and external screw threads. </a:t>
            </a:r>
            <a:r>
              <a:rPr lang="en-US" sz="1200" kern="1200">
                <a:solidFill>
                  <a:schemeClr val="tx1"/>
                </a:solidFill>
                <a:effectLst/>
                <a:latin typeface="+mn-lt"/>
                <a:ea typeface="+mn-ea"/>
                <a:cs typeface="+mn-cs"/>
              </a:rPr>
              <a:t>The metric marking, M is given on its surface.</a:t>
            </a:r>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100069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41966681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3662837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40167843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42179816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39930323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38916176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4670568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35698286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21510999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36655459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285691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2045809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376764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27165214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3174558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334974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3397874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Long Description:</a:t>
            </a:r>
            <a:endParaRPr lang="en-IN"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illustration shows the following stages:</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Stage 1: Body plies, sidewall components, and beads are installed on a frame</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Stage 2 - Building drum expands in preparation to receive the belts and tread </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Stage 3 - Belt number 1 is applied to the drum. </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Stage 4 - Belt number 1 is applied to the drum.</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Stage 5 - Application of the tread over the belt.</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Stage 6 - Drum retracts to release the completed tire.</a:t>
            </a:r>
            <a:endParaRPr lang="en-IN"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6872574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3046453"/>
            <a:ext cx="7772400" cy="553998"/>
          </a:xfrm>
        </p:spPr>
        <p:txBody>
          <a:bodyPr anchor="b">
            <a:sp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276999"/>
          </a:xfrm>
        </p:spPr>
        <p:txBody>
          <a:bodyPr>
            <a:sp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1533525"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9"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
        <p:nvSpPr>
          <p:cNvPr id="7"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9" name="Footer Placeholder 4"/>
          <p:cNvSpPr txBox="1">
            <a:spLocks/>
          </p:cNvSpPr>
          <p:nvPr userDrawn="1"/>
        </p:nvSpPr>
        <p:spPr>
          <a:xfrm>
            <a:off x="3810000" y="6429375"/>
            <a:ext cx="4866589" cy="184666"/>
          </a:xfrm>
          <a:prstGeom prst="rect">
            <a:avLst/>
          </a:prstGeom>
        </p:spPr>
        <p:txBody>
          <a:bodyPr vert="horz" lIns="0" tIns="0" rIns="0" bIns="0" rtlCol="0" anchor="b">
            <a:noAutofit/>
          </a:bodyPr>
          <a:lstStyle>
            <a:defPPr>
              <a:defRPr lang="en-US"/>
            </a:defPPr>
            <a:lvl1pPr marL="0" indent="0" algn="r"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2526235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itle 6"/>
          <p:cNvSpPr>
            <a:spLocks noGrp="1"/>
          </p:cNvSpPr>
          <p:nvPr>
            <p:ph type="title"/>
          </p:nvPr>
        </p:nvSpPr>
        <p:spPr>
          <a:xfrm>
            <a:off x="489408" y="0"/>
            <a:ext cx="8229600" cy="5334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
        <p:nvSpPr>
          <p:cNvPr id="4" name="Text Placeholder 3"/>
          <p:cNvSpPr>
            <a:spLocks noGrp="1"/>
          </p:cNvSpPr>
          <p:nvPr>
            <p:ph type="body" sz="quarter" idx="13"/>
          </p:nvPr>
        </p:nvSpPr>
        <p:spPr>
          <a:xfrm>
            <a:off x="533400" y="685800"/>
            <a:ext cx="8077200"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Text Placeholder 12"/>
          <p:cNvSpPr>
            <a:spLocks noGrp="1"/>
          </p:cNvSpPr>
          <p:nvPr>
            <p:ph type="body" sz="quarter" idx="14"/>
          </p:nvPr>
        </p:nvSpPr>
        <p:spPr>
          <a:xfrm>
            <a:off x="609600" y="1295400"/>
            <a:ext cx="7924800"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5" name="Text Placeholder 14"/>
          <p:cNvSpPr>
            <a:spLocks noGrp="1"/>
          </p:cNvSpPr>
          <p:nvPr>
            <p:ph type="body" sz="quarter" idx="15"/>
          </p:nvPr>
        </p:nvSpPr>
        <p:spPr>
          <a:xfrm>
            <a:off x="685800" y="1828800"/>
            <a:ext cx="7848600" cy="457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Text Placeholder 16"/>
          <p:cNvSpPr>
            <a:spLocks noGrp="1"/>
          </p:cNvSpPr>
          <p:nvPr>
            <p:ph type="body" sz="quarter" idx="16"/>
          </p:nvPr>
        </p:nvSpPr>
        <p:spPr>
          <a:xfrm>
            <a:off x="762000" y="2514600"/>
            <a:ext cx="7924800" cy="30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Picture Placeholder 18"/>
          <p:cNvSpPr>
            <a:spLocks noGrp="1"/>
          </p:cNvSpPr>
          <p:nvPr>
            <p:ph type="pic" sz="quarter" idx="17"/>
          </p:nvPr>
        </p:nvSpPr>
        <p:spPr>
          <a:xfrm>
            <a:off x="838200" y="3352800"/>
            <a:ext cx="7848600" cy="685800"/>
          </a:xfrm>
        </p:spPr>
        <p:txBody>
          <a:bodyPr/>
          <a:lstStyle/>
          <a:p>
            <a:endParaRPr lang="en-IN" dirty="0"/>
          </a:p>
        </p:txBody>
      </p:sp>
      <p:sp>
        <p:nvSpPr>
          <p:cNvPr id="11"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128581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pPr/>
              <a:t>1/23/2020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2"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655843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pPr/>
              <a:t>1/23/2020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0"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11" name="Footer Placeholder 4"/>
          <p:cNvSpPr txBox="1">
            <a:spLocks/>
          </p:cNvSpPr>
          <p:nvPr userDrawn="1"/>
        </p:nvSpPr>
        <p:spPr>
          <a:xfrm>
            <a:off x="3962399" y="6577302"/>
            <a:ext cx="4866589" cy="184666"/>
          </a:xfrm>
          <a:prstGeom prst="rect">
            <a:avLst/>
          </a:prstGeom>
        </p:spPr>
        <p:txBody>
          <a:bodyPr vert="horz" lIns="0" tIns="0" rIns="0" bIns="0" rtlCol="0" anchor="b">
            <a:noAutofit/>
          </a:bodyPr>
          <a:lstStyle>
            <a:defPPr>
              <a:defRPr lang="en-US"/>
            </a:defPPr>
            <a:lvl1pPr marL="0" indent="0" algn="r"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3818774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1/23/2020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
        <p:nvSpPr>
          <p:cNvPr id="7"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648189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7"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2410175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767879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21" name="Footer Placeholder 4"/>
          <p:cNvSpPr txBox="1">
            <a:spLocks/>
          </p:cNvSpPr>
          <p:nvPr userDrawn="1"/>
        </p:nvSpPr>
        <p:spPr>
          <a:xfrm>
            <a:off x="3810686" y="6425684"/>
            <a:ext cx="4866589" cy="184666"/>
          </a:xfrm>
          <a:prstGeom prst="rect">
            <a:avLst/>
          </a:prstGeom>
        </p:spPr>
        <p:txBody>
          <a:bodyPr vert="horz" lIns="0" tIns="0" rIns="0" bIns="0" rtlCol="0" anchor="b">
            <a:noAutofit/>
          </a:bodyPr>
          <a:lstStyle>
            <a:defPPr>
              <a:defRPr lang="en-US"/>
            </a:defPPr>
            <a:lvl1pPr marL="0" indent="0" algn="r"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419999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10" name="Footer Placeholder 4"/>
          <p:cNvSpPr txBox="1">
            <a:spLocks/>
          </p:cNvSpPr>
          <p:nvPr userDrawn="1"/>
        </p:nvSpPr>
        <p:spPr>
          <a:xfrm>
            <a:off x="3809999" y="6429375"/>
            <a:ext cx="4866589" cy="184666"/>
          </a:xfrm>
          <a:prstGeom prst="rect">
            <a:avLst/>
          </a:prstGeom>
        </p:spPr>
        <p:txBody>
          <a:bodyPr vert="horz" lIns="0" tIns="0" rIns="0" bIns="0" rtlCol="0" anchor="b">
            <a:noAutofit/>
          </a:bodyPr>
          <a:lstStyle>
            <a:defPPr>
              <a:defRPr lang="en-US"/>
            </a:defPPr>
            <a:lvl1pPr marL="0" indent="0" algn="r"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a:latin typeface="Verdana" panose="020B0604030504040204" pitchFamily="34" charset="0"/>
                <a:ea typeface="Verdana" panose="020B0604030504040204" pitchFamily="34" charset="0"/>
                <a:cs typeface="Verdana" panose="020B0604030504040204" pitchFamily="34" charset="0"/>
              </a:rPr>
              <a:t>Copyright © </a:t>
            </a:r>
            <a:r>
              <a:rPr lang="en-US">
                <a:latin typeface="Verdana" panose="020B0604030504040204" pitchFamily="34" charset="0"/>
                <a:ea typeface="Verdana" panose="020B0604030504040204" pitchFamily="34" charset="0"/>
                <a:cs typeface="Verdana" panose="020B0604030504040204" pitchFamily="34" charset="0"/>
              </a:rPr>
              <a:t>2021 </a:t>
            </a:r>
            <a:r>
              <a:rPr lang="en-IN">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IN"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25896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1/23/2020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
        <p:nvSpPr>
          <p:cNvPr id="7" name="Footer Placeholder 4"/>
          <p:cNvSpPr txBox="1">
            <a:spLocks/>
          </p:cNvSpPr>
          <p:nvPr userDrawn="1"/>
        </p:nvSpPr>
        <p:spPr>
          <a:xfrm>
            <a:off x="3809999" y="6424902"/>
            <a:ext cx="4866589" cy="184666"/>
          </a:xfrm>
          <a:prstGeom prst="rect">
            <a:avLst/>
          </a:prstGeom>
        </p:spPr>
        <p:txBody>
          <a:bodyPr vert="horz" lIns="0" tIns="0" rIns="0" bIns="0" rtlCol="0" anchor="b">
            <a:noAutofit/>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11" name="Footer Placeholder 4"/>
          <p:cNvSpPr>
            <a:spLocks noGrp="1"/>
          </p:cNvSpPr>
          <p:nvPr>
            <p:ph type="ftr" sz="quarter" idx="3"/>
          </p:nvPr>
        </p:nvSpPr>
        <p:spPr>
          <a:xfrm>
            <a:off x="3962399" y="6577302"/>
            <a:ext cx="4866589" cy="184666"/>
          </a:xfrm>
          <a:prstGeom prst="rect">
            <a:avLst/>
          </a:prstGeom>
        </p:spPr>
        <p:txBody>
          <a:bodyPr vert="horz" lIns="0" tIns="0" rIns="0" bIns="0" rtlCol="0" anchor="b">
            <a:noAutofit/>
          </a:bodyPr>
          <a:lstStyle>
            <a:lvl1pPr marL="0" indent="0" algn="r">
              <a:buNone/>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1210909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12" name="Footer Placeholder 4"/>
          <p:cNvSpPr txBox="1">
            <a:spLocks/>
          </p:cNvSpPr>
          <p:nvPr userDrawn="1"/>
        </p:nvSpPr>
        <p:spPr>
          <a:xfrm>
            <a:off x="3810000" y="6425684"/>
            <a:ext cx="4866589" cy="184666"/>
          </a:xfrm>
          <a:prstGeom prst="rect">
            <a:avLst/>
          </a:prstGeom>
        </p:spPr>
        <p:txBody>
          <a:bodyPr vert="horz" lIns="0" tIns="0" rIns="0" bIns="0" rtlCol="0" anchor="b">
            <a:noAutofit/>
          </a:bodyPr>
          <a:lstStyle>
            <a:defPPr>
              <a:defRPr lang="en-US"/>
            </a:defPPr>
            <a:lvl1pPr marL="0" indent="0" algn="r"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3305157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7"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515719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
        <p:nvSpPr>
          <p:cNvPr id="6"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4" name="Picture Placeholder 3"/>
          <p:cNvSpPr>
            <a:spLocks noGrp="1"/>
          </p:cNvSpPr>
          <p:nvPr>
            <p:ph type="pic" sz="quarter" idx="13"/>
          </p:nvPr>
        </p:nvSpPr>
        <p:spPr>
          <a:xfrm>
            <a:off x="685800" y="1752600"/>
            <a:ext cx="7239000" cy="1981200"/>
          </a:xfrm>
        </p:spPr>
        <p:txBody>
          <a:bodyPr/>
          <a:lstStyle/>
          <a:p>
            <a:endParaRPr lang="en-IN"/>
          </a:p>
        </p:txBody>
      </p:sp>
      <p:sp>
        <p:nvSpPr>
          <p:cNvPr id="9" name="Footer Placeholder 4"/>
          <p:cNvSpPr txBox="1">
            <a:spLocks/>
          </p:cNvSpPr>
          <p:nvPr userDrawn="1"/>
        </p:nvSpPr>
        <p:spPr>
          <a:xfrm>
            <a:off x="3810000" y="6425684"/>
            <a:ext cx="4866589" cy="184666"/>
          </a:xfrm>
          <a:prstGeom prst="rect">
            <a:avLst/>
          </a:prstGeom>
        </p:spPr>
        <p:txBody>
          <a:bodyPr vert="horz" lIns="0" tIns="0" rIns="0" bIns="0" rtlCol="0" anchor="b">
            <a:noAutofit/>
          </a:bodyPr>
          <a:lstStyle>
            <a:defPPr>
              <a:defRPr lang="en-US"/>
            </a:defPPr>
            <a:lvl1pPr marL="0" indent="0" algn="r"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3857853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9"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7" name="Footer Placeholder 4"/>
          <p:cNvSpPr txBox="1">
            <a:spLocks/>
          </p:cNvSpPr>
          <p:nvPr userDrawn="1"/>
        </p:nvSpPr>
        <p:spPr>
          <a:xfrm>
            <a:off x="3810000" y="6425684"/>
            <a:ext cx="4866589" cy="184666"/>
          </a:xfrm>
          <a:prstGeom prst="rect">
            <a:avLst/>
          </a:prstGeom>
        </p:spPr>
        <p:txBody>
          <a:bodyPr vert="horz" lIns="0" tIns="0" rIns="0" bIns="0" rtlCol="0" anchor="b">
            <a:noAutofit/>
          </a:bodyPr>
          <a:lstStyle>
            <a:defPPr>
              <a:defRPr lang="en-US"/>
            </a:defPPr>
            <a:lvl1pPr marL="0" indent="0" algn="r"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3938744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
        <p:nvSpPr>
          <p:cNvPr id="7"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marL="0" indent="0" algn="r">
              <a:buNone/>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
        <p:nvSpPr>
          <p:cNvPr id="9" name="Footer Placeholder 4"/>
          <p:cNvSpPr txBox="1">
            <a:spLocks/>
          </p:cNvSpPr>
          <p:nvPr userDrawn="1"/>
        </p:nvSpPr>
        <p:spPr>
          <a:xfrm>
            <a:off x="3810000" y="6425684"/>
            <a:ext cx="4866589" cy="184666"/>
          </a:xfrm>
          <a:prstGeom prst="rect">
            <a:avLst/>
          </a:prstGeom>
        </p:spPr>
        <p:txBody>
          <a:bodyPr vert="horz" lIns="0" tIns="0" rIns="0" bIns="0" rtlCol="0" anchor="b">
            <a:noAutofit/>
          </a:bodyPr>
          <a:lstStyle>
            <a:defPPr>
              <a:defRPr lang="en-US"/>
            </a:defPPr>
            <a:lvl1pPr marL="0" indent="0" algn="r"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2170516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p:txBody>
          <a:bodyPr>
            <a:spAutoFit/>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7" name="Footer Placeholder 4"/>
          <p:cNvSpPr txBox="1">
            <a:spLocks/>
          </p:cNvSpPr>
          <p:nvPr userDrawn="1"/>
        </p:nvSpPr>
        <p:spPr>
          <a:xfrm>
            <a:off x="3809999" y="6424902"/>
            <a:ext cx="4866589" cy="184666"/>
          </a:xfrm>
          <a:prstGeom prst="rect">
            <a:avLst/>
          </a:prstGeom>
        </p:spPr>
        <p:txBody>
          <a:bodyPr vert="horz" lIns="0" tIns="0" rIns="0" bIns="0" rtlCol="0" anchor="b">
            <a:noAutofit/>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9" name="Footer Placeholder 4"/>
          <p:cNvSpPr>
            <a:spLocks noGrp="1"/>
          </p:cNvSpPr>
          <p:nvPr>
            <p:ph type="ftr" sz="quarter" idx="3"/>
          </p:nvPr>
        </p:nvSpPr>
        <p:spPr>
          <a:xfrm>
            <a:off x="3962399" y="6577302"/>
            <a:ext cx="4866589" cy="184666"/>
          </a:xfrm>
          <a:prstGeom prst="rect">
            <a:avLst/>
          </a:prstGeom>
        </p:spPr>
        <p:txBody>
          <a:bodyPr vert="horz" lIns="0" tIns="0" rIns="0" bIns="0" rtlCol="0" anchor="b">
            <a:noAutofit/>
          </a:bodyPr>
          <a:lstStyle>
            <a:lvl1pPr marL="0" indent="0" algn="r">
              <a:buNone/>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275200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15" name="Footer Placeholder 4"/>
          <p:cNvSpPr txBox="1">
            <a:spLocks/>
          </p:cNvSpPr>
          <p:nvPr userDrawn="1"/>
        </p:nvSpPr>
        <p:spPr>
          <a:xfrm>
            <a:off x="3962399" y="6577302"/>
            <a:ext cx="4866589" cy="184666"/>
          </a:xfrm>
          <a:prstGeom prst="rect">
            <a:avLst/>
          </a:prstGeom>
        </p:spPr>
        <p:txBody>
          <a:bodyPr vert="horz" lIns="0" tIns="0" rIns="0" bIns="0" rtlCol="0" anchor="b">
            <a:noAutofit/>
          </a:bodyPr>
          <a:lstStyle>
            <a:defPPr>
              <a:defRPr lang="en-US"/>
            </a:defPPr>
            <a:lvl1pPr marL="0" indent="0" algn="r"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a:latin typeface="Verdana" panose="020B0604030504040204" pitchFamily="34" charset="0"/>
                <a:ea typeface="Verdana" panose="020B0604030504040204" pitchFamily="34" charset="0"/>
                <a:cs typeface="Verdana" panose="020B0604030504040204" pitchFamily="34" charset="0"/>
              </a:rPr>
              <a:t>Copyright © </a:t>
            </a:r>
            <a:r>
              <a:rPr lang="en-US">
                <a:latin typeface="Verdana" panose="020B0604030504040204" pitchFamily="34" charset="0"/>
                <a:ea typeface="Verdana" panose="020B0604030504040204" pitchFamily="34" charset="0"/>
                <a:cs typeface="Verdana" panose="020B0604030504040204" pitchFamily="34" charset="0"/>
              </a:rPr>
              <a:t>2021 </a:t>
            </a:r>
            <a:r>
              <a:rPr lang="en-IN">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IN"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54799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21" name="Footer Placeholder 4"/>
          <p:cNvSpPr txBox="1">
            <a:spLocks/>
          </p:cNvSpPr>
          <p:nvPr userDrawn="1"/>
        </p:nvSpPr>
        <p:spPr>
          <a:xfrm>
            <a:off x="3962399" y="6577302"/>
            <a:ext cx="4866589" cy="184666"/>
          </a:xfrm>
          <a:prstGeom prst="rect">
            <a:avLst/>
          </a:prstGeom>
        </p:spPr>
        <p:txBody>
          <a:bodyPr vert="horz" lIns="0" tIns="0" rIns="0" bIns="0" rtlCol="0" anchor="b">
            <a:noAutofit/>
          </a:bodyPr>
          <a:lstStyle>
            <a:defPPr>
              <a:defRPr lang="en-US"/>
            </a:defPPr>
            <a:lvl1pPr marL="0" indent="0" algn="r"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a:latin typeface="Verdana" panose="020B0604030504040204" pitchFamily="34" charset="0"/>
                <a:ea typeface="Verdana" panose="020B0604030504040204" pitchFamily="34" charset="0"/>
                <a:cs typeface="Verdana" panose="020B0604030504040204" pitchFamily="34" charset="0"/>
              </a:rPr>
              <a:t>Copyright © </a:t>
            </a:r>
            <a:r>
              <a:rPr lang="en-US">
                <a:latin typeface="Verdana" panose="020B0604030504040204" pitchFamily="34" charset="0"/>
                <a:ea typeface="Verdana" panose="020B0604030504040204" pitchFamily="34" charset="0"/>
                <a:cs typeface="Verdana" panose="020B0604030504040204" pitchFamily="34" charset="0"/>
              </a:rPr>
              <a:t>2021 </a:t>
            </a:r>
            <a:r>
              <a:rPr lang="en-IN">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IN"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25967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2302139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183790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3077231"/>
            <a:ext cx="7772400" cy="523220"/>
          </a:xfrm>
        </p:spPr>
        <p:txBody>
          <a:bodyPr anchor="b">
            <a:sp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7"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
        <p:nvSpPr>
          <p:cNvPr id="6"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553998"/>
          </a:xfrm>
          <a:prstGeom prst="rect">
            <a:avLst/>
          </a:prstGeom>
        </p:spPr>
        <p:txBody>
          <a:bodyPr vert="horz" lIns="0" tIns="0" rIns="0" bIns="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677656"/>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3809999" y="6490891"/>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1/23/2020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pic>
        <p:nvPicPr>
          <p:cNvPr id="10" name="Picture 9" descr="Pearson Logo"/>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 id="2147483662" r:id="rId5"/>
    <p:sldLayoutId id="2147483661" r:id="rId6"/>
    <p:sldLayoutId id="2147483663" r:id="rId7"/>
    <p:sldLayoutId id="2147483651" r:id="rId8"/>
    <p:sldLayoutId id="2147483654" r:id="rId9"/>
    <p:sldLayoutId id="2147483655" r:id="rId10"/>
    <p:sldLayoutId id="2147483665" r:id="rId11"/>
    <p:sldLayoutId id="2147483696" r:id="rId12"/>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1/23/2020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pic>
        <p:nvPicPr>
          <p:cNvPr id="10" name="Picture 9" descr="Pearson Logo"/>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2"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54764469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700" y="158515"/>
            <a:ext cx="8229600" cy="553998"/>
          </a:xfrm>
        </p:spPr>
        <p:txBody>
          <a:bodyPr>
            <a:noAutofit/>
          </a:bodyPr>
          <a:lstStyle/>
          <a:p>
            <a:r>
              <a:rPr lang="en-IN" sz="2400" dirty="0"/>
              <a:t>Automotive Steering, Suspension and Alignment Systems</a:t>
            </a:r>
            <a:endParaRPr lang="en-IN" sz="2400" dirty="0"/>
          </a:p>
        </p:txBody>
      </p:sp>
      <p:sp>
        <p:nvSpPr>
          <p:cNvPr id="3" name="Text Placeholder 2"/>
          <p:cNvSpPr>
            <a:spLocks noGrp="1"/>
          </p:cNvSpPr>
          <p:nvPr>
            <p:ph type="body" sz="quarter" idx="13"/>
          </p:nvPr>
        </p:nvSpPr>
        <p:spPr>
          <a:xfrm>
            <a:off x="457200" y="930277"/>
            <a:ext cx="8229600" cy="307777"/>
          </a:xfrm>
        </p:spPr>
        <p:txBody>
          <a:bodyPr>
            <a:noAutofit/>
          </a:bodyPr>
          <a:lstStyle/>
          <a:p>
            <a:pPr marL="0" indent="0">
              <a:buNone/>
            </a:pPr>
            <a:r>
              <a:rPr lang="en-US" sz="2000" dirty="0">
                <a:solidFill>
                  <a:srgbClr val="007FA3"/>
                </a:solidFill>
              </a:rPr>
              <a:t>Eighth Edition</a:t>
            </a:r>
          </a:p>
        </p:txBody>
      </p:sp>
      <p:sp>
        <p:nvSpPr>
          <p:cNvPr id="10" name="Text Placeholder 1">
            <a:extLst>
              <a:ext uri="{FF2B5EF4-FFF2-40B4-BE49-F238E27FC236}">
                <a16:creationId xmlns:a16="http://schemas.microsoft.com/office/drawing/2014/main" id="{B90BF7CC-C13E-4975-9A72-17609AD86A49}"/>
              </a:ext>
            </a:extLst>
          </p:cNvPr>
          <p:cNvSpPr>
            <a:spLocks noGrp="1"/>
          </p:cNvSpPr>
          <p:nvPr>
            <p:ph type="body" sz="quarter" idx="14"/>
          </p:nvPr>
        </p:nvSpPr>
        <p:spPr>
          <a:xfrm>
            <a:off x="4572000" y="2847681"/>
            <a:ext cx="4114800" cy="492443"/>
          </a:xfrm>
        </p:spPr>
        <p:txBody>
          <a:bodyPr wrap="square">
            <a:noAutofit/>
          </a:bodyPr>
          <a:lstStyle/>
          <a:p>
            <a:pPr marL="0" indent="0">
              <a:buNone/>
            </a:pPr>
            <a:r>
              <a:rPr lang="en-IN" altLang="en-US" sz="3200" dirty="0">
                <a:solidFill>
                  <a:schemeClr val="tx1"/>
                </a:solidFill>
                <a:ea typeface="Verdana" panose="020B0604030504040204" pitchFamily="34" charset="0"/>
                <a:cs typeface="Verdana" panose="020B0604030504040204" pitchFamily="34" charset="0"/>
              </a:rPr>
              <a:t>Chapter </a:t>
            </a:r>
            <a:r>
              <a:rPr lang="en-IN" altLang="en-US" sz="3200" dirty="0" smtClean="0">
                <a:solidFill>
                  <a:schemeClr val="tx1"/>
                </a:solidFill>
                <a:ea typeface="Verdana" panose="020B0604030504040204" pitchFamily="34" charset="0"/>
                <a:cs typeface="Verdana" panose="020B0604030504040204" pitchFamily="34" charset="0"/>
              </a:rPr>
              <a:t>4</a:t>
            </a:r>
            <a:endParaRPr lang="en-IN" altLang="en-US" sz="3200" dirty="0">
              <a:solidFill>
                <a:schemeClr val="tx1"/>
              </a:solidFill>
              <a:ea typeface="Verdana" panose="020B0604030504040204" pitchFamily="34" charset="0"/>
              <a:cs typeface="Verdana" panose="020B0604030504040204" pitchFamily="34" charset="0"/>
            </a:endParaRPr>
          </a:p>
        </p:txBody>
      </p:sp>
      <p:sp>
        <p:nvSpPr>
          <p:cNvPr id="4" name="Text Placeholder 3"/>
          <p:cNvSpPr>
            <a:spLocks noGrp="1"/>
          </p:cNvSpPr>
          <p:nvPr>
            <p:ph type="body" sz="quarter" idx="15"/>
          </p:nvPr>
        </p:nvSpPr>
        <p:spPr>
          <a:xfrm>
            <a:off x="4572000" y="3581400"/>
            <a:ext cx="4114800" cy="315877"/>
          </a:xfrm>
        </p:spPr>
        <p:txBody>
          <a:bodyPr vert="horz" wrap="square" lIns="0" tIns="0" rIns="0" bIns="0" rtlCol="0" anchor="b">
            <a:noAutofit/>
          </a:bodyPr>
          <a:lstStyle/>
          <a:p>
            <a:pPr marL="0" indent="0">
              <a:buNone/>
            </a:pPr>
            <a:r>
              <a:rPr lang="en-US" sz="2000" dirty="0"/>
              <a:t>Tires and Wheels</a:t>
            </a:r>
            <a:endParaRPr lang="en-IN" sz="2000" dirty="0"/>
          </a:p>
        </p:txBody>
      </p:sp>
      <p:sp>
        <p:nvSpPr>
          <p:cNvPr id="5" name="Text Placeholder 4"/>
          <p:cNvSpPr>
            <a:spLocks noGrp="1"/>
          </p:cNvSpPr>
          <p:nvPr>
            <p:ph type="body" sz="quarter" idx="16"/>
          </p:nvPr>
        </p:nvSpPr>
        <p:spPr>
          <a:xfrm>
            <a:off x="3799757" y="6427645"/>
            <a:ext cx="4876800" cy="184666"/>
          </a:xfrm>
        </p:spPr>
        <p:txBody>
          <a:bodyPr vert="horz" wrap="square" lIns="0" tIns="0" rIns="0" bIns="0" rtlCol="0">
            <a:noAutofit/>
          </a:bodyPr>
          <a:lstStyle/>
          <a:p>
            <a:pPr marL="0" indent="0" algn="r">
              <a:buNone/>
            </a:pPr>
            <a:r>
              <a:rPr lang="en-IN" sz="1200" dirty="0">
                <a:latin typeface="Verdana" panose="020B0604030504040204" pitchFamily="34" charset="0"/>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2021 </a:t>
            </a:r>
            <a:r>
              <a:rPr lang="en-IN" sz="1200"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
        <p:nvSpPr>
          <p:cNvPr id="6" name="Picture Placeholder 5"/>
          <p:cNvSpPr>
            <a:spLocks noGrp="1"/>
          </p:cNvSpPr>
          <p:nvPr>
            <p:ph type="pic" sz="quarter" idx="17"/>
          </p:nvPr>
        </p:nvSpPr>
        <p:spPr/>
      </p:sp>
      <p:pic>
        <p:nvPicPr>
          <p:cNvPr id="9" name="Picture 8"/>
          <p:cNvPicPr>
            <a:picLocks noChangeAspect="1"/>
          </p:cNvPicPr>
          <p:nvPr/>
        </p:nvPicPr>
        <p:blipFill>
          <a:blip r:embed="rId3"/>
          <a:stretch>
            <a:fillRect/>
          </a:stretch>
        </p:blipFill>
        <p:spPr>
          <a:xfrm>
            <a:off x="443233" y="1455818"/>
            <a:ext cx="3683726" cy="4787810"/>
          </a:xfrm>
          <a:prstGeom prst="rect">
            <a:avLst/>
          </a:prstGeom>
        </p:spPr>
      </p:pic>
    </p:spTree>
    <p:extLst>
      <p:ext uri="{BB962C8B-B14F-4D97-AF65-F5344CB8AC3E}">
        <p14:creationId xmlns:p14="http://schemas.microsoft.com/office/powerpoint/2010/main" val="2035131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355177"/>
            <a:ext cx="8229600" cy="1528557"/>
          </a:xfrm>
        </p:spPr>
        <p:txBody>
          <a:bodyPr/>
          <a:lstStyle/>
          <a:p>
            <a:r>
              <a:rPr lang="en-IN" sz="2000" dirty="0">
                <a:latin typeface="+mj-lt"/>
              </a:rPr>
              <a:t>Figure 22.8 After the entire tire has been assembled into a completed “green” tire, it is placed into a tire-</a:t>
            </a:r>
            <a:r>
              <a:rPr lang="en-IN" sz="2000" dirty="0" err="1">
                <a:latin typeface="+mj-lt"/>
              </a:rPr>
              <a:t>molding</a:t>
            </a:r>
            <a:r>
              <a:rPr lang="en-IN" sz="2000" dirty="0">
                <a:latin typeface="+mj-lt"/>
              </a:rPr>
              <a:t> machine where the tire is </a:t>
            </a:r>
            <a:r>
              <a:rPr lang="en-IN" sz="2000" dirty="0" err="1">
                <a:latin typeface="+mj-lt"/>
              </a:rPr>
              <a:t>molded</a:t>
            </a:r>
            <a:r>
              <a:rPr lang="en-IN" sz="2000" dirty="0">
                <a:latin typeface="+mj-lt"/>
              </a:rPr>
              <a:t> into shape and the rubber is changed chemically by the heat. This </a:t>
            </a:r>
            <a:r>
              <a:rPr lang="en-IN" sz="2000" dirty="0" err="1">
                <a:latin typeface="+mj-lt"/>
              </a:rPr>
              <a:t>nonreversible</a:t>
            </a:r>
            <a:r>
              <a:rPr lang="en-IN" sz="2000" dirty="0">
                <a:latin typeface="+mj-lt"/>
              </a:rPr>
              <a:t> chemical reaction is called vulcanization. (a) A segmented-type </a:t>
            </a:r>
            <a:r>
              <a:rPr lang="en-IN" sz="2000" dirty="0" err="1">
                <a:latin typeface="+mj-lt"/>
              </a:rPr>
              <a:t>mold</a:t>
            </a:r>
            <a:endParaRPr lang="en-IN" sz="2000" dirty="0">
              <a:latin typeface="+mj-lt"/>
            </a:endParaRPr>
          </a:p>
        </p:txBody>
      </p:sp>
      <p:pic>
        <p:nvPicPr>
          <p:cNvPr id="4" name="Picture Placeholder 3" descr="A diagram shows a segmented type mold. The mold has a big hole at the center, comprising a top mold sidewall plate and a bottom mold sidewall plate. Multiple tread segments are placed equidistantly from the central axis.">
            <a:extLst>
              <a:ext uri="{FF2B5EF4-FFF2-40B4-BE49-F238E27FC236}">
                <a16:creationId xmlns:a16="http://schemas.microsoft.com/office/drawing/2014/main" id="{3E982D46-055A-482E-AE4A-DEEB6F1A1BE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679066" y="1990247"/>
            <a:ext cx="5785868" cy="4294896"/>
          </a:xfrm>
          <a:prstGeom prst="rect">
            <a:avLst/>
          </a:prstGeom>
        </p:spPr>
      </p:pic>
    </p:spTree>
    <p:extLst>
      <p:ext uri="{BB962C8B-B14F-4D97-AF65-F5344CB8AC3E}">
        <p14:creationId xmlns:p14="http://schemas.microsoft.com/office/powerpoint/2010/main" val="2578696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338980"/>
            <a:ext cx="8229600" cy="1849554"/>
          </a:xfrm>
        </p:spPr>
        <p:txBody>
          <a:bodyPr/>
          <a:lstStyle/>
          <a:p>
            <a:r>
              <a:rPr lang="en-IN" sz="2000" dirty="0">
                <a:latin typeface="+mj-lt"/>
              </a:rPr>
              <a:t>Figure 22.8 After the entire tire has been assembled into a completed “green” tire, it is placed into a tire-</a:t>
            </a:r>
            <a:r>
              <a:rPr lang="en-IN" sz="2000" dirty="0" err="1">
                <a:latin typeface="+mj-lt"/>
              </a:rPr>
              <a:t>molding</a:t>
            </a:r>
            <a:r>
              <a:rPr lang="en-IN" sz="2000" dirty="0">
                <a:latin typeface="+mj-lt"/>
              </a:rPr>
              <a:t> machine where the tire is </a:t>
            </a:r>
            <a:r>
              <a:rPr lang="en-IN" sz="2000" dirty="0" err="1">
                <a:latin typeface="+mj-lt"/>
              </a:rPr>
              <a:t>molded</a:t>
            </a:r>
            <a:r>
              <a:rPr lang="en-IN" sz="2000" dirty="0">
                <a:latin typeface="+mj-lt"/>
              </a:rPr>
              <a:t> into shape and the rubber is changed chemically by the heat. This </a:t>
            </a:r>
            <a:r>
              <a:rPr lang="en-IN" sz="2000" dirty="0" err="1">
                <a:latin typeface="+mj-lt"/>
              </a:rPr>
              <a:t>nonreversible</a:t>
            </a:r>
            <a:r>
              <a:rPr lang="en-IN" sz="2000" dirty="0">
                <a:latin typeface="+mj-lt"/>
              </a:rPr>
              <a:t> chemical reaction is called vulcanization. (b) A clamshell-type </a:t>
            </a:r>
            <a:r>
              <a:rPr lang="en-IN" sz="2000" dirty="0" err="1">
                <a:latin typeface="+mj-lt"/>
              </a:rPr>
              <a:t>mold</a:t>
            </a:r>
            <a:r>
              <a:rPr lang="en-IN" sz="2000" dirty="0">
                <a:latin typeface="+mj-lt"/>
              </a:rPr>
              <a:t> showing the steam-filled bladder that inflates which forces the green tire into the </a:t>
            </a:r>
            <a:r>
              <a:rPr lang="en-IN" sz="2000" dirty="0" err="1">
                <a:latin typeface="+mj-lt"/>
              </a:rPr>
              <a:t>mold</a:t>
            </a:r>
            <a:endParaRPr lang="en-IN" sz="2000" dirty="0">
              <a:latin typeface="+mj-lt"/>
            </a:endParaRPr>
          </a:p>
        </p:txBody>
      </p:sp>
      <p:pic>
        <p:nvPicPr>
          <p:cNvPr id="4" name="Picture Placeholder 3" descr="A diagram shows a clamshell-type mold showing the steam-filled bladder. &#10;Long description is available in notes, press F6">
            <a:extLst>
              <a:ext uri="{FF2B5EF4-FFF2-40B4-BE49-F238E27FC236}">
                <a16:creationId xmlns:a16="http://schemas.microsoft.com/office/drawing/2014/main" id="{358A0FFC-CFBE-4482-BD62-3FEB26739E4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513568" y="2847759"/>
            <a:ext cx="8116864" cy="2534083"/>
          </a:xfrm>
          <a:prstGeom prst="rect">
            <a:avLst/>
          </a:prstGeom>
        </p:spPr>
      </p:pic>
    </p:spTree>
    <p:extLst>
      <p:ext uri="{BB962C8B-B14F-4D97-AF65-F5344CB8AC3E}">
        <p14:creationId xmlns:p14="http://schemas.microsoft.com/office/powerpoint/2010/main" val="1210464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82816"/>
            <a:ext cx="3810000" cy="4418549"/>
          </a:xfrm>
        </p:spPr>
        <p:txBody>
          <a:bodyPr/>
          <a:lstStyle/>
          <a:p>
            <a:r>
              <a:rPr lang="en-IN" sz="2400" dirty="0">
                <a:latin typeface="+mj-lt"/>
              </a:rPr>
              <a:t>Figure 22.9 (a) Tire size designation includes </a:t>
            </a:r>
            <a:r>
              <a:rPr lang="en-IN" sz="2400" dirty="0" err="1">
                <a:latin typeface="+mj-lt"/>
              </a:rPr>
              <a:t>crosssectional</a:t>
            </a:r>
            <a:r>
              <a:rPr lang="en-IN" sz="2400" dirty="0">
                <a:latin typeface="+mj-lt"/>
              </a:rPr>
              <a:t> width and aspect ratio. The aspect ratio is the proportional relationship between the width and the height of the tire expressed as a percentage. (b) Cross-sectional view of a typical tire showing the terminology</a:t>
            </a:r>
          </a:p>
        </p:txBody>
      </p:sp>
      <p:pic>
        <p:nvPicPr>
          <p:cNvPr id="4" name="Picture Placeholder 3" descr="An illustration shows tire designation and various components of a tire. &#10;Long description is available in notes, press F6">
            <a:extLst>
              <a:ext uri="{FF2B5EF4-FFF2-40B4-BE49-F238E27FC236}">
                <a16:creationId xmlns:a16="http://schemas.microsoft.com/office/drawing/2014/main" id="{601672F5-2A71-4D60-8651-78C133A9634D}"/>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4642610" y="304657"/>
            <a:ext cx="4044190" cy="5998677"/>
          </a:xfrm>
          <a:prstGeom prst="rect">
            <a:avLst/>
          </a:prstGeom>
        </p:spPr>
      </p:pic>
    </p:spTree>
    <p:extLst>
      <p:ext uri="{BB962C8B-B14F-4D97-AF65-F5344CB8AC3E}">
        <p14:creationId xmlns:p14="http://schemas.microsoft.com/office/powerpoint/2010/main" val="1471753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59940"/>
            <a:ext cx="8229600" cy="1698225"/>
          </a:xfrm>
        </p:spPr>
        <p:txBody>
          <a:bodyPr/>
          <a:lstStyle/>
          <a:p>
            <a:r>
              <a:rPr lang="en-IN" sz="2800" dirty="0">
                <a:latin typeface="+mj-lt"/>
              </a:rPr>
              <a:t>Figure 22.10 Notice that the overall outside diameter of the tire remains almost the same and at the same time the aspect ratio is decreased and the rim diameter is increased</a:t>
            </a:r>
          </a:p>
        </p:txBody>
      </p:sp>
      <p:pic>
        <p:nvPicPr>
          <p:cNvPr id="4" name="Picture Placeholder 3" descr="An illustration shows 3 types of tires original, plus 1, and plus 2. &#10;Long description is available in notes, press F6">
            <a:extLst>
              <a:ext uri="{FF2B5EF4-FFF2-40B4-BE49-F238E27FC236}">
                <a16:creationId xmlns:a16="http://schemas.microsoft.com/office/drawing/2014/main" id="{278688C4-00AB-4F99-ABF7-7070F060FE9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521412" y="2186951"/>
            <a:ext cx="8101177" cy="3947944"/>
          </a:xfrm>
          <a:prstGeom prst="rect">
            <a:avLst/>
          </a:prstGeom>
        </p:spPr>
      </p:pic>
    </p:spTree>
    <p:extLst>
      <p:ext uri="{BB962C8B-B14F-4D97-AF65-F5344CB8AC3E}">
        <p14:creationId xmlns:p14="http://schemas.microsoft.com/office/powerpoint/2010/main" val="4278777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16198"/>
            <a:ext cx="8229600" cy="1460480"/>
          </a:xfrm>
        </p:spPr>
        <p:txBody>
          <a:bodyPr/>
          <a:lstStyle/>
          <a:p>
            <a:r>
              <a:rPr lang="en-IN" sz="3200" dirty="0">
                <a:latin typeface="+mj-lt"/>
              </a:rPr>
              <a:t>Figure 22.11 Typical sidewall markings for load index and speed rating following the tire size</a:t>
            </a:r>
          </a:p>
        </p:txBody>
      </p:sp>
      <p:pic>
        <p:nvPicPr>
          <p:cNvPr id="4" name="Picture Placeholder 3" descr="A photo shows a part of designation marked over a tire. It reads 95 H where 95 is the load index and H is a speed rating of 130 MPH or 210 KMPH.">
            <a:extLst>
              <a:ext uri="{FF2B5EF4-FFF2-40B4-BE49-F238E27FC236}">
                <a16:creationId xmlns:a16="http://schemas.microsoft.com/office/drawing/2014/main" id="{7B3D64B9-0CD6-4C88-972D-517DB0E4E8F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575340" y="1826754"/>
            <a:ext cx="5993321" cy="4497846"/>
          </a:xfrm>
          <a:prstGeom prst="rect">
            <a:avLst/>
          </a:prstGeom>
        </p:spPr>
      </p:pic>
    </p:spTree>
    <p:extLst>
      <p:ext uri="{BB962C8B-B14F-4D97-AF65-F5344CB8AC3E}">
        <p14:creationId xmlns:p14="http://schemas.microsoft.com/office/powerpoint/2010/main" val="4192706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64459"/>
            <a:ext cx="8229600" cy="1869141"/>
          </a:xfrm>
        </p:spPr>
        <p:txBody>
          <a:bodyPr/>
          <a:lstStyle/>
          <a:p>
            <a:r>
              <a:rPr lang="en-IN" sz="2400" dirty="0">
                <a:latin typeface="+mj-lt"/>
              </a:rPr>
              <a:t>Figure 22.12 A typical door placard used on a General Motors vehicle indicating the recommended tire inflation. Note that the information also includes the size and speed rating of the tire as well as the recommended wheel size</a:t>
            </a:r>
          </a:p>
        </p:txBody>
      </p:sp>
      <p:pic>
        <p:nvPicPr>
          <p:cNvPr id="4" name="Picture Placeholder 3" descr="A photo shows a typical door placard used on a General Motors vehicle indicating the recommended tire inflation. The information also includes the size and speed rating of the tire as well as the recommended wheel size.">
            <a:extLst>
              <a:ext uri="{FF2B5EF4-FFF2-40B4-BE49-F238E27FC236}">
                <a16:creationId xmlns:a16="http://schemas.microsoft.com/office/drawing/2014/main" id="{9A79EE7D-DBB9-469D-B77C-F054A1683FC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580022" y="2286000"/>
            <a:ext cx="5983956" cy="4040595"/>
          </a:xfrm>
          <a:prstGeom prst="rect">
            <a:avLst/>
          </a:prstGeom>
        </p:spPr>
      </p:pic>
    </p:spTree>
    <p:extLst>
      <p:ext uri="{BB962C8B-B14F-4D97-AF65-F5344CB8AC3E}">
        <p14:creationId xmlns:p14="http://schemas.microsoft.com/office/powerpoint/2010/main" val="321668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135439"/>
            <a:ext cx="8229600" cy="1606528"/>
          </a:xfrm>
        </p:spPr>
        <p:txBody>
          <a:bodyPr/>
          <a:lstStyle/>
          <a:p>
            <a:r>
              <a:rPr lang="en-IN" dirty="0">
                <a:latin typeface="+mj-lt"/>
              </a:rPr>
              <a:t>Figure 22.13 Typical “Uniform Tire Quality Grading System” (UTQGS) ratings imprinted on the tire sidewall</a:t>
            </a:r>
          </a:p>
        </p:txBody>
      </p:sp>
      <p:pic>
        <p:nvPicPr>
          <p:cNvPr id="4" name="Picture Placeholder 3" descr="A photo shows typical “Uniform Tire Quality Grading system” (UTQGs) ratings imprinted on the tire sidewall. Tire reads – thread wear 300, traction A, and temperature A. In the second line it reads DOT B938 CTT into 0401 TUBELESS.">
            <a:extLst>
              <a:ext uri="{FF2B5EF4-FFF2-40B4-BE49-F238E27FC236}">
                <a16:creationId xmlns:a16="http://schemas.microsoft.com/office/drawing/2014/main" id="{A9104D81-2890-43C5-AE0D-4A285C8E03E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725236" y="1981200"/>
            <a:ext cx="5693529" cy="4272858"/>
          </a:xfrm>
          <a:prstGeom prst="rect">
            <a:avLst/>
          </a:prstGeom>
        </p:spPr>
      </p:pic>
    </p:spTree>
    <p:extLst>
      <p:ext uri="{BB962C8B-B14F-4D97-AF65-F5344CB8AC3E}">
        <p14:creationId xmlns:p14="http://schemas.microsoft.com/office/powerpoint/2010/main" val="2886298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300621"/>
            <a:ext cx="8229600" cy="1473245"/>
          </a:xfrm>
        </p:spPr>
        <p:txBody>
          <a:bodyPr/>
          <a:lstStyle/>
          <a:p>
            <a:r>
              <a:rPr lang="en-IN" sz="2400" dirty="0">
                <a:latin typeface="+mj-lt"/>
              </a:rPr>
              <a:t>Figure 22.14 The three-mountain peak symbol indicates that the tire is rated with the necessary snow traction to be the specified winter tire required in some states and Canadian provinces for use in the winter months</a:t>
            </a:r>
          </a:p>
        </p:txBody>
      </p:sp>
      <p:pic>
        <p:nvPicPr>
          <p:cNvPr id="4" name="Picture Placeholder 3" descr="An image shows three-peak Mountain with snowflakes representing a winter tire symbol.">
            <a:extLst>
              <a:ext uri="{FF2B5EF4-FFF2-40B4-BE49-F238E27FC236}">
                <a16:creationId xmlns:a16="http://schemas.microsoft.com/office/drawing/2014/main" id="{333E4DE9-2E7C-4B96-AE9F-33B0B860467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350851" y="1917007"/>
            <a:ext cx="4442299" cy="4407593"/>
          </a:xfrm>
          <a:prstGeom prst="rect">
            <a:avLst/>
          </a:prstGeom>
        </p:spPr>
      </p:pic>
    </p:spTree>
    <p:extLst>
      <p:ext uri="{BB962C8B-B14F-4D97-AF65-F5344CB8AC3E}">
        <p14:creationId xmlns:p14="http://schemas.microsoft.com/office/powerpoint/2010/main" val="2490375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87548"/>
            <a:ext cx="8229600" cy="1846052"/>
          </a:xfrm>
        </p:spPr>
        <p:txBody>
          <a:bodyPr/>
          <a:lstStyle/>
          <a:p>
            <a:r>
              <a:rPr lang="en-IN" sz="2400" dirty="0">
                <a:latin typeface="+mj-lt"/>
              </a:rPr>
              <a:t>Figure 22.15 Typical DOT date code. This tire was built in the 50th week of 2018. While there is no official standard for replacement intervals for tires, many experts recommend that tires be replaced, regardless of thread depth, when they are older than ten years</a:t>
            </a:r>
          </a:p>
        </p:txBody>
      </p:sp>
      <p:pic>
        <p:nvPicPr>
          <p:cNvPr id="4" name="Picture Placeholder 3" descr="A photo shows a tire with a number 5 0 1 8 printed on it. This denotes the typical D O T date code. ">
            <a:extLst>
              <a:ext uri="{FF2B5EF4-FFF2-40B4-BE49-F238E27FC236}">
                <a16:creationId xmlns:a16="http://schemas.microsoft.com/office/drawing/2014/main" id="{A4661E09-8EB9-4AEE-8D7C-D572190F43D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78880" y="2286000"/>
            <a:ext cx="5386240" cy="4039681"/>
          </a:xfrm>
          <a:prstGeom prst="rect">
            <a:avLst/>
          </a:prstGeom>
        </p:spPr>
      </p:pic>
    </p:spTree>
    <p:extLst>
      <p:ext uri="{BB962C8B-B14F-4D97-AF65-F5344CB8AC3E}">
        <p14:creationId xmlns:p14="http://schemas.microsoft.com/office/powerpoint/2010/main" val="2869486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04537"/>
            <a:ext cx="8229600" cy="1331865"/>
          </a:xfrm>
        </p:spPr>
        <p:txBody>
          <a:bodyPr/>
          <a:lstStyle/>
          <a:p>
            <a:r>
              <a:rPr lang="en-IN" sz="2800" dirty="0">
                <a:latin typeface="+mj-lt"/>
              </a:rPr>
              <a:t>Figure 22.16 Conicity is a fault in the tire that can cause the vehicle to pull to one side due to the cone effect (shape) of the tire</a:t>
            </a:r>
          </a:p>
        </p:txBody>
      </p:sp>
      <p:pic>
        <p:nvPicPr>
          <p:cNvPr id="4" name="Picture Placeholder 3" descr="An illustration shows conicity in a tire. The shape of the tire is deformed to a conical shape causing the vehicle to pull to one side.">
            <a:extLst>
              <a:ext uri="{FF2B5EF4-FFF2-40B4-BE49-F238E27FC236}">
                <a16:creationId xmlns:a16="http://schemas.microsoft.com/office/drawing/2014/main" id="{F4C5BF94-5E17-413F-9B23-47F7D8BCEA3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677675" y="1726794"/>
            <a:ext cx="5788650" cy="4597806"/>
          </a:xfrm>
          <a:prstGeom prst="rect">
            <a:avLst/>
          </a:prstGeom>
        </p:spPr>
      </p:pic>
    </p:spTree>
    <p:extLst>
      <p:ext uri="{BB962C8B-B14F-4D97-AF65-F5344CB8AC3E}">
        <p14:creationId xmlns:p14="http://schemas.microsoft.com/office/powerpoint/2010/main" val="1257425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304800"/>
            <a:ext cx="8229600" cy="1097280"/>
          </a:xfrm>
        </p:spPr>
        <p:txBody>
          <a:bodyPr/>
          <a:lstStyle/>
          <a:p>
            <a:r>
              <a:rPr lang="en-IN" sz="2400" dirty="0">
                <a:latin typeface="+mj-lt"/>
              </a:rPr>
              <a:t>Figure 22.1 (a) A typical tire tread depth gauge. The </a:t>
            </a:r>
            <a:r>
              <a:rPr lang="en-IN" sz="2400" dirty="0" err="1">
                <a:latin typeface="+mj-lt"/>
              </a:rPr>
              <a:t>center</a:t>
            </a:r>
            <a:r>
              <a:rPr lang="en-IN" sz="2400" dirty="0">
                <a:latin typeface="+mj-lt"/>
              </a:rPr>
              <a:t> movable plunger is pushed down into the groove of the tire</a:t>
            </a:r>
          </a:p>
        </p:txBody>
      </p:sp>
      <p:pic>
        <p:nvPicPr>
          <p:cNvPr id="4" name="Picture Placeholder 3" descr="A photo shows a typical tire thread depth gauge with a flat surface and a thin plunger in the center.">
            <a:extLst>
              <a:ext uri="{FF2B5EF4-FFF2-40B4-BE49-F238E27FC236}">
                <a16:creationId xmlns:a16="http://schemas.microsoft.com/office/drawing/2014/main" id="{8A0DD22E-90FE-485B-8633-A955135F1E8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3041750" y="1529813"/>
            <a:ext cx="3060501" cy="4794787"/>
          </a:xfrm>
          <a:prstGeom prst="rect">
            <a:avLst/>
          </a:prstGeom>
        </p:spPr>
      </p:pic>
    </p:spTree>
    <p:extLst>
      <p:ext uri="{BB962C8B-B14F-4D97-AF65-F5344CB8AC3E}">
        <p14:creationId xmlns:p14="http://schemas.microsoft.com/office/powerpoint/2010/main" val="3668168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05565"/>
            <a:ext cx="8229600" cy="1757036"/>
          </a:xfrm>
        </p:spPr>
        <p:txBody>
          <a:bodyPr/>
          <a:lstStyle/>
          <a:p>
            <a:r>
              <a:rPr lang="en-IN" sz="2800" dirty="0">
                <a:latin typeface="+mj-lt"/>
              </a:rPr>
              <a:t>Figure 22.17 Notice the angle of the belt material in this worn tire. The angle of the belt fabric can cause a “ply steer” or slight pulling force toward one side of the vehicle</a:t>
            </a:r>
          </a:p>
        </p:txBody>
      </p:sp>
      <p:pic>
        <p:nvPicPr>
          <p:cNvPr id="4" name="Picture Placeholder 3" descr="A photo shows a tire with the belt material worn along an angle.">
            <a:extLst>
              <a:ext uri="{FF2B5EF4-FFF2-40B4-BE49-F238E27FC236}">
                <a16:creationId xmlns:a16="http://schemas.microsoft.com/office/drawing/2014/main" id="{B00ABB86-7F72-4F67-BB84-BDF3DA5C8E02}"/>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3352800" y="2112264"/>
            <a:ext cx="2438400" cy="4212336"/>
          </a:xfrm>
          <a:prstGeom prst="rect">
            <a:avLst/>
          </a:prstGeom>
        </p:spPr>
      </p:pic>
    </p:spTree>
    <p:extLst>
      <p:ext uri="{BB962C8B-B14F-4D97-AF65-F5344CB8AC3E}">
        <p14:creationId xmlns:p14="http://schemas.microsoft.com/office/powerpoint/2010/main" val="4261825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182687"/>
            <a:ext cx="8229600" cy="1559280"/>
          </a:xfrm>
        </p:spPr>
        <p:txBody>
          <a:bodyPr/>
          <a:lstStyle/>
          <a:p>
            <a:r>
              <a:rPr lang="en-IN" dirty="0">
                <a:latin typeface="+mj-lt"/>
              </a:rPr>
              <a:t>Figure 22.18 Slip angle is the angle between the direction the tire tread is heading and the direction it is pointed</a:t>
            </a:r>
          </a:p>
        </p:txBody>
      </p:sp>
      <p:pic>
        <p:nvPicPr>
          <p:cNvPr id="4" name="Picture Placeholder 3" descr="An illustration shows the slip angle created by the foot print of a tire.">
            <a:extLst>
              <a:ext uri="{FF2B5EF4-FFF2-40B4-BE49-F238E27FC236}">
                <a16:creationId xmlns:a16="http://schemas.microsoft.com/office/drawing/2014/main" id="{A27BE2C1-FC18-4BC0-BEE2-F9824F8CEDA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11578" y="2358572"/>
            <a:ext cx="8120844" cy="3421016"/>
          </a:xfrm>
          <a:prstGeom prst="rect">
            <a:avLst/>
          </a:prstGeom>
        </p:spPr>
      </p:pic>
    </p:spTree>
    <p:extLst>
      <p:ext uri="{BB962C8B-B14F-4D97-AF65-F5344CB8AC3E}">
        <p14:creationId xmlns:p14="http://schemas.microsoft.com/office/powerpoint/2010/main" val="466748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15920"/>
            <a:ext cx="8229600" cy="1460480"/>
          </a:xfrm>
        </p:spPr>
        <p:txBody>
          <a:bodyPr/>
          <a:lstStyle/>
          <a:p>
            <a:r>
              <a:rPr lang="en-IN" sz="3200" dirty="0">
                <a:latin typeface="+mj-lt"/>
              </a:rPr>
              <a:t>Figure 22.19 Cutaway of a run-flat tire showing the reinforced sidewalls and the required pressure sensor</a:t>
            </a:r>
          </a:p>
        </p:txBody>
      </p:sp>
      <p:pic>
        <p:nvPicPr>
          <p:cNvPr id="4" name="Picture Placeholder 3" descr="An illustration shows a cut section of a tire with a tire pressure monitoring system placed on the rim. The side walls are reinforced and the bead keeps tire on rim at zero pressure.">
            <a:extLst>
              <a:ext uri="{FF2B5EF4-FFF2-40B4-BE49-F238E27FC236}">
                <a16:creationId xmlns:a16="http://schemas.microsoft.com/office/drawing/2014/main" id="{C3AEB4E8-F3F1-4935-8FB1-1CC0BD60660D}"/>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1496478" y="1794215"/>
            <a:ext cx="6151045" cy="4530385"/>
          </a:xfrm>
          <a:prstGeom prst="rect">
            <a:avLst/>
          </a:prstGeom>
        </p:spPr>
      </p:pic>
    </p:spTree>
    <p:extLst>
      <p:ext uri="{BB962C8B-B14F-4D97-AF65-F5344CB8AC3E}">
        <p14:creationId xmlns:p14="http://schemas.microsoft.com/office/powerpoint/2010/main" val="3168002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40556"/>
            <a:ext cx="8229600" cy="1294077"/>
          </a:xfrm>
        </p:spPr>
        <p:txBody>
          <a:bodyPr/>
          <a:lstStyle/>
          <a:p>
            <a:r>
              <a:rPr lang="en-IN" sz="2800" dirty="0">
                <a:latin typeface="+mj-lt"/>
              </a:rPr>
              <a:t>Figure 22.20 A conventional tire on the left and a run-flat tire on the right, showing what happens when there is no air in the tire</a:t>
            </a:r>
          </a:p>
        </p:txBody>
      </p:sp>
      <p:pic>
        <p:nvPicPr>
          <p:cNvPr id="4" name="Picture Placeholder 3" descr="An illustration shows difference between normal tire and run flat tire. The normal tire fold under pressure when deflated but the run flat tire has a flexible low hysteresis thermal resistive rubber side wall reinforcement which stops it from folding. ">
            <a:extLst>
              <a:ext uri="{FF2B5EF4-FFF2-40B4-BE49-F238E27FC236}">
                <a16:creationId xmlns:a16="http://schemas.microsoft.com/office/drawing/2014/main" id="{1BA638B2-D2E6-4A26-A709-DC770045138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907365" y="1714911"/>
            <a:ext cx="7329271" cy="4609689"/>
          </a:xfrm>
          <a:prstGeom prst="rect">
            <a:avLst/>
          </a:prstGeom>
        </p:spPr>
      </p:pic>
    </p:spTree>
    <p:extLst>
      <p:ext uri="{BB962C8B-B14F-4D97-AF65-F5344CB8AC3E}">
        <p14:creationId xmlns:p14="http://schemas.microsoft.com/office/powerpoint/2010/main" val="93196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08481"/>
            <a:ext cx="8229600" cy="1749684"/>
          </a:xfrm>
        </p:spPr>
        <p:txBody>
          <a:bodyPr/>
          <a:lstStyle/>
          <a:p>
            <a:r>
              <a:rPr lang="en-IN" sz="2800" dirty="0">
                <a:latin typeface="+mj-lt"/>
              </a:rPr>
              <a:t>Figure 22.21 The PAX run-flat tire system is composed of three unique components—a special asymmetrical wheel, a urethane support ring, and a special tire</a:t>
            </a:r>
          </a:p>
        </p:txBody>
      </p:sp>
      <p:pic>
        <p:nvPicPr>
          <p:cNvPr id="4" name="Picture Placeholder 3" descr="A photo shows 3 components of a PAX run flat tire: a special asymmetrical wheel, a urethane support ring, and a special tire.">
            <a:extLst>
              <a:ext uri="{FF2B5EF4-FFF2-40B4-BE49-F238E27FC236}">
                <a16:creationId xmlns:a16="http://schemas.microsoft.com/office/drawing/2014/main" id="{22AD937A-026F-452C-9511-3E333A4C48E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23329" y="2214839"/>
            <a:ext cx="5497343" cy="4123010"/>
          </a:xfrm>
          <a:prstGeom prst="rect">
            <a:avLst/>
          </a:prstGeom>
        </p:spPr>
      </p:pic>
    </p:spTree>
    <p:extLst>
      <p:ext uri="{BB962C8B-B14F-4D97-AF65-F5344CB8AC3E}">
        <p14:creationId xmlns:p14="http://schemas.microsoft.com/office/powerpoint/2010/main" val="2936961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194932"/>
            <a:ext cx="8229600" cy="1767181"/>
          </a:xfrm>
        </p:spPr>
        <p:txBody>
          <a:bodyPr/>
          <a:lstStyle/>
          <a:p>
            <a:r>
              <a:rPr lang="en-IN" sz="2800" dirty="0">
                <a:latin typeface="+mj-lt"/>
              </a:rPr>
              <a:t>Figure 22.22 The Tire Performance Criteria (TPC) specification number is imprinted on the sidewall of all tires used on General Motors vehicles from the factory</a:t>
            </a:r>
          </a:p>
        </p:txBody>
      </p:sp>
      <p:pic>
        <p:nvPicPr>
          <p:cNvPr id="4" name="Picture Placeholder 3" descr="An illustration shows the Tire Performance Criteria (TPC) specification number imprinted on the sidewall of a tires used on General Motors vehicles. The tire reads TPC SPEC. 1072 MS the next line has M plus S P205 by 70 R15.">
            <a:extLst>
              <a:ext uri="{FF2B5EF4-FFF2-40B4-BE49-F238E27FC236}">
                <a16:creationId xmlns:a16="http://schemas.microsoft.com/office/drawing/2014/main" id="{450E3DC8-F131-4ED5-BF19-9656B05659D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348747" y="2170322"/>
            <a:ext cx="6446507" cy="4154278"/>
          </a:xfrm>
          <a:prstGeom prst="rect">
            <a:avLst/>
          </a:prstGeom>
        </p:spPr>
      </p:pic>
    </p:spTree>
    <p:extLst>
      <p:ext uri="{BB962C8B-B14F-4D97-AF65-F5344CB8AC3E}">
        <p14:creationId xmlns:p14="http://schemas.microsoft.com/office/powerpoint/2010/main" val="1190833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98781"/>
            <a:ext cx="8229600" cy="1475085"/>
          </a:xfrm>
        </p:spPr>
        <p:txBody>
          <a:bodyPr/>
          <a:lstStyle/>
          <a:p>
            <a:r>
              <a:rPr lang="en-IN" sz="2400" dirty="0">
                <a:latin typeface="+mj-lt"/>
              </a:rPr>
              <a:t>Figure 22.23 (a) Acoustical foam is placed inside of </a:t>
            </a:r>
            <a:r>
              <a:rPr lang="en-IN" sz="2400" dirty="0" err="1">
                <a:latin typeface="+mj-lt"/>
              </a:rPr>
              <a:t>soundreducing</a:t>
            </a:r>
            <a:r>
              <a:rPr lang="en-IN" sz="2400" dirty="0">
                <a:latin typeface="+mj-lt"/>
              </a:rPr>
              <a:t> tires to dampen and prevent the creation of resonance sound that is created inside the structure of the tire itself</a:t>
            </a:r>
          </a:p>
        </p:txBody>
      </p:sp>
      <p:pic>
        <p:nvPicPr>
          <p:cNvPr id="4" name="Picture Placeholder 3" descr="An image of Acoustical foam placed inside of sound reducing tires. It is attached to an adhesive layer on the inner surface of the tire tread area.">
            <a:extLst>
              <a:ext uri="{FF2B5EF4-FFF2-40B4-BE49-F238E27FC236}">
                <a16:creationId xmlns:a16="http://schemas.microsoft.com/office/drawing/2014/main" id="{757384F7-F915-41C5-B989-08A19FAF1AC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737148" y="1991833"/>
            <a:ext cx="5669704" cy="4308975"/>
          </a:xfrm>
          <a:prstGeom prst="rect">
            <a:avLst/>
          </a:prstGeom>
        </p:spPr>
      </p:pic>
    </p:spTree>
    <p:extLst>
      <p:ext uri="{BB962C8B-B14F-4D97-AF65-F5344CB8AC3E}">
        <p14:creationId xmlns:p14="http://schemas.microsoft.com/office/powerpoint/2010/main" val="1757717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155279"/>
            <a:ext cx="4114800" cy="3512954"/>
          </a:xfrm>
        </p:spPr>
        <p:txBody>
          <a:bodyPr/>
          <a:lstStyle/>
          <a:p>
            <a:r>
              <a:rPr lang="en-IN" sz="2800" dirty="0">
                <a:latin typeface="+mj-lt"/>
              </a:rPr>
              <a:t>Figure 22.23 (b) The inside of this noise-reducing tire shows blocks of foam whereas other sound-reducing tires may use continuous strips of foam</a:t>
            </a:r>
          </a:p>
        </p:txBody>
      </p:sp>
      <p:pic>
        <p:nvPicPr>
          <p:cNvPr id="4" name="Picture Placeholder 3" descr="A photo displays an interior of the noise-reducing tire. The tire internal profile consists of blocks of foam threaded on its surface; these foams are separated by regular intervals.">
            <a:extLst>
              <a:ext uri="{FF2B5EF4-FFF2-40B4-BE49-F238E27FC236}">
                <a16:creationId xmlns:a16="http://schemas.microsoft.com/office/drawing/2014/main" id="{95FAD5C4-A07B-4186-8E56-A0A09C5A28C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4855534" y="281765"/>
            <a:ext cx="3788950" cy="5969043"/>
          </a:xfrm>
          <a:prstGeom prst="rect">
            <a:avLst/>
          </a:prstGeom>
        </p:spPr>
      </p:pic>
    </p:spTree>
    <p:extLst>
      <p:ext uri="{BB962C8B-B14F-4D97-AF65-F5344CB8AC3E}">
        <p14:creationId xmlns:p14="http://schemas.microsoft.com/office/powerpoint/2010/main" val="2944360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18525"/>
            <a:ext cx="8229600" cy="1739640"/>
          </a:xfrm>
        </p:spPr>
        <p:txBody>
          <a:bodyPr/>
          <a:lstStyle/>
          <a:p>
            <a:r>
              <a:rPr lang="en-IN" sz="2800" dirty="0">
                <a:latin typeface="+mj-lt"/>
              </a:rPr>
              <a:t>Figure 22.24 The size of the wheel is usually cast or stamped into the wheel. This wheel is 7 inch wide. The letter “J” refers to the contour of the bead seat area of the wheel</a:t>
            </a:r>
          </a:p>
        </p:txBody>
      </p:sp>
      <p:pic>
        <p:nvPicPr>
          <p:cNvPr id="4" name="Picture Placeholder 3" descr="A photo shows the size of a wheel stamped on the rim. The rim reads: 16 into 7J into 42.">
            <a:extLst>
              <a:ext uri="{FF2B5EF4-FFF2-40B4-BE49-F238E27FC236}">
                <a16:creationId xmlns:a16="http://schemas.microsoft.com/office/drawing/2014/main" id="{0712D99B-E56D-4A17-B756-40C9AACBD17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781328" y="2133600"/>
            <a:ext cx="5581344" cy="4188665"/>
          </a:xfrm>
          <a:prstGeom prst="rect">
            <a:avLst/>
          </a:prstGeom>
        </p:spPr>
      </p:pic>
    </p:spTree>
    <p:extLst>
      <p:ext uri="{BB962C8B-B14F-4D97-AF65-F5344CB8AC3E}">
        <p14:creationId xmlns:p14="http://schemas.microsoft.com/office/powerpoint/2010/main" val="830958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313386"/>
            <a:ext cx="8229600" cy="1460480"/>
          </a:xfrm>
        </p:spPr>
        <p:txBody>
          <a:bodyPr/>
          <a:lstStyle/>
          <a:p>
            <a:r>
              <a:rPr lang="en-IN" sz="2400" dirty="0">
                <a:latin typeface="+mj-lt"/>
              </a:rPr>
              <a:t>Figure 22.25 The wheel rim well provides a space for the tire to fit during mounting; the bead seat provides a tire-to-wheel sealing surface; the flange holds the beads in place</a:t>
            </a:r>
          </a:p>
        </p:txBody>
      </p:sp>
      <p:pic>
        <p:nvPicPr>
          <p:cNvPr id="4" name="Picture Placeholder 3" descr="An illustration shows the nomenclature of a wheel RIM contour. The sides that stop sideways movement of tire are called flanges, the horizontal part towards the center is called bead seats, and the center most cavity is called a well (drop center).">
            <a:extLst>
              <a:ext uri="{FF2B5EF4-FFF2-40B4-BE49-F238E27FC236}">
                <a16:creationId xmlns:a16="http://schemas.microsoft.com/office/drawing/2014/main" id="{4FCC0AD8-8CA3-49C6-9298-620CE356AAF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593737" y="1905000"/>
            <a:ext cx="5956526" cy="4413020"/>
          </a:xfrm>
          <a:prstGeom prst="rect">
            <a:avLst/>
          </a:prstGeom>
        </p:spPr>
      </p:pic>
    </p:spTree>
    <p:extLst>
      <p:ext uri="{BB962C8B-B14F-4D97-AF65-F5344CB8AC3E}">
        <p14:creationId xmlns:p14="http://schemas.microsoft.com/office/powerpoint/2010/main" val="1229566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15920"/>
            <a:ext cx="8229600" cy="1460480"/>
          </a:xfrm>
        </p:spPr>
        <p:txBody>
          <a:bodyPr/>
          <a:lstStyle/>
          <a:p>
            <a:r>
              <a:rPr lang="en-IN" sz="3200" dirty="0">
                <a:latin typeface="+mj-lt"/>
              </a:rPr>
              <a:t>Figure 22.1 (b) The tread depth is read at the top edge of the sleeve. In this example, the tread depth is 6/32 inch</a:t>
            </a:r>
          </a:p>
        </p:txBody>
      </p:sp>
      <p:pic>
        <p:nvPicPr>
          <p:cNvPr id="4" name="Picture Placeholder 3" descr="A photo shows a graduated scale on a typical tire tread depth gauge. ">
            <a:extLst>
              <a:ext uri="{FF2B5EF4-FFF2-40B4-BE49-F238E27FC236}">
                <a16:creationId xmlns:a16="http://schemas.microsoft.com/office/drawing/2014/main" id="{B37AFDB1-0232-42FA-9056-017E992F0E8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097162" y="1905000"/>
            <a:ext cx="4949677" cy="4388713"/>
          </a:xfrm>
          <a:prstGeom prst="rect">
            <a:avLst/>
          </a:prstGeom>
        </p:spPr>
      </p:pic>
    </p:spTree>
    <p:extLst>
      <p:ext uri="{BB962C8B-B14F-4D97-AF65-F5344CB8AC3E}">
        <p14:creationId xmlns:p14="http://schemas.microsoft.com/office/powerpoint/2010/main" val="949191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05565"/>
            <a:ext cx="3886200" cy="2054853"/>
          </a:xfrm>
        </p:spPr>
        <p:txBody>
          <a:bodyPr/>
          <a:lstStyle/>
          <a:p>
            <a:r>
              <a:rPr lang="en-IN" dirty="0">
                <a:latin typeface="+mj-lt"/>
              </a:rPr>
              <a:t>Figure 22.26 A cross section of a wheel showing part designations</a:t>
            </a:r>
          </a:p>
        </p:txBody>
      </p:sp>
      <p:pic>
        <p:nvPicPr>
          <p:cNvPr id="4" name="Picture Placeholder 3" descr="An illustration shows the parts of a rim. &#10;Long description is available in notes, press F6">
            <a:extLst>
              <a:ext uri="{FF2B5EF4-FFF2-40B4-BE49-F238E27FC236}">
                <a16:creationId xmlns:a16="http://schemas.microsoft.com/office/drawing/2014/main" id="{5AF0350D-CEAA-41FF-8CB9-F7C436AAE1B9}"/>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4474534" y="291929"/>
            <a:ext cx="4217556" cy="6057214"/>
          </a:xfrm>
          <a:prstGeom prst="rect">
            <a:avLst/>
          </a:prstGeom>
        </p:spPr>
      </p:pic>
    </p:spTree>
    <p:extLst>
      <p:ext uri="{BB962C8B-B14F-4D97-AF65-F5344CB8AC3E}">
        <p14:creationId xmlns:p14="http://schemas.microsoft.com/office/powerpoint/2010/main" val="4100296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135439"/>
            <a:ext cx="8229600" cy="1606528"/>
          </a:xfrm>
        </p:spPr>
        <p:txBody>
          <a:bodyPr/>
          <a:lstStyle/>
          <a:p>
            <a:r>
              <a:rPr lang="en-IN" dirty="0">
                <a:latin typeface="+mj-lt"/>
              </a:rPr>
              <a:t>Figure 22.27 Offset is the distance between the centreline of the wheel and the wheel mounting surface</a:t>
            </a:r>
          </a:p>
        </p:txBody>
      </p:sp>
      <p:pic>
        <p:nvPicPr>
          <p:cNvPr id="4" name="Picture Placeholder 3" descr="An illustration compares negative and positive off sets. The negative off set is towards the backside of the rim and positive off set is towards the front side of the rim.">
            <a:extLst>
              <a:ext uri="{FF2B5EF4-FFF2-40B4-BE49-F238E27FC236}">
                <a16:creationId xmlns:a16="http://schemas.microsoft.com/office/drawing/2014/main" id="{1F83383D-730F-4672-B960-5187AFEC099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31002" y="1905000"/>
            <a:ext cx="5481996" cy="4349957"/>
          </a:xfrm>
          <a:prstGeom prst="rect">
            <a:avLst/>
          </a:prstGeom>
        </p:spPr>
      </p:pic>
    </p:spTree>
    <p:extLst>
      <p:ext uri="{BB962C8B-B14F-4D97-AF65-F5344CB8AC3E}">
        <p14:creationId xmlns:p14="http://schemas.microsoft.com/office/powerpoint/2010/main" val="3118217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92398"/>
            <a:ext cx="4876800" cy="2573113"/>
          </a:xfrm>
        </p:spPr>
        <p:txBody>
          <a:bodyPr/>
          <a:lstStyle/>
          <a:p>
            <a:r>
              <a:rPr lang="en-IN" sz="2400" dirty="0">
                <a:latin typeface="+mj-lt"/>
              </a:rPr>
              <a:t>Figure 22.28 Back spacing (rear spacing) is the distance from the mounting pad to the edge of the rim. Most custom wheels use this measurement method to indicate the location of the mounting pad in relation to the rim</a:t>
            </a:r>
          </a:p>
        </p:txBody>
      </p:sp>
      <p:pic>
        <p:nvPicPr>
          <p:cNvPr id="4" name="Picture Placeholder 3" descr="An illustration shows a method of measuring backspacing. The rim is placed on the floor with backside on the top. A scale is placed vertically in the cavity and a rod is placed horizontally on the flanges. The reading of scale is then noted.">
            <a:extLst>
              <a:ext uri="{FF2B5EF4-FFF2-40B4-BE49-F238E27FC236}">
                <a16:creationId xmlns:a16="http://schemas.microsoft.com/office/drawing/2014/main" id="{F6AB002F-2965-40A7-B74E-E6783924370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5618691" y="255528"/>
            <a:ext cx="3033354" cy="6088581"/>
          </a:xfrm>
          <a:prstGeom prst="rect">
            <a:avLst/>
          </a:prstGeom>
        </p:spPr>
      </p:pic>
    </p:spTree>
    <p:extLst>
      <p:ext uri="{BB962C8B-B14F-4D97-AF65-F5344CB8AC3E}">
        <p14:creationId xmlns:p14="http://schemas.microsoft.com/office/powerpoint/2010/main" val="1458270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302753"/>
            <a:ext cx="8229600" cy="1460480"/>
          </a:xfrm>
        </p:spPr>
        <p:txBody>
          <a:bodyPr/>
          <a:lstStyle/>
          <a:p>
            <a:r>
              <a:rPr lang="en-IN" sz="2400" dirty="0">
                <a:latin typeface="+mj-lt"/>
              </a:rPr>
              <a:t>Figure 22.29 Bolt circle is the diameter of a circle that can be drawn through the </a:t>
            </a:r>
            <a:r>
              <a:rPr lang="en-IN" sz="2400" dirty="0" err="1">
                <a:latin typeface="+mj-lt"/>
              </a:rPr>
              <a:t>center</a:t>
            </a:r>
            <a:r>
              <a:rPr lang="en-IN" sz="2400" dirty="0">
                <a:latin typeface="+mj-lt"/>
              </a:rPr>
              <a:t> of each lug hole or stud. The bolt circle is sometimes referred to as PCD for pitch circle diameter</a:t>
            </a:r>
          </a:p>
        </p:txBody>
      </p:sp>
      <p:pic>
        <p:nvPicPr>
          <p:cNvPr id="4" name="Picture Placeholder 3" descr="An illustration shows a 4-point bolt circle. Bolt circle is the diameter of a circle that can be drawn through the center of each lug hole or stud. The bolt circle is sometimes referred to as PCD for pitch circle diameter">
            <a:extLst>
              <a:ext uri="{FF2B5EF4-FFF2-40B4-BE49-F238E27FC236}">
                <a16:creationId xmlns:a16="http://schemas.microsoft.com/office/drawing/2014/main" id="{B7A41280-3455-43FC-8243-3E3096DDBAA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312286" y="1882607"/>
            <a:ext cx="4519429" cy="4486294"/>
          </a:xfrm>
          <a:prstGeom prst="rect">
            <a:avLst/>
          </a:prstGeom>
        </p:spPr>
      </p:pic>
    </p:spTree>
    <p:extLst>
      <p:ext uri="{BB962C8B-B14F-4D97-AF65-F5344CB8AC3E}">
        <p14:creationId xmlns:p14="http://schemas.microsoft.com/office/powerpoint/2010/main" val="2139892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302753"/>
            <a:ext cx="8229600" cy="1460480"/>
          </a:xfrm>
        </p:spPr>
        <p:txBody>
          <a:bodyPr/>
          <a:lstStyle/>
          <a:p>
            <a:r>
              <a:rPr lang="en-IN" sz="2400" dirty="0">
                <a:latin typeface="+mj-lt"/>
              </a:rPr>
              <a:t>Figure 22.30 Measuring the bolt circle on a five-lug wheel is difficult, but a quick and easy way includes measuring as shown to determine the approximate bolt circle of a five-lug wheel</a:t>
            </a:r>
          </a:p>
        </p:txBody>
      </p:sp>
      <p:pic>
        <p:nvPicPr>
          <p:cNvPr id="4" name="Picture Placeholder 3" descr="An illustration shows the measurement of bolt circle on a five lug wheel. A quick and easy way includes measuring as shown to determine the approximate bolt circle of a five-lug wheel.">
            <a:extLst>
              <a:ext uri="{FF2B5EF4-FFF2-40B4-BE49-F238E27FC236}">
                <a16:creationId xmlns:a16="http://schemas.microsoft.com/office/drawing/2014/main" id="{E4D5336A-A053-44F0-94B3-79295A6EC65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518286" y="1915633"/>
            <a:ext cx="6107428" cy="4455117"/>
          </a:xfrm>
          <a:prstGeom prst="rect">
            <a:avLst/>
          </a:prstGeom>
        </p:spPr>
      </p:pic>
    </p:spTree>
    <p:extLst>
      <p:ext uri="{BB962C8B-B14F-4D97-AF65-F5344CB8AC3E}">
        <p14:creationId xmlns:p14="http://schemas.microsoft.com/office/powerpoint/2010/main" val="2963300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42957"/>
            <a:ext cx="8229600" cy="1715208"/>
          </a:xfrm>
        </p:spPr>
        <p:txBody>
          <a:bodyPr/>
          <a:lstStyle/>
          <a:p>
            <a:r>
              <a:rPr lang="en-IN" sz="2800" dirty="0">
                <a:latin typeface="+mj-lt"/>
              </a:rPr>
              <a:t>Figure 22.31 Measure </a:t>
            </a:r>
            <a:r>
              <a:rPr lang="en-IN" sz="2800" dirty="0" err="1">
                <a:latin typeface="+mj-lt"/>
              </a:rPr>
              <a:t>center</a:t>
            </a:r>
            <a:r>
              <a:rPr lang="en-IN" sz="2800" dirty="0">
                <a:latin typeface="+mj-lt"/>
              </a:rPr>
              <a:t>-to-</a:t>
            </a:r>
            <a:r>
              <a:rPr lang="en-IN" sz="2800" dirty="0" err="1">
                <a:latin typeface="+mj-lt"/>
              </a:rPr>
              <a:t>center</a:t>
            </a:r>
            <a:r>
              <a:rPr lang="en-IN" sz="2800" dirty="0">
                <a:latin typeface="+mj-lt"/>
              </a:rPr>
              <a:t> distance and compare the distance to the figures in the chart in the text to determine the diameter for a five-lug bolt circle</a:t>
            </a:r>
          </a:p>
        </p:txBody>
      </p:sp>
      <p:pic>
        <p:nvPicPr>
          <p:cNvPr id="4" name="Picture Placeholder 3" descr="An illustration shows the relation between center to center distances in 5 lug wheel to the bolt circle diameter.">
            <a:extLst>
              <a:ext uri="{FF2B5EF4-FFF2-40B4-BE49-F238E27FC236}">
                <a16:creationId xmlns:a16="http://schemas.microsoft.com/office/drawing/2014/main" id="{AE8670FA-4FC5-4A8E-A45A-0EA33B7F302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739226" y="2133600"/>
            <a:ext cx="7665549" cy="4143539"/>
          </a:xfrm>
          <a:prstGeom prst="rect">
            <a:avLst/>
          </a:prstGeom>
        </p:spPr>
      </p:pic>
    </p:spTree>
    <p:extLst>
      <p:ext uri="{BB962C8B-B14F-4D97-AF65-F5344CB8AC3E}">
        <p14:creationId xmlns:p14="http://schemas.microsoft.com/office/powerpoint/2010/main" val="838265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52131"/>
            <a:ext cx="8229600" cy="1489836"/>
          </a:xfrm>
        </p:spPr>
        <p:txBody>
          <a:bodyPr/>
          <a:lstStyle/>
          <a:p>
            <a:r>
              <a:rPr lang="en-IN" dirty="0">
                <a:latin typeface="+mj-lt"/>
              </a:rPr>
              <a:t>Figure 22.32 A typical JWL symbol for the Japan Wheel Light Metal standard mark</a:t>
            </a:r>
          </a:p>
        </p:txBody>
      </p:sp>
      <p:pic>
        <p:nvPicPr>
          <p:cNvPr id="4" name="Picture Placeholder 3" descr="A photo shows a typical JWL symbol for the Japan Wheel light Metal standard mark.">
            <a:extLst>
              <a:ext uri="{FF2B5EF4-FFF2-40B4-BE49-F238E27FC236}">
                <a16:creationId xmlns:a16="http://schemas.microsoft.com/office/drawing/2014/main" id="{52E8C250-9C41-44B2-9568-50FE361B080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605010" y="1861700"/>
            <a:ext cx="5933981" cy="4453313"/>
          </a:xfrm>
          <a:prstGeom prst="rect">
            <a:avLst/>
          </a:prstGeom>
        </p:spPr>
      </p:pic>
    </p:spTree>
    <p:extLst>
      <p:ext uri="{BB962C8B-B14F-4D97-AF65-F5344CB8AC3E}">
        <p14:creationId xmlns:p14="http://schemas.microsoft.com/office/powerpoint/2010/main" val="26516047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347332"/>
            <a:ext cx="8229600" cy="2150306"/>
          </a:xfrm>
        </p:spPr>
        <p:txBody>
          <a:bodyPr/>
          <a:lstStyle/>
          <a:p>
            <a:r>
              <a:rPr lang="en-IN" sz="2000" dirty="0">
                <a:latin typeface="+mj-lt"/>
              </a:rPr>
              <a:t>Figure 22.33 (a) A rubber snap-in style tire valve assembly. (b) A metal clamp-type tire valve assembly used on most high-pressure (over 60 PSI) tire applications such as is found on many trucks, RVs, and trailers. The internal Schrader valve threads into the valve itself and can be replaced individually, but most experts recommend replacing the entire valve assembly every time the tires are replaced to help prevent air loss</a:t>
            </a:r>
          </a:p>
        </p:txBody>
      </p:sp>
      <p:pic>
        <p:nvPicPr>
          <p:cNvPr id="4" name="Picture Placeholder 3" descr="An illustration shows a rubber snap-in style tire valve assembly and a metal clamp-type tire valve assembly.&#10;Long description is available in notes, press F6">
            <a:extLst>
              <a:ext uri="{FF2B5EF4-FFF2-40B4-BE49-F238E27FC236}">
                <a16:creationId xmlns:a16="http://schemas.microsoft.com/office/drawing/2014/main" id="{367F444F-974E-4CAC-87DC-2627FD41B64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396494" y="2634048"/>
            <a:ext cx="4351013" cy="3690552"/>
          </a:xfrm>
          <a:prstGeom prst="rect">
            <a:avLst/>
          </a:prstGeom>
        </p:spPr>
      </p:pic>
    </p:spTree>
    <p:extLst>
      <p:ext uri="{BB962C8B-B14F-4D97-AF65-F5344CB8AC3E}">
        <p14:creationId xmlns:p14="http://schemas.microsoft.com/office/powerpoint/2010/main" val="1095458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173666"/>
            <a:ext cx="8229600" cy="1366417"/>
          </a:xfrm>
        </p:spPr>
        <p:txBody>
          <a:bodyPr/>
          <a:lstStyle/>
          <a:p>
            <a:r>
              <a:rPr lang="en-IN" sz="2800" dirty="0">
                <a:latin typeface="+mj-lt"/>
              </a:rPr>
              <a:t>Figure 22.34 The tapered end of the lug nut is installed toward the wheel so that it wedges into the taper of the wheel hub</a:t>
            </a:r>
            <a:endParaRPr lang="en-IN" sz="1600" dirty="0">
              <a:latin typeface="+mj-lt"/>
            </a:endParaRPr>
          </a:p>
        </p:txBody>
      </p:sp>
      <p:pic>
        <p:nvPicPr>
          <p:cNvPr id="4" name="Picture Placeholder 3" descr="A diagram shows the different styles of available lug nuts.&#10;Long description is available in notes, press F6">
            <a:extLst>
              <a:ext uri="{FF2B5EF4-FFF2-40B4-BE49-F238E27FC236}">
                <a16:creationId xmlns:a16="http://schemas.microsoft.com/office/drawing/2014/main" id="{C6CCB211-5CF6-4C07-861C-2867660E05F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8043" b="22906"/>
          <a:stretch/>
        </p:blipFill>
        <p:spPr>
          <a:xfrm>
            <a:off x="1316296" y="1676400"/>
            <a:ext cx="6511406" cy="4616655"/>
          </a:xfrm>
          <a:prstGeom prst="rect">
            <a:avLst/>
          </a:prstGeom>
        </p:spPr>
      </p:pic>
    </p:spTree>
    <p:extLst>
      <p:ext uri="{BB962C8B-B14F-4D97-AF65-F5344CB8AC3E}">
        <p14:creationId xmlns:p14="http://schemas.microsoft.com/office/powerpoint/2010/main" val="1131406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08696"/>
            <a:ext cx="8229600" cy="1533271"/>
          </a:xfrm>
        </p:spPr>
        <p:txBody>
          <a:bodyPr/>
          <a:lstStyle/>
          <a:p>
            <a:r>
              <a:rPr lang="en-IN" dirty="0">
                <a:latin typeface="+mj-lt"/>
              </a:rPr>
              <a:t>Figure 22.35 Look carefully on the end of the wheel studs or on the lug nut for metric or left-hand thread marks</a:t>
            </a:r>
            <a:endParaRPr lang="en-IN" sz="1600" dirty="0">
              <a:latin typeface="+mj-lt"/>
            </a:endParaRPr>
          </a:p>
        </p:txBody>
      </p:sp>
      <p:pic>
        <p:nvPicPr>
          <p:cNvPr id="4" name="Picture Placeholder 3" descr="A photo displays a lug nut and a lug stud with its metric or thread markings.&#10;Long description is available in notes, press F6">
            <a:extLst>
              <a:ext uri="{FF2B5EF4-FFF2-40B4-BE49-F238E27FC236}">
                <a16:creationId xmlns:a16="http://schemas.microsoft.com/office/drawing/2014/main" id="{62FB3210-E727-4E59-B83E-EA1B76CEDE6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431755" y="1905000"/>
            <a:ext cx="6280491" cy="4428252"/>
          </a:xfrm>
          <a:prstGeom prst="rect">
            <a:avLst/>
          </a:prstGeom>
        </p:spPr>
      </p:pic>
    </p:spTree>
    <p:extLst>
      <p:ext uri="{BB962C8B-B14F-4D97-AF65-F5344CB8AC3E}">
        <p14:creationId xmlns:p14="http://schemas.microsoft.com/office/powerpoint/2010/main" val="1171585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35749"/>
            <a:ext cx="8229600" cy="1722416"/>
          </a:xfrm>
        </p:spPr>
        <p:txBody>
          <a:bodyPr/>
          <a:lstStyle/>
          <a:p>
            <a:r>
              <a:rPr lang="en-IN" sz="2800" dirty="0">
                <a:latin typeface="+mj-lt"/>
              </a:rPr>
              <a:t>Figure 22.2 Wear indicators (wear bars) are strips of bald tread that show when the tread depth is down to 2/32 inch, which is the legal limit in many states</a:t>
            </a:r>
          </a:p>
        </p:txBody>
      </p:sp>
      <p:pic>
        <p:nvPicPr>
          <p:cNvPr id="4" name="Picture Placeholder 3" descr="A photo shows wear bars of a tire. The height of these is less than the threads and 2 by 32 of an inch more than the grove.">
            <a:extLst>
              <a:ext uri="{FF2B5EF4-FFF2-40B4-BE49-F238E27FC236}">
                <a16:creationId xmlns:a16="http://schemas.microsoft.com/office/drawing/2014/main" id="{3364FDFD-9D64-440D-994C-B27C0324FC95}"/>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2545506" y="2195412"/>
            <a:ext cx="4052988" cy="4052988"/>
          </a:xfrm>
          <a:prstGeom prst="rect">
            <a:avLst/>
          </a:prstGeom>
        </p:spPr>
      </p:pic>
    </p:spTree>
    <p:extLst>
      <p:ext uri="{BB962C8B-B14F-4D97-AF65-F5344CB8AC3E}">
        <p14:creationId xmlns:p14="http://schemas.microsoft.com/office/powerpoint/2010/main" val="1521787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18518"/>
            <a:ext cx="8229600" cy="488548"/>
          </a:xfrm>
        </p:spPr>
        <p:txBody>
          <a:bodyPr/>
          <a:lstStyle/>
          <a:p>
            <a:r>
              <a:rPr lang="en-IN" dirty="0">
                <a:latin typeface="+mj-lt"/>
              </a:rPr>
              <a:t>Figure 22.36 Various styles of lug nuts</a:t>
            </a:r>
            <a:endParaRPr lang="en-IN" sz="1600" dirty="0">
              <a:latin typeface="+mj-lt"/>
            </a:endParaRPr>
          </a:p>
        </p:txBody>
      </p:sp>
      <p:pic>
        <p:nvPicPr>
          <p:cNvPr id="4" name="Picture Placeholder 3" descr="An illustration compares various styles of lug nuts. Standard tapered nuts are tapered neat the edges, tapered acorn style nuts have a cap on the nut, and straight shank nuts have a capped side and the other side has a straight shank.">
            <a:extLst>
              <a:ext uri="{FF2B5EF4-FFF2-40B4-BE49-F238E27FC236}">
                <a16:creationId xmlns:a16="http://schemas.microsoft.com/office/drawing/2014/main" id="{14F073F7-ED87-4C26-8116-EFB99E82A42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240581" y="914400"/>
            <a:ext cx="6662839" cy="5449190"/>
          </a:xfrm>
          <a:prstGeom prst="rect">
            <a:avLst/>
          </a:prstGeom>
        </p:spPr>
      </p:pic>
    </p:spTree>
    <p:extLst>
      <p:ext uri="{BB962C8B-B14F-4D97-AF65-F5344CB8AC3E}">
        <p14:creationId xmlns:p14="http://schemas.microsoft.com/office/powerpoint/2010/main" val="1381130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71132"/>
            <a:ext cx="8229600" cy="1261865"/>
          </a:xfrm>
        </p:spPr>
        <p:txBody>
          <a:bodyPr/>
          <a:lstStyle/>
          <a:p>
            <a:r>
              <a:rPr lang="en-IN" sz="2800" dirty="0">
                <a:latin typeface="+mj-lt"/>
              </a:rPr>
              <a:t>Figure 22.37 (a) A typical knock-off-type wheel showing the large three prong wing nuts and the threads on the wheel hub</a:t>
            </a:r>
            <a:endParaRPr lang="en-IN" sz="1200" dirty="0">
              <a:latin typeface="+mj-lt"/>
            </a:endParaRPr>
          </a:p>
        </p:txBody>
      </p:sp>
      <p:pic>
        <p:nvPicPr>
          <p:cNvPr id="4" name="Picture Placeholder 3" descr="A photo shows a typical knock-off-type wheel showing the large three prong wing nuts and the threads on the wheel hub and a lookalike knock-off wheel that looks like a knock-off but uses lug nuts.">
            <a:extLst>
              <a:ext uri="{FF2B5EF4-FFF2-40B4-BE49-F238E27FC236}">
                <a16:creationId xmlns:a16="http://schemas.microsoft.com/office/drawing/2014/main" id="{388C271E-01C4-4220-8E55-B7E8153B8FD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680168" y="1664617"/>
            <a:ext cx="5783665" cy="4659983"/>
          </a:xfrm>
          <a:prstGeom prst="rect">
            <a:avLst/>
          </a:prstGeom>
        </p:spPr>
      </p:pic>
    </p:spTree>
    <p:extLst>
      <p:ext uri="{BB962C8B-B14F-4D97-AF65-F5344CB8AC3E}">
        <p14:creationId xmlns:p14="http://schemas.microsoft.com/office/powerpoint/2010/main" val="3767072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194932"/>
            <a:ext cx="8229600" cy="1481951"/>
          </a:xfrm>
        </p:spPr>
        <p:txBody>
          <a:bodyPr/>
          <a:lstStyle/>
          <a:p>
            <a:r>
              <a:rPr lang="en-IN" sz="3200" dirty="0">
                <a:latin typeface="+mj-lt"/>
              </a:rPr>
              <a:t>Figure 22.37 (b) A look-alike knock-off wheel that looks like a knock-off but uses lug nuts</a:t>
            </a:r>
            <a:endParaRPr lang="en-IN" sz="1400" dirty="0">
              <a:latin typeface="+mj-lt"/>
            </a:endParaRPr>
          </a:p>
        </p:txBody>
      </p:sp>
      <p:pic>
        <p:nvPicPr>
          <p:cNvPr id="7" name="Picture Placeholder 6" descr="A photo shows a typical knock-off-type wheel showing the large three prong wing nuts and the threads on the wheel hub and a lookalike knock-off wheel that looks like a knock-off but uses lug nuts.">
            <a:extLst>
              <a:ext uri="{FF2B5EF4-FFF2-40B4-BE49-F238E27FC236}">
                <a16:creationId xmlns:a16="http://schemas.microsoft.com/office/drawing/2014/main" id="{0576FB34-B868-4B2B-9D94-5AF75A00CAC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708800" y="1763233"/>
            <a:ext cx="5726401" cy="4608391"/>
          </a:xfrm>
          <a:prstGeom prst="rect">
            <a:avLst/>
          </a:prstGeom>
        </p:spPr>
      </p:pic>
    </p:spTree>
    <p:extLst>
      <p:ext uri="{BB962C8B-B14F-4D97-AF65-F5344CB8AC3E}">
        <p14:creationId xmlns:p14="http://schemas.microsoft.com/office/powerpoint/2010/main" val="297326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173666"/>
            <a:ext cx="8229600" cy="535154"/>
          </a:xfrm>
        </p:spPr>
        <p:txBody>
          <a:bodyPr/>
          <a:lstStyle/>
          <a:p>
            <a:r>
              <a:rPr lang="en-IN" dirty="0">
                <a:latin typeface="+mj-lt"/>
              </a:rPr>
              <a:t>TIRE INSPECTION 1</a:t>
            </a:r>
            <a:endParaRPr lang="en-IN" sz="1100" dirty="0">
              <a:latin typeface="+mj-lt"/>
            </a:endParaRPr>
          </a:p>
        </p:txBody>
      </p:sp>
      <p:pic>
        <p:nvPicPr>
          <p:cNvPr id="4" name="Picture Placeholder 3" descr="A photo shows a tire information placard indicating the recommended tire inflation.">
            <a:extLst>
              <a:ext uri="{FF2B5EF4-FFF2-40B4-BE49-F238E27FC236}">
                <a16:creationId xmlns:a16="http://schemas.microsoft.com/office/drawing/2014/main" id="{CBE5FC42-0247-473A-A1D5-818F9B93064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604804" y="965490"/>
            <a:ext cx="7934393" cy="5258517"/>
          </a:xfrm>
          <a:prstGeom prst="rect">
            <a:avLst/>
          </a:prstGeom>
        </p:spPr>
      </p:pic>
    </p:spTree>
    <p:extLst>
      <p:ext uri="{BB962C8B-B14F-4D97-AF65-F5344CB8AC3E}">
        <p14:creationId xmlns:p14="http://schemas.microsoft.com/office/powerpoint/2010/main" val="3808190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173666"/>
            <a:ext cx="8229600" cy="535154"/>
          </a:xfrm>
        </p:spPr>
        <p:txBody>
          <a:bodyPr/>
          <a:lstStyle/>
          <a:p>
            <a:r>
              <a:rPr lang="en-IN" dirty="0">
                <a:latin typeface="+mj-lt"/>
              </a:rPr>
              <a:t>TIRE INSPECTION 2</a:t>
            </a:r>
            <a:endParaRPr lang="en-IN" sz="1100" dirty="0">
              <a:latin typeface="+mj-lt"/>
            </a:endParaRPr>
          </a:p>
        </p:txBody>
      </p:sp>
      <p:pic>
        <p:nvPicPr>
          <p:cNvPr id="4" name="Picture Placeholder 3" descr="A photo shows visual inspection of a tire for damage.">
            <a:extLst>
              <a:ext uri="{FF2B5EF4-FFF2-40B4-BE49-F238E27FC236}">
                <a16:creationId xmlns:a16="http://schemas.microsoft.com/office/drawing/2014/main" id="{44E67293-D89B-473C-8475-CBAA32EF13C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65132" y="937298"/>
            <a:ext cx="8013737" cy="5311102"/>
          </a:xfrm>
          <a:prstGeom prst="rect">
            <a:avLst/>
          </a:prstGeom>
        </p:spPr>
      </p:pic>
    </p:spTree>
    <p:extLst>
      <p:ext uri="{BB962C8B-B14F-4D97-AF65-F5344CB8AC3E}">
        <p14:creationId xmlns:p14="http://schemas.microsoft.com/office/powerpoint/2010/main" val="31659649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173666"/>
            <a:ext cx="8229600" cy="535154"/>
          </a:xfrm>
        </p:spPr>
        <p:txBody>
          <a:bodyPr/>
          <a:lstStyle/>
          <a:p>
            <a:r>
              <a:rPr lang="en-IN" dirty="0">
                <a:latin typeface="+mj-lt"/>
              </a:rPr>
              <a:t>TIRE INSPECTION 3</a:t>
            </a:r>
            <a:endParaRPr lang="en-IN" sz="1100" dirty="0">
              <a:latin typeface="+mj-lt"/>
            </a:endParaRPr>
          </a:p>
        </p:txBody>
      </p:sp>
      <p:pic>
        <p:nvPicPr>
          <p:cNvPr id="4" name="Picture Placeholder 3" descr="A photo shows a technician removing the tire valve cap and performing a visual check of the condition of the valve stem.">
            <a:extLst>
              <a:ext uri="{FF2B5EF4-FFF2-40B4-BE49-F238E27FC236}">
                <a16:creationId xmlns:a16="http://schemas.microsoft.com/office/drawing/2014/main" id="{ECCE524E-E606-43C1-984E-66C8DE2643B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604804" y="1015916"/>
            <a:ext cx="7934393" cy="5258517"/>
          </a:xfrm>
          <a:prstGeom prst="rect">
            <a:avLst/>
          </a:prstGeom>
        </p:spPr>
      </p:pic>
    </p:spTree>
    <p:extLst>
      <p:ext uri="{BB962C8B-B14F-4D97-AF65-F5344CB8AC3E}">
        <p14:creationId xmlns:p14="http://schemas.microsoft.com/office/powerpoint/2010/main" val="10596545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173666"/>
            <a:ext cx="8229600" cy="535154"/>
          </a:xfrm>
        </p:spPr>
        <p:txBody>
          <a:bodyPr/>
          <a:lstStyle/>
          <a:p>
            <a:r>
              <a:rPr lang="en-IN" dirty="0">
                <a:latin typeface="+mj-lt"/>
              </a:rPr>
              <a:t>TIRE INSPECTION 4</a:t>
            </a:r>
            <a:endParaRPr lang="en-IN" sz="1100" dirty="0">
              <a:latin typeface="+mj-lt"/>
            </a:endParaRPr>
          </a:p>
        </p:txBody>
      </p:sp>
      <p:pic>
        <p:nvPicPr>
          <p:cNvPr id="4" name="Picture Placeholder 3" descr="A photo shows a tire pressure gauge pushed against the tire valve.">
            <a:extLst>
              <a:ext uri="{FF2B5EF4-FFF2-40B4-BE49-F238E27FC236}">
                <a16:creationId xmlns:a16="http://schemas.microsoft.com/office/drawing/2014/main" id="{44C1A744-6696-4423-A52E-60D57659DB7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604804" y="1066083"/>
            <a:ext cx="7934393" cy="5258517"/>
          </a:xfrm>
          <a:prstGeom prst="rect">
            <a:avLst/>
          </a:prstGeom>
        </p:spPr>
      </p:pic>
    </p:spTree>
    <p:extLst>
      <p:ext uri="{BB962C8B-B14F-4D97-AF65-F5344CB8AC3E}">
        <p14:creationId xmlns:p14="http://schemas.microsoft.com/office/powerpoint/2010/main" val="2587601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173666"/>
            <a:ext cx="8229600" cy="535154"/>
          </a:xfrm>
        </p:spPr>
        <p:txBody>
          <a:bodyPr/>
          <a:lstStyle/>
          <a:p>
            <a:r>
              <a:rPr lang="en-IN" dirty="0">
                <a:latin typeface="+mj-lt"/>
              </a:rPr>
              <a:t>TIRE INSPECTION 5</a:t>
            </a:r>
            <a:endParaRPr lang="en-IN" sz="1100" dirty="0">
              <a:latin typeface="+mj-lt"/>
            </a:endParaRPr>
          </a:p>
        </p:txBody>
      </p:sp>
      <p:pic>
        <p:nvPicPr>
          <p:cNvPr id="4" name="Picture Placeholder 3" descr="A photo shows a reading of 30 on a tire pressure gauge.">
            <a:extLst>
              <a:ext uri="{FF2B5EF4-FFF2-40B4-BE49-F238E27FC236}">
                <a16:creationId xmlns:a16="http://schemas.microsoft.com/office/drawing/2014/main" id="{4A91CCF6-EED6-40F4-93E1-4A3FF72F788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65132" y="937298"/>
            <a:ext cx="8013737" cy="5311102"/>
          </a:xfrm>
          <a:prstGeom prst="rect">
            <a:avLst/>
          </a:prstGeom>
        </p:spPr>
      </p:pic>
    </p:spTree>
    <p:extLst>
      <p:ext uri="{BB962C8B-B14F-4D97-AF65-F5344CB8AC3E}">
        <p14:creationId xmlns:p14="http://schemas.microsoft.com/office/powerpoint/2010/main" val="15173118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173666"/>
            <a:ext cx="8229600" cy="535154"/>
          </a:xfrm>
        </p:spPr>
        <p:txBody>
          <a:bodyPr/>
          <a:lstStyle/>
          <a:p>
            <a:r>
              <a:rPr lang="en-IN" dirty="0">
                <a:latin typeface="+mj-lt"/>
              </a:rPr>
              <a:t>TIRE INSPECTION 6</a:t>
            </a:r>
            <a:endParaRPr lang="en-IN" sz="1100" dirty="0">
              <a:latin typeface="+mj-lt"/>
            </a:endParaRPr>
          </a:p>
        </p:txBody>
      </p:sp>
      <p:pic>
        <p:nvPicPr>
          <p:cNvPr id="4" name="Picture Placeholder 3" descr="A photo shows a typical tire depth gauge.">
            <a:extLst>
              <a:ext uri="{FF2B5EF4-FFF2-40B4-BE49-F238E27FC236}">
                <a16:creationId xmlns:a16="http://schemas.microsoft.com/office/drawing/2014/main" id="{11DD7D45-2295-42A1-A7D9-ACFF206D9EF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65132" y="1013498"/>
            <a:ext cx="8013737" cy="5311102"/>
          </a:xfrm>
          <a:prstGeom prst="rect">
            <a:avLst/>
          </a:prstGeom>
        </p:spPr>
      </p:pic>
    </p:spTree>
    <p:extLst>
      <p:ext uri="{BB962C8B-B14F-4D97-AF65-F5344CB8AC3E}">
        <p14:creationId xmlns:p14="http://schemas.microsoft.com/office/powerpoint/2010/main" val="66619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173666"/>
            <a:ext cx="8229600" cy="535154"/>
          </a:xfrm>
        </p:spPr>
        <p:txBody>
          <a:bodyPr/>
          <a:lstStyle/>
          <a:p>
            <a:r>
              <a:rPr lang="en-IN" dirty="0">
                <a:latin typeface="+mj-lt"/>
              </a:rPr>
              <a:t>TIRE INSPECTION 7</a:t>
            </a:r>
            <a:endParaRPr lang="en-IN" sz="1100" dirty="0">
              <a:latin typeface="+mj-lt"/>
            </a:endParaRPr>
          </a:p>
        </p:txBody>
      </p:sp>
      <p:pic>
        <p:nvPicPr>
          <p:cNvPr id="4" name="Picture Placeholder 3" descr="A photo shows the pin of a tire thread depth gauge pushed down into the grove of a tire.">
            <a:extLst>
              <a:ext uri="{FF2B5EF4-FFF2-40B4-BE49-F238E27FC236}">
                <a16:creationId xmlns:a16="http://schemas.microsoft.com/office/drawing/2014/main" id="{667D0909-5C64-4B7A-8FAE-58D63F4651E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41997" y="982834"/>
            <a:ext cx="8060006" cy="5341766"/>
          </a:xfrm>
          <a:prstGeom prst="rect">
            <a:avLst/>
          </a:prstGeom>
        </p:spPr>
      </p:pic>
    </p:spTree>
    <p:extLst>
      <p:ext uri="{BB962C8B-B14F-4D97-AF65-F5344CB8AC3E}">
        <p14:creationId xmlns:p14="http://schemas.microsoft.com/office/powerpoint/2010/main" val="46139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92911"/>
            <a:ext cx="8229600" cy="1849553"/>
          </a:xfrm>
        </p:spPr>
        <p:txBody>
          <a:bodyPr/>
          <a:lstStyle/>
          <a:p>
            <a:r>
              <a:rPr lang="en-IN" sz="2400" dirty="0">
                <a:latin typeface="+mj-lt"/>
              </a:rPr>
              <a:t>Figure 22.3 The tire tread runs around the circumference of the tire, and its pattern helps maintain traction. The ribs provide grip, while the grooves direct any water on the road away from the surface. The </a:t>
            </a:r>
            <a:r>
              <a:rPr lang="en-IN" sz="2400" dirty="0" err="1">
                <a:latin typeface="+mj-lt"/>
              </a:rPr>
              <a:t>sipes</a:t>
            </a:r>
            <a:r>
              <a:rPr lang="en-IN" sz="2400" dirty="0">
                <a:latin typeface="+mj-lt"/>
              </a:rPr>
              <a:t> help the tire grip the road</a:t>
            </a:r>
          </a:p>
        </p:txBody>
      </p:sp>
      <p:pic>
        <p:nvPicPr>
          <p:cNvPr id="4" name="Picture Placeholder 3" descr="An illustration shows a cut section of a tire. The parts are labeled as follows: the sides are called rim, the upper pattern is called threads, the gap between the threads is called grooves, and threads have small spikes over them.">
            <a:extLst>
              <a:ext uri="{FF2B5EF4-FFF2-40B4-BE49-F238E27FC236}">
                <a16:creationId xmlns:a16="http://schemas.microsoft.com/office/drawing/2014/main" id="{6280443C-298C-4B29-BE4F-3005AA8EA31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171353" y="2300845"/>
            <a:ext cx="4801294" cy="4033088"/>
          </a:xfrm>
          <a:prstGeom prst="rect">
            <a:avLst/>
          </a:prstGeom>
        </p:spPr>
      </p:pic>
    </p:spTree>
    <p:extLst>
      <p:ext uri="{BB962C8B-B14F-4D97-AF65-F5344CB8AC3E}">
        <p14:creationId xmlns:p14="http://schemas.microsoft.com/office/powerpoint/2010/main" val="6722091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173666"/>
            <a:ext cx="8229600" cy="535154"/>
          </a:xfrm>
        </p:spPr>
        <p:txBody>
          <a:bodyPr/>
          <a:lstStyle/>
          <a:p>
            <a:r>
              <a:rPr lang="en-IN" dirty="0">
                <a:latin typeface="+mj-lt"/>
              </a:rPr>
              <a:t>TIRE INSPECTION 8</a:t>
            </a:r>
            <a:endParaRPr lang="en-IN" sz="1100" dirty="0">
              <a:latin typeface="+mj-lt"/>
            </a:endParaRPr>
          </a:p>
        </p:txBody>
      </p:sp>
      <p:pic>
        <p:nvPicPr>
          <p:cNvPr id="4" name="Picture Placeholder 3" descr="A photo shows the reading on a tire depth gauge of 1 by 32 inch">
            <a:extLst>
              <a:ext uri="{FF2B5EF4-FFF2-40B4-BE49-F238E27FC236}">
                <a16:creationId xmlns:a16="http://schemas.microsoft.com/office/drawing/2014/main" id="{5FD11D0E-F06A-4271-829D-999A789ACE9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65132" y="963590"/>
            <a:ext cx="8013737" cy="5311102"/>
          </a:xfrm>
          <a:prstGeom prst="rect">
            <a:avLst/>
          </a:prstGeom>
        </p:spPr>
      </p:pic>
    </p:spTree>
    <p:extLst>
      <p:ext uri="{BB962C8B-B14F-4D97-AF65-F5344CB8AC3E}">
        <p14:creationId xmlns:p14="http://schemas.microsoft.com/office/powerpoint/2010/main" val="3355276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173666"/>
            <a:ext cx="8229600" cy="535154"/>
          </a:xfrm>
        </p:spPr>
        <p:txBody>
          <a:bodyPr/>
          <a:lstStyle/>
          <a:p>
            <a:r>
              <a:rPr lang="en-IN" dirty="0">
                <a:latin typeface="+mj-lt"/>
              </a:rPr>
              <a:t>TIRE INSPECTION 9</a:t>
            </a:r>
            <a:endParaRPr lang="en-IN" sz="1100" dirty="0">
              <a:latin typeface="+mj-lt"/>
            </a:endParaRPr>
          </a:p>
        </p:txBody>
      </p:sp>
      <p:pic>
        <p:nvPicPr>
          <p:cNvPr id="4" name="Picture Placeholder 3" descr="An illustration shows a one cent coin inserted into the tire grove.">
            <a:extLst>
              <a:ext uri="{FF2B5EF4-FFF2-40B4-BE49-F238E27FC236}">
                <a16:creationId xmlns:a16="http://schemas.microsoft.com/office/drawing/2014/main" id="{C53BC0FF-F35B-4CD9-8C70-D23C5FBDEDA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621404" y="1011888"/>
            <a:ext cx="7901192" cy="5236512"/>
          </a:xfrm>
          <a:prstGeom prst="rect">
            <a:avLst/>
          </a:prstGeom>
        </p:spPr>
      </p:pic>
    </p:spTree>
    <p:extLst>
      <p:ext uri="{BB962C8B-B14F-4D97-AF65-F5344CB8AC3E}">
        <p14:creationId xmlns:p14="http://schemas.microsoft.com/office/powerpoint/2010/main" val="20079762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539"/>
            <a:ext cx="8229600" cy="657225"/>
          </a:xfrm>
        </p:spPr>
        <p:txBody>
          <a:bodyPr lIns="0" tIns="0" rIns="0" bIns="0" anchor="ctr">
            <a:noAutofit/>
          </a:bodyPr>
          <a:lstStyle/>
          <a:p>
            <a:pPr>
              <a:spcBef>
                <a:spcPct val="0"/>
              </a:spcBef>
            </a:pPr>
            <a:r>
              <a:rPr lang="en-US" sz="3600" dirty="0">
                <a:latin typeface="+mj-lt"/>
                <a:ea typeface="+mj-ea"/>
                <a:cs typeface="Times New Roman" panose="02020603050405020304" pitchFamily="18" charset="0"/>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929" y="2121131"/>
            <a:ext cx="8132342" cy="2615738"/>
          </a:xfrm>
          <a:prstGeom prst="rect">
            <a:avLst/>
          </a:prstGeom>
        </p:spPr>
      </p:pic>
    </p:spTree>
    <p:extLst>
      <p:ext uri="{BB962C8B-B14F-4D97-AF65-F5344CB8AC3E}">
        <p14:creationId xmlns:p14="http://schemas.microsoft.com/office/powerpoint/2010/main" val="895899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77206"/>
            <a:ext cx="8229600" cy="1606528"/>
          </a:xfrm>
        </p:spPr>
        <p:txBody>
          <a:bodyPr/>
          <a:lstStyle/>
          <a:p>
            <a:r>
              <a:rPr lang="en-IN" sz="2000" dirty="0">
                <a:latin typeface="+mj-lt"/>
              </a:rPr>
              <a:t>Figure 22.4 Hydroplaning can occur at speeds as low as 30 mph (48 km/h). If the water is deep enough and the tire tread cannot evacuate water through its grooves fast enough, the tire can be lifted off the road surface by a layer of water. Hydroplaning occurs at lower speeds as the tire becomes worn</a:t>
            </a:r>
          </a:p>
        </p:txBody>
      </p:sp>
      <p:pic>
        <p:nvPicPr>
          <p:cNvPr id="4" name="Picture Placeholder 3" descr="An illustration shows a tire over a water puddle. In front of the tire is a wedge of water and behind is splash of the water while the tire rolls over the puddle The movement of tire over the puddle is labeled hydroplaning.">
            <a:extLst>
              <a:ext uri="{FF2B5EF4-FFF2-40B4-BE49-F238E27FC236}">
                <a16:creationId xmlns:a16="http://schemas.microsoft.com/office/drawing/2014/main" id="{20C6CFAD-61E1-4BB9-B9B9-93C3B6A3CD9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386142" y="2066064"/>
            <a:ext cx="6371716" cy="4300909"/>
          </a:xfrm>
          <a:prstGeom prst="rect">
            <a:avLst/>
          </a:prstGeom>
        </p:spPr>
      </p:pic>
    </p:spTree>
    <p:extLst>
      <p:ext uri="{BB962C8B-B14F-4D97-AF65-F5344CB8AC3E}">
        <p14:creationId xmlns:p14="http://schemas.microsoft.com/office/powerpoint/2010/main" val="1445270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06924"/>
            <a:ext cx="8229600" cy="1327709"/>
          </a:xfrm>
        </p:spPr>
        <p:txBody>
          <a:bodyPr/>
          <a:lstStyle/>
          <a:p>
            <a:r>
              <a:rPr lang="en-IN" sz="2800" dirty="0">
                <a:latin typeface="+mj-lt"/>
              </a:rPr>
              <a:t>Figure 22.5 Typical construction of a radial tire. Some tires have only one body ply, and some tires use more than two belt plies</a:t>
            </a:r>
          </a:p>
        </p:txBody>
      </p:sp>
      <p:pic>
        <p:nvPicPr>
          <p:cNvPr id="4" name="Picture Placeholder 3" descr="An illustration shows typical construction of a radial tire. Coated steel beads are encased by radial carcass, which is covered by two-ply belt, and the outer most layer is rubber.">
            <a:extLst>
              <a:ext uri="{FF2B5EF4-FFF2-40B4-BE49-F238E27FC236}">
                <a16:creationId xmlns:a16="http://schemas.microsoft.com/office/drawing/2014/main" id="{CC260AA4-4C4A-43B3-8653-B846363A4C7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493929" y="1752600"/>
            <a:ext cx="6156142" cy="4573841"/>
          </a:xfrm>
          <a:prstGeom prst="rect">
            <a:avLst/>
          </a:prstGeom>
        </p:spPr>
      </p:pic>
    </p:spTree>
    <p:extLst>
      <p:ext uri="{BB962C8B-B14F-4D97-AF65-F5344CB8AC3E}">
        <p14:creationId xmlns:p14="http://schemas.microsoft.com/office/powerpoint/2010/main" val="3494909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326066"/>
            <a:ext cx="8229600" cy="1258405"/>
          </a:xfrm>
        </p:spPr>
        <p:txBody>
          <a:bodyPr/>
          <a:lstStyle/>
          <a:p>
            <a:r>
              <a:rPr lang="en-IN" sz="2000" dirty="0">
                <a:latin typeface="+mj-lt"/>
              </a:rPr>
              <a:t>Figure 22.6 The major splice of a tire can often be seen and felt on the inside of the tire. The person who assembles (builds) the tire usually places a sticker near the major splice as a means of identification for quality control</a:t>
            </a:r>
          </a:p>
        </p:txBody>
      </p:sp>
      <p:pic>
        <p:nvPicPr>
          <p:cNvPr id="4" name="Picture Placeholder 3" descr="A photo shows a major splice which looks like a mold line and a sticker placed next to it.">
            <a:extLst>
              <a:ext uri="{FF2B5EF4-FFF2-40B4-BE49-F238E27FC236}">
                <a16:creationId xmlns:a16="http://schemas.microsoft.com/office/drawing/2014/main" id="{461CD555-339B-48D9-9A9B-A15725E644B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507059" y="1718432"/>
            <a:ext cx="6129883" cy="4606168"/>
          </a:xfrm>
          <a:prstGeom prst="rect">
            <a:avLst/>
          </a:prstGeom>
        </p:spPr>
      </p:pic>
    </p:spTree>
    <p:extLst>
      <p:ext uri="{BB962C8B-B14F-4D97-AF65-F5344CB8AC3E}">
        <p14:creationId xmlns:p14="http://schemas.microsoft.com/office/powerpoint/2010/main" val="2837467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9442DC-CD94-478F-BACF-B2E5BBA75809}"/>
              </a:ext>
            </a:extLst>
          </p:cNvPr>
          <p:cNvSpPr>
            <a:spLocks noGrp="1"/>
          </p:cNvSpPr>
          <p:nvPr>
            <p:ph type="title"/>
          </p:nvPr>
        </p:nvSpPr>
        <p:spPr>
          <a:xfrm>
            <a:off x="457200" y="277206"/>
            <a:ext cx="8229600" cy="1606528"/>
          </a:xfrm>
        </p:spPr>
        <p:txBody>
          <a:bodyPr/>
          <a:lstStyle/>
          <a:p>
            <a:r>
              <a:rPr lang="en-IN" sz="2000" dirty="0">
                <a:latin typeface="+mj-lt"/>
              </a:rPr>
              <a:t>Figure 22.7 Complete stage 1 (body plies, sidewall components, and beads) 2. Building drum expands in preparation to receive the belts and tread 3. Application of belt #1. 4. Application of belt #2. 5. Application of the tread 6. Drum retracts to release the completed green (uncured) tire</a:t>
            </a:r>
          </a:p>
        </p:txBody>
      </p:sp>
      <p:pic>
        <p:nvPicPr>
          <p:cNvPr id="4" name="Picture Placeholder 3" descr="An illustration shows 6 stages of tire construction.&#10;Long description is available in notes, press F6">
            <a:extLst>
              <a:ext uri="{FF2B5EF4-FFF2-40B4-BE49-F238E27FC236}">
                <a16:creationId xmlns:a16="http://schemas.microsoft.com/office/drawing/2014/main" id="{35805296-EBE2-448B-82A3-9F86C4EE590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112674" y="2057400"/>
            <a:ext cx="4918653" cy="4295231"/>
          </a:xfrm>
          <a:prstGeom prst="rect">
            <a:avLst/>
          </a:prstGeom>
        </p:spPr>
      </p:pic>
    </p:spTree>
    <p:extLst>
      <p:ext uri="{BB962C8B-B14F-4D97-AF65-F5344CB8AC3E}">
        <p14:creationId xmlns:p14="http://schemas.microsoft.com/office/powerpoint/2010/main" val="1712019843"/>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1_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24575</TotalTime>
  <Words>2255</Words>
  <Application>Microsoft Office PowerPoint</Application>
  <PresentationFormat>On-screen Show (4:3)</PresentationFormat>
  <Paragraphs>163</Paragraphs>
  <Slides>52</Slides>
  <Notes>52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52</vt:i4>
      </vt:variant>
    </vt:vector>
  </HeadingPairs>
  <TitlesOfParts>
    <vt:vector size="61" baseType="lpstr">
      <vt:lpstr>Arial</vt:lpstr>
      <vt:lpstr>Arial(Body)</vt:lpstr>
      <vt:lpstr>Calibri</vt:lpstr>
      <vt:lpstr>Noto Sans Symbols</vt:lpstr>
      <vt:lpstr>Times New Roman</vt:lpstr>
      <vt:lpstr>Verdana</vt:lpstr>
      <vt:lpstr>Wingdings</vt:lpstr>
      <vt:lpstr>508 Lecture</vt:lpstr>
      <vt:lpstr>1_508 Lecture</vt:lpstr>
      <vt:lpstr>Automotive Steering, Suspension and Alignment Systems</vt:lpstr>
      <vt:lpstr>Figure 22.1 (a) A typical tire tread depth gauge. The center movable plunger is pushed down into the groove of the tire</vt:lpstr>
      <vt:lpstr>Figure 22.1 (b) The tread depth is read at the top edge of the sleeve. In this example, the tread depth is 6/32 inch</vt:lpstr>
      <vt:lpstr>Figure 22.2 Wear indicators (wear bars) are strips of bald tread that show when the tread depth is down to 2/32 inch, which is the legal limit in many states</vt:lpstr>
      <vt:lpstr>Figure 22.3 The tire tread runs around the circumference of the tire, and its pattern helps maintain traction. The ribs provide grip, while the grooves direct any water on the road away from the surface. The sipes help the tire grip the road</vt:lpstr>
      <vt:lpstr>Figure 22.4 Hydroplaning can occur at speeds as low as 30 mph (48 km/h). If the water is deep enough and the tire tread cannot evacuate water through its grooves fast enough, the tire can be lifted off the road surface by a layer of water. Hydroplaning occurs at lower speeds as the tire becomes worn</vt:lpstr>
      <vt:lpstr>Figure 22.5 Typical construction of a radial tire. Some tires have only one body ply, and some tires use more than two belt plies</vt:lpstr>
      <vt:lpstr>Figure 22.6 The major splice of a tire can often be seen and felt on the inside of the tire. The person who assembles (builds) the tire usually places a sticker near the major splice as a means of identification for quality control</vt:lpstr>
      <vt:lpstr>Figure 22.7 Complete stage 1 (body plies, sidewall components, and beads) 2. Building drum expands in preparation to receive the belts and tread 3. Application of belt #1. 4. Application of belt #2. 5. Application of the tread 6. Drum retracts to release the completed green (uncured) tire</vt:lpstr>
      <vt:lpstr>Figure 22.8 After the entire tire has been assembled into a completed “green” tire, it is placed into a tire-molding machine where the tire is molded into shape and the rubber is changed chemically by the heat. This nonreversible chemical reaction is called vulcanization. (a) A segmented-type mold</vt:lpstr>
      <vt:lpstr>Figure 22.8 After the entire tire has been assembled into a completed “green” tire, it is placed into a tire-molding machine where the tire is molded into shape and the rubber is changed chemically by the heat. This nonreversible chemical reaction is called vulcanization. (b) A clamshell-type mold showing the steam-filled bladder that inflates which forces the green tire into the mold</vt:lpstr>
      <vt:lpstr>Figure 22.9 (a) Tire size designation includes crosssectional width and aspect ratio. The aspect ratio is the proportional relationship between the width and the height of the tire expressed as a percentage. (b) Cross-sectional view of a typical tire showing the terminology</vt:lpstr>
      <vt:lpstr>Figure 22.10 Notice that the overall outside diameter of the tire remains almost the same and at the same time the aspect ratio is decreased and the rim diameter is increased</vt:lpstr>
      <vt:lpstr>Figure 22.11 Typical sidewall markings for load index and speed rating following the tire size</vt:lpstr>
      <vt:lpstr>Figure 22.12 A typical door placard used on a General Motors vehicle indicating the recommended tire inflation. Note that the information also includes the size and speed rating of the tire as well as the recommended wheel size</vt:lpstr>
      <vt:lpstr>Figure 22.13 Typical “Uniform Tire Quality Grading System” (UTQGS) ratings imprinted on the tire sidewall</vt:lpstr>
      <vt:lpstr>Figure 22.14 The three-mountain peak symbol indicates that the tire is rated with the necessary snow traction to be the specified winter tire required in some states and Canadian provinces for use in the winter months</vt:lpstr>
      <vt:lpstr>Figure 22.15 Typical DOT date code. This tire was built in the 50th week of 2018. While there is no official standard for replacement intervals for tires, many experts recommend that tires be replaced, regardless of thread depth, when they are older than ten years</vt:lpstr>
      <vt:lpstr>Figure 22.16 Conicity is a fault in the tire that can cause the vehicle to pull to one side due to the cone effect (shape) of the tire</vt:lpstr>
      <vt:lpstr>Figure 22.17 Notice the angle of the belt material in this worn tire. The angle of the belt fabric can cause a “ply steer” or slight pulling force toward one side of the vehicle</vt:lpstr>
      <vt:lpstr>Figure 22.18 Slip angle is the angle between the direction the tire tread is heading and the direction it is pointed</vt:lpstr>
      <vt:lpstr>Figure 22.19 Cutaway of a run-flat tire showing the reinforced sidewalls and the required pressure sensor</vt:lpstr>
      <vt:lpstr>Figure 22.20 A conventional tire on the left and a run-flat tire on the right, showing what happens when there is no air in the tire</vt:lpstr>
      <vt:lpstr>Figure 22.21 The PAX run-flat tire system is composed of three unique components—a special asymmetrical wheel, a urethane support ring, and a special tire</vt:lpstr>
      <vt:lpstr>Figure 22.22 The Tire Performance Criteria (TPC) specification number is imprinted on the sidewall of all tires used on General Motors vehicles from the factory</vt:lpstr>
      <vt:lpstr>Figure 22.23 (a) Acoustical foam is placed inside of soundreducing tires to dampen and prevent the creation of resonance sound that is created inside the structure of the tire itself</vt:lpstr>
      <vt:lpstr>Figure 22.23 (b) The inside of this noise-reducing tire shows blocks of foam whereas other sound-reducing tires may use continuous strips of foam</vt:lpstr>
      <vt:lpstr>Figure 22.24 The size of the wheel is usually cast or stamped into the wheel. This wheel is 7 inch wide. The letter “J” refers to the contour of the bead seat area of the wheel</vt:lpstr>
      <vt:lpstr>Figure 22.25 The wheel rim well provides a space for the tire to fit during mounting; the bead seat provides a tire-to-wheel sealing surface; the flange holds the beads in place</vt:lpstr>
      <vt:lpstr>Figure 22.26 A cross section of a wheel showing part designations</vt:lpstr>
      <vt:lpstr>Figure 22.27 Offset is the distance between the centreline of the wheel and the wheel mounting surface</vt:lpstr>
      <vt:lpstr>Figure 22.28 Back spacing (rear spacing) is the distance from the mounting pad to the edge of the rim. Most custom wheels use this measurement method to indicate the location of the mounting pad in relation to the rim</vt:lpstr>
      <vt:lpstr>Figure 22.29 Bolt circle is the diameter of a circle that can be drawn through the center of each lug hole or stud. The bolt circle is sometimes referred to as PCD for pitch circle diameter</vt:lpstr>
      <vt:lpstr>Figure 22.30 Measuring the bolt circle on a five-lug wheel is difficult, but a quick and easy way includes measuring as shown to determine the approximate bolt circle of a five-lug wheel</vt:lpstr>
      <vt:lpstr>Figure 22.31 Measure center-to-center distance and compare the distance to the figures in the chart in the text to determine the diameter for a five-lug bolt circle</vt:lpstr>
      <vt:lpstr>Figure 22.32 A typical JWL symbol for the Japan Wheel Light Metal standard mark</vt:lpstr>
      <vt:lpstr>Figure 22.33 (a) A rubber snap-in style tire valve assembly. (b) A metal clamp-type tire valve assembly used on most high-pressure (over 60 PSI) tire applications such as is found on many trucks, RVs, and trailers. The internal Schrader valve threads into the valve itself and can be replaced individually, but most experts recommend replacing the entire valve assembly every time the tires are replaced to help prevent air loss</vt:lpstr>
      <vt:lpstr>Figure 22.34 The tapered end of the lug nut is installed toward the wheel so that it wedges into the taper of the wheel hub</vt:lpstr>
      <vt:lpstr>Figure 22.35 Look carefully on the end of the wheel studs or on the lug nut for metric or left-hand thread marks</vt:lpstr>
      <vt:lpstr>Figure 22.36 Various styles of lug nuts</vt:lpstr>
      <vt:lpstr>Figure 22.37 (a) A typical knock-off-type wheel showing the large three prong wing nuts and the threads on the wheel hub</vt:lpstr>
      <vt:lpstr>Figure 22.37 (b) A look-alike knock-off wheel that looks like a knock-off but uses lug nuts</vt:lpstr>
      <vt:lpstr>TIRE INSPECTION 1</vt:lpstr>
      <vt:lpstr>TIRE INSPECTION 2</vt:lpstr>
      <vt:lpstr>TIRE INSPECTION 3</vt:lpstr>
      <vt:lpstr>TIRE INSPECTION 4</vt:lpstr>
      <vt:lpstr>TIRE INSPECTION 5</vt:lpstr>
      <vt:lpstr>TIRE INSPECTION 6</vt:lpstr>
      <vt:lpstr>TIRE INSPECTION 7</vt:lpstr>
      <vt:lpstr>TIRE INSPECTION 8</vt:lpstr>
      <vt:lpstr>TIRE INSPECTION 9</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Chassis Systems, Eighth Edition, Chapter 22, Tires and Wheels</dc:title>
  <dc:subject/>
  <dc:creator>James D. Halderman</dc:creator>
  <cp:keywords>Automotive </cp:keywords>
  <cp:lastModifiedBy>Ashwina Ragunath, Integra-PDY, IN</cp:lastModifiedBy>
  <cp:revision>4782</cp:revision>
  <dcterms:created xsi:type="dcterms:W3CDTF">2014-07-14T20:04:21Z</dcterms:created>
  <dcterms:modified xsi:type="dcterms:W3CDTF">2020-01-23T06:15:16Z</dcterms:modified>
</cp:coreProperties>
</file>