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17"/>
  </p:notesMasterIdLst>
  <p:handoutMasterIdLst>
    <p:handoutMasterId r:id="rId18"/>
  </p:handoutMasterIdLst>
  <p:sldIdLst>
    <p:sldId id="1077" r:id="rId3"/>
    <p:sldId id="1087" r:id="rId4"/>
    <p:sldId id="1088" r:id="rId5"/>
    <p:sldId id="1089" r:id="rId6"/>
    <p:sldId id="1090" r:id="rId7"/>
    <p:sldId id="1091" r:id="rId8"/>
    <p:sldId id="1092" r:id="rId9"/>
    <p:sldId id="1093" r:id="rId10"/>
    <p:sldId id="1094" r:id="rId11"/>
    <p:sldId id="1095" r:id="rId12"/>
    <p:sldId id="1096" r:id="rId13"/>
    <p:sldId id="1097" r:id="rId14"/>
    <p:sldId id="1098" r:id="rId15"/>
    <p:sldId id="108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guide id="3" orient="horz" pos="3984">
          <p15:clr>
            <a:srgbClr val="A4A3A4"/>
          </p15:clr>
        </p15:guide>
        <p15:guide id="4" orient="horz" pos="384">
          <p15:clr>
            <a:srgbClr val="A4A3A4"/>
          </p15:clr>
        </p15:guide>
        <p15:guide id="5" orient="horz" pos="144">
          <p15:clr>
            <a:srgbClr val="A4A3A4"/>
          </p15:clr>
        </p15:guide>
        <p15:guide id="6" orient="horz" pos="912">
          <p15:clr>
            <a:srgbClr val="A4A3A4"/>
          </p15:clr>
        </p15:guide>
        <p15:guide id="7" orient="horz" pos="624">
          <p15:clr>
            <a:srgbClr val="A4A3A4"/>
          </p15:clr>
        </p15:guide>
        <p15:guide id="8" orient="horz" pos="1248">
          <p15:clr>
            <a:srgbClr val="A4A3A4"/>
          </p15:clr>
        </p15:guide>
        <p15:guide id="9" pos="288">
          <p15:clr>
            <a:srgbClr val="A4A3A4"/>
          </p15:clr>
        </p15:guide>
        <p15:guide id="10" pos="5472">
          <p15:clr>
            <a:srgbClr val="A4A3A4"/>
          </p15:clr>
        </p15:guide>
        <p15:guide id="11" orient="horz" pos="254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cmAuthor>
  <p:cmAuthor id="2" name="Thamizharasan Dhanaseelan" initials="TD"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50" autoAdjust="0"/>
    <p:restoredTop sz="92334" autoAdjust="0"/>
  </p:normalViewPr>
  <p:slideViewPr>
    <p:cSldViewPr>
      <p:cViewPr varScale="1">
        <p:scale>
          <a:sx n="68" d="100"/>
          <a:sy n="68" d="100"/>
        </p:scale>
        <p:origin x="1746" y="54"/>
      </p:cViewPr>
      <p:guideLst>
        <p:guide orient="horz" pos="2160"/>
        <p:guide pos="2880"/>
        <p:guide orient="horz" pos="3984"/>
        <p:guide orient="horz" pos="384"/>
        <p:guide orient="horz" pos="144"/>
        <p:guide orient="horz" pos="912"/>
        <p:guide orient="horz" pos="624"/>
        <p:guide orient="horz" pos="1248"/>
        <p:guide pos="288"/>
        <p:guide pos="5472"/>
        <p:guide orient="horz" pos="2544"/>
      </p:guideLst>
    </p:cSldViewPr>
  </p:slideViewPr>
  <p:outlineViewPr>
    <p:cViewPr>
      <p:scale>
        <a:sx n="25" d="100"/>
        <a:sy n="25"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1/23/2020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1/23/2020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Math 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Long Description:</a:t>
            </a:r>
          </a:p>
          <a:p>
            <a:r>
              <a:rPr lang="en-IN" b="0" dirty="0"/>
              <a:t>The placard reads as follows: This vehicle may include mercury added devices installed by the manufacturer</a:t>
            </a:r>
          </a:p>
          <a:p>
            <a:r>
              <a:rPr lang="en-IN" b="0" dirty="0"/>
              <a:t>• Rear seat video display</a:t>
            </a:r>
          </a:p>
          <a:p>
            <a:r>
              <a:rPr lang="en-IN" b="0" dirty="0"/>
              <a:t>• Navigation display</a:t>
            </a:r>
          </a:p>
          <a:p>
            <a:r>
              <a:rPr lang="en-IN" b="0" dirty="0"/>
              <a:t>• H.I.D headlamps</a:t>
            </a:r>
          </a:p>
          <a:p>
            <a:r>
              <a:rPr lang="en-IN" b="0" dirty="0"/>
              <a:t>Remove devices before vehicle disposal. Upon removal of devices please reuse, recycle or dispose as hazardous waste.</a:t>
            </a:r>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Long Description:</a:t>
            </a:r>
          </a:p>
          <a:p>
            <a:r>
              <a:rPr lang="en-US" sz="1200" b="0" kern="1200" dirty="0">
                <a:solidFill>
                  <a:schemeClr val="tx1"/>
                </a:solidFill>
                <a:effectLst/>
                <a:latin typeface="+mn-lt"/>
                <a:ea typeface="+mn-ea"/>
                <a:cs typeface="+mn-cs"/>
              </a:rPr>
              <a:t>The OSHA global hazardous materials labels consist of illustrations inside a diamond label. The labels are illustrated along with written name and the hazards associated with each label given below them:</a:t>
            </a:r>
          </a:p>
          <a:p>
            <a:r>
              <a:rPr lang="en-US" sz="1200" b="0" kern="1200" dirty="0">
                <a:solidFill>
                  <a:schemeClr val="tx1"/>
                </a:solidFill>
                <a:effectLst/>
                <a:latin typeface="+mn-lt"/>
                <a:ea typeface="+mn-ea"/>
                <a:cs typeface="+mn-cs"/>
              </a:rPr>
              <a:t>• Health hazard: shows the silhouette of a man</a:t>
            </a:r>
          </a:p>
          <a:p>
            <a:r>
              <a:rPr lang="en-US" sz="1200" b="0" kern="1200" dirty="0">
                <a:solidFill>
                  <a:schemeClr val="tx1"/>
                </a:solidFill>
                <a:effectLst/>
                <a:latin typeface="+mn-lt"/>
                <a:ea typeface="+mn-ea"/>
                <a:cs typeface="+mn-cs"/>
              </a:rPr>
              <a:t>• Carcinogen</a:t>
            </a:r>
          </a:p>
          <a:p>
            <a:r>
              <a:rPr lang="en-US" sz="1200" b="0" kern="1200" dirty="0">
                <a:solidFill>
                  <a:schemeClr val="tx1"/>
                </a:solidFill>
                <a:effectLst/>
                <a:latin typeface="+mn-lt"/>
                <a:ea typeface="+mn-ea"/>
                <a:cs typeface="+mn-cs"/>
              </a:rPr>
              <a:t>• Mutagenicity</a:t>
            </a:r>
          </a:p>
          <a:p>
            <a:r>
              <a:rPr lang="en-US" sz="1200" b="0" kern="1200" dirty="0">
                <a:solidFill>
                  <a:schemeClr val="tx1"/>
                </a:solidFill>
                <a:effectLst/>
                <a:latin typeface="+mn-lt"/>
                <a:ea typeface="+mn-ea"/>
                <a:cs typeface="+mn-cs"/>
              </a:rPr>
              <a:t>• Reproductive toxicity</a:t>
            </a:r>
          </a:p>
          <a:p>
            <a:r>
              <a:rPr lang="en-US" sz="1200" b="0" kern="1200" dirty="0">
                <a:solidFill>
                  <a:schemeClr val="tx1"/>
                </a:solidFill>
                <a:effectLst/>
                <a:latin typeface="+mn-lt"/>
                <a:ea typeface="+mn-ea"/>
                <a:cs typeface="+mn-cs"/>
              </a:rPr>
              <a:t>• Respiratory sensitizer</a:t>
            </a:r>
          </a:p>
          <a:p>
            <a:r>
              <a:rPr lang="en-US" sz="1200" b="0" kern="1200" dirty="0">
                <a:solidFill>
                  <a:schemeClr val="tx1"/>
                </a:solidFill>
                <a:effectLst/>
                <a:latin typeface="+mn-lt"/>
                <a:ea typeface="+mn-ea"/>
                <a:cs typeface="+mn-cs"/>
              </a:rPr>
              <a:t>• Target organ toxicity</a:t>
            </a:r>
          </a:p>
          <a:p>
            <a:r>
              <a:rPr lang="en-US" sz="1200" b="0" kern="1200" dirty="0">
                <a:solidFill>
                  <a:schemeClr val="tx1"/>
                </a:solidFill>
                <a:effectLst/>
                <a:latin typeface="+mn-lt"/>
                <a:ea typeface="+mn-ea"/>
                <a:cs typeface="+mn-cs"/>
              </a:rPr>
              <a:t>• aspiration toxicity</a:t>
            </a:r>
          </a:p>
          <a:p>
            <a:r>
              <a:rPr lang="en-US" sz="1200" b="0" kern="1200" dirty="0">
                <a:solidFill>
                  <a:schemeClr val="tx1"/>
                </a:solidFill>
                <a:effectLst/>
                <a:latin typeface="+mn-lt"/>
                <a:ea typeface="+mn-ea"/>
                <a:cs typeface="+mn-cs"/>
              </a:rPr>
              <a:t>• Flame: shows the illustration of a flame</a:t>
            </a:r>
          </a:p>
          <a:p>
            <a:r>
              <a:rPr lang="en-US" sz="1200" b="0" kern="1200" dirty="0">
                <a:solidFill>
                  <a:schemeClr val="tx1"/>
                </a:solidFill>
                <a:effectLst/>
                <a:latin typeface="+mn-lt"/>
                <a:ea typeface="+mn-ea"/>
                <a:cs typeface="+mn-cs"/>
              </a:rPr>
              <a:t>• Flammables</a:t>
            </a:r>
          </a:p>
          <a:p>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Pyrophorics</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Self-heating</a:t>
            </a:r>
          </a:p>
          <a:p>
            <a:r>
              <a:rPr lang="en-US" sz="1200" b="0" kern="1200" dirty="0">
                <a:solidFill>
                  <a:schemeClr val="tx1"/>
                </a:solidFill>
                <a:effectLst/>
                <a:latin typeface="+mn-lt"/>
                <a:ea typeface="+mn-ea"/>
                <a:cs typeface="+mn-cs"/>
              </a:rPr>
              <a:t>• Emits flammable gas</a:t>
            </a:r>
          </a:p>
          <a:p>
            <a:r>
              <a:rPr lang="en-US" sz="1200" b="0" kern="1200" dirty="0">
                <a:solidFill>
                  <a:schemeClr val="tx1"/>
                </a:solidFill>
                <a:effectLst/>
                <a:latin typeface="+mn-lt"/>
                <a:ea typeface="+mn-ea"/>
                <a:cs typeface="+mn-cs"/>
              </a:rPr>
              <a:t>• Self-</a:t>
            </a:r>
            <a:r>
              <a:rPr lang="en-US" sz="1200" b="0" kern="1200" dirty="0" err="1">
                <a:solidFill>
                  <a:schemeClr val="tx1"/>
                </a:solidFill>
                <a:effectLst/>
                <a:latin typeface="+mn-lt"/>
                <a:ea typeface="+mn-ea"/>
                <a:cs typeface="+mn-cs"/>
              </a:rPr>
              <a:t>reactives</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Organic peroxides</a:t>
            </a:r>
          </a:p>
          <a:p>
            <a:r>
              <a:rPr lang="en-US" sz="1200" b="0" kern="1200" dirty="0">
                <a:solidFill>
                  <a:schemeClr val="tx1"/>
                </a:solidFill>
                <a:effectLst/>
                <a:latin typeface="+mn-lt"/>
                <a:ea typeface="+mn-ea"/>
                <a:cs typeface="+mn-cs"/>
              </a:rPr>
              <a:t>• Exclamation mark: shows an exclamation mark</a:t>
            </a:r>
          </a:p>
          <a:p>
            <a:r>
              <a:rPr lang="en-US" sz="1200" b="0" kern="1200" dirty="0">
                <a:solidFill>
                  <a:schemeClr val="tx1"/>
                </a:solidFill>
                <a:effectLst/>
                <a:latin typeface="+mn-lt"/>
                <a:ea typeface="+mn-ea"/>
                <a:cs typeface="+mn-cs"/>
              </a:rPr>
              <a:t>• Irritant (skin and eye)</a:t>
            </a:r>
          </a:p>
          <a:p>
            <a:r>
              <a:rPr lang="en-US" sz="1200" b="0" kern="1200" dirty="0">
                <a:solidFill>
                  <a:schemeClr val="tx1"/>
                </a:solidFill>
                <a:effectLst/>
                <a:latin typeface="+mn-lt"/>
                <a:ea typeface="+mn-ea"/>
                <a:cs typeface="+mn-cs"/>
              </a:rPr>
              <a:t>• Skin sensitizer</a:t>
            </a:r>
          </a:p>
          <a:p>
            <a:r>
              <a:rPr lang="en-US" sz="1200" b="0" kern="1200" dirty="0">
                <a:solidFill>
                  <a:schemeClr val="tx1"/>
                </a:solidFill>
                <a:effectLst/>
                <a:latin typeface="+mn-lt"/>
                <a:ea typeface="+mn-ea"/>
                <a:cs typeface="+mn-cs"/>
              </a:rPr>
              <a:t>• Acute toxicity</a:t>
            </a:r>
          </a:p>
          <a:p>
            <a:r>
              <a:rPr lang="en-US" sz="1200" b="0" kern="1200" dirty="0">
                <a:solidFill>
                  <a:schemeClr val="tx1"/>
                </a:solidFill>
                <a:effectLst/>
                <a:latin typeface="+mn-lt"/>
                <a:ea typeface="+mn-ea"/>
                <a:cs typeface="+mn-cs"/>
              </a:rPr>
              <a:t>• Narcotic effects</a:t>
            </a:r>
          </a:p>
          <a:p>
            <a:r>
              <a:rPr lang="en-US" sz="1200" b="0" kern="1200" dirty="0">
                <a:solidFill>
                  <a:schemeClr val="tx1"/>
                </a:solidFill>
                <a:effectLst/>
                <a:latin typeface="+mn-lt"/>
                <a:ea typeface="+mn-ea"/>
                <a:cs typeface="+mn-cs"/>
              </a:rPr>
              <a:t>• Respiratory tract irritant</a:t>
            </a:r>
          </a:p>
          <a:p>
            <a:r>
              <a:rPr lang="en-US" sz="1200" b="0" kern="1200" dirty="0">
                <a:solidFill>
                  <a:schemeClr val="tx1"/>
                </a:solidFill>
                <a:effectLst/>
                <a:latin typeface="+mn-lt"/>
                <a:ea typeface="+mn-ea"/>
                <a:cs typeface="+mn-cs"/>
              </a:rPr>
              <a:t>• Hazardous to ozone layer non-mandatory)</a:t>
            </a:r>
          </a:p>
          <a:p>
            <a:r>
              <a:rPr lang="en-US" sz="1200" b="0" kern="1200" dirty="0">
                <a:solidFill>
                  <a:schemeClr val="tx1"/>
                </a:solidFill>
                <a:effectLst/>
                <a:latin typeface="+mn-lt"/>
                <a:ea typeface="+mn-ea"/>
                <a:cs typeface="+mn-cs"/>
              </a:rPr>
              <a:t>• Gas cylinder: shows a gas cylinder</a:t>
            </a:r>
          </a:p>
          <a:p>
            <a:r>
              <a:rPr lang="en-US" sz="1200" b="0" kern="1200" dirty="0">
                <a:solidFill>
                  <a:schemeClr val="tx1"/>
                </a:solidFill>
                <a:effectLst/>
                <a:latin typeface="+mn-lt"/>
                <a:ea typeface="+mn-ea"/>
                <a:cs typeface="+mn-cs"/>
              </a:rPr>
              <a:t>• Gases under pressure</a:t>
            </a:r>
          </a:p>
          <a:p>
            <a:r>
              <a:rPr lang="en-US" sz="1200" b="0" kern="1200" dirty="0">
                <a:solidFill>
                  <a:schemeClr val="tx1"/>
                </a:solidFill>
                <a:effectLst/>
                <a:latin typeface="+mn-lt"/>
                <a:ea typeface="+mn-ea"/>
                <a:cs typeface="+mn-cs"/>
              </a:rPr>
              <a:t>• Corrosion: shows corrosive material spilling from test tubes</a:t>
            </a:r>
          </a:p>
          <a:p>
            <a:r>
              <a:rPr lang="en-US" sz="1200" b="0" kern="1200" dirty="0">
                <a:solidFill>
                  <a:schemeClr val="tx1"/>
                </a:solidFill>
                <a:effectLst/>
                <a:latin typeface="+mn-lt"/>
                <a:ea typeface="+mn-ea"/>
                <a:cs typeface="+mn-cs"/>
              </a:rPr>
              <a:t>• Skin corrosion/burns</a:t>
            </a:r>
          </a:p>
          <a:p>
            <a:r>
              <a:rPr lang="en-US" sz="1200" b="0" kern="1200" dirty="0">
                <a:solidFill>
                  <a:schemeClr val="tx1"/>
                </a:solidFill>
                <a:effectLst/>
                <a:latin typeface="+mn-lt"/>
                <a:ea typeface="+mn-ea"/>
                <a:cs typeface="+mn-cs"/>
              </a:rPr>
              <a:t>• Eye damage</a:t>
            </a:r>
          </a:p>
          <a:p>
            <a:r>
              <a:rPr lang="en-US" sz="1200" b="0" kern="1200" dirty="0">
                <a:solidFill>
                  <a:schemeClr val="tx1"/>
                </a:solidFill>
                <a:effectLst/>
                <a:latin typeface="+mn-lt"/>
                <a:ea typeface="+mn-ea"/>
                <a:cs typeface="+mn-cs"/>
              </a:rPr>
              <a:t>• Corrosive to metals</a:t>
            </a:r>
          </a:p>
          <a:p>
            <a:r>
              <a:rPr lang="en-US" sz="1200" b="0" kern="1200" dirty="0">
                <a:solidFill>
                  <a:schemeClr val="tx1"/>
                </a:solidFill>
                <a:effectLst/>
                <a:latin typeface="+mn-lt"/>
                <a:ea typeface="+mn-ea"/>
                <a:cs typeface="+mn-cs"/>
              </a:rPr>
              <a:t>• Exploding bomb: shows an explosion</a:t>
            </a:r>
          </a:p>
          <a:p>
            <a:r>
              <a:rPr lang="en-US" sz="1200" b="0" kern="1200" dirty="0">
                <a:solidFill>
                  <a:schemeClr val="tx1"/>
                </a:solidFill>
                <a:effectLst/>
                <a:latin typeface="+mn-lt"/>
                <a:ea typeface="+mn-ea"/>
                <a:cs typeface="+mn-cs"/>
              </a:rPr>
              <a:t>• Explosives</a:t>
            </a:r>
          </a:p>
          <a:p>
            <a:r>
              <a:rPr lang="en-US" sz="1200" b="0" kern="1200" dirty="0">
                <a:solidFill>
                  <a:schemeClr val="tx1"/>
                </a:solidFill>
                <a:effectLst/>
                <a:latin typeface="+mn-lt"/>
                <a:ea typeface="+mn-ea"/>
                <a:cs typeface="+mn-cs"/>
              </a:rPr>
              <a:t>• Self-</a:t>
            </a:r>
            <a:r>
              <a:rPr lang="en-US" sz="1200" b="0" kern="1200" dirty="0" err="1">
                <a:solidFill>
                  <a:schemeClr val="tx1"/>
                </a:solidFill>
                <a:effectLst/>
                <a:latin typeface="+mn-lt"/>
                <a:ea typeface="+mn-ea"/>
                <a:cs typeface="+mn-cs"/>
              </a:rPr>
              <a:t>reactives</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Organic peroxides</a:t>
            </a:r>
          </a:p>
          <a:p>
            <a:r>
              <a:rPr lang="en-US" sz="1200" b="0" kern="1200" dirty="0">
                <a:solidFill>
                  <a:schemeClr val="tx1"/>
                </a:solidFill>
                <a:effectLst/>
                <a:latin typeface="+mn-lt"/>
                <a:ea typeface="+mn-ea"/>
                <a:cs typeface="+mn-cs"/>
              </a:rPr>
              <a:t>• Flame over circle: shows a cylinder on flame</a:t>
            </a:r>
          </a:p>
          <a:p>
            <a:r>
              <a:rPr lang="en-US" sz="1200" b="0" kern="1200" dirty="0">
                <a:solidFill>
                  <a:schemeClr val="tx1"/>
                </a:solidFill>
                <a:effectLst/>
                <a:latin typeface="+mn-lt"/>
                <a:ea typeface="+mn-ea"/>
                <a:cs typeface="+mn-cs"/>
              </a:rPr>
              <a:t>• Oxidizers</a:t>
            </a:r>
          </a:p>
          <a:p>
            <a:r>
              <a:rPr lang="en-US" sz="1200" b="0" kern="1200" dirty="0">
                <a:solidFill>
                  <a:schemeClr val="tx1"/>
                </a:solidFill>
                <a:effectLst/>
                <a:latin typeface="+mn-lt"/>
                <a:ea typeface="+mn-ea"/>
                <a:cs typeface="+mn-cs"/>
              </a:rPr>
              <a:t>• Environment (non-mandatory): shows a tree</a:t>
            </a:r>
          </a:p>
          <a:p>
            <a:r>
              <a:rPr lang="en-US" sz="1200" b="0" kern="1200" dirty="0">
                <a:solidFill>
                  <a:schemeClr val="tx1"/>
                </a:solidFill>
                <a:effectLst/>
                <a:latin typeface="+mn-lt"/>
                <a:ea typeface="+mn-ea"/>
                <a:cs typeface="+mn-cs"/>
              </a:rPr>
              <a:t>• Aquatic toxicity</a:t>
            </a:r>
          </a:p>
          <a:p>
            <a:r>
              <a:rPr lang="en-US" sz="1200" b="0" kern="1200" dirty="0">
                <a:solidFill>
                  <a:schemeClr val="tx1"/>
                </a:solidFill>
                <a:effectLst/>
                <a:latin typeface="+mn-lt"/>
                <a:ea typeface="+mn-ea"/>
                <a:cs typeface="+mn-cs"/>
              </a:rPr>
              <a:t>• Skull and crossbones: shows a skull </a:t>
            </a:r>
          </a:p>
          <a:p>
            <a:r>
              <a:rPr lang="en-US" sz="1200" b="0" kern="1200" dirty="0">
                <a:solidFill>
                  <a:schemeClr val="tx1"/>
                </a:solidFill>
                <a:effectLst/>
                <a:latin typeface="+mn-lt"/>
                <a:ea typeface="+mn-ea"/>
                <a:cs typeface="+mn-cs"/>
              </a:rPr>
              <a:t>  Acute toxicity (fatal or toxic)</a:t>
            </a:r>
            <a:endParaRPr lang="en-IN" b="0"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468421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3046453"/>
            <a:ext cx="7772400" cy="553998"/>
          </a:xfrm>
        </p:spPr>
        <p:txBody>
          <a:bodyPr anchor="b">
            <a:sp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276999"/>
          </a:xfrm>
        </p:spPr>
        <p:txBody>
          <a:bodyPr>
            <a:sp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t>1/23/2020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TextBox 8"/>
          <p:cNvSpPr txBox="1"/>
          <p:nvPr userDrawn="1"/>
        </p:nvSpPr>
        <p:spPr>
          <a:xfrm>
            <a:off x="1533525" y="6374626"/>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2021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1/23/2020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9" name="Footer Placeholder 4"/>
          <p:cNvSpPr>
            <a:spLocks noGrp="1"/>
          </p:cNvSpPr>
          <p:nvPr>
            <p:ph type="ftr" sz="quarter" idx="3"/>
          </p:nvPr>
        </p:nvSpPr>
        <p:spPr>
          <a:xfrm>
            <a:off x="3809999" y="6424902"/>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98_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604794"/>
            <a:ext cx="8229600" cy="707856"/>
          </a:xfrm>
          <a:prstGeom prst="rect">
            <a:avLst/>
          </a:prstGeom>
          <a:noFill/>
          <a:ln>
            <a:noFill/>
          </a:ln>
        </p:spPr>
        <p:txBody>
          <a:bodyPr lIns="91425" tIns="91425" rIns="91425" bIns="91425" anchor="b" anchorCtr="0">
            <a:spAutoFit/>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9" name="Shape 49"/>
          <p:cNvSpPr txBox="1">
            <a:spLocks noGrp="1"/>
          </p:cNvSpPr>
          <p:nvPr>
            <p:ph type="body" idx="1"/>
          </p:nvPr>
        </p:nvSpPr>
        <p:spPr>
          <a:xfrm>
            <a:off x="457200" y="1600200"/>
            <a:ext cx="8229600" cy="430857"/>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mj-lt"/>
                <a:ea typeface="Arial(Body)"/>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latin typeface="Arial(Body)"/>
              </a:defRPr>
            </a:lvl1p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sp>
        <p:nvSpPr>
          <p:cNvPr id="7" name="Footer Placeholder 4"/>
          <p:cNvSpPr>
            <a:spLocks noGrp="1"/>
          </p:cNvSpPr>
          <p:nvPr>
            <p:ph type="ftr" sz="quarter" idx="3"/>
          </p:nvPr>
        </p:nvSpPr>
        <p:spPr>
          <a:xfrm>
            <a:off x="3809999" y="6424902"/>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Tree>
    <p:extLst>
      <p:ext uri="{BB962C8B-B14F-4D97-AF65-F5344CB8AC3E}">
        <p14:creationId xmlns:p14="http://schemas.microsoft.com/office/powerpoint/2010/main" val="2526235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Title 6"/>
          <p:cNvSpPr>
            <a:spLocks noGrp="1"/>
          </p:cNvSpPr>
          <p:nvPr>
            <p:ph type="title"/>
          </p:nvPr>
        </p:nvSpPr>
        <p:spPr>
          <a:xfrm>
            <a:off x="489408" y="0"/>
            <a:ext cx="8229600" cy="5334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t>1/23/2020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
        <p:nvSpPr>
          <p:cNvPr id="4" name="Text Placeholder 3"/>
          <p:cNvSpPr>
            <a:spLocks noGrp="1"/>
          </p:cNvSpPr>
          <p:nvPr>
            <p:ph type="body" sz="quarter" idx="13"/>
          </p:nvPr>
        </p:nvSpPr>
        <p:spPr>
          <a:xfrm>
            <a:off x="533400" y="685800"/>
            <a:ext cx="8077200" cy="45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3" name="Text Placeholder 12"/>
          <p:cNvSpPr>
            <a:spLocks noGrp="1"/>
          </p:cNvSpPr>
          <p:nvPr>
            <p:ph type="body" sz="quarter" idx="14"/>
          </p:nvPr>
        </p:nvSpPr>
        <p:spPr>
          <a:xfrm>
            <a:off x="609600" y="1295400"/>
            <a:ext cx="7924800" cy="45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5" name="Text Placeholder 14"/>
          <p:cNvSpPr>
            <a:spLocks noGrp="1"/>
          </p:cNvSpPr>
          <p:nvPr>
            <p:ph type="body" sz="quarter" idx="15"/>
          </p:nvPr>
        </p:nvSpPr>
        <p:spPr>
          <a:xfrm>
            <a:off x="685800" y="1828800"/>
            <a:ext cx="7848600" cy="457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7" name="Text Placeholder 16"/>
          <p:cNvSpPr>
            <a:spLocks noGrp="1"/>
          </p:cNvSpPr>
          <p:nvPr>
            <p:ph type="body" sz="quarter" idx="16"/>
          </p:nvPr>
        </p:nvSpPr>
        <p:spPr>
          <a:xfrm>
            <a:off x="762000" y="2514600"/>
            <a:ext cx="7924800" cy="30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9" name="Picture Placeholder 18"/>
          <p:cNvSpPr>
            <a:spLocks noGrp="1"/>
          </p:cNvSpPr>
          <p:nvPr>
            <p:ph type="pic" sz="quarter" idx="17"/>
          </p:nvPr>
        </p:nvSpPr>
        <p:spPr>
          <a:xfrm>
            <a:off x="838200" y="3352800"/>
            <a:ext cx="7848600" cy="685800"/>
          </a:xfrm>
        </p:spPr>
        <p:txBody>
          <a:bodyPr/>
          <a:lstStyle/>
          <a:p>
            <a:endParaRPr lang="en-IN" dirty="0"/>
          </a:p>
        </p:txBody>
      </p:sp>
      <p:sp>
        <p:nvSpPr>
          <p:cNvPr id="11" name="Footer Placeholder 4"/>
          <p:cNvSpPr>
            <a:spLocks noGrp="1"/>
          </p:cNvSpPr>
          <p:nvPr>
            <p:ph type="ftr" sz="quarter" idx="3"/>
          </p:nvPr>
        </p:nvSpPr>
        <p:spPr>
          <a:xfrm>
            <a:off x="3809999" y="6424902"/>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Tree>
    <p:extLst>
      <p:ext uri="{BB962C8B-B14F-4D97-AF65-F5344CB8AC3E}">
        <p14:creationId xmlns:p14="http://schemas.microsoft.com/office/powerpoint/2010/main" val="1128581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pPr/>
              <a:t>1/23/2020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2" name="Footer Placeholder 4"/>
          <p:cNvSpPr>
            <a:spLocks noGrp="1"/>
          </p:cNvSpPr>
          <p:nvPr>
            <p:ph type="ftr" sz="quarter" idx="3"/>
          </p:nvPr>
        </p:nvSpPr>
        <p:spPr>
          <a:xfrm>
            <a:off x="3809999" y="6424902"/>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Tree>
    <p:extLst>
      <p:ext uri="{BB962C8B-B14F-4D97-AF65-F5344CB8AC3E}">
        <p14:creationId xmlns:p14="http://schemas.microsoft.com/office/powerpoint/2010/main" val="655843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pPr/>
              <a:t>1/23/2020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0" name="Footer Placeholder 4"/>
          <p:cNvSpPr>
            <a:spLocks noGrp="1"/>
          </p:cNvSpPr>
          <p:nvPr>
            <p:ph type="ftr" sz="quarter" idx="3"/>
          </p:nvPr>
        </p:nvSpPr>
        <p:spPr>
          <a:xfrm>
            <a:off x="3809999" y="6424902"/>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Tree>
    <p:extLst>
      <p:ext uri="{BB962C8B-B14F-4D97-AF65-F5344CB8AC3E}">
        <p14:creationId xmlns:p14="http://schemas.microsoft.com/office/powerpoint/2010/main" val="3818774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1/23/2020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7" name="Footer Placeholder 4"/>
          <p:cNvSpPr>
            <a:spLocks noGrp="1"/>
          </p:cNvSpPr>
          <p:nvPr>
            <p:ph type="ftr" sz="quarter" idx="3"/>
          </p:nvPr>
        </p:nvSpPr>
        <p:spPr>
          <a:xfrm>
            <a:off x="3809999" y="6424902"/>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Tree>
    <p:extLst>
      <p:ext uri="{BB962C8B-B14F-4D97-AF65-F5344CB8AC3E}">
        <p14:creationId xmlns:p14="http://schemas.microsoft.com/office/powerpoint/2010/main" val="1648189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t>1/23/2020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7" name="Footer Placeholder 4"/>
          <p:cNvSpPr>
            <a:spLocks noGrp="1"/>
          </p:cNvSpPr>
          <p:nvPr>
            <p:ph type="ftr" sz="quarter" idx="3"/>
          </p:nvPr>
        </p:nvSpPr>
        <p:spPr>
          <a:xfrm>
            <a:off x="3809999" y="6424902"/>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Tree>
    <p:extLst>
      <p:ext uri="{BB962C8B-B14F-4D97-AF65-F5344CB8AC3E}">
        <p14:creationId xmlns:p14="http://schemas.microsoft.com/office/powerpoint/2010/main" val="2410175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t>1/23/2020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4"/>
          <p:cNvSpPr>
            <a:spLocks noGrp="1"/>
          </p:cNvSpPr>
          <p:nvPr>
            <p:ph type="ftr" sz="quarter" idx="3"/>
          </p:nvPr>
        </p:nvSpPr>
        <p:spPr>
          <a:xfrm>
            <a:off x="3809999" y="6424902"/>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Tree>
    <p:extLst>
      <p:ext uri="{BB962C8B-B14F-4D97-AF65-F5344CB8AC3E}">
        <p14:creationId xmlns:p14="http://schemas.microsoft.com/office/powerpoint/2010/main" val="1767879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t>1/23/2020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Footer Placeholder 4"/>
          <p:cNvSpPr>
            <a:spLocks noGrp="1"/>
          </p:cNvSpPr>
          <p:nvPr>
            <p:ph type="ftr" sz="quarter" idx="3"/>
          </p:nvPr>
        </p:nvSpPr>
        <p:spPr>
          <a:xfrm>
            <a:off x="3809999" y="6424902"/>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Tree>
    <p:extLst>
      <p:ext uri="{BB962C8B-B14F-4D97-AF65-F5344CB8AC3E}">
        <p14:creationId xmlns:p14="http://schemas.microsoft.com/office/powerpoint/2010/main" val="419999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t>1/23/2020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Footer Placeholder 4"/>
          <p:cNvSpPr>
            <a:spLocks noGrp="1"/>
          </p:cNvSpPr>
          <p:nvPr>
            <p:ph type="ftr" sz="quarter" idx="3"/>
          </p:nvPr>
        </p:nvSpPr>
        <p:spPr>
          <a:xfrm>
            <a:off x="3809999" y="6424902"/>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Tree>
    <p:extLst>
      <p:ext uri="{BB962C8B-B14F-4D97-AF65-F5344CB8AC3E}">
        <p14:creationId xmlns:p14="http://schemas.microsoft.com/office/powerpoint/2010/main" val="2025896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1/23/2020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7" name="Footer Placeholder 4"/>
          <p:cNvSpPr txBox="1">
            <a:spLocks/>
          </p:cNvSpPr>
          <p:nvPr userDrawn="1"/>
        </p:nvSpPr>
        <p:spPr>
          <a:xfrm>
            <a:off x="3809999" y="6424902"/>
            <a:ext cx="4866589" cy="184666"/>
          </a:xfrm>
          <a:prstGeom prst="rect">
            <a:avLst/>
          </a:prstGeom>
        </p:spPr>
        <p:txBody>
          <a:bodyPr vert="horz" lIns="0" tIns="0" rIns="0" bIns="0" rtlCol="0" anchor="b">
            <a:noAutofit/>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a:latin typeface="Verdana" panose="020B0604030504040204" pitchFamily="34" charset="0"/>
                <a:ea typeface="Verdana" panose="020B0604030504040204" pitchFamily="34" charset="0"/>
                <a:cs typeface="Verdana" panose="020B0604030504040204" pitchFamily="34" charset="0"/>
              </a:rPr>
              <a:t>Copyright © </a:t>
            </a:r>
            <a:r>
              <a:rPr lang="en-US">
                <a:latin typeface="Verdana" panose="020B0604030504040204" pitchFamily="34" charset="0"/>
                <a:ea typeface="Verdana" panose="020B0604030504040204" pitchFamily="34" charset="0"/>
                <a:cs typeface="Verdana" panose="020B0604030504040204" pitchFamily="34" charset="0"/>
              </a:rPr>
              <a:t>2021 </a:t>
            </a:r>
            <a:r>
              <a:rPr lang="en-IN">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t>1/23/2020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3"/>
          </p:nvPr>
        </p:nvSpPr>
        <p:spPr>
          <a:xfrm>
            <a:off x="3809999" y="6424902"/>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Tree>
    <p:extLst>
      <p:ext uri="{BB962C8B-B14F-4D97-AF65-F5344CB8AC3E}">
        <p14:creationId xmlns:p14="http://schemas.microsoft.com/office/powerpoint/2010/main" val="3305157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t>1/23/2020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7" name="Footer Placeholder 4"/>
          <p:cNvSpPr>
            <a:spLocks noGrp="1"/>
          </p:cNvSpPr>
          <p:nvPr>
            <p:ph type="ftr" sz="quarter" idx="3"/>
          </p:nvPr>
        </p:nvSpPr>
        <p:spPr>
          <a:xfrm>
            <a:off x="3809999" y="6424902"/>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Tree>
    <p:extLst>
      <p:ext uri="{BB962C8B-B14F-4D97-AF65-F5344CB8AC3E}">
        <p14:creationId xmlns:p14="http://schemas.microsoft.com/office/powerpoint/2010/main" val="1515719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t>1/23/2020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
        <p:nvSpPr>
          <p:cNvPr id="6" name="Footer Placeholder 4"/>
          <p:cNvSpPr>
            <a:spLocks noGrp="1"/>
          </p:cNvSpPr>
          <p:nvPr>
            <p:ph type="ftr" sz="quarter" idx="3"/>
          </p:nvPr>
        </p:nvSpPr>
        <p:spPr>
          <a:xfrm>
            <a:off x="3809999" y="6424902"/>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
        <p:nvSpPr>
          <p:cNvPr id="4" name="Picture Placeholder 3"/>
          <p:cNvSpPr>
            <a:spLocks noGrp="1"/>
          </p:cNvSpPr>
          <p:nvPr>
            <p:ph type="pic" sz="quarter" idx="13"/>
          </p:nvPr>
        </p:nvSpPr>
        <p:spPr>
          <a:xfrm>
            <a:off x="685800" y="1752600"/>
            <a:ext cx="7239000" cy="1981200"/>
          </a:xfrm>
        </p:spPr>
        <p:txBody>
          <a:bodyPr/>
          <a:lstStyle/>
          <a:p>
            <a:endParaRPr lang="en-IN"/>
          </a:p>
        </p:txBody>
      </p:sp>
    </p:spTree>
    <p:extLst>
      <p:ext uri="{BB962C8B-B14F-4D97-AF65-F5344CB8AC3E}">
        <p14:creationId xmlns:p14="http://schemas.microsoft.com/office/powerpoint/2010/main" val="3857853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1/23/2020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9" name="Footer Placeholder 4"/>
          <p:cNvSpPr>
            <a:spLocks noGrp="1"/>
          </p:cNvSpPr>
          <p:nvPr>
            <p:ph type="ftr" sz="quarter" idx="3"/>
          </p:nvPr>
        </p:nvSpPr>
        <p:spPr>
          <a:xfrm>
            <a:off x="3809999" y="6424902"/>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Tree>
    <p:extLst>
      <p:ext uri="{BB962C8B-B14F-4D97-AF65-F5344CB8AC3E}">
        <p14:creationId xmlns:p14="http://schemas.microsoft.com/office/powerpoint/2010/main" val="3938744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98_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Body)"/>
                <a:ea typeface="Arial(Body)"/>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latin typeface="Arial(Body)"/>
              </a:defRPr>
            </a:lvl1p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sp>
        <p:nvSpPr>
          <p:cNvPr id="7" name="Footer Placeholder 4"/>
          <p:cNvSpPr>
            <a:spLocks noGrp="1"/>
          </p:cNvSpPr>
          <p:nvPr>
            <p:ph type="ftr" sz="quarter" idx="3"/>
          </p:nvPr>
        </p:nvSpPr>
        <p:spPr>
          <a:xfrm>
            <a:off x="3809999" y="6424902"/>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Tree>
    <p:extLst>
      <p:ext uri="{BB962C8B-B14F-4D97-AF65-F5344CB8AC3E}">
        <p14:creationId xmlns:p14="http://schemas.microsoft.com/office/powerpoint/2010/main" val="2170516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p>
            <a:r>
              <a:rPr lang="en-US" dirty="0"/>
              <a:t>Click to edit Master title style</a:t>
            </a:r>
          </a:p>
        </p:txBody>
      </p:sp>
      <p:sp>
        <p:nvSpPr>
          <p:cNvPr id="3" name="Content Placeholder 2"/>
          <p:cNvSpPr>
            <a:spLocks noGrp="1"/>
          </p:cNvSpPr>
          <p:nvPr>
            <p:ph idx="1"/>
          </p:nvPr>
        </p:nvSpPr>
        <p:spPr/>
        <p:txBody>
          <a:bodyPr>
            <a:spAutoFit/>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t>1/23/2020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7" name="Footer Placeholder 4"/>
          <p:cNvSpPr txBox="1">
            <a:spLocks/>
          </p:cNvSpPr>
          <p:nvPr userDrawn="1"/>
        </p:nvSpPr>
        <p:spPr>
          <a:xfrm>
            <a:off x="3809999" y="6424902"/>
            <a:ext cx="4866589" cy="184666"/>
          </a:xfrm>
          <a:prstGeom prst="rect">
            <a:avLst/>
          </a:prstGeom>
        </p:spPr>
        <p:txBody>
          <a:bodyPr vert="horz" lIns="0" tIns="0" rIns="0" bIns="0" rtlCol="0" anchor="b">
            <a:noAutofit/>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a:latin typeface="Verdana" panose="020B0604030504040204" pitchFamily="34" charset="0"/>
                <a:ea typeface="Verdana" panose="020B0604030504040204" pitchFamily="34" charset="0"/>
                <a:cs typeface="Verdana" panose="020B0604030504040204" pitchFamily="34" charset="0"/>
              </a:rPr>
              <a:t>Copyright © </a:t>
            </a:r>
            <a:r>
              <a:rPr lang="en-US">
                <a:latin typeface="Verdana" panose="020B0604030504040204" pitchFamily="34" charset="0"/>
                <a:ea typeface="Verdana" panose="020B0604030504040204" pitchFamily="34" charset="0"/>
                <a:cs typeface="Verdana" panose="020B0604030504040204" pitchFamily="34" charset="0"/>
              </a:rPr>
              <a:t>2021 </a:t>
            </a:r>
            <a:r>
              <a:rPr lang="en-IN">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t>1/23/2020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4"/>
          <p:cNvSpPr>
            <a:spLocks noGrp="1"/>
          </p:cNvSpPr>
          <p:nvPr>
            <p:ph type="ftr" sz="quarter" idx="3"/>
          </p:nvPr>
        </p:nvSpPr>
        <p:spPr>
          <a:xfrm>
            <a:off x="3809999" y="6424902"/>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t>1/23/2020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Footer Placeholder 4"/>
          <p:cNvSpPr>
            <a:spLocks noGrp="1"/>
          </p:cNvSpPr>
          <p:nvPr>
            <p:ph type="ftr" sz="quarter" idx="3"/>
          </p:nvPr>
        </p:nvSpPr>
        <p:spPr>
          <a:xfrm>
            <a:off x="3809999" y="6424902"/>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Tree>
    <p:extLst>
      <p:ext uri="{BB962C8B-B14F-4D97-AF65-F5344CB8AC3E}">
        <p14:creationId xmlns:p14="http://schemas.microsoft.com/office/powerpoint/2010/main" val="1225967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t>1/23/2020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Footer Placeholder 4"/>
          <p:cNvSpPr>
            <a:spLocks noGrp="1"/>
          </p:cNvSpPr>
          <p:nvPr>
            <p:ph type="ftr" sz="quarter" idx="3"/>
          </p:nvPr>
        </p:nvSpPr>
        <p:spPr>
          <a:xfrm>
            <a:off x="3809999" y="6424902"/>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Tree>
    <p:extLst>
      <p:ext uri="{BB962C8B-B14F-4D97-AF65-F5344CB8AC3E}">
        <p14:creationId xmlns:p14="http://schemas.microsoft.com/office/powerpoint/2010/main" val="2302139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t>1/23/2020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3"/>
          </p:nvPr>
        </p:nvSpPr>
        <p:spPr>
          <a:xfrm>
            <a:off x="3809999" y="6424902"/>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Tree>
    <p:extLst>
      <p:ext uri="{BB962C8B-B14F-4D97-AF65-F5344CB8AC3E}">
        <p14:creationId xmlns:p14="http://schemas.microsoft.com/office/powerpoint/2010/main" val="3183790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077231"/>
            <a:ext cx="7772400" cy="523220"/>
          </a:xfrm>
        </p:spPr>
        <p:txBody>
          <a:bodyPr anchor="b">
            <a:sp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t>1/23/2020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7" name="Footer Placeholder 4"/>
          <p:cNvSpPr>
            <a:spLocks noGrp="1"/>
          </p:cNvSpPr>
          <p:nvPr>
            <p:ph type="ftr" sz="quarter" idx="3"/>
          </p:nvPr>
        </p:nvSpPr>
        <p:spPr>
          <a:xfrm>
            <a:off x="3809999" y="6424902"/>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t>1/23/2020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
        <p:nvSpPr>
          <p:cNvPr id="6" name="Footer Placeholder 4"/>
          <p:cNvSpPr>
            <a:spLocks noGrp="1"/>
          </p:cNvSpPr>
          <p:nvPr>
            <p:ph type="ftr" sz="quarter" idx="3"/>
          </p:nvPr>
        </p:nvSpPr>
        <p:spPr>
          <a:xfrm>
            <a:off x="3809999" y="6424902"/>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58654"/>
            <a:ext cx="8229600" cy="553998"/>
          </a:xfrm>
          <a:prstGeom prst="rect">
            <a:avLst/>
          </a:prstGeom>
        </p:spPr>
        <p:txBody>
          <a:bodyPr vert="horz" lIns="0" tIns="0" rIns="0" bIns="0" rtlCol="0" anchor="b">
            <a:spAutoFit/>
          </a:bodyPr>
          <a:lstStyle/>
          <a:p>
            <a:r>
              <a:rPr lang="en-US" dirty="0"/>
              <a:t>Click to edit Master title style</a:t>
            </a:r>
          </a:p>
        </p:txBody>
      </p:sp>
      <p:sp>
        <p:nvSpPr>
          <p:cNvPr id="3" name="Text Placeholder 2"/>
          <p:cNvSpPr>
            <a:spLocks noGrp="1"/>
          </p:cNvSpPr>
          <p:nvPr>
            <p:ph type="body" idx="1"/>
          </p:nvPr>
        </p:nvSpPr>
        <p:spPr>
          <a:xfrm>
            <a:off x="457200" y="1600200"/>
            <a:ext cx="8229600" cy="2677656"/>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3809999" y="6490891"/>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1/23/2020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10" name="Picture 9" descr="Pearson Logo"/>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 id="2147483662" r:id="rId5"/>
    <p:sldLayoutId id="2147483661" r:id="rId6"/>
    <p:sldLayoutId id="2147483663" r:id="rId7"/>
    <p:sldLayoutId id="2147483651" r:id="rId8"/>
    <p:sldLayoutId id="2147483654" r:id="rId9"/>
    <p:sldLayoutId id="2147483655" r:id="rId10"/>
    <p:sldLayoutId id="2147483665" r:id="rId11"/>
    <p:sldLayoutId id="2147483696" r:id="rId12"/>
  </p:sldLayoutIdLst>
  <p:txStyles>
    <p:titleStyle>
      <a:lvl1pPr algn="l" defTabSz="914400" rtl="0" eaLnBrk="1" latinLnBrk="0" hangingPunct="1">
        <a:lnSpc>
          <a:spcPct val="100000"/>
        </a:lnSpc>
        <a:spcBef>
          <a:spcPct val="0"/>
        </a:spcBef>
        <a:buNone/>
        <a:defRPr sz="36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1/23/2020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10" name="Picture 9" descr="Pearson Logo"/>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2" name="Footer Placeholder 4"/>
          <p:cNvSpPr>
            <a:spLocks noGrp="1"/>
          </p:cNvSpPr>
          <p:nvPr>
            <p:ph type="ftr" sz="quarter" idx="3"/>
          </p:nvPr>
        </p:nvSpPr>
        <p:spPr>
          <a:xfrm>
            <a:off x="3809999" y="6424902"/>
            <a:ext cx="4866589" cy="184666"/>
          </a:xfrm>
          <a:prstGeom prst="rect">
            <a:avLst/>
          </a:prstGeom>
        </p:spPr>
        <p:txBody>
          <a:bodyPr vert="horz" lIns="0" tIns="0" rIns="0" bIns="0" rtlCol="0" anchor="b">
            <a:noAutofit/>
          </a:bodyPr>
          <a:lstStyle>
            <a:lvl1pPr algn="r">
              <a:defRPr sz="1200">
                <a:solidFill>
                  <a:schemeClr val="tx1"/>
                </a:solidFill>
              </a:defRPr>
            </a:lvl1pPr>
          </a:lstStyle>
          <a:p>
            <a:r>
              <a:rPr lang="en-IN" dirty="0">
                <a:latin typeface="Verdana" panose="020B0604030504040204" pitchFamily="34" charset="0"/>
                <a:ea typeface="Verdana" panose="020B0604030504040204" pitchFamily="34" charset="0"/>
                <a:cs typeface="Verdana" panose="020B0604030504040204" pitchFamily="34" charset="0"/>
              </a:rPr>
              <a:t>Copyright © </a:t>
            </a:r>
            <a:r>
              <a:rPr lang="en-US" dirty="0">
                <a:latin typeface="Verdana" panose="020B0604030504040204" pitchFamily="34" charset="0"/>
                <a:ea typeface="Verdana" panose="020B0604030504040204" pitchFamily="34" charset="0"/>
                <a:cs typeface="Verdana" panose="020B0604030504040204" pitchFamily="34" charset="0"/>
              </a:rPr>
              <a:t>2021 </a:t>
            </a:r>
            <a:r>
              <a:rPr lang="en-IN"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dirty="0"/>
          </a:p>
        </p:txBody>
      </p:sp>
    </p:spTree>
    <p:extLst>
      <p:ext uri="{BB962C8B-B14F-4D97-AF65-F5344CB8AC3E}">
        <p14:creationId xmlns:p14="http://schemas.microsoft.com/office/powerpoint/2010/main" val="354764469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700" y="158515"/>
            <a:ext cx="8229600" cy="553998"/>
          </a:xfrm>
        </p:spPr>
        <p:txBody>
          <a:bodyPr>
            <a:noAutofit/>
          </a:bodyPr>
          <a:lstStyle/>
          <a:p>
            <a:r>
              <a:rPr lang="en-IN" sz="2000" dirty="0"/>
              <a:t>Automotive Steering, Suspension and Alignment Systems</a:t>
            </a:r>
            <a:endParaRPr lang="en-IN" sz="2000" dirty="0"/>
          </a:p>
        </p:txBody>
      </p:sp>
      <p:sp>
        <p:nvSpPr>
          <p:cNvPr id="3" name="Text Placeholder 2"/>
          <p:cNvSpPr>
            <a:spLocks noGrp="1"/>
          </p:cNvSpPr>
          <p:nvPr>
            <p:ph type="body" sz="quarter" idx="13"/>
          </p:nvPr>
        </p:nvSpPr>
        <p:spPr>
          <a:xfrm>
            <a:off x="457200" y="930277"/>
            <a:ext cx="8229600" cy="307777"/>
          </a:xfrm>
        </p:spPr>
        <p:txBody>
          <a:bodyPr>
            <a:noAutofit/>
          </a:bodyPr>
          <a:lstStyle/>
          <a:p>
            <a:pPr marL="0" indent="0">
              <a:buNone/>
            </a:pPr>
            <a:r>
              <a:rPr lang="en-US" sz="2000" dirty="0">
                <a:solidFill>
                  <a:srgbClr val="007FA3"/>
                </a:solidFill>
              </a:rPr>
              <a:t>Eighth Edition</a:t>
            </a:r>
          </a:p>
        </p:txBody>
      </p:sp>
      <p:sp>
        <p:nvSpPr>
          <p:cNvPr id="10" name="Text Placeholder 1">
            <a:extLst>
              <a:ext uri="{FF2B5EF4-FFF2-40B4-BE49-F238E27FC236}">
                <a16:creationId xmlns:a16="http://schemas.microsoft.com/office/drawing/2014/main" id="{B90BF7CC-C13E-4975-9A72-17609AD86A49}"/>
              </a:ext>
            </a:extLst>
          </p:cNvPr>
          <p:cNvSpPr>
            <a:spLocks noGrp="1"/>
          </p:cNvSpPr>
          <p:nvPr>
            <p:ph type="body" sz="quarter" idx="14"/>
          </p:nvPr>
        </p:nvSpPr>
        <p:spPr>
          <a:xfrm>
            <a:off x="4572000" y="2847681"/>
            <a:ext cx="4114800" cy="492443"/>
          </a:xfrm>
        </p:spPr>
        <p:txBody>
          <a:bodyPr wrap="square">
            <a:noAutofit/>
          </a:bodyPr>
          <a:lstStyle/>
          <a:p>
            <a:pPr marL="0" indent="0">
              <a:buNone/>
            </a:pPr>
            <a:r>
              <a:rPr lang="en-IN" altLang="en-US" sz="3200" dirty="0">
                <a:solidFill>
                  <a:schemeClr val="tx1"/>
                </a:solidFill>
                <a:ea typeface="Verdana" panose="020B0604030504040204" pitchFamily="34" charset="0"/>
                <a:cs typeface="Verdana" panose="020B0604030504040204" pitchFamily="34" charset="0"/>
              </a:rPr>
              <a:t>Chapter 3	</a:t>
            </a:r>
          </a:p>
        </p:txBody>
      </p:sp>
      <p:sp>
        <p:nvSpPr>
          <p:cNvPr id="4" name="Text Placeholder 3"/>
          <p:cNvSpPr>
            <a:spLocks noGrp="1"/>
          </p:cNvSpPr>
          <p:nvPr>
            <p:ph type="body" sz="quarter" idx="15"/>
          </p:nvPr>
        </p:nvSpPr>
        <p:spPr>
          <a:xfrm>
            <a:off x="4572000" y="3429000"/>
            <a:ext cx="4114800" cy="615553"/>
          </a:xfrm>
        </p:spPr>
        <p:txBody>
          <a:bodyPr vert="horz" wrap="square" lIns="0" tIns="0" rIns="0" bIns="0" rtlCol="0" anchor="b">
            <a:spAutoFit/>
          </a:bodyPr>
          <a:lstStyle/>
          <a:p>
            <a:pPr marL="0" indent="0">
              <a:buNone/>
            </a:pPr>
            <a:r>
              <a:rPr lang="en-IN" sz="2000" dirty="0"/>
              <a:t>Environmental </a:t>
            </a:r>
            <a:r>
              <a:rPr lang="en-IN" sz="2000" dirty="0" smtClean="0"/>
              <a:t>and </a:t>
            </a:r>
            <a:r>
              <a:rPr lang="en-IN" sz="2000" dirty="0"/>
              <a:t>Hazardous Materials</a:t>
            </a:r>
          </a:p>
        </p:txBody>
      </p:sp>
      <p:sp>
        <p:nvSpPr>
          <p:cNvPr id="5" name="Text Placeholder 4"/>
          <p:cNvSpPr>
            <a:spLocks noGrp="1"/>
          </p:cNvSpPr>
          <p:nvPr>
            <p:ph type="body" sz="quarter" idx="16"/>
          </p:nvPr>
        </p:nvSpPr>
        <p:spPr>
          <a:xfrm>
            <a:off x="3809282" y="6427645"/>
            <a:ext cx="4876800" cy="184666"/>
          </a:xfrm>
        </p:spPr>
        <p:txBody>
          <a:bodyPr vert="horz" wrap="square" lIns="0" tIns="0" rIns="0" bIns="0" rtlCol="0">
            <a:noAutofit/>
          </a:bodyPr>
          <a:lstStyle/>
          <a:p>
            <a:pPr marL="0" indent="0" algn="r">
              <a:buNone/>
            </a:pPr>
            <a:r>
              <a:rPr lang="en-IN" sz="1200" dirty="0">
                <a:latin typeface="Verdana" panose="020B0604030504040204" pitchFamily="34" charset="0"/>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2021 </a:t>
            </a:r>
            <a:r>
              <a:rPr lang="en-IN" sz="120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
        <p:nvSpPr>
          <p:cNvPr id="6" name="Picture Placeholder 5"/>
          <p:cNvSpPr>
            <a:spLocks noGrp="1"/>
          </p:cNvSpPr>
          <p:nvPr>
            <p:ph type="pic" sz="quarter" idx="17"/>
          </p:nvPr>
        </p:nvSpPr>
        <p:spPr/>
      </p:sp>
      <p:pic>
        <p:nvPicPr>
          <p:cNvPr id="9" name="Picture 8"/>
          <p:cNvPicPr>
            <a:picLocks noChangeAspect="1"/>
          </p:cNvPicPr>
          <p:nvPr/>
        </p:nvPicPr>
        <p:blipFill>
          <a:blip r:embed="rId3"/>
          <a:stretch>
            <a:fillRect/>
          </a:stretch>
        </p:blipFill>
        <p:spPr>
          <a:xfrm>
            <a:off x="443233" y="1455818"/>
            <a:ext cx="3683726" cy="4787810"/>
          </a:xfrm>
          <a:prstGeom prst="rect">
            <a:avLst/>
          </a:prstGeom>
        </p:spPr>
      </p:pic>
    </p:spTree>
    <p:extLst>
      <p:ext uri="{BB962C8B-B14F-4D97-AF65-F5344CB8AC3E}">
        <p14:creationId xmlns:p14="http://schemas.microsoft.com/office/powerpoint/2010/main" val="2035131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4742" y="138833"/>
            <a:ext cx="8229600" cy="2215991"/>
          </a:xfrm>
        </p:spPr>
        <p:txBody>
          <a:bodyPr>
            <a:noAutofit/>
          </a:bodyPr>
          <a:lstStyle/>
          <a:p>
            <a:r>
              <a:rPr lang="en-IN" sz="3600" dirty="0">
                <a:latin typeface="+mj-lt"/>
              </a:rPr>
              <a:t>Figure 3.9 This red gasoline container holds about 30 gallons of gasoline and is used to fill vehicles used for training</a:t>
            </a:r>
          </a:p>
        </p:txBody>
      </p:sp>
      <p:pic>
        <p:nvPicPr>
          <p:cNvPr id="6" name="Picture Placeholder 5" descr="A photo shows a portable gasoline container with flammable printed on one side of the container and unleaded, gasoline printed on the top.">
            <a:extLst>
              <a:ext uri="{FF2B5EF4-FFF2-40B4-BE49-F238E27FC236}">
                <a16:creationId xmlns:a16="http://schemas.microsoft.com/office/drawing/2014/main" id="{1D9F8A4F-8AD2-4143-A2BC-A7282EC9B47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3123866" y="2438642"/>
            <a:ext cx="2910633" cy="3893305"/>
          </a:xfrm>
          <a:prstGeom prst="rect">
            <a:avLst/>
          </a:prstGeom>
        </p:spPr>
      </p:pic>
    </p:spTree>
    <p:extLst>
      <p:ext uri="{BB962C8B-B14F-4D97-AF65-F5344CB8AC3E}">
        <p14:creationId xmlns:p14="http://schemas.microsoft.com/office/powerpoint/2010/main" val="3079382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4742" y="203200"/>
            <a:ext cx="8229600" cy="1969770"/>
          </a:xfrm>
        </p:spPr>
        <p:txBody>
          <a:bodyPr>
            <a:spAutoFit/>
          </a:bodyPr>
          <a:lstStyle/>
          <a:p>
            <a:r>
              <a:rPr lang="en-IN" sz="3200" dirty="0">
                <a:latin typeface="+mj-lt"/>
              </a:rPr>
              <a:t>Figure 3.10 Air-conditioning refrigerant oil must be kept separated from other oils because it contains traces of refrigerant and must be treated as hazardous waste</a:t>
            </a:r>
          </a:p>
        </p:txBody>
      </p:sp>
      <p:pic>
        <p:nvPicPr>
          <p:cNvPr id="6" name="Picture Placeholder 5" descr="A photo shows an air-conditioning refrigerant oil barrel with a poster “ac oil only” written on it.">
            <a:extLst>
              <a:ext uri="{FF2B5EF4-FFF2-40B4-BE49-F238E27FC236}">
                <a16:creationId xmlns:a16="http://schemas.microsoft.com/office/drawing/2014/main" id="{E35ED182-A5A8-4FDF-BEFD-2B66BE6D748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971692" y="2420326"/>
            <a:ext cx="5212495" cy="3910571"/>
          </a:xfrm>
          <a:prstGeom prst="rect">
            <a:avLst/>
          </a:prstGeom>
        </p:spPr>
      </p:pic>
    </p:spTree>
    <p:extLst>
      <p:ext uri="{BB962C8B-B14F-4D97-AF65-F5344CB8AC3E}">
        <p14:creationId xmlns:p14="http://schemas.microsoft.com/office/powerpoint/2010/main" val="2209663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4574" y="155268"/>
            <a:ext cx="8229600" cy="1661993"/>
          </a:xfrm>
        </p:spPr>
        <p:txBody>
          <a:bodyPr>
            <a:noAutofit/>
          </a:bodyPr>
          <a:lstStyle/>
          <a:p>
            <a:r>
              <a:rPr lang="en-IN" sz="3600" dirty="0">
                <a:latin typeface="+mj-lt"/>
              </a:rPr>
              <a:t>Figure 3.11 Placard near driver’s door, including what devices in the vehicle contain mercury</a:t>
            </a:r>
          </a:p>
        </p:txBody>
      </p:sp>
      <p:pic>
        <p:nvPicPr>
          <p:cNvPr id="6" name="Picture Placeholder 5" descr="A photo shows a placard near the driver’s door.&#10;Long description is available in notes, press F6">
            <a:extLst>
              <a:ext uri="{FF2B5EF4-FFF2-40B4-BE49-F238E27FC236}">
                <a16:creationId xmlns:a16="http://schemas.microsoft.com/office/drawing/2014/main" id="{21F5803C-1F40-45A2-985E-65F149FD868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226914" y="2275726"/>
            <a:ext cx="6704801" cy="4050105"/>
          </a:xfrm>
          <a:prstGeom prst="rect">
            <a:avLst/>
          </a:prstGeom>
        </p:spPr>
      </p:pic>
    </p:spTree>
    <p:extLst>
      <p:ext uri="{BB962C8B-B14F-4D97-AF65-F5344CB8AC3E}">
        <p14:creationId xmlns:p14="http://schemas.microsoft.com/office/powerpoint/2010/main" val="1067460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4742" y="190500"/>
            <a:ext cx="8229600" cy="494072"/>
          </a:xfrm>
        </p:spPr>
        <p:txBody>
          <a:bodyPr>
            <a:noAutofit/>
          </a:bodyPr>
          <a:lstStyle/>
          <a:p>
            <a:r>
              <a:rPr lang="en-IN" sz="2400">
                <a:latin typeface="+mj-lt"/>
              </a:rPr>
              <a:t>Figure 3.12 </a:t>
            </a:r>
            <a:r>
              <a:rPr lang="en-IN" sz="2400" dirty="0">
                <a:latin typeface="+mj-lt"/>
              </a:rPr>
              <a:t>The OSHA global hazardous materials labels</a:t>
            </a:r>
          </a:p>
        </p:txBody>
      </p:sp>
      <p:pic>
        <p:nvPicPr>
          <p:cNvPr id="6" name="Picture Placeholder 5" descr="A figure shows OSHA global hazardous materials label.&#10;Long description is available in notes, press F6">
            <a:extLst>
              <a:ext uri="{FF2B5EF4-FFF2-40B4-BE49-F238E27FC236}">
                <a16:creationId xmlns:a16="http://schemas.microsoft.com/office/drawing/2014/main" id="{4DE16A45-83B7-484C-AA08-538C3E57C305}"/>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969186" y="877142"/>
            <a:ext cx="7223129" cy="5450738"/>
          </a:xfrm>
          <a:prstGeom prst="rect">
            <a:avLst/>
          </a:prstGeom>
        </p:spPr>
      </p:pic>
    </p:spTree>
    <p:extLst>
      <p:ext uri="{BB962C8B-B14F-4D97-AF65-F5344CB8AC3E}">
        <p14:creationId xmlns:p14="http://schemas.microsoft.com/office/powerpoint/2010/main" val="3218086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539"/>
            <a:ext cx="8229600" cy="657225"/>
          </a:xfrm>
        </p:spPr>
        <p:txBody>
          <a:bodyPr lIns="0" tIns="0" rIns="0" bIns="0" anchor="ctr">
            <a:noAutofit/>
          </a:bodyPr>
          <a:lstStyle/>
          <a:p>
            <a:pPr>
              <a:spcBef>
                <a:spcPct val="0"/>
              </a:spcBef>
            </a:pPr>
            <a:r>
              <a:rPr lang="en-US" sz="3600" dirty="0">
                <a:latin typeface="+mj-lt"/>
                <a:ea typeface="+mj-ea"/>
                <a:cs typeface="Times New Roman" panose="02020603050405020304" pitchFamily="18" charset="0"/>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929" y="2121131"/>
            <a:ext cx="8132342" cy="2615738"/>
          </a:xfrm>
          <a:prstGeom prst="rect">
            <a:avLst/>
          </a:prstGeom>
        </p:spPr>
      </p:pic>
    </p:spTree>
    <p:extLst>
      <p:ext uri="{BB962C8B-B14F-4D97-AF65-F5344CB8AC3E}">
        <p14:creationId xmlns:p14="http://schemas.microsoft.com/office/powerpoint/2010/main" val="895899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74406" y="260964"/>
            <a:ext cx="8229600" cy="2140976"/>
          </a:xfrm>
        </p:spPr>
        <p:txBody>
          <a:bodyPr>
            <a:noAutofit/>
          </a:bodyPr>
          <a:lstStyle/>
          <a:p>
            <a:r>
              <a:rPr lang="en-IN" sz="2800" dirty="0">
                <a:latin typeface="+mj-lt"/>
              </a:rPr>
              <a:t>Figure 3.1 Safety data sheets (</a:t>
            </a:r>
            <a:r>
              <a:rPr lang="en-IN" sz="2800" spc="-350" dirty="0">
                <a:latin typeface="+mj-lt"/>
              </a:rPr>
              <a:t>S D </a:t>
            </a:r>
            <a:r>
              <a:rPr lang="en-IN" sz="2800" dirty="0">
                <a:latin typeface="+mj-lt"/>
              </a:rPr>
              <a:t>S), formerly known as material safety data sheets (</a:t>
            </a:r>
            <a:r>
              <a:rPr lang="en-IN" sz="2800" spc="-350" dirty="0">
                <a:latin typeface="+mj-lt"/>
              </a:rPr>
              <a:t>M S D </a:t>
            </a:r>
            <a:r>
              <a:rPr lang="en-IN" sz="2800" dirty="0">
                <a:latin typeface="+mj-lt"/>
              </a:rPr>
              <a:t>S), should be readily available for use by anyone in the area who may come into contact with hazardous materials</a:t>
            </a:r>
          </a:p>
        </p:txBody>
      </p:sp>
      <p:pic>
        <p:nvPicPr>
          <p:cNvPr id="6" name="Picture Placeholder 5" descr="A photo shows a wall-mounted rack with safety data sheets and is labeled: “Right to know” center, safety data sheets for hazardous materials used in this area.">
            <a:extLst>
              <a:ext uri="{FF2B5EF4-FFF2-40B4-BE49-F238E27FC236}">
                <a16:creationId xmlns:a16="http://schemas.microsoft.com/office/drawing/2014/main" id="{26344F81-D969-40D5-B1D9-8E5674CDFDCF}"/>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2759718" y="2581688"/>
            <a:ext cx="3624564" cy="3747400"/>
          </a:xfrm>
          <a:prstGeom prst="rect">
            <a:avLst/>
          </a:prstGeom>
        </p:spPr>
      </p:pic>
    </p:spTree>
    <p:extLst>
      <p:ext uri="{BB962C8B-B14F-4D97-AF65-F5344CB8AC3E}">
        <p14:creationId xmlns:p14="http://schemas.microsoft.com/office/powerpoint/2010/main" val="3668168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4574" y="228600"/>
            <a:ext cx="8229600" cy="1587912"/>
          </a:xfrm>
        </p:spPr>
        <p:txBody>
          <a:bodyPr>
            <a:noAutofit/>
          </a:bodyPr>
          <a:lstStyle/>
          <a:p>
            <a:r>
              <a:rPr lang="en-IN" sz="3600" dirty="0">
                <a:latin typeface="+mj-lt"/>
              </a:rPr>
              <a:t>Figure 3.2 Tag that identifies the electrical power has been removed and service work is being done</a:t>
            </a:r>
          </a:p>
        </p:txBody>
      </p:sp>
      <p:pic>
        <p:nvPicPr>
          <p:cNvPr id="5" name="Picture Placeholder 4" descr="A photo shows a safety warning tag that is labelled “Danger, do not operate” with a blank space for signature and date at the bottom.">
            <a:extLst>
              <a:ext uri="{FF2B5EF4-FFF2-40B4-BE49-F238E27FC236}">
                <a16:creationId xmlns:a16="http://schemas.microsoft.com/office/drawing/2014/main" id="{C1EC32A3-CE92-461F-9E1E-D30D1356FDE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3174056" y="2046043"/>
            <a:ext cx="2811917" cy="4281266"/>
          </a:xfrm>
          <a:prstGeom prst="rect">
            <a:avLst/>
          </a:prstGeom>
        </p:spPr>
      </p:pic>
    </p:spTree>
    <p:extLst>
      <p:ext uri="{BB962C8B-B14F-4D97-AF65-F5344CB8AC3E}">
        <p14:creationId xmlns:p14="http://schemas.microsoft.com/office/powerpoint/2010/main" val="1093990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4742" y="241300"/>
            <a:ext cx="8229600" cy="2123768"/>
          </a:xfrm>
        </p:spPr>
        <p:txBody>
          <a:bodyPr>
            <a:noAutofit/>
          </a:bodyPr>
          <a:lstStyle/>
          <a:p>
            <a:r>
              <a:rPr lang="en-IN" sz="3600" dirty="0">
                <a:latin typeface="+mj-lt"/>
              </a:rPr>
              <a:t>Figure 3.3 All brakes should be moistened with water or solvent to help prevent brake dust from becoming airborne</a:t>
            </a:r>
          </a:p>
        </p:txBody>
      </p:sp>
      <p:pic>
        <p:nvPicPr>
          <p:cNvPr id="8" name="Picture Placeholder 7" descr="A photo shows a technician moistening the brake with solvent.">
            <a:extLst>
              <a:ext uri="{FF2B5EF4-FFF2-40B4-BE49-F238E27FC236}">
                <a16:creationId xmlns:a16="http://schemas.microsoft.com/office/drawing/2014/main" id="{13EBF9A3-992A-4B3E-8E37-5D49E2845FA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048942" y="2535148"/>
            <a:ext cx="5058101" cy="3794739"/>
          </a:xfrm>
          <a:prstGeom prst="rect">
            <a:avLst/>
          </a:prstGeom>
        </p:spPr>
      </p:pic>
    </p:spTree>
    <p:extLst>
      <p:ext uri="{BB962C8B-B14F-4D97-AF65-F5344CB8AC3E}">
        <p14:creationId xmlns:p14="http://schemas.microsoft.com/office/powerpoint/2010/main" val="531136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4742" y="228600"/>
            <a:ext cx="8229600" cy="1037304"/>
          </a:xfrm>
        </p:spPr>
        <p:txBody>
          <a:bodyPr>
            <a:noAutofit/>
          </a:bodyPr>
          <a:lstStyle/>
          <a:p>
            <a:r>
              <a:rPr lang="en-IN" sz="3600" dirty="0">
                <a:latin typeface="+mj-lt"/>
              </a:rPr>
              <a:t>Figure 3.4 A typical aboveground oil storage tank</a:t>
            </a:r>
          </a:p>
        </p:txBody>
      </p:sp>
      <p:pic>
        <p:nvPicPr>
          <p:cNvPr id="6" name="Picture Placeholder 5" descr="A photo shows a typical aboveground oil storage tank. The tank is labeled: waste oil collection only, flammable.">
            <a:extLst>
              <a:ext uri="{FF2B5EF4-FFF2-40B4-BE49-F238E27FC236}">
                <a16:creationId xmlns:a16="http://schemas.microsoft.com/office/drawing/2014/main" id="{15EB6590-391A-4C92-9D7F-291BBF74338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396853" y="1557731"/>
            <a:ext cx="6358859" cy="4770608"/>
          </a:xfrm>
          <a:prstGeom prst="rect">
            <a:avLst/>
          </a:prstGeom>
        </p:spPr>
      </p:pic>
    </p:spTree>
    <p:extLst>
      <p:ext uri="{BB962C8B-B14F-4D97-AF65-F5344CB8AC3E}">
        <p14:creationId xmlns:p14="http://schemas.microsoft.com/office/powerpoint/2010/main" val="168166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4574" y="260964"/>
            <a:ext cx="8229600" cy="2104104"/>
          </a:xfrm>
        </p:spPr>
        <p:txBody>
          <a:bodyPr>
            <a:noAutofit/>
          </a:bodyPr>
          <a:lstStyle/>
          <a:p>
            <a:r>
              <a:rPr lang="en-IN" sz="3600" dirty="0">
                <a:latin typeface="+mj-lt"/>
              </a:rPr>
              <a:t>Figure 3.5 Washing hands and removing </a:t>
            </a:r>
            <a:r>
              <a:rPr lang="en-IN" sz="3600" dirty="0" err="1">
                <a:latin typeface="+mj-lt"/>
              </a:rPr>
              <a:t>jewelry</a:t>
            </a:r>
            <a:r>
              <a:rPr lang="en-IN" sz="3600" dirty="0">
                <a:latin typeface="+mj-lt"/>
              </a:rPr>
              <a:t> are two important safety habits all service technicians should practice</a:t>
            </a:r>
          </a:p>
        </p:txBody>
      </p:sp>
      <p:pic>
        <p:nvPicPr>
          <p:cNvPr id="6" name="Picture Placeholder 5" descr="A photo shows service technician washing his hands from the sprinkler.">
            <a:extLst>
              <a:ext uri="{FF2B5EF4-FFF2-40B4-BE49-F238E27FC236}">
                <a16:creationId xmlns:a16="http://schemas.microsoft.com/office/drawing/2014/main" id="{D7A80243-56C2-4BA1-8F6C-F4ACF092554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998108" y="2458902"/>
            <a:ext cx="5159769" cy="3871013"/>
          </a:xfrm>
          <a:prstGeom prst="rect">
            <a:avLst/>
          </a:prstGeom>
        </p:spPr>
      </p:pic>
    </p:spTree>
    <p:extLst>
      <p:ext uri="{BB962C8B-B14F-4D97-AF65-F5344CB8AC3E}">
        <p14:creationId xmlns:p14="http://schemas.microsoft.com/office/powerpoint/2010/main" val="956593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4574" y="228600"/>
            <a:ext cx="8229600" cy="1039760"/>
          </a:xfrm>
        </p:spPr>
        <p:txBody>
          <a:bodyPr>
            <a:noAutofit/>
          </a:bodyPr>
          <a:lstStyle/>
          <a:p>
            <a:r>
              <a:rPr lang="en-IN" sz="3600" dirty="0">
                <a:latin typeface="+mj-lt"/>
              </a:rPr>
              <a:t>Figure 3.6 Typical fireproof flammable storage cabinet</a:t>
            </a:r>
          </a:p>
        </p:txBody>
      </p:sp>
      <p:pic>
        <p:nvPicPr>
          <p:cNvPr id="6" name="Picture Placeholder 5" descr="A photo shows a typical fireproof flammable storage cabinet with “flammable keep fire away” written on the upper side of the cabinet door.">
            <a:extLst>
              <a:ext uri="{FF2B5EF4-FFF2-40B4-BE49-F238E27FC236}">
                <a16:creationId xmlns:a16="http://schemas.microsoft.com/office/drawing/2014/main" id="{BF273058-F21F-4BAF-AA82-5AE46B2C39F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917155" y="1465780"/>
            <a:ext cx="5324438" cy="4789539"/>
          </a:xfrm>
          <a:prstGeom prst="rect">
            <a:avLst/>
          </a:prstGeom>
        </p:spPr>
      </p:pic>
    </p:spTree>
    <p:extLst>
      <p:ext uri="{BB962C8B-B14F-4D97-AF65-F5344CB8AC3E}">
        <p14:creationId xmlns:p14="http://schemas.microsoft.com/office/powerpoint/2010/main" val="1875020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4742" y="241300"/>
            <a:ext cx="8229600" cy="1570704"/>
          </a:xfrm>
        </p:spPr>
        <p:txBody>
          <a:bodyPr>
            <a:noAutofit/>
          </a:bodyPr>
          <a:lstStyle/>
          <a:p>
            <a:r>
              <a:rPr lang="en-IN" sz="3600" dirty="0">
                <a:latin typeface="+mj-lt"/>
              </a:rPr>
              <a:t>Figure 3.7 Using a water-based cleaning system helps reduce the hazards from using strong chemicals</a:t>
            </a:r>
          </a:p>
        </p:txBody>
      </p:sp>
      <p:pic>
        <p:nvPicPr>
          <p:cNvPr id="6" name="Picture Placeholder 5" descr="A photo shows a ChemFree washer, a water-based cleaning system.">
            <a:extLst>
              <a:ext uri="{FF2B5EF4-FFF2-40B4-BE49-F238E27FC236}">
                <a16:creationId xmlns:a16="http://schemas.microsoft.com/office/drawing/2014/main" id="{032BDE29-C30E-494C-B36E-190B86B3933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843674" y="2103939"/>
            <a:ext cx="5477200" cy="4220220"/>
          </a:xfrm>
          <a:prstGeom prst="rect">
            <a:avLst/>
          </a:prstGeom>
        </p:spPr>
      </p:pic>
    </p:spTree>
    <p:extLst>
      <p:ext uri="{BB962C8B-B14F-4D97-AF65-F5344CB8AC3E}">
        <p14:creationId xmlns:p14="http://schemas.microsoft.com/office/powerpoint/2010/main" val="113862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311309"/>
            <a:ext cx="8229600" cy="2215991"/>
          </a:xfrm>
        </p:spPr>
        <p:txBody>
          <a:bodyPr>
            <a:spAutoFit/>
          </a:bodyPr>
          <a:lstStyle/>
          <a:p>
            <a:r>
              <a:rPr lang="en-IN" sz="2400" dirty="0">
                <a:latin typeface="+mj-lt"/>
              </a:rPr>
              <a:t>Figure 3.8 Used antifreeze coolant should be kept separate and stored in a </a:t>
            </a:r>
            <a:r>
              <a:rPr lang="en-IN" sz="2400" dirty="0" err="1">
                <a:latin typeface="+mj-lt"/>
              </a:rPr>
              <a:t>leakproof</a:t>
            </a:r>
            <a:r>
              <a:rPr lang="en-IN" sz="2400" dirty="0">
                <a:latin typeface="+mj-lt"/>
              </a:rPr>
              <a:t> container until it can be recycled or disposed of according to federal, state, and local laws. note that the storage barrel is placed inside another container to catch any coolant that may spill out of the inside barrel</a:t>
            </a:r>
          </a:p>
        </p:txBody>
      </p:sp>
      <p:pic>
        <p:nvPicPr>
          <p:cNvPr id="10" name="Picture Placeholder 9" descr="A photo shows a used anti-freeze coolant kept in a leak proof container which in turn is kept in a storage barrel.">
            <a:extLst>
              <a:ext uri="{FF2B5EF4-FFF2-40B4-BE49-F238E27FC236}">
                <a16:creationId xmlns:a16="http://schemas.microsoft.com/office/drawing/2014/main" id="{8BA1DAE5-112A-4826-A5FB-9E53A4827796}"/>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2446801" y="2696304"/>
            <a:ext cx="4270947" cy="3633254"/>
          </a:xfrm>
          <a:prstGeom prst="rect">
            <a:avLst/>
          </a:prstGeom>
        </p:spPr>
      </p:pic>
    </p:spTree>
    <p:extLst>
      <p:ext uri="{BB962C8B-B14F-4D97-AF65-F5344CB8AC3E}">
        <p14:creationId xmlns:p14="http://schemas.microsoft.com/office/powerpoint/2010/main" val="3088548231"/>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1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24462</TotalTime>
  <Words>579</Words>
  <Application>Microsoft Office PowerPoint</Application>
  <PresentationFormat>On-screen Show (4:3)</PresentationFormat>
  <Paragraphs>80</Paragraphs>
  <Slides>14</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Arial(Body)</vt:lpstr>
      <vt:lpstr>Noto Sans Symbols</vt:lpstr>
      <vt:lpstr>Times New Roman</vt:lpstr>
      <vt:lpstr>Verdana</vt:lpstr>
      <vt:lpstr>Wingdings</vt:lpstr>
      <vt:lpstr>508 Lecture</vt:lpstr>
      <vt:lpstr>1_508 Lecture</vt:lpstr>
      <vt:lpstr>Automotive Steering, Suspension and Alignment Systems</vt:lpstr>
      <vt:lpstr>Figure 3.1 Safety data sheets (S D S), formerly known as material safety data sheets (M S D S), should be readily available for use by anyone in the area who may come into contact with hazardous materials</vt:lpstr>
      <vt:lpstr>Figure 3.2 Tag that identifies the electrical power has been removed and service work is being done</vt:lpstr>
      <vt:lpstr>Figure 3.3 All brakes should be moistened with water or solvent to help prevent brake dust from becoming airborne</vt:lpstr>
      <vt:lpstr>Figure 3.4 A typical aboveground oil storage tank</vt:lpstr>
      <vt:lpstr>Figure 3.5 Washing hands and removing jewelry are two important safety habits all service technicians should practice</vt:lpstr>
      <vt:lpstr>Figure 3.6 Typical fireproof flammable storage cabinet</vt:lpstr>
      <vt:lpstr>Figure 3.7 Using a water-based cleaning system helps reduce the hazards from using strong chemicals</vt:lpstr>
      <vt:lpstr>Figure 3.8 Used antifreeze coolant should be kept separate and stored in a leakproof container until it can be recycled or disposed of according to federal, state, and local laws. note that the storage barrel is placed inside another container to catch any coolant that may spill out of the inside barrel</vt:lpstr>
      <vt:lpstr>Figure 3.9 This red gasoline container holds about 30 gallons of gasoline and is used to fill vehicles used for training</vt:lpstr>
      <vt:lpstr>Figure 3.10 Air-conditioning refrigerant oil must be kept separated from other oils because it contains traces of refrigerant and must be treated as hazardous waste</vt:lpstr>
      <vt:lpstr>Figure 3.11 Placard near driver’s door, including what devices in the vehicle contain mercury</vt:lpstr>
      <vt:lpstr>Figure 3.12 The OSHA global hazardous materials labels</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Chassis Systems, Eighth Edition, Chapter 3, Environmental and Hazardous Materials </dc:title>
  <dc:subject/>
  <dc:creator>James D. Halderman</dc:creator>
  <cp:keywords>Automotive </cp:keywords>
  <cp:lastModifiedBy>Ashwina Ragunath, Integra-PDY, IN</cp:lastModifiedBy>
  <cp:revision>4736</cp:revision>
  <dcterms:created xsi:type="dcterms:W3CDTF">2014-07-14T20:04:21Z</dcterms:created>
  <dcterms:modified xsi:type="dcterms:W3CDTF">2020-01-23T06:13:18Z</dcterms:modified>
</cp:coreProperties>
</file>