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52"/>
  </p:notesMasterIdLst>
  <p:handoutMasterIdLst>
    <p:handoutMasterId r:id="rId53"/>
  </p:handoutMasterIdLst>
  <p:sldIdLst>
    <p:sldId id="1077" r:id="rId3"/>
    <p:sldId id="1087" r:id="rId4"/>
    <p:sldId id="1088" r:id="rId5"/>
    <p:sldId id="1089" r:id="rId6"/>
    <p:sldId id="1090" r:id="rId7"/>
    <p:sldId id="1093" r:id="rId8"/>
    <p:sldId id="1094" r:id="rId9"/>
    <p:sldId id="1103" r:id="rId10"/>
    <p:sldId id="1102" r:id="rId11"/>
    <p:sldId id="1188" r:id="rId12"/>
    <p:sldId id="1101" r:id="rId13"/>
    <p:sldId id="1099" r:id="rId14"/>
    <p:sldId id="1100" r:id="rId15"/>
    <p:sldId id="1098" r:id="rId16"/>
    <p:sldId id="1097" r:id="rId17"/>
    <p:sldId id="1096" r:id="rId18"/>
    <p:sldId id="1095" r:id="rId19"/>
    <p:sldId id="1091" r:id="rId20"/>
    <p:sldId id="1092" r:id="rId21"/>
    <p:sldId id="1118" r:id="rId22"/>
    <p:sldId id="1117" r:id="rId23"/>
    <p:sldId id="1116" r:id="rId24"/>
    <p:sldId id="1115" r:id="rId25"/>
    <p:sldId id="1114" r:id="rId26"/>
    <p:sldId id="1113" r:id="rId27"/>
    <p:sldId id="1112" r:id="rId28"/>
    <p:sldId id="1111" r:id="rId29"/>
    <p:sldId id="1110" r:id="rId30"/>
    <p:sldId id="1109" r:id="rId31"/>
    <p:sldId id="1108" r:id="rId32"/>
    <p:sldId id="1107" r:id="rId33"/>
    <p:sldId id="1106" r:id="rId34"/>
    <p:sldId id="1105" r:id="rId35"/>
    <p:sldId id="1104" r:id="rId36"/>
    <p:sldId id="1119" r:id="rId37"/>
    <p:sldId id="1120" r:id="rId38"/>
    <p:sldId id="1139" r:id="rId39"/>
    <p:sldId id="1142" r:id="rId40"/>
    <p:sldId id="1141" r:id="rId41"/>
    <p:sldId id="1140" r:id="rId42"/>
    <p:sldId id="1191" r:id="rId43"/>
    <p:sldId id="1202" r:id="rId44"/>
    <p:sldId id="1201" r:id="rId45"/>
    <p:sldId id="1200" r:id="rId46"/>
    <p:sldId id="1199" r:id="rId47"/>
    <p:sldId id="1198" r:id="rId48"/>
    <p:sldId id="1197" r:id="rId49"/>
    <p:sldId id="1196" r:id="rId50"/>
    <p:sldId id="108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guide id="11" orient="horz" pos="40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extLst/>
  </p:cmAuthor>
  <p:cmAuthor id="2" name="Thamizharasan Dhanaseelan" initials="TD"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65056" autoAdjust="0"/>
  </p:normalViewPr>
  <p:slideViewPr>
    <p:cSldViewPr>
      <p:cViewPr varScale="1">
        <p:scale>
          <a:sx n="47" d="100"/>
          <a:sy n="47" d="100"/>
        </p:scale>
        <p:origin x="1950" y="60"/>
      </p:cViewPr>
      <p:guideLst>
        <p:guide orient="horz" pos="2160"/>
        <p:guide pos="2880"/>
        <p:guide orient="horz" pos="3984"/>
        <p:guide orient="horz" pos="384"/>
        <p:guide orient="horz" pos="144"/>
        <p:guide orient="horz" pos="912"/>
        <p:guide orient="horz" pos="624"/>
        <p:guide orient="horz" pos="1248"/>
        <p:guide pos="288"/>
        <p:guide pos="5472"/>
        <p:guide orient="horz" pos="4069"/>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1/23/2020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1/23/2020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3) NVDA Reader (free versions available)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a:t>
            </a:r>
            <a:endParaRPr lang="en-IN"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garter spring around the sealing member pushes it against the shaft and holds it tightly in place while the metal casing encircles it. The lower side of the seal is closed while the upper side is open.</a:t>
            </a:r>
            <a:endParaRPr lang="en-IN"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a:t>
            </a:r>
          </a:p>
          <a:p>
            <a:r>
              <a:rPr lang="en-US" sz="1200" kern="1200" dirty="0" smtClean="0">
                <a:solidFill>
                  <a:schemeClr val="tx1"/>
                </a:solidFill>
                <a:effectLst/>
                <a:latin typeface="+mn-lt"/>
                <a:ea typeface="+mn-ea"/>
                <a:cs typeface="+mn-cs"/>
              </a:rPr>
              <a:t>The bearing race puller has 3 vertical prongs, the two on the ends being fixed while the height of the central prong can be varied using a threaded shaft above it. This central prong also has a Y – shaped clamp at the end which can be attached to the bearing race. To remove the bearing, the two fixed prongs are braced against the component and the central prong is clamped on the bearing race. The screw is used to raise the clamp, thus removing the bearing.</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a:t>
            </a:r>
            <a:endParaRPr lang="en-IN"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driver consists of a cylindrical shaft and a wider flat head. The head of the driver is placed against the bearing raced and a hammer is used to install the bearing. The component is placed on a wooden support during installation.</a:t>
            </a:r>
            <a:endParaRPr lang="en-IN"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smtClean="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a:t>
            </a:r>
          </a:p>
          <a:p>
            <a:r>
              <a:rPr lang="en-US" sz="1200" kern="1200" dirty="0" smtClean="0">
                <a:solidFill>
                  <a:schemeClr val="tx1"/>
                </a:solidFill>
                <a:effectLst/>
                <a:latin typeface="+mn-lt"/>
                <a:ea typeface="+mn-ea"/>
                <a:cs typeface="+mn-cs"/>
              </a:rPr>
              <a:t>Two images are shown in the figure, in one the technician is turning the spindle nut using a wrench and in the other by hand.</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Five steps are mentioned alongside the images - </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 1 -  Hand spin the wheel.</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 2 – Tighten the nut to 12 pound feet or 16 Newton meters fully seat bearings – This overcomes any burrs on the threads.</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 3 -  Back off nut until just loose position.</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 4 – Hand “Snug-up” the nut.</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 5 – Loosen the nut until either hole in the spindle lines up with a slot in the nut then insert the cotter pin.</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notice states -  Bend ends of cotter pin against nut, cut off extra length to prevent interference with dust cap.</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note mentions that when the bearing is properly adjusted there will be from 0.001 to 0.005 inches or 0.03 to 0.13 millimeters end play or looseness.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a:t>
            </a:r>
          </a:p>
          <a:p>
            <a:r>
              <a:rPr lang="en-US" sz="1200" kern="1200" dirty="0" smtClean="0">
                <a:solidFill>
                  <a:schemeClr val="tx1"/>
                </a:solidFill>
                <a:effectLst/>
                <a:latin typeface="+mn-lt"/>
                <a:ea typeface="+mn-ea"/>
                <a:cs typeface="+mn-cs"/>
              </a:rPr>
              <a:t>The splash shield is to the extreme left, it is a C - shaped component mounted to the left of the knuckle. The brake caliper is also mounted radially onto the knuckle. The bearing and hub assembly is axially aligned with the knuckle is mounted to the right. The rotor is mounted onto the hub assembly.</a:t>
            </a:r>
            <a:endParaRPr lang="en-IN"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 </a:t>
            </a:r>
          </a:p>
          <a:p>
            <a:r>
              <a:rPr lang="en-US" sz="1200" kern="1200" dirty="0" smtClean="0">
                <a:solidFill>
                  <a:schemeClr val="tx1"/>
                </a:solidFill>
                <a:effectLst/>
                <a:latin typeface="+mn-lt"/>
                <a:ea typeface="+mn-ea"/>
                <a:cs typeface="+mn-cs"/>
              </a:rPr>
              <a:t>A wheel hub can be seen with the rotor mounted on the right and knuckle to the left. A tapered drift punch is inserted between the caliper and cooling fins of the rotor. A six-point deep well socket wrench is used to turn the drive axle shaft hub nut which is located at the center of the wheel.</a:t>
            </a:r>
            <a:endParaRPr lang="en-IN"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a:t>
            </a:r>
            <a:r>
              <a:rPr lang="en-US" sz="1200" b="1" kern="1200" dirty="0" smtClean="0">
                <a:solidFill>
                  <a:schemeClr val="tx1"/>
                </a:solidFill>
                <a:effectLst/>
                <a:latin typeface="+mn-lt"/>
                <a:ea typeface="+mn-ea"/>
                <a:cs typeface="+mn-cs"/>
              </a:rPr>
              <a:t> </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figure to the left shows a bearing removal tool mounted on the outside of a knuckle. The figure to the right shows a bearing between the bearing installer and the knuckle, as it being installed.</a:t>
            </a:r>
            <a:endParaRPr lang="en-IN"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a:t>
            </a:r>
            <a:endParaRPr lang="en-IN"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sectional view shows each race has a rectangular cross section with an indentation on the inner side to hold the ball in place. The ball has a circular cross section with radius slightly lesser than that of the indentation resulting in two point contacts between the ball and the race, one at the top and one at the bottom.</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 </a:t>
            </a:r>
          </a:p>
          <a:p>
            <a:r>
              <a:rPr lang="en-US" sz="1200" kern="1200" dirty="0" smtClean="0">
                <a:solidFill>
                  <a:schemeClr val="tx1"/>
                </a:solidFill>
                <a:effectLst/>
                <a:latin typeface="+mn-lt"/>
                <a:ea typeface="+mn-ea"/>
                <a:cs typeface="+mn-cs"/>
              </a:rPr>
              <a:t>The figure shows the following:</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the left the hub can be seen with the mounted wheel studs. The axle shaft extends to the right into the axle housing. The axle bearing is mounted within the axle housing with a retainer plate to the left just outside the axle housing and a bearing retainer to the right. Further to the of the bearing retainer is a grease seal. The brake backing plate can be seen mounted below the axle assembly. </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Long Description:</a:t>
            </a:r>
          </a:p>
          <a:p>
            <a:r>
              <a:rPr lang="en-US" sz="1200" kern="1200" dirty="0" smtClean="0">
                <a:solidFill>
                  <a:schemeClr val="tx1"/>
                </a:solidFill>
                <a:effectLst/>
                <a:latin typeface="+mn-lt"/>
                <a:ea typeface="+mn-ea"/>
                <a:cs typeface="+mn-cs"/>
              </a:rPr>
              <a:t>The figure shows the following:</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press ram is above the axle which is mounted such that the axle splines are to the top. The puller adapter is mounted on the press bed plate and is between the wheel hub and the bearing to be removed. As the press ram is pushed down the bearing slides along the axle and can be removed.</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Long Description:</a:t>
            </a:r>
          </a:p>
          <a:p>
            <a:r>
              <a:rPr lang="en-US" sz="1200" kern="1200" dirty="0" smtClean="0">
                <a:solidFill>
                  <a:schemeClr val="tx1"/>
                </a:solidFill>
                <a:effectLst/>
                <a:latin typeface="+mn-lt"/>
                <a:ea typeface="+mn-ea"/>
                <a:cs typeface="+mn-cs"/>
              </a:rPr>
              <a:t>The figure shows a wheel hub and axle supported by a ball bearing. The wheel hub is to the left with the axle extending towards the right. A cross sectional view shows the position of the bearing. Thrust load acts from right to left along the axle, while radial load acts from the top down. </a:t>
            </a:r>
            <a:endParaRPr lang="en-IN" dirty="0" smtClean="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smtClean="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a:t>
            </a:r>
          </a:p>
          <a:p>
            <a:r>
              <a:rPr lang="en-US" sz="1200" kern="1200" dirty="0" smtClean="0">
                <a:solidFill>
                  <a:schemeClr val="tx1"/>
                </a:solidFill>
                <a:effectLst/>
                <a:latin typeface="+mn-lt"/>
                <a:ea typeface="+mn-ea"/>
                <a:cs typeface="+mn-cs"/>
              </a:rPr>
              <a:t>The bearing is held in a mounting with the taper such that the shorter end is towards the left. The bearing can support radial loads as well as axial loads acting from right to left.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Long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illustration shows a spindle encased inside a hub through a hub cavity. The right end of the hub has grease seal, while the left end has nut lock and cotter pin enclosed inside a dust cap. A cage and a roller are encased inside an inner and outer race. A safety washer is also attached to the nut locker.</a:t>
            </a:r>
            <a:endParaRPr lang="en-IN"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526235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6"/>
          <p:cNvSpPr>
            <a:spLocks noGrp="1"/>
          </p:cNvSpPr>
          <p:nvPr>
            <p:ph type="title"/>
          </p:nvPr>
        </p:nvSpPr>
        <p:spPr>
          <a:xfrm>
            <a:off x="489408" y="0"/>
            <a:ext cx="8229600" cy="5334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4" name="Text Placeholder 3"/>
          <p:cNvSpPr>
            <a:spLocks noGrp="1"/>
          </p:cNvSpPr>
          <p:nvPr>
            <p:ph type="body" sz="quarter" idx="13"/>
          </p:nvPr>
        </p:nvSpPr>
        <p:spPr>
          <a:xfrm>
            <a:off x="533400" y="685800"/>
            <a:ext cx="80772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Text Placeholder 12"/>
          <p:cNvSpPr>
            <a:spLocks noGrp="1"/>
          </p:cNvSpPr>
          <p:nvPr>
            <p:ph type="body" sz="quarter" idx="14"/>
          </p:nvPr>
        </p:nvSpPr>
        <p:spPr>
          <a:xfrm>
            <a:off x="609600" y="1295400"/>
            <a:ext cx="79248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Text Placeholder 14"/>
          <p:cNvSpPr>
            <a:spLocks noGrp="1"/>
          </p:cNvSpPr>
          <p:nvPr>
            <p:ph type="body" sz="quarter" idx="15"/>
          </p:nvPr>
        </p:nvSpPr>
        <p:spPr>
          <a:xfrm>
            <a:off x="685800" y="1828800"/>
            <a:ext cx="7848600" cy="45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Text Placeholder 16"/>
          <p:cNvSpPr>
            <a:spLocks noGrp="1"/>
          </p:cNvSpPr>
          <p:nvPr>
            <p:ph type="body" sz="quarter" idx="16"/>
          </p:nvPr>
        </p:nvSpPr>
        <p:spPr>
          <a:xfrm>
            <a:off x="762000" y="2514600"/>
            <a:ext cx="7924800" cy="30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Picture Placeholder 18"/>
          <p:cNvSpPr>
            <a:spLocks noGrp="1"/>
          </p:cNvSpPr>
          <p:nvPr>
            <p:ph type="pic" sz="quarter" idx="17"/>
          </p:nvPr>
        </p:nvSpPr>
        <p:spPr>
          <a:xfrm>
            <a:off x="838200" y="3352800"/>
            <a:ext cx="7848600" cy="685800"/>
          </a:xfrm>
        </p:spPr>
        <p:txBody>
          <a:bodyPr/>
          <a:lstStyle/>
          <a:p>
            <a:endParaRPr lang="en-IN" dirty="0"/>
          </a:p>
        </p:txBody>
      </p:sp>
      <p:sp>
        <p:nvSpPr>
          <p:cNvPr id="11"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12858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pPr/>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2"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655843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pPr/>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818774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648189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410175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76787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419999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02589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
        <p:nvSpPr>
          <p:cNvPr id="7" name="Footer Placeholder 4"/>
          <p:cNvSpPr txBox="1">
            <a:spLocks/>
          </p:cNvSpPr>
          <p:nvPr userDrawn="1"/>
        </p:nvSpPr>
        <p:spPr>
          <a:xfrm>
            <a:off x="3809999" y="6424902"/>
            <a:ext cx="4866589" cy="184666"/>
          </a:xfrm>
          <a:prstGeom prst="rect">
            <a:avLst/>
          </a:prstGeom>
        </p:spPr>
        <p:txBody>
          <a:bodyPr vert="horz" lIns="0" tIns="0" rIns="0" bIns="0" rtlCol="0" anchor="b">
            <a:no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a:latin typeface="Verdana" panose="020B0604030504040204" pitchFamily="34" charset="0"/>
                <a:ea typeface="Verdana" panose="020B0604030504040204" pitchFamily="34" charset="0"/>
                <a:cs typeface="Verdana" panose="020B0604030504040204" pitchFamily="34" charset="0"/>
              </a:rPr>
              <a:t>2021 </a:t>
            </a:r>
            <a:r>
              <a:rPr lang="en-IN">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305157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515719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6"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4" name="Picture Placeholder 3"/>
          <p:cNvSpPr>
            <a:spLocks noGrp="1"/>
          </p:cNvSpPr>
          <p:nvPr>
            <p:ph type="pic" sz="quarter" idx="13"/>
          </p:nvPr>
        </p:nvSpPr>
        <p:spPr>
          <a:xfrm>
            <a:off x="685800" y="1752600"/>
            <a:ext cx="7239000" cy="1981200"/>
          </a:xfrm>
        </p:spPr>
        <p:txBody>
          <a:bodyPr/>
          <a:lstStyle/>
          <a:p>
            <a:endParaRPr lang="en-IN"/>
          </a:p>
        </p:txBody>
      </p:sp>
    </p:spTree>
    <p:extLst>
      <p:ext uri="{BB962C8B-B14F-4D97-AF65-F5344CB8AC3E}">
        <p14:creationId xmlns:p14="http://schemas.microsoft.com/office/powerpoint/2010/main" val="3857853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938744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1705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txBox="1">
            <a:spLocks/>
          </p:cNvSpPr>
          <p:nvPr userDrawn="1"/>
        </p:nvSpPr>
        <p:spPr>
          <a:xfrm>
            <a:off x="3809999" y="6424902"/>
            <a:ext cx="4866589" cy="184666"/>
          </a:xfrm>
          <a:prstGeom prst="rect">
            <a:avLst/>
          </a:prstGeom>
        </p:spPr>
        <p:txBody>
          <a:bodyPr vert="horz" lIns="0" tIns="0" rIns="0" bIns="0" rtlCol="0" anchor="b">
            <a:no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a:latin typeface="Verdana" panose="020B0604030504040204" pitchFamily="34" charset="0"/>
                <a:ea typeface="Verdana" panose="020B0604030504040204" pitchFamily="34" charset="0"/>
                <a:cs typeface="Verdana" panose="020B0604030504040204" pitchFamily="34" charset="0"/>
              </a:rPr>
              <a:t>2021 </a:t>
            </a:r>
            <a:r>
              <a:rPr lang="en-IN">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225967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30213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18379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6"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3809999" y="6490891"/>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10" name="Picture 9" descr="Pearson Logo"/>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2" r:id="rId5"/>
    <p:sldLayoutId id="2147483661" r:id="rId6"/>
    <p:sldLayoutId id="2147483663" r:id="rId7"/>
    <p:sldLayoutId id="2147483651" r:id="rId8"/>
    <p:sldLayoutId id="2147483654" r:id="rId9"/>
    <p:sldLayoutId id="2147483655" r:id="rId10"/>
    <p:sldLayoutId id="2147483665" r:id="rId11"/>
    <p:sldLayoutId id="2147483696" r:id="rId12"/>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10" name="Picture 9" descr="Pearson Logo"/>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2"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5476446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00" y="158515"/>
            <a:ext cx="8229600" cy="553998"/>
          </a:xfrm>
        </p:spPr>
        <p:txBody>
          <a:bodyPr>
            <a:noAutofit/>
          </a:bodyPr>
          <a:lstStyle/>
          <a:p>
            <a:r>
              <a:rPr lang="en-IN" sz="2000" dirty="0"/>
              <a:t>Automotive Steering, Suspension and Alignment Systems</a:t>
            </a:r>
            <a:endParaRPr lang="en-IN" sz="2000" dirty="0"/>
          </a:p>
        </p:txBody>
      </p:sp>
      <p:sp>
        <p:nvSpPr>
          <p:cNvPr id="3" name="Text Placeholder 2"/>
          <p:cNvSpPr>
            <a:spLocks noGrp="1"/>
          </p:cNvSpPr>
          <p:nvPr>
            <p:ph type="body" sz="quarter" idx="13"/>
          </p:nvPr>
        </p:nvSpPr>
        <p:spPr>
          <a:xfrm>
            <a:off x="457200" y="930277"/>
            <a:ext cx="8229600" cy="307777"/>
          </a:xfrm>
        </p:spPr>
        <p:txBody>
          <a:bodyPr>
            <a:noAutofit/>
          </a:bodyPr>
          <a:lstStyle/>
          <a:p>
            <a:pPr marL="0" indent="0">
              <a:buNone/>
            </a:pPr>
            <a:r>
              <a:rPr lang="en-US" sz="2000" dirty="0">
                <a:solidFill>
                  <a:srgbClr val="007FA3"/>
                </a:solidFill>
              </a:rPr>
              <a:t>Eighth Edition</a:t>
            </a:r>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4"/>
          </p:nvPr>
        </p:nvSpPr>
        <p:spPr>
          <a:xfrm>
            <a:off x="4572000" y="2847681"/>
            <a:ext cx="4114800" cy="492443"/>
          </a:xfrm>
        </p:spPr>
        <p:txBody>
          <a:bodyPr wrap="square">
            <a:noAutofit/>
          </a:bodyPr>
          <a:lstStyle/>
          <a:p>
            <a:pPr marL="0" indent="0">
              <a:buNone/>
            </a:pPr>
            <a:r>
              <a:rPr lang="en-IN" altLang="en-US" sz="3200">
                <a:solidFill>
                  <a:schemeClr val="tx1"/>
                </a:solidFill>
                <a:ea typeface="Verdana" panose="020B0604030504040204" pitchFamily="34" charset="0"/>
                <a:cs typeface="Verdana" panose="020B0604030504040204" pitchFamily="34" charset="0"/>
              </a:rPr>
              <a:t>Chapter </a:t>
            </a:r>
            <a:r>
              <a:rPr lang="en-IN" altLang="en-US" sz="3200" smtClean="0">
                <a:solidFill>
                  <a:schemeClr val="tx1"/>
                </a:solidFill>
                <a:ea typeface="Verdana" panose="020B0604030504040204" pitchFamily="34" charset="0"/>
                <a:cs typeface="Verdana" panose="020B0604030504040204" pitchFamily="34" charset="0"/>
              </a:rPr>
              <a:t>16</a:t>
            </a:r>
            <a:r>
              <a:rPr lang="en-IN" altLang="en-US" sz="3200" dirty="0">
                <a:solidFill>
                  <a:schemeClr val="tx1"/>
                </a:solidFill>
                <a:ea typeface="Verdana" panose="020B0604030504040204" pitchFamily="34" charset="0"/>
                <a:cs typeface="Verdana" panose="020B0604030504040204" pitchFamily="34" charset="0"/>
              </a:rPr>
              <a:t>	</a:t>
            </a:r>
          </a:p>
        </p:txBody>
      </p:sp>
      <p:sp>
        <p:nvSpPr>
          <p:cNvPr id="4" name="Text Placeholder 3"/>
          <p:cNvSpPr>
            <a:spLocks noGrp="1"/>
          </p:cNvSpPr>
          <p:nvPr>
            <p:ph type="body" sz="quarter" idx="15"/>
          </p:nvPr>
        </p:nvSpPr>
        <p:spPr>
          <a:xfrm>
            <a:off x="4572000" y="3517602"/>
            <a:ext cx="4114800" cy="307777"/>
          </a:xfrm>
        </p:spPr>
        <p:txBody>
          <a:bodyPr vert="horz" wrap="square" lIns="0" tIns="0" rIns="0" bIns="0" rtlCol="0" anchor="b">
            <a:noAutofit/>
          </a:bodyPr>
          <a:lstStyle/>
          <a:p>
            <a:pPr marL="0" indent="0">
              <a:buNone/>
            </a:pPr>
            <a:r>
              <a:rPr lang="en-IN" sz="2000" dirty="0"/>
              <a:t>Wheel Bearings and Service</a:t>
            </a:r>
          </a:p>
        </p:txBody>
      </p:sp>
      <p:sp>
        <p:nvSpPr>
          <p:cNvPr id="5" name="Text Placeholder 4"/>
          <p:cNvSpPr>
            <a:spLocks noGrp="1"/>
          </p:cNvSpPr>
          <p:nvPr>
            <p:ph type="body" sz="quarter" idx="16"/>
          </p:nvPr>
        </p:nvSpPr>
        <p:spPr>
          <a:xfrm>
            <a:off x="3809282" y="6427645"/>
            <a:ext cx="4876800" cy="184666"/>
          </a:xfrm>
        </p:spPr>
        <p:txBody>
          <a:bodyPr vert="horz" wrap="square" lIns="0" tIns="0" rIns="0" bIns="0" rtlCol="0">
            <a:noAutofit/>
          </a:bodyPr>
          <a:lstStyle/>
          <a:p>
            <a:pPr marL="0" indent="0" algn="r">
              <a:buNone/>
            </a:pPr>
            <a:r>
              <a:rPr lang="en-IN"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 </a:t>
            </a:r>
            <a:r>
              <a:rPr lang="en-IN" sz="1200"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
        <p:nvSpPr>
          <p:cNvPr id="6" name="Picture Placeholder 5"/>
          <p:cNvSpPr>
            <a:spLocks noGrp="1"/>
          </p:cNvSpPr>
          <p:nvPr>
            <p:ph type="pic" sz="quarter" idx="17"/>
          </p:nvPr>
        </p:nvSpPr>
        <p:spPr/>
      </p:sp>
      <p:pic>
        <p:nvPicPr>
          <p:cNvPr id="9" name="Picture 8"/>
          <p:cNvPicPr>
            <a:picLocks noChangeAspect="1"/>
          </p:cNvPicPr>
          <p:nvPr/>
        </p:nvPicPr>
        <p:blipFill>
          <a:blip r:embed="rId3"/>
          <a:stretch>
            <a:fillRect/>
          </a:stretch>
        </p:blipFill>
        <p:spPr>
          <a:xfrm>
            <a:off x="443233" y="1455818"/>
            <a:ext cx="3683726" cy="4787810"/>
          </a:xfrm>
          <a:prstGeom prst="rect">
            <a:avLst/>
          </a:prstGeom>
        </p:spPr>
      </p:pic>
    </p:spTree>
    <p:extLst>
      <p:ext uri="{BB962C8B-B14F-4D97-AF65-F5344CB8AC3E}">
        <p14:creationId xmlns:p14="http://schemas.microsoft.com/office/powerpoint/2010/main" val="203513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2875"/>
            <a:ext cx="8229600" cy="2215991"/>
          </a:xfrm>
        </p:spPr>
        <p:txBody>
          <a:bodyPr>
            <a:spAutoFit/>
          </a:bodyPr>
          <a:lstStyle/>
          <a:p>
            <a:r>
              <a:rPr lang="en-IN" sz="3600" dirty="0">
                <a:latin typeface="+mj-lt"/>
              </a:rPr>
              <a:t>Figure 10.8 Sealed bearing and hub assemblies are used </a:t>
            </a:r>
            <a:r>
              <a:rPr lang="en-IN" sz="3600" dirty="0" smtClean="0">
                <a:latin typeface="+mj-lt"/>
              </a:rPr>
              <a:t>on the </a:t>
            </a:r>
            <a:r>
              <a:rPr lang="en-IN" sz="3600" dirty="0">
                <a:latin typeface="+mj-lt"/>
              </a:rPr>
              <a:t>front and rear wheels of many vehicles. (b) </a:t>
            </a:r>
            <a:r>
              <a:rPr lang="en-IN" sz="3600" dirty="0" smtClean="0">
                <a:latin typeface="+mj-lt"/>
              </a:rPr>
              <a:t>A type </a:t>
            </a:r>
            <a:r>
              <a:rPr lang="en-IN" sz="3600" dirty="0">
                <a:latin typeface="+mj-lt"/>
              </a:rPr>
              <a:t>using tapered roller bearings</a:t>
            </a:r>
          </a:p>
        </p:txBody>
      </p:sp>
      <p:pic>
        <p:nvPicPr>
          <p:cNvPr id="8194" name="Picture 2" descr="A photo shows a sealed bearing and hub assembly with a section cut revealing two rows of tapered rollers mounted such that each bearing tapers towards the other."/>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560236" y="2671826"/>
            <a:ext cx="4023527" cy="32466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34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00319"/>
            <a:ext cx="8229600" cy="1969770"/>
          </a:xfrm>
        </p:spPr>
        <p:txBody>
          <a:bodyPr>
            <a:spAutoFit/>
          </a:bodyPr>
          <a:lstStyle/>
          <a:p>
            <a:r>
              <a:rPr lang="en-IN" sz="3200" dirty="0">
                <a:latin typeface="+mj-lt"/>
              </a:rPr>
              <a:t>Figure 10.9 Sealed bearing and hub assemblies </a:t>
            </a:r>
            <a:r>
              <a:rPr lang="en-IN" sz="3200" dirty="0" smtClean="0">
                <a:latin typeface="+mj-lt"/>
              </a:rPr>
              <a:t>are serviced </a:t>
            </a:r>
            <a:r>
              <a:rPr lang="en-IN" sz="3200" dirty="0">
                <a:latin typeface="+mj-lt"/>
              </a:rPr>
              <a:t>as a complete unit as shown. This hub </a:t>
            </a:r>
            <a:r>
              <a:rPr lang="en-IN" sz="3200" dirty="0" smtClean="0">
                <a:latin typeface="+mj-lt"/>
              </a:rPr>
              <a:t>assembly includes </a:t>
            </a:r>
            <a:r>
              <a:rPr lang="en-IN" sz="3200" dirty="0">
                <a:latin typeface="+mj-lt"/>
              </a:rPr>
              <a:t>the wheel speed sensor</a:t>
            </a:r>
          </a:p>
        </p:txBody>
      </p:sp>
      <p:pic>
        <p:nvPicPr>
          <p:cNvPr id="9218" name="Picture 2" descr="A photo shows a sealed bearing assembly with a wheel speed sensor connector mounted on the left with the wheel hub on the righ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59205" y="2490629"/>
            <a:ext cx="4654108" cy="38276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968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1107996"/>
          </a:xfrm>
        </p:spPr>
        <p:txBody>
          <a:bodyPr>
            <a:spAutoFit/>
          </a:bodyPr>
          <a:lstStyle/>
          <a:p>
            <a:r>
              <a:rPr lang="en-IN" sz="3600" dirty="0">
                <a:latin typeface="+mj-lt"/>
              </a:rPr>
              <a:t>Figure 10.10 Typical lip seal with a garter spring</a:t>
            </a:r>
          </a:p>
        </p:txBody>
      </p:sp>
      <p:pic>
        <p:nvPicPr>
          <p:cNvPr id="11266" name="Picture 2" descr="A photo shows a typical lip seal with a garter spring around the inner lip of the sea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93391" y="1600200"/>
            <a:ext cx="6532692" cy="430506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249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2777"/>
            <a:ext cx="8229600" cy="1661993"/>
          </a:xfrm>
        </p:spPr>
        <p:txBody>
          <a:bodyPr>
            <a:spAutoFit/>
          </a:bodyPr>
          <a:lstStyle/>
          <a:p>
            <a:r>
              <a:rPr lang="en-IN" sz="3600" dirty="0">
                <a:latin typeface="+mj-lt"/>
              </a:rPr>
              <a:t>Figure 10.11 A garter spring helps hold the sharp lip </a:t>
            </a:r>
            <a:r>
              <a:rPr lang="en-IN" sz="3600" dirty="0" smtClean="0">
                <a:latin typeface="+mj-lt"/>
              </a:rPr>
              <a:t>edge of </a:t>
            </a:r>
            <a:r>
              <a:rPr lang="en-IN" sz="3600" dirty="0">
                <a:latin typeface="+mj-lt"/>
              </a:rPr>
              <a:t>the seal tight against the shaft</a:t>
            </a:r>
          </a:p>
        </p:txBody>
      </p:sp>
      <p:pic>
        <p:nvPicPr>
          <p:cNvPr id="10242" name="Picture 2" descr="A figure shows a sectioned view of lip seal mounted on a horizontal shaft. &#10;Long description is available in notes, press F6"/>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589029" y="2093937"/>
            <a:ext cx="3965943" cy="40158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711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1107996"/>
          </a:xfrm>
        </p:spPr>
        <p:txBody>
          <a:bodyPr>
            <a:spAutoFit/>
          </a:bodyPr>
          <a:lstStyle/>
          <a:p>
            <a:r>
              <a:rPr lang="en-IN" sz="3600" dirty="0">
                <a:latin typeface="+mj-lt"/>
              </a:rPr>
              <a:t>Figure 10.12 Removing the grease cap with grease cap pliers</a:t>
            </a:r>
          </a:p>
        </p:txBody>
      </p:sp>
      <p:pic>
        <p:nvPicPr>
          <p:cNvPr id="12290" name="Picture 2" descr="A photo shows a pair of grease cap pliers being used to remove a grease cap from a wheel hub."/>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296452" y="1667144"/>
            <a:ext cx="4540419" cy="448254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85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9088"/>
            <a:ext cx="8229600" cy="1107996"/>
          </a:xfrm>
        </p:spPr>
        <p:txBody>
          <a:bodyPr>
            <a:spAutoFit/>
          </a:bodyPr>
          <a:lstStyle/>
          <a:p>
            <a:r>
              <a:rPr lang="en-IN" sz="3600" dirty="0">
                <a:latin typeface="+mj-lt"/>
              </a:rPr>
              <a:t>Figure 10.13 Using a seal puller to remove the </a:t>
            </a:r>
            <a:r>
              <a:rPr lang="en-IN" sz="3600" dirty="0" smtClean="0">
                <a:latin typeface="+mj-lt"/>
              </a:rPr>
              <a:t>grease seal</a:t>
            </a:r>
            <a:endParaRPr lang="en-IN" sz="3600" dirty="0">
              <a:latin typeface="+mj-lt"/>
            </a:endParaRPr>
          </a:p>
        </p:txBody>
      </p:sp>
      <p:pic>
        <p:nvPicPr>
          <p:cNvPr id="13314" name="Picture 2" descr="A photo shows a technician using a seal puller to remove a grease seal from a wheel hub."/>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1786195" y="1625254"/>
            <a:ext cx="5550573" cy="41914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300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9829"/>
            <a:ext cx="8229600" cy="1661993"/>
          </a:xfrm>
        </p:spPr>
        <p:txBody>
          <a:bodyPr>
            <a:spAutoFit/>
          </a:bodyPr>
          <a:lstStyle/>
          <a:p>
            <a:r>
              <a:rPr lang="en-IN" sz="3600" dirty="0">
                <a:latin typeface="+mj-lt"/>
              </a:rPr>
              <a:t>Figure 10.14 Cleaning a wheel bearing with a parts </a:t>
            </a:r>
            <a:r>
              <a:rPr lang="en-IN" sz="3600" dirty="0" smtClean="0">
                <a:latin typeface="+mj-lt"/>
              </a:rPr>
              <a:t>brush and </a:t>
            </a:r>
            <a:r>
              <a:rPr lang="en-IN" sz="3600" dirty="0">
                <a:latin typeface="+mj-lt"/>
              </a:rPr>
              <a:t>solvent</a:t>
            </a:r>
          </a:p>
        </p:txBody>
      </p:sp>
      <p:pic>
        <p:nvPicPr>
          <p:cNvPr id="14338" name="Picture 2" descr="A photo shows a technician using a brush to clean a bearing as solvent is being poured on it."/>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1900617" y="2057400"/>
            <a:ext cx="5339714" cy="40322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59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2821"/>
            <a:ext cx="8229600" cy="492443"/>
          </a:xfrm>
        </p:spPr>
        <p:txBody>
          <a:bodyPr>
            <a:spAutoFit/>
          </a:bodyPr>
          <a:lstStyle/>
          <a:p>
            <a:r>
              <a:rPr lang="en-IN" sz="3200" dirty="0">
                <a:latin typeface="+mj-lt"/>
              </a:rPr>
              <a:t>Figure 10.15 A wheel bearing race puller</a:t>
            </a:r>
          </a:p>
        </p:txBody>
      </p:sp>
      <p:pic>
        <p:nvPicPr>
          <p:cNvPr id="15362" name="Picture 2" descr="A figure shows a wheel bearing race puller being used to remove a bearing race.&#10;Long description is available in notes, press F6"/>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23533" y="1057579"/>
            <a:ext cx="4075179" cy="502968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107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1107996"/>
          </a:xfrm>
        </p:spPr>
        <p:txBody>
          <a:bodyPr>
            <a:spAutoFit/>
          </a:bodyPr>
          <a:lstStyle/>
          <a:p>
            <a:r>
              <a:rPr lang="en-IN" sz="3600" dirty="0">
                <a:latin typeface="+mj-lt"/>
              </a:rPr>
              <a:t>Figure 10.16 Installing a bearing race with a driver</a:t>
            </a:r>
          </a:p>
        </p:txBody>
      </p:sp>
      <p:pic>
        <p:nvPicPr>
          <p:cNvPr id="16386" name="Picture 2" descr="A figure shows a bearing race being installed with a bearing driver. &#10;Long description is available in notes, press F6"/>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399165" y="1428535"/>
            <a:ext cx="4345809" cy="46393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93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4847"/>
            <a:ext cx="8229600" cy="1661993"/>
          </a:xfrm>
        </p:spPr>
        <p:txBody>
          <a:bodyPr>
            <a:spAutoFit/>
          </a:bodyPr>
          <a:lstStyle/>
          <a:p>
            <a:r>
              <a:rPr lang="en-IN" sz="3600" dirty="0">
                <a:latin typeface="+mj-lt"/>
              </a:rPr>
              <a:t>Figure 10.17 Notice the new blue grease has been </a:t>
            </a:r>
            <a:r>
              <a:rPr lang="en-IN" sz="3600" dirty="0" smtClean="0">
                <a:latin typeface="+mj-lt"/>
              </a:rPr>
              <a:t>forced through </a:t>
            </a:r>
            <a:r>
              <a:rPr lang="en-IN" sz="3600" dirty="0">
                <a:latin typeface="+mj-lt"/>
              </a:rPr>
              <a:t>the bearing</a:t>
            </a:r>
          </a:p>
        </p:txBody>
      </p:sp>
      <p:pic>
        <p:nvPicPr>
          <p:cNvPr id="17410" name="Picture 2" descr="A photo shows a technician holding a greased bearing, grease can be seen coming out of the bearing."/>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1888290" y="2035241"/>
            <a:ext cx="5367420" cy="405316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022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7757"/>
            <a:ext cx="8229600" cy="1661993"/>
          </a:xfrm>
        </p:spPr>
        <p:txBody>
          <a:bodyPr>
            <a:spAutoFit/>
          </a:bodyPr>
          <a:lstStyle/>
          <a:p>
            <a:r>
              <a:rPr lang="en-IN" sz="3600" dirty="0">
                <a:latin typeface="+mj-lt"/>
              </a:rPr>
              <a:t>Figure 10.1 Rolling contact bearings include (left to </a:t>
            </a:r>
            <a:r>
              <a:rPr lang="en-IN" sz="3600" dirty="0" smtClean="0">
                <a:latin typeface="+mj-lt"/>
              </a:rPr>
              <a:t>right) ball</a:t>
            </a:r>
            <a:r>
              <a:rPr lang="en-IN" sz="3600" dirty="0">
                <a:latin typeface="+mj-lt"/>
              </a:rPr>
              <a:t>, roller, needle, and tapered roller</a:t>
            </a:r>
          </a:p>
        </p:txBody>
      </p:sp>
      <p:pic>
        <p:nvPicPr>
          <p:cNvPr id="1026" name="Picture 2" descr="A photo shows four rolling contact bearings, ball, roller, needle, and tapered roll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61864" y="2209800"/>
            <a:ext cx="8020270" cy="26834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68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1107996"/>
          </a:xfrm>
        </p:spPr>
        <p:txBody>
          <a:bodyPr>
            <a:spAutoFit/>
          </a:bodyPr>
          <a:lstStyle/>
          <a:p>
            <a:r>
              <a:rPr lang="en-IN" sz="3600" dirty="0">
                <a:latin typeface="+mj-lt"/>
              </a:rPr>
              <a:t>Figure 10.18 A commonly used hand-operated bearing packer</a:t>
            </a:r>
          </a:p>
        </p:txBody>
      </p:sp>
      <p:pic>
        <p:nvPicPr>
          <p:cNvPr id="18434" name="Picture 2" descr="A photo shows a hand operated bearing packer being used by a technician to grease a bearing."/>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1570118" y="1510260"/>
            <a:ext cx="6003763" cy="45954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229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3995"/>
            <a:ext cx="8229600" cy="2215991"/>
          </a:xfrm>
        </p:spPr>
        <p:txBody>
          <a:bodyPr>
            <a:spAutoFit/>
          </a:bodyPr>
          <a:lstStyle/>
          <a:p>
            <a:r>
              <a:rPr lang="en-IN" sz="3600" dirty="0">
                <a:latin typeface="+mj-lt"/>
              </a:rPr>
              <a:t>Figure 10.19 The wheel bearing is placed between </a:t>
            </a:r>
            <a:r>
              <a:rPr lang="en-IN" sz="3600" dirty="0" smtClean="0">
                <a:latin typeface="+mj-lt"/>
              </a:rPr>
              <a:t>two nylon </a:t>
            </a:r>
            <a:r>
              <a:rPr lang="en-IN" sz="3600" dirty="0">
                <a:latin typeface="+mj-lt"/>
              </a:rPr>
              <a:t>cones and then a grease gun is used to inject </a:t>
            </a:r>
            <a:r>
              <a:rPr lang="en-IN" sz="3600" dirty="0" smtClean="0">
                <a:latin typeface="+mj-lt"/>
              </a:rPr>
              <a:t>grease into </a:t>
            </a:r>
            <a:r>
              <a:rPr lang="en-IN" sz="3600" dirty="0">
                <a:latin typeface="+mj-lt"/>
              </a:rPr>
              <a:t>the </a:t>
            </a:r>
            <a:r>
              <a:rPr lang="en-IN" sz="3600" dirty="0" err="1">
                <a:latin typeface="+mj-lt"/>
              </a:rPr>
              <a:t>center</a:t>
            </a:r>
            <a:r>
              <a:rPr lang="en-IN" sz="3600" dirty="0">
                <a:latin typeface="+mj-lt"/>
              </a:rPr>
              <a:t> of the bearing</a:t>
            </a:r>
          </a:p>
        </p:txBody>
      </p:sp>
      <p:pic>
        <p:nvPicPr>
          <p:cNvPr id="19458" name="Picture 2" descr="A photo shows a grease gun connected to the top of a plastic cone. "/>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277511" y="2590800"/>
            <a:ext cx="4570457" cy="34513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683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0"/>
            <a:ext cx="4038600" cy="3447098"/>
          </a:xfrm>
        </p:spPr>
        <p:txBody>
          <a:bodyPr wrap="square">
            <a:spAutoFit/>
          </a:bodyPr>
          <a:lstStyle/>
          <a:p>
            <a:r>
              <a:rPr lang="en-IN" sz="2800" dirty="0">
                <a:latin typeface="+mj-lt"/>
              </a:rPr>
              <a:t>Figure 10.20 The wheel bearing adjustment procedure </a:t>
            </a:r>
            <a:r>
              <a:rPr lang="en-IN" sz="2800" dirty="0" smtClean="0">
                <a:latin typeface="+mj-lt"/>
              </a:rPr>
              <a:t>as specified </a:t>
            </a:r>
            <a:r>
              <a:rPr lang="en-IN" sz="2800" dirty="0">
                <a:latin typeface="+mj-lt"/>
              </a:rPr>
              <a:t>for rear-wheel-drive vehicles. Always check </a:t>
            </a:r>
            <a:r>
              <a:rPr lang="en-IN" sz="2800" dirty="0" smtClean="0">
                <a:latin typeface="+mj-lt"/>
              </a:rPr>
              <a:t>service information </a:t>
            </a:r>
            <a:r>
              <a:rPr lang="en-IN" sz="2800" dirty="0">
                <a:latin typeface="+mj-lt"/>
              </a:rPr>
              <a:t>for the specified procedure to follow</a:t>
            </a:r>
          </a:p>
        </p:txBody>
      </p:sp>
      <p:pic>
        <p:nvPicPr>
          <p:cNvPr id="20482" name="Picture 2" descr="A figure illustrates the wheel bearing adjustment procedure for rear wheel drive vehicles. &#10;Long description is available in notes, press F6"/>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4984143" y="588802"/>
            <a:ext cx="3550257" cy="541862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71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1107996"/>
          </a:xfrm>
        </p:spPr>
        <p:txBody>
          <a:bodyPr>
            <a:spAutoFit/>
          </a:bodyPr>
          <a:lstStyle/>
          <a:p>
            <a:r>
              <a:rPr lang="en-IN" sz="3600" dirty="0">
                <a:latin typeface="+mj-lt"/>
              </a:rPr>
              <a:t>Figure 10.21 A properly secured wheel bearing adjust nut</a:t>
            </a:r>
          </a:p>
        </p:txBody>
      </p:sp>
      <p:pic>
        <p:nvPicPr>
          <p:cNvPr id="21506" name="Picture 2" descr="A figure shows the position of the cotter pin and nut lock on a wheel hub. A plan view of these components is also shown with installation procedure of pull through and wrap tight for the cotter pin mentioned below."/>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26932" y="1600200"/>
            <a:ext cx="6490137" cy="432207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056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1292"/>
            <a:ext cx="8229600" cy="1107996"/>
          </a:xfrm>
        </p:spPr>
        <p:txBody>
          <a:bodyPr>
            <a:spAutoFit/>
          </a:bodyPr>
          <a:lstStyle/>
          <a:p>
            <a:r>
              <a:rPr lang="en-IN" sz="3600" dirty="0">
                <a:latin typeface="+mj-lt"/>
              </a:rPr>
              <a:t>Figure 10.22 A rear wheel sealed bearing hub assembly</a:t>
            </a:r>
          </a:p>
        </p:txBody>
      </p:sp>
      <p:pic>
        <p:nvPicPr>
          <p:cNvPr id="22530" name="Picture 2" descr="A figure shows an exploded view of 5 components of a rear wheel sealed bearing hub assembly – the splash shield, the knuckle, the brake caliper, the sealed bearing and hub assembly and the rotor.&#10;Long description is available in notes, press F6"/>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93220" y="1685095"/>
            <a:ext cx="6357561" cy="42225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832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44091"/>
            <a:ext cx="8229600" cy="1846659"/>
          </a:xfrm>
        </p:spPr>
        <p:txBody>
          <a:bodyPr>
            <a:spAutoFit/>
          </a:bodyPr>
          <a:lstStyle/>
          <a:p>
            <a:r>
              <a:rPr lang="en-IN" sz="2000" dirty="0">
                <a:latin typeface="+mj-lt"/>
              </a:rPr>
              <a:t>Figure 10.23 Removing the drive axle shaft hub nut. </a:t>
            </a:r>
            <a:r>
              <a:rPr lang="en-IN" sz="2000" dirty="0" smtClean="0">
                <a:latin typeface="+mj-lt"/>
              </a:rPr>
              <a:t>This nut </a:t>
            </a:r>
            <a:r>
              <a:rPr lang="en-IN" sz="2000" dirty="0">
                <a:latin typeface="+mj-lt"/>
              </a:rPr>
              <a:t>is usually very tight and the drift (tapered) punch </a:t>
            </a:r>
            <a:r>
              <a:rPr lang="en-IN" sz="2000" dirty="0" smtClean="0">
                <a:latin typeface="+mj-lt"/>
              </a:rPr>
              <a:t>wedged into </a:t>
            </a:r>
            <a:r>
              <a:rPr lang="en-IN" sz="2000" dirty="0">
                <a:latin typeface="+mj-lt"/>
              </a:rPr>
              <a:t>the cooling fins of the brake rotor keeps the hub </a:t>
            </a:r>
            <a:r>
              <a:rPr lang="en-IN" sz="2000" dirty="0" smtClean="0">
                <a:latin typeface="+mj-lt"/>
              </a:rPr>
              <a:t>from revolving </a:t>
            </a:r>
            <a:r>
              <a:rPr lang="en-IN" sz="2000" dirty="0">
                <a:latin typeface="+mj-lt"/>
              </a:rPr>
              <a:t>when the nut is loosened. Never use an air </a:t>
            </a:r>
            <a:r>
              <a:rPr lang="en-IN" sz="2000" dirty="0" smtClean="0">
                <a:latin typeface="+mj-lt"/>
              </a:rPr>
              <a:t>impact wrench </a:t>
            </a:r>
            <a:r>
              <a:rPr lang="en-IN" sz="2000" dirty="0">
                <a:latin typeface="+mj-lt"/>
              </a:rPr>
              <a:t>to loosen or tighten the drive axle shaft nut </a:t>
            </a:r>
            <a:r>
              <a:rPr lang="en-IN" sz="2000" dirty="0" smtClean="0">
                <a:latin typeface="+mj-lt"/>
              </a:rPr>
              <a:t>because the </a:t>
            </a:r>
            <a:r>
              <a:rPr lang="en-IN" sz="2000" dirty="0">
                <a:latin typeface="+mj-lt"/>
              </a:rPr>
              <a:t>hammering action will damage the bearings</a:t>
            </a:r>
          </a:p>
        </p:txBody>
      </p:sp>
      <p:pic>
        <p:nvPicPr>
          <p:cNvPr id="23554" name="Picture 2" descr="A figure illustrates the removal of a drive axle shaft hub nut.&#10;Long description is available in notes, press F6"/>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996420" y="2438400"/>
            <a:ext cx="3148665" cy="378710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846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2875"/>
            <a:ext cx="8229600" cy="2215991"/>
          </a:xfrm>
        </p:spPr>
        <p:txBody>
          <a:bodyPr>
            <a:spAutoFit/>
          </a:bodyPr>
          <a:lstStyle/>
          <a:p>
            <a:r>
              <a:rPr lang="en-IN" sz="3600" dirty="0">
                <a:latin typeface="+mj-lt"/>
              </a:rPr>
              <a:t>Figure 10.24 A special puller makes the job of </a:t>
            </a:r>
            <a:r>
              <a:rPr lang="en-IN" sz="3600" dirty="0" smtClean="0">
                <a:latin typeface="+mj-lt"/>
              </a:rPr>
              <a:t>removing the </a:t>
            </a:r>
            <a:r>
              <a:rPr lang="en-IN" sz="3600" dirty="0">
                <a:latin typeface="+mj-lt"/>
              </a:rPr>
              <a:t>hub bearing from the knuckle easy without damaging </a:t>
            </a:r>
            <a:r>
              <a:rPr lang="en-IN" sz="3600" dirty="0" smtClean="0">
                <a:latin typeface="+mj-lt"/>
              </a:rPr>
              <a:t>any component</a:t>
            </a:r>
            <a:endParaRPr lang="en-IN" sz="3600" dirty="0">
              <a:latin typeface="+mj-lt"/>
            </a:endParaRPr>
          </a:p>
        </p:txBody>
      </p:sp>
      <p:pic>
        <p:nvPicPr>
          <p:cNvPr id="24578" name="Picture 2" descr="Two figures illustrate the removal and installation procedure for the hub bearing from the knuckle.&#10;Long description is available in notes, press F6"/>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985442" y="2579610"/>
            <a:ext cx="5165788" cy="346077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323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9304"/>
            <a:ext cx="8229600" cy="1107996"/>
          </a:xfrm>
        </p:spPr>
        <p:txBody>
          <a:bodyPr>
            <a:spAutoFit/>
          </a:bodyPr>
          <a:lstStyle/>
          <a:p>
            <a:r>
              <a:rPr lang="en-IN" sz="3600" dirty="0">
                <a:latin typeface="+mj-lt"/>
              </a:rPr>
              <a:t>Figure 10.25 A typical full-floating rear axle assembly</a:t>
            </a:r>
          </a:p>
        </p:txBody>
      </p:sp>
      <p:pic>
        <p:nvPicPr>
          <p:cNvPr id="25602" name="Picture 2" descr="A figure shows a full-floating rear axle assembly. The bearing retainer and adjustment nuts are to the left of the axle with the bearing in the middle and axle assembly to the right. The axle passes through the bearing without contac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95352" y="1752600"/>
            <a:ext cx="7753296" cy="29563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023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9304"/>
            <a:ext cx="8229600" cy="1107996"/>
          </a:xfrm>
        </p:spPr>
        <p:txBody>
          <a:bodyPr>
            <a:spAutoFit/>
          </a:bodyPr>
          <a:lstStyle/>
          <a:p>
            <a:r>
              <a:rPr lang="en-IN" sz="3600" dirty="0">
                <a:latin typeface="+mj-lt"/>
              </a:rPr>
              <a:t>Figure 10.26 A three-quarter-floating rear axle</a:t>
            </a:r>
          </a:p>
        </p:txBody>
      </p:sp>
      <p:pic>
        <p:nvPicPr>
          <p:cNvPr id="26626" name="Picture 2" descr="A figure shows the cross-section of a three-quarter floating axle with the wheel to the left and the axle extending out of the differential on the right. The wheel bearing can be seen mounted outside the axle housin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744972" y="1524000"/>
            <a:ext cx="5643049" cy="44697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092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2875"/>
            <a:ext cx="8229600" cy="1661993"/>
          </a:xfrm>
        </p:spPr>
        <p:txBody>
          <a:bodyPr>
            <a:spAutoFit/>
          </a:bodyPr>
          <a:lstStyle/>
          <a:p>
            <a:r>
              <a:rPr lang="en-IN" sz="3600" dirty="0">
                <a:latin typeface="+mj-lt"/>
              </a:rPr>
              <a:t>Figure 10.27 A semi-floating rear axle housing is the </a:t>
            </a:r>
            <a:r>
              <a:rPr lang="en-IN" sz="3600" dirty="0" smtClean="0">
                <a:latin typeface="+mj-lt"/>
              </a:rPr>
              <a:t>most commonly </a:t>
            </a:r>
            <a:r>
              <a:rPr lang="en-IN" sz="3600" dirty="0">
                <a:latin typeface="+mj-lt"/>
              </a:rPr>
              <a:t>used in light rear-wheel-drive vehicles</a:t>
            </a:r>
          </a:p>
        </p:txBody>
      </p:sp>
      <p:pic>
        <p:nvPicPr>
          <p:cNvPr id="27650" name="Picture 2" descr="A figure shows the cross section of a semi-floating axle with the wheel to the left and axle extending out of the differential on the right. The wheel bearing can be seen mounted inside the axle housin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96234" y="2174006"/>
            <a:ext cx="4951532" cy="38457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290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553998"/>
          </a:xfrm>
        </p:spPr>
        <p:txBody>
          <a:bodyPr>
            <a:spAutoFit/>
          </a:bodyPr>
          <a:lstStyle/>
          <a:p>
            <a:r>
              <a:rPr lang="en-IN" sz="3600" dirty="0">
                <a:latin typeface="+mj-lt"/>
              </a:rPr>
              <a:t>Figure </a:t>
            </a:r>
            <a:r>
              <a:rPr lang="en-IN" sz="3600" dirty="0" smtClean="0">
                <a:latin typeface="+mj-lt"/>
              </a:rPr>
              <a:t>10.2 </a:t>
            </a:r>
            <a:r>
              <a:rPr lang="en-IN" sz="3600" dirty="0">
                <a:latin typeface="+mj-lt"/>
              </a:rPr>
              <a:t>Ball bearing point contact</a:t>
            </a:r>
          </a:p>
        </p:txBody>
      </p:sp>
      <p:pic>
        <p:nvPicPr>
          <p:cNvPr id="2050" name="Picture 2" descr="A figure shows the cross-section of a ball bearing.&#10;Long description is available in notes, press F6"/>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023747" y="1344880"/>
            <a:ext cx="7078148" cy="43176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538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4433"/>
            <a:ext cx="8229600" cy="1661993"/>
          </a:xfrm>
        </p:spPr>
        <p:txBody>
          <a:bodyPr>
            <a:spAutoFit/>
          </a:bodyPr>
          <a:lstStyle/>
          <a:p>
            <a:r>
              <a:rPr lang="en-IN" sz="3600" dirty="0">
                <a:latin typeface="+mj-lt"/>
              </a:rPr>
              <a:t>Figure 10.28 A retainer plate-type rear axle bearing</a:t>
            </a:r>
            <a:r>
              <a:rPr lang="en-IN" sz="3600" dirty="0" smtClean="0">
                <a:latin typeface="+mj-lt"/>
              </a:rPr>
              <a:t>. Access </a:t>
            </a:r>
            <a:r>
              <a:rPr lang="en-IN" sz="3600" dirty="0">
                <a:latin typeface="+mj-lt"/>
              </a:rPr>
              <a:t>to the fasteners is through a hole in the axle flange</a:t>
            </a:r>
          </a:p>
        </p:txBody>
      </p:sp>
      <p:pic>
        <p:nvPicPr>
          <p:cNvPr id="28674" name="Picture 2" descr="A figure shows a cross sectional view of a retainer plate type axle bearing. &#10;Long description is available in notes, press F6"/>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502892" y="2004317"/>
            <a:ext cx="4138217" cy="41299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329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7757"/>
            <a:ext cx="8229600" cy="1661993"/>
          </a:xfrm>
        </p:spPr>
        <p:txBody>
          <a:bodyPr>
            <a:spAutoFit/>
          </a:bodyPr>
          <a:lstStyle/>
          <a:p>
            <a:r>
              <a:rPr lang="en-IN" sz="3600" dirty="0">
                <a:latin typeface="+mj-lt"/>
              </a:rPr>
              <a:t>Figure 10.29 A slide-hammer-type axle puller can be </a:t>
            </a:r>
            <a:r>
              <a:rPr lang="en-IN" sz="3600" dirty="0" smtClean="0">
                <a:latin typeface="+mj-lt"/>
              </a:rPr>
              <a:t>used to </a:t>
            </a:r>
            <a:r>
              <a:rPr lang="en-IN" sz="3600" dirty="0">
                <a:latin typeface="+mj-lt"/>
              </a:rPr>
              <a:t>remove an axle</a:t>
            </a:r>
          </a:p>
        </p:txBody>
      </p:sp>
      <p:pic>
        <p:nvPicPr>
          <p:cNvPr id="29698" name="Picture 2" descr="A photo shows a technician using a slide hammer type axle puller to remove an axle."/>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1858604" y="2083562"/>
            <a:ext cx="5417247" cy="40782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928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89084"/>
            <a:ext cx="8229600" cy="2215991"/>
          </a:xfrm>
        </p:spPr>
        <p:txBody>
          <a:bodyPr>
            <a:spAutoFit/>
          </a:bodyPr>
          <a:lstStyle/>
          <a:p>
            <a:r>
              <a:rPr lang="en-IN" sz="2400" dirty="0">
                <a:latin typeface="+mj-lt"/>
              </a:rPr>
              <a:t>Figure 10.30 To remove the axle from this </a:t>
            </a:r>
            <a:r>
              <a:rPr lang="en-IN" sz="2400" dirty="0" smtClean="0">
                <a:latin typeface="+mj-lt"/>
              </a:rPr>
              <a:t>vehicle equipped </a:t>
            </a:r>
            <a:r>
              <a:rPr lang="en-IN" sz="2400" dirty="0">
                <a:latin typeface="+mj-lt"/>
              </a:rPr>
              <a:t>with a retainer-plate rear axle, the brake drum </a:t>
            </a:r>
            <a:r>
              <a:rPr lang="en-IN" sz="2400" dirty="0" smtClean="0">
                <a:latin typeface="+mj-lt"/>
              </a:rPr>
              <a:t>was placed </a:t>
            </a:r>
            <a:r>
              <a:rPr lang="en-IN" sz="2400" dirty="0">
                <a:latin typeface="+mj-lt"/>
              </a:rPr>
              <a:t>back onto the axle studs backward so that the </a:t>
            </a:r>
            <a:r>
              <a:rPr lang="en-IN" sz="2400" dirty="0" smtClean="0">
                <a:latin typeface="+mj-lt"/>
              </a:rPr>
              <a:t>drum itself </a:t>
            </a:r>
            <a:r>
              <a:rPr lang="en-IN" sz="2400" dirty="0">
                <a:latin typeface="+mj-lt"/>
              </a:rPr>
              <a:t>can be used as a slide hammer to pull the axle out of </a:t>
            </a:r>
            <a:r>
              <a:rPr lang="en-IN" sz="2400" dirty="0" smtClean="0">
                <a:latin typeface="+mj-lt"/>
              </a:rPr>
              <a:t>the axle </a:t>
            </a:r>
            <a:r>
              <a:rPr lang="en-IN" sz="2400" dirty="0">
                <a:latin typeface="+mj-lt"/>
              </a:rPr>
              <a:t>housing. After a couple of pulls, the rear axle is pulled </a:t>
            </a:r>
            <a:r>
              <a:rPr lang="en-IN" sz="2400" dirty="0" smtClean="0">
                <a:latin typeface="+mj-lt"/>
              </a:rPr>
              <a:t>out of </a:t>
            </a:r>
            <a:r>
              <a:rPr lang="en-IN" sz="2400" dirty="0">
                <a:latin typeface="+mj-lt"/>
              </a:rPr>
              <a:t>the axle housing</a:t>
            </a:r>
          </a:p>
        </p:txBody>
      </p:sp>
      <p:pic>
        <p:nvPicPr>
          <p:cNvPr id="30722" name="Picture 2" descr="A photo shows a brake drum mounted backwards onto an axle. A technician is using the drum to pull the axle out of the axle housing."/>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256483" y="2743200"/>
            <a:ext cx="4618213" cy="34784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801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2875"/>
            <a:ext cx="8229600" cy="1661993"/>
          </a:xfrm>
        </p:spPr>
        <p:txBody>
          <a:bodyPr>
            <a:spAutoFit/>
          </a:bodyPr>
          <a:lstStyle/>
          <a:p>
            <a:r>
              <a:rPr lang="en-IN" sz="3600" dirty="0">
                <a:latin typeface="+mj-lt"/>
              </a:rPr>
              <a:t>Figure 10.31 To remove the C-lock (clip), the lock </a:t>
            </a:r>
            <a:r>
              <a:rPr lang="en-IN" sz="3600" dirty="0" smtClean="0">
                <a:latin typeface="+mj-lt"/>
              </a:rPr>
              <a:t>bolt must </a:t>
            </a:r>
            <a:r>
              <a:rPr lang="en-IN" sz="3600" dirty="0">
                <a:latin typeface="+mj-lt"/>
              </a:rPr>
              <a:t>be removed before the pinion shaft is taken out</a:t>
            </a:r>
          </a:p>
        </p:txBody>
      </p:sp>
      <p:pic>
        <p:nvPicPr>
          <p:cNvPr id="31746" name="Picture 2" descr="A figure shows the internal assembly of a differential with the pinion shaft in the center. The lock bolt is to the right of the pinion shaft and mounted perpendicular to it.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35409" y="2098567"/>
            <a:ext cx="4073250" cy="4000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908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90500"/>
            <a:ext cx="8229600" cy="2462213"/>
          </a:xfrm>
        </p:spPr>
        <p:txBody>
          <a:bodyPr>
            <a:spAutoFit/>
          </a:bodyPr>
          <a:lstStyle/>
          <a:p>
            <a:r>
              <a:rPr lang="en-IN" sz="3200" dirty="0">
                <a:latin typeface="+mj-lt"/>
              </a:rPr>
              <a:t>Figure 10.32 The axle must be pushed inward slightly </a:t>
            </a:r>
            <a:r>
              <a:rPr lang="en-IN" sz="3200" dirty="0" smtClean="0">
                <a:latin typeface="+mj-lt"/>
              </a:rPr>
              <a:t>to allow </a:t>
            </a:r>
            <a:r>
              <a:rPr lang="en-IN" sz="3200" dirty="0">
                <a:latin typeface="+mj-lt"/>
              </a:rPr>
              <a:t>the C-lock to be removed. After the C-lock has </a:t>
            </a:r>
            <a:r>
              <a:rPr lang="en-IN" sz="3200" dirty="0" smtClean="0">
                <a:latin typeface="+mj-lt"/>
              </a:rPr>
              <a:t>been removed</a:t>
            </a:r>
            <a:r>
              <a:rPr lang="en-IN" sz="3200" dirty="0">
                <a:latin typeface="+mj-lt"/>
              </a:rPr>
              <a:t>, the axle can be easily pulled out of the axle housing</a:t>
            </a:r>
          </a:p>
        </p:txBody>
      </p:sp>
      <p:pic>
        <p:nvPicPr>
          <p:cNvPr id="32770" name="Picture 2" descr="A figure shows the internals of a differential with the pinion shaft removed. The axle shaft can be seen on the right with a c-lock mounted on it and offset slightly from the end."/>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904720" y="2895600"/>
            <a:ext cx="3324450" cy="33746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57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45864"/>
            <a:ext cx="8229600" cy="2154436"/>
          </a:xfrm>
        </p:spPr>
        <p:txBody>
          <a:bodyPr>
            <a:spAutoFit/>
          </a:bodyPr>
          <a:lstStyle/>
          <a:p>
            <a:r>
              <a:rPr lang="en-IN" sz="2800" dirty="0">
                <a:latin typeface="+mj-lt"/>
              </a:rPr>
              <a:t>Figure 10.33 Using a hydraulic press to press an </a:t>
            </a:r>
            <a:r>
              <a:rPr lang="en-IN" sz="2800" dirty="0" smtClean="0">
                <a:latin typeface="+mj-lt"/>
              </a:rPr>
              <a:t>axle bearing </a:t>
            </a:r>
            <a:r>
              <a:rPr lang="en-IN" sz="2800" dirty="0">
                <a:latin typeface="+mj-lt"/>
              </a:rPr>
              <a:t>from the axle. When pressing a new bearing back </a:t>
            </a:r>
            <a:r>
              <a:rPr lang="en-IN" sz="2800" dirty="0" smtClean="0">
                <a:latin typeface="+mj-lt"/>
              </a:rPr>
              <a:t>onto the </a:t>
            </a:r>
            <a:r>
              <a:rPr lang="en-IN" sz="2800" dirty="0">
                <a:latin typeface="+mj-lt"/>
              </a:rPr>
              <a:t>axle, pressure should only be on the inner bearing race </a:t>
            </a:r>
            <a:r>
              <a:rPr lang="en-IN" sz="2800" dirty="0" smtClean="0">
                <a:latin typeface="+mj-lt"/>
              </a:rPr>
              <a:t>to prevent damaging </a:t>
            </a:r>
            <a:r>
              <a:rPr lang="en-IN" sz="2800" dirty="0">
                <a:latin typeface="+mj-lt"/>
              </a:rPr>
              <a:t>the bearing</a:t>
            </a:r>
          </a:p>
        </p:txBody>
      </p:sp>
      <p:pic>
        <p:nvPicPr>
          <p:cNvPr id="33794" name="Picture 2" descr="A figure shows an axle shaft mounted horizontally in a hydraulic press.&#10;Long description is available in notes, press F6"/>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671565" y="2581499"/>
            <a:ext cx="3800869" cy="36669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897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35136"/>
            <a:ext cx="8229600" cy="2769989"/>
          </a:xfrm>
        </p:spPr>
        <p:txBody>
          <a:bodyPr>
            <a:spAutoFit/>
          </a:bodyPr>
          <a:lstStyle/>
          <a:p>
            <a:r>
              <a:rPr lang="en-IN" sz="3600" dirty="0">
                <a:latin typeface="+mj-lt"/>
              </a:rPr>
              <a:t>Figure 10.34 Removing an axle seal using the </a:t>
            </a:r>
            <a:r>
              <a:rPr lang="en-IN" sz="3600" dirty="0" smtClean="0">
                <a:latin typeface="+mj-lt"/>
              </a:rPr>
              <a:t>axle shaft </a:t>
            </a:r>
            <a:r>
              <a:rPr lang="en-IN" sz="3600" dirty="0">
                <a:latin typeface="+mj-lt"/>
              </a:rPr>
              <a:t>as the tool. While this procedure is done in </a:t>
            </a:r>
            <a:r>
              <a:rPr lang="en-IN" sz="3600" dirty="0" smtClean="0">
                <a:latin typeface="+mj-lt"/>
              </a:rPr>
              <a:t>some shops</a:t>
            </a:r>
            <a:r>
              <a:rPr lang="en-IN" sz="3600" dirty="0">
                <a:latin typeface="+mj-lt"/>
              </a:rPr>
              <a:t>, the preferred and specified procedure is to use </a:t>
            </a:r>
            <a:r>
              <a:rPr lang="en-IN" sz="3600" dirty="0" smtClean="0">
                <a:latin typeface="+mj-lt"/>
              </a:rPr>
              <a:t>a seal </a:t>
            </a:r>
            <a:r>
              <a:rPr lang="en-IN" sz="3600" dirty="0">
                <a:latin typeface="+mj-lt"/>
              </a:rPr>
              <a:t>puller</a:t>
            </a:r>
          </a:p>
        </p:txBody>
      </p:sp>
      <p:pic>
        <p:nvPicPr>
          <p:cNvPr id="34818" name="Picture 2" descr="A photo shows an axle shaft being used to remove the axle seal. "/>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622486" y="3200400"/>
            <a:ext cx="3884069" cy="29251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382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1107996"/>
          </a:xfrm>
        </p:spPr>
        <p:txBody>
          <a:bodyPr>
            <a:spAutoFit/>
          </a:bodyPr>
          <a:lstStyle/>
          <a:p>
            <a:r>
              <a:rPr lang="en-IN" sz="3600" dirty="0">
                <a:latin typeface="+mj-lt"/>
              </a:rPr>
              <a:t>Figure </a:t>
            </a:r>
            <a:r>
              <a:rPr lang="en-IN" sz="3600" dirty="0" smtClean="0">
                <a:latin typeface="+mj-lt"/>
              </a:rPr>
              <a:t>10.35 This </a:t>
            </a:r>
            <a:r>
              <a:rPr lang="en-IN" sz="3600" dirty="0">
                <a:latin typeface="+mj-lt"/>
              </a:rPr>
              <a:t>bearing has a bent cage and must </a:t>
            </a:r>
            <a:r>
              <a:rPr lang="en-IN" sz="3600" dirty="0" smtClean="0">
                <a:latin typeface="+mj-lt"/>
              </a:rPr>
              <a:t>be replaced</a:t>
            </a:r>
            <a:endParaRPr lang="en-IN" sz="3600" baseline="30000" dirty="0">
              <a:latin typeface="+mj-lt"/>
            </a:endParaRPr>
          </a:p>
        </p:txBody>
      </p:sp>
      <p:pic>
        <p:nvPicPr>
          <p:cNvPr id="35842" name="Picture 2" descr="A photo shows the plan view of a bearing with a dented outer cage. The part number and manufacturer’s name is visible on the side of the bearin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38732" y="1564530"/>
            <a:ext cx="4460230" cy="445527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116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47650"/>
            <a:ext cx="8229600" cy="1723549"/>
          </a:xfrm>
        </p:spPr>
        <p:txBody>
          <a:bodyPr>
            <a:spAutoFit/>
          </a:bodyPr>
          <a:lstStyle/>
          <a:p>
            <a:r>
              <a:rPr lang="en-IN" sz="2800" dirty="0">
                <a:latin typeface="+mj-lt"/>
              </a:rPr>
              <a:t>Figure 10.36 To detect a </a:t>
            </a:r>
            <a:r>
              <a:rPr lang="en-IN" sz="2800" dirty="0" smtClean="0">
                <a:latin typeface="+mj-lt"/>
              </a:rPr>
              <a:t>possible defective </a:t>
            </a:r>
            <a:r>
              <a:rPr lang="en-IN" sz="2800" dirty="0">
                <a:latin typeface="+mj-lt"/>
              </a:rPr>
              <a:t>wheel bearing, grasp the </a:t>
            </a:r>
            <a:r>
              <a:rPr lang="en-IN" sz="2800" dirty="0" smtClean="0">
                <a:latin typeface="+mj-lt"/>
              </a:rPr>
              <a:t>coil spring </a:t>
            </a:r>
            <a:r>
              <a:rPr lang="en-IN" sz="2800" dirty="0">
                <a:latin typeface="+mj-lt"/>
              </a:rPr>
              <a:t>and then rotate the wheel. If there </a:t>
            </a:r>
            <a:r>
              <a:rPr lang="en-IN" sz="2800" dirty="0" smtClean="0">
                <a:latin typeface="+mj-lt"/>
              </a:rPr>
              <a:t>is roughness </a:t>
            </a:r>
            <a:r>
              <a:rPr lang="en-IN" sz="2800" dirty="0">
                <a:latin typeface="+mj-lt"/>
              </a:rPr>
              <a:t>in the bearing, a vibration will </a:t>
            </a:r>
            <a:r>
              <a:rPr lang="en-IN" sz="2800" dirty="0" smtClean="0">
                <a:latin typeface="+mj-lt"/>
              </a:rPr>
              <a:t>be felt </a:t>
            </a:r>
            <a:r>
              <a:rPr lang="en-IN" sz="2800" dirty="0">
                <a:latin typeface="+mj-lt"/>
              </a:rPr>
              <a:t>in the spring</a:t>
            </a:r>
          </a:p>
        </p:txBody>
      </p:sp>
      <p:pic>
        <p:nvPicPr>
          <p:cNvPr id="36866" name="Picture 2" descr="A photo shows the coil spring of a suspension assembly next to the wheel rotor."/>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179542" y="2209800"/>
            <a:ext cx="4778483" cy="38929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255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4435"/>
            <a:ext cx="8229600" cy="1661993"/>
          </a:xfrm>
        </p:spPr>
        <p:txBody>
          <a:bodyPr>
            <a:spAutoFit/>
          </a:bodyPr>
          <a:lstStyle/>
          <a:p>
            <a:r>
              <a:rPr lang="en-IN" sz="3600" dirty="0">
                <a:latin typeface="+mj-lt"/>
              </a:rPr>
              <a:t>Figure 10.37 A bearing/hub assembly that shows </a:t>
            </a:r>
            <a:r>
              <a:rPr lang="en-IN" sz="3600" dirty="0" smtClean="0">
                <a:latin typeface="+mj-lt"/>
              </a:rPr>
              <a:t>the </a:t>
            </a:r>
            <a:r>
              <a:rPr lang="en-IN" sz="3600" dirty="0" err="1" smtClean="0">
                <a:latin typeface="+mj-lt"/>
              </a:rPr>
              <a:t>reluctor</a:t>
            </a:r>
            <a:r>
              <a:rPr lang="en-IN" sz="3600" dirty="0" smtClean="0">
                <a:latin typeface="+mj-lt"/>
              </a:rPr>
              <a:t> </a:t>
            </a:r>
            <a:r>
              <a:rPr lang="en-IN" sz="3600" dirty="0">
                <a:latin typeface="+mj-lt"/>
              </a:rPr>
              <a:t>(tone wheel) teeth used by the wheel speed sensor</a:t>
            </a:r>
          </a:p>
        </p:txBody>
      </p:sp>
      <p:pic>
        <p:nvPicPr>
          <p:cNvPr id="37890" name="Picture 2" descr="A photo shows a wheel hub assembly with splines for the axle in the center. The reluctor teeth used by the wheel speed sensor are concentric to the axle and mounted just outside 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989350" y="2057400"/>
            <a:ext cx="5154646" cy="41065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108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35038"/>
            <a:ext cx="8229600" cy="2769989"/>
          </a:xfrm>
        </p:spPr>
        <p:txBody>
          <a:bodyPr>
            <a:spAutoFit/>
          </a:bodyPr>
          <a:lstStyle/>
          <a:p>
            <a:r>
              <a:rPr lang="en-IN" sz="3600" dirty="0">
                <a:latin typeface="+mj-lt"/>
              </a:rPr>
              <a:t>Figure 10.3 Radial load is the vehicle weight pressing </a:t>
            </a:r>
            <a:r>
              <a:rPr lang="en-IN" sz="3600" dirty="0" smtClean="0">
                <a:latin typeface="+mj-lt"/>
              </a:rPr>
              <a:t>on the </a:t>
            </a:r>
            <a:r>
              <a:rPr lang="en-IN" sz="3600" dirty="0">
                <a:latin typeface="+mj-lt"/>
              </a:rPr>
              <a:t>wheels. The thrust load occurs as the chassis </a:t>
            </a:r>
            <a:r>
              <a:rPr lang="en-IN" sz="3600" dirty="0" smtClean="0">
                <a:latin typeface="+mj-lt"/>
              </a:rPr>
              <a:t>components exert </a:t>
            </a:r>
            <a:r>
              <a:rPr lang="en-IN" sz="3600" dirty="0">
                <a:latin typeface="+mj-lt"/>
              </a:rPr>
              <a:t>a side force during cornering</a:t>
            </a:r>
          </a:p>
        </p:txBody>
      </p:sp>
      <p:pic>
        <p:nvPicPr>
          <p:cNvPr id="3074" name="Picture 2" descr="A figure shows the loads applied on a vehicle ball bearing.&#10;Long description is available in notes, press F6"/>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69058" y="3180574"/>
            <a:ext cx="3993483" cy="30845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68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553998"/>
          </a:xfrm>
        </p:spPr>
        <p:txBody>
          <a:bodyPr>
            <a:spAutoFit/>
          </a:bodyPr>
          <a:lstStyle/>
          <a:p>
            <a:r>
              <a:rPr lang="en-IN" sz="3600" dirty="0">
                <a:latin typeface="+mj-lt"/>
              </a:rPr>
              <a:t>REAR AXLE BEARING </a:t>
            </a:r>
            <a:r>
              <a:rPr lang="en-IN" sz="3600" dirty="0" smtClean="0">
                <a:latin typeface="+mj-lt"/>
              </a:rPr>
              <a:t>SERVICE 1</a:t>
            </a:r>
            <a:endParaRPr lang="en-IN" sz="3600" dirty="0">
              <a:latin typeface="+mj-lt"/>
            </a:endParaRPr>
          </a:p>
        </p:txBody>
      </p:sp>
      <p:pic>
        <p:nvPicPr>
          <p:cNvPr id="38914" name="Picture 2" descr="A photo shows an exposed wheel hub after removal of the brake dru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64914" y="1066800"/>
            <a:ext cx="7411200" cy="491145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971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553998"/>
          </a:xfrm>
        </p:spPr>
        <p:txBody>
          <a:bodyPr>
            <a:spAutoFit/>
          </a:bodyPr>
          <a:lstStyle/>
          <a:p>
            <a:r>
              <a:rPr lang="en-IN" sz="3600" dirty="0">
                <a:latin typeface="+mj-lt"/>
              </a:rPr>
              <a:t>REAR AXLE BEARING </a:t>
            </a:r>
            <a:r>
              <a:rPr lang="en-IN" sz="3600" dirty="0" smtClean="0">
                <a:latin typeface="+mj-lt"/>
              </a:rPr>
              <a:t>SERVICE 2</a:t>
            </a:r>
            <a:endParaRPr lang="en-IN" sz="3600" dirty="0">
              <a:latin typeface="+mj-lt"/>
            </a:endParaRPr>
          </a:p>
        </p:txBody>
      </p:sp>
      <p:pic>
        <p:nvPicPr>
          <p:cNvPr id="38914" name="Picture 2" descr="A photo shows the magnet inside a differential cover with metal residue attached to 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75891" y="908662"/>
            <a:ext cx="7789246" cy="51619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555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553998"/>
          </a:xfrm>
        </p:spPr>
        <p:txBody>
          <a:bodyPr>
            <a:spAutoFit/>
          </a:bodyPr>
          <a:lstStyle/>
          <a:p>
            <a:r>
              <a:rPr lang="en-IN" sz="3600" dirty="0">
                <a:latin typeface="+mj-lt"/>
              </a:rPr>
              <a:t>REAR AXLE BEARING </a:t>
            </a:r>
            <a:r>
              <a:rPr lang="en-IN" sz="3600" dirty="0" smtClean="0">
                <a:latin typeface="+mj-lt"/>
              </a:rPr>
              <a:t>SERVICE 3</a:t>
            </a:r>
            <a:endParaRPr lang="en-IN" sz="3600" dirty="0">
              <a:latin typeface="+mj-lt"/>
            </a:endParaRPr>
          </a:p>
        </p:txBody>
      </p:sp>
      <p:pic>
        <p:nvPicPr>
          <p:cNvPr id="38914" name="Picture 2" descr="A photo shows a technician removing the retaining bolt from a differentia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14452" y="844071"/>
            <a:ext cx="7712125" cy="511088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11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553998"/>
          </a:xfrm>
        </p:spPr>
        <p:txBody>
          <a:bodyPr>
            <a:spAutoFit/>
          </a:bodyPr>
          <a:lstStyle/>
          <a:p>
            <a:r>
              <a:rPr lang="en-IN" sz="3600" dirty="0">
                <a:latin typeface="+mj-lt"/>
              </a:rPr>
              <a:t>REAR AXLE BEARING </a:t>
            </a:r>
            <a:r>
              <a:rPr lang="en-IN" sz="3600" dirty="0" smtClean="0">
                <a:latin typeface="+mj-lt"/>
              </a:rPr>
              <a:t>SERVICE 4</a:t>
            </a:r>
            <a:endParaRPr lang="en-IN" sz="3600" dirty="0">
              <a:latin typeface="+mj-lt"/>
            </a:endParaRPr>
          </a:p>
        </p:txBody>
      </p:sp>
      <p:pic>
        <p:nvPicPr>
          <p:cNvPr id="38914" name="Picture 2" descr="A photo shows a differential with the retaining bolt remov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75891" y="934006"/>
            <a:ext cx="7789246" cy="51619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69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553998"/>
          </a:xfrm>
        </p:spPr>
        <p:txBody>
          <a:bodyPr>
            <a:spAutoFit/>
          </a:bodyPr>
          <a:lstStyle/>
          <a:p>
            <a:r>
              <a:rPr lang="en-IN" sz="3600" dirty="0">
                <a:latin typeface="+mj-lt"/>
              </a:rPr>
              <a:t>REAR AXLE BEARING </a:t>
            </a:r>
            <a:r>
              <a:rPr lang="en-IN" sz="3600" dirty="0" smtClean="0">
                <a:latin typeface="+mj-lt"/>
              </a:rPr>
              <a:t>SERVICE 5</a:t>
            </a:r>
            <a:endParaRPr lang="en-IN" sz="3600" dirty="0">
              <a:latin typeface="+mj-lt"/>
            </a:endParaRPr>
          </a:p>
        </p:txBody>
      </p:sp>
      <p:pic>
        <p:nvPicPr>
          <p:cNvPr id="38914" name="Picture 2" descr="A photo shows a wheel hub with the axle removed, the exposed back plate is wet with oi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36945" y="831703"/>
            <a:ext cx="7867138" cy="521361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685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553998"/>
          </a:xfrm>
        </p:spPr>
        <p:txBody>
          <a:bodyPr>
            <a:spAutoFit/>
          </a:bodyPr>
          <a:lstStyle/>
          <a:p>
            <a:r>
              <a:rPr lang="en-IN" sz="3600" dirty="0">
                <a:latin typeface="+mj-lt"/>
              </a:rPr>
              <a:t>REAR AXLE BEARING </a:t>
            </a:r>
            <a:r>
              <a:rPr lang="en-IN" sz="3600" dirty="0" smtClean="0">
                <a:latin typeface="+mj-lt"/>
              </a:rPr>
              <a:t>SERVICE 6</a:t>
            </a:r>
            <a:endParaRPr lang="en-IN" sz="3600" dirty="0">
              <a:latin typeface="+mj-lt"/>
            </a:endParaRPr>
          </a:p>
        </p:txBody>
      </p:sp>
      <p:pic>
        <p:nvPicPr>
          <p:cNvPr id="38914" name="Picture 2" descr="A photo shows a seal removal tool being used to remove an axle sea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15938" y="914400"/>
            <a:ext cx="7712125" cy="511088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42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553998"/>
          </a:xfrm>
        </p:spPr>
        <p:txBody>
          <a:bodyPr>
            <a:spAutoFit/>
          </a:bodyPr>
          <a:lstStyle/>
          <a:p>
            <a:r>
              <a:rPr lang="en-IN" sz="3600" dirty="0">
                <a:latin typeface="+mj-lt"/>
              </a:rPr>
              <a:t>REAR AXLE BEARING </a:t>
            </a:r>
            <a:r>
              <a:rPr lang="en-IN" sz="3600" dirty="0" smtClean="0">
                <a:latin typeface="+mj-lt"/>
              </a:rPr>
              <a:t>SERVICE 7</a:t>
            </a:r>
            <a:endParaRPr lang="en-IN" sz="3600" dirty="0">
              <a:latin typeface="+mj-lt"/>
            </a:endParaRPr>
          </a:p>
        </p:txBody>
      </p:sp>
      <p:pic>
        <p:nvPicPr>
          <p:cNvPr id="38914" name="Picture 2" descr="A photo shows the bearing and seal on an axl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75891" y="856849"/>
            <a:ext cx="7789246" cy="51629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921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553998"/>
          </a:xfrm>
        </p:spPr>
        <p:txBody>
          <a:bodyPr>
            <a:spAutoFit/>
          </a:bodyPr>
          <a:lstStyle/>
          <a:p>
            <a:r>
              <a:rPr lang="en-IN" sz="3600" dirty="0">
                <a:latin typeface="+mj-lt"/>
              </a:rPr>
              <a:t>REAR AXLE BEARING </a:t>
            </a:r>
            <a:r>
              <a:rPr lang="en-IN" sz="3600" dirty="0" smtClean="0">
                <a:latin typeface="+mj-lt"/>
              </a:rPr>
              <a:t>SERVICE 8</a:t>
            </a:r>
            <a:endParaRPr lang="en-IN" sz="3600" dirty="0">
              <a:latin typeface="+mj-lt"/>
            </a:endParaRPr>
          </a:p>
        </p:txBody>
      </p:sp>
      <p:pic>
        <p:nvPicPr>
          <p:cNvPr id="38914" name="Picture 2" descr="A photo shows a technician inserting the pinion shaft into a differentia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77377" y="831349"/>
            <a:ext cx="7789246" cy="51626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938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553998"/>
          </a:xfrm>
        </p:spPr>
        <p:txBody>
          <a:bodyPr>
            <a:spAutoFit/>
          </a:bodyPr>
          <a:lstStyle/>
          <a:p>
            <a:r>
              <a:rPr lang="en-IN" sz="3600" dirty="0">
                <a:latin typeface="+mj-lt"/>
              </a:rPr>
              <a:t>REAR AXLE BEARING </a:t>
            </a:r>
            <a:r>
              <a:rPr lang="en-IN" sz="3600" dirty="0" smtClean="0">
                <a:latin typeface="+mj-lt"/>
              </a:rPr>
              <a:t>SERVICE 9</a:t>
            </a:r>
            <a:endParaRPr lang="en-IN" sz="3600" dirty="0">
              <a:latin typeface="+mj-lt"/>
            </a:endParaRPr>
          </a:p>
        </p:txBody>
      </p:sp>
      <p:pic>
        <p:nvPicPr>
          <p:cNvPr id="1026" name="Picture 2" descr="A photo shows a technician cleaning the differential housing with a brus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56124" y="903543"/>
            <a:ext cx="7835275" cy="51924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689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39"/>
            <a:ext cx="8229600" cy="657225"/>
          </a:xfrm>
        </p:spPr>
        <p:txBody>
          <a:bodyPr lIns="0" tIns="0" rIns="0" bIns="0" anchor="ctr">
            <a:no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895899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1107996"/>
          </a:xfrm>
        </p:spPr>
        <p:txBody>
          <a:bodyPr>
            <a:spAutoFit/>
          </a:bodyPr>
          <a:lstStyle/>
          <a:p>
            <a:r>
              <a:rPr lang="en-IN" sz="3600" dirty="0">
                <a:latin typeface="+mj-lt"/>
              </a:rPr>
              <a:t>Figure 10.4 Roller bearing line contact</a:t>
            </a:r>
          </a:p>
        </p:txBody>
      </p:sp>
      <p:pic>
        <p:nvPicPr>
          <p:cNvPr id="4098" name="Picture 2" descr="A figure shows the cross sectional view of a roller bearing in line contact with the bearing race on the top and bot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81057" y="1766306"/>
            <a:ext cx="6581885" cy="42101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32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2875"/>
            <a:ext cx="8229600" cy="1661993"/>
          </a:xfrm>
        </p:spPr>
        <p:txBody>
          <a:bodyPr>
            <a:spAutoFit/>
          </a:bodyPr>
          <a:lstStyle/>
          <a:p>
            <a:r>
              <a:rPr lang="en-IN" sz="3600" dirty="0">
                <a:latin typeface="+mj-lt"/>
              </a:rPr>
              <a:t>Figure 10.5 A tapered roller bearing will support a </a:t>
            </a:r>
            <a:r>
              <a:rPr lang="en-IN" sz="3600" dirty="0" smtClean="0">
                <a:latin typeface="+mj-lt"/>
              </a:rPr>
              <a:t>radial load </a:t>
            </a:r>
            <a:r>
              <a:rPr lang="en-IN" sz="3600" dirty="0">
                <a:latin typeface="+mj-lt"/>
              </a:rPr>
              <a:t>and an axial load in only one direction</a:t>
            </a:r>
          </a:p>
        </p:txBody>
      </p:sp>
      <p:pic>
        <p:nvPicPr>
          <p:cNvPr id="5122" name="Picture 2" descr="A figure shows the cross-section of a tapered roller bearing mounted in a shaft.&#10;Long description is available in notes, press F6"/>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706282" y="2031607"/>
            <a:ext cx="3731436" cy="41336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92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99633"/>
            <a:ext cx="8229600" cy="2462213"/>
          </a:xfrm>
        </p:spPr>
        <p:txBody>
          <a:bodyPr>
            <a:spAutoFit/>
          </a:bodyPr>
          <a:lstStyle/>
          <a:p>
            <a:r>
              <a:rPr lang="en-IN" sz="3200" dirty="0">
                <a:latin typeface="+mj-lt"/>
              </a:rPr>
              <a:t>Figure 10.6 A cross-sectional view of a typical front </a:t>
            </a:r>
            <a:r>
              <a:rPr lang="en-IN" sz="3200" dirty="0" smtClean="0">
                <a:latin typeface="+mj-lt"/>
              </a:rPr>
              <a:t>wheel bearing </a:t>
            </a:r>
            <a:r>
              <a:rPr lang="en-IN" sz="3200" dirty="0">
                <a:latin typeface="+mj-lt"/>
              </a:rPr>
              <a:t>showing the larger tapered roller bearing with </a:t>
            </a:r>
            <a:r>
              <a:rPr lang="en-IN" sz="3200" dirty="0" smtClean="0">
                <a:latin typeface="+mj-lt"/>
              </a:rPr>
              <a:t>grease seal </a:t>
            </a:r>
            <a:r>
              <a:rPr lang="en-IN" sz="3200" dirty="0">
                <a:latin typeface="+mj-lt"/>
              </a:rPr>
              <a:t>on the right and the smaller outer tapered roller </a:t>
            </a:r>
            <a:r>
              <a:rPr lang="en-IN" sz="3200" dirty="0" smtClean="0">
                <a:latin typeface="+mj-lt"/>
              </a:rPr>
              <a:t>bearing on </a:t>
            </a:r>
            <a:r>
              <a:rPr lang="en-IN" sz="3200" dirty="0">
                <a:latin typeface="+mj-lt"/>
              </a:rPr>
              <a:t>the left</a:t>
            </a:r>
          </a:p>
        </p:txBody>
      </p:sp>
      <p:pic>
        <p:nvPicPr>
          <p:cNvPr id="6146" name="Picture 2" descr="Cross-section of a front wheel bearing.&#10;Long description is available in notes, press F6"/>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388883" y="2895600"/>
            <a:ext cx="4353784" cy="32419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71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94576"/>
            <a:ext cx="8229600" cy="2462213"/>
          </a:xfrm>
        </p:spPr>
        <p:txBody>
          <a:bodyPr>
            <a:spAutoFit/>
          </a:bodyPr>
          <a:lstStyle/>
          <a:p>
            <a:r>
              <a:rPr lang="en-IN" sz="3200" dirty="0">
                <a:latin typeface="+mj-lt"/>
              </a:rPr>
              <a:t>Figure 10.7 Non-drive-wheel hub with inner and outer </a:t>
            </a:r>
            <a:r>
              <a:rPr lang="en-IN" sz="3200" dirty="0" smtClean="0">
                <a:latin typeface="+mj-lt"/>
              </a:rPr>
              <a:t>tapered roller </a:t>
            </a:r>
            <a:r>
              <a:rPr lang="en-IN" sz="3200" dirty="0">
                <a:latin typeface="+mj-lt"/>
              </a:rPr>
              <a:t>bearings. By angling the inner and outer in opposite </a:t>
            </a:r>
            <a:r>
              <a:rPr lang="en-IN" sz="3200" dirty="0" smtClean="0">
                <a:latin typeface="+mj-lt"/>
              </a:rPr>
              <a:t>directions, axial </a:t>
            </a:r>
            <a:r>
              <a:rPr lang="en-IN" sz="3200" dirty="0">
                <a:latin typeface="+mj-lt"/>
              </a:rPr>
              <a:t>(thrust) loads are supported in both directions</a:t>
            </a:r>
          </a:p>
        </p:txBody>
      </p:sp>
      <p:pic>
        <p:nvPicPr>
          <p:cNvPr id="7170" name="Picture 2" descr="A photo shows a wheel hub with inner and outer tapered roller bearings. The bearings are mounted on the spindle such that the shorter sides face each other. The axle grease seal is to the right of the hub assembly. "/>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394030" y="2895600"/>
            <a:ext cx="4340770" cy="327789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067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33448"/>
            <a:ext cx="8229600" cy="2769989"/>
          </a:xfrm>
        </p:spPr>
        <p:txBody>
          <a:bodyPr>
            <a:spAutoFit/>
          </a:bodyPr>
          <a:lstStyle/>
          <a:p>
            <a:r>
              <a:rPr lang="en-IN" sz="3600" dirty="0">
                <a:latin typeface="+mj-lt"/>
              </a:rPr>
              <a:t>Figure 10.8 Sealed bearing and hub assemblies are used </a:t>
            </a:r>
            <a:r>
              <a:rPr lang="en-IN" sz="3600" dirty="0" smtClean="0">
                <a:latin typeface="+mj-lt"/>
              </a:rPr>
              <a:t>on the </a:t>
            </a:r>
            <a:r>
              <a:rPr lang="en-IN" sz="3600" dirty="0">
                <a:latin typeface="+mj-lt"/>
              </a:rPr>
              <a:t>front and rear wheels of many vehicles. (a) A type using a </a:t>
            </a:r>
            <a:r>
              <a:rPr lang="en-IN" sz="3600" dirty="0" smtClean="0">
                <a:latin typeface="+mj-lt"/>
              </a:rPr>
              <a:t>double row </a:t>
            </a:r>
            <a:r>
              <a:rPr lang="en-IN" sz="3600" dirty="0">
                <a:latin typeface="+mj-lt"/>
              </a:rPr>
              <a:t>of ball bearings </a:t>
            </a:r>
          </a:p>
        </p:txBody>
      </p:sp>
      <p:pic>
        <p:nvPicPr>
          <p:cNvPr id="8194" name="Picture 2" descr="A photo shows a sealed bearing and hub assembly with a cut section revealing two rows of balls from concentrically mounted ball bearings within."/>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bwMode="auto">
          <a:xfrm>
            <a:off x="2727346" y="3048000"/>
            <a:ext cx="3689307" cy="315666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614118"/>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24749</TotalTime>
  <Words>1893</Words>
  <Application>Microsoft Office PowerPoint</Application>
  <PresentationFormat>On-screen Show (4:3)</PresentationFormat>
  <Paragraphs>141</Paragraphs>
  <Slides>49</Slides>
  <Notes>49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Arial</vt:lpstr>
      <vt:lpstr>Arial(Body)</vt:lpstr>
      <vt:lpstr>Noto Sans Symbols</vt:lpstr>
      <vt:lpstr>Times New Roman</vt:lpstr>
      <vt:lpstr>Verdana</vt:lpstr>
      <vt:lpstr>Wingdings</vt:lpstr>
      <vt:lpstr>508 Lecture</vt:lpstr>
      <vt:lpstr>1_508 Lecture</vt:lpstr>
      <vt:lpstr>Automotive Steering, Suspension and Alignment Systems</vt:lpstr>
      <vt:lpstr>Figure 10.1 Rolling contact bearings include (left to right) ball, roller, needle, and tapered roller</vt:lpstr>
      <vt:lpstr>Figure 10.2 Ball bearing point contact</vt:lpstr>
      <vt:lpstr>Figure 10.3 Radial load is the vehicle weight pressing on the wheels. The thrust load occurs as the chassis components exert a side force during cornering</vt:lpstr>
      <vt:lpstr>Figure 10.4 Roller bearing line contact</vt:lpstr>
      <vt:lpstr>Figure 10.5 A tapered roller bearing will support a radial load and an axial load in only one direction</vt:lpstr>
      <vt:lpstr>Figure 10.6 A cross-sectional view of a typical front wheel bearing showing the larger tapered roller bearing with grease seal on the right and the smaller outer tapered roller bearing on the left</vt:lpstr>
      <vt:lpstr>Figure 10.7 Non-drive-wheel hub with inner and outer tapered roller bearings. By angling the inner and outer in opposite directions, axial (thrust) loads are supported in both directions</vt:lpstr>
      <vt:lpstr>Figure 10.8 Sealed bearing and hub assemblies are used on the front and rear wheels of many vehicles. (a) A type using a double row of ball bearings </vt:lpstr>
      <vt:lpstr>Figure 10.8 Sealed bearing and hub assemblies are used on the front and rear wheels of many vehicles. (b) A type using tapered roller bearings</vt:lpstr>
      <vt:lpstr>Figure 10.9 Sealed bearing and hub assemblies are serviced as a complete unit as shown. This hub assembly includes the wheel speed sensor</vt:lpstr>
      <vt:lpstr>Figure 10.10 Typical lip seal with a garter spring</vt:lpstr>
      <vt:lpstr>Figure 10.11 A garter spring helps hold the sharp lip edge of the seal tight against the shaft</vt:lpstr>
      <vt:lpstr>Figure 10.12 Removing the grease cap with grease cap pliers</vt:lpstr>
      <vt:lpstr>Figure 10.13 Using a seal puller to remove the grease seal</vt:lpstr>
      <vt:lpstr>Figure 10.14 Cleaning a wheel bearing with a parts brush and solvent</vt:lpstr>
      <vt:lpstr>Figure 10.15 A wheel bearing race puller</vt:lpstr>
      <vt:lpstr>Figure 10.16 Installing a bearing race with a driver</vt:lpstr>
      <vt:lpstr>Figure 10.17 Notice the new blue grease has been forced through the bearing</vt:lpstr>
      <vt:lpstr>Figure 10.18 A commonly used hand-operated bearing packer</vt:lpstr>
      <vt:lpstr>Figure 10.19 The wheel bearing is placed between two nylon cones and then a grease gun is used to inject grease into the center of the bearing</vt:lpstr>
      <vt:lpstr>Figure 10.20 The wheel bearing adjustment procedure as specified for rear-wheel-drive vehicles. Always check service information for the specified procedure to follow</vt:lpstr>
      <vt:lpstr>Figure 10.21 A properly secured wheel bearing adjust nut</vt:lpstr>
      <vt:lpstr>Figure 10.22 A rear wheel sealed bearing hub assembly</vt:lpstr>
      <vt:lpstr>Figure 10.23 Removing the drive axle shaft hub nut. This nut is usually very tight and the drift (tapered) punch wedged into the cooling fins of the brake rotor keeps the hub from revolving when the nut is loosened. Never use an air impact wrench to loosen or tighten the drive axle shaft nut because the hammering action will damage the bearings</vt:lpstr>
      <vt:lpstr>Figure 10.24 A special puller makes the job of removing the hub bearing from the knuckle easy without damaging any component</vt:lpstr>
      <vt:lpstr>Figure 10.25 A typical full-floating rear axle assembly</vt:lpstr>
      <vt:lpstr>Figure 10.26 A three-quarter-floating rear axle</vt:lpstr>
      <vt:lpstr>Figure 10.27 A semi-floating rear axle housing is the most commonly used in light rear-wheel-drive vehicles</vt:lpstr>
      <vt:lpstr>Figure 10.28 A retainer plate-type rear axle bearing. Access to the fasteners is through a hole in the axle flange</vt:lpstr>
      <vt:lpstr>Figure 10.29 A slide-hammer-type axle puller can be used to remove an axle</vt:lpstr>
      <vt:lpstr>Figure 10.30 To remove the axle from this vehicle equipped with a retainer-plate rear axle, the brake drum was placed back onto the axle studs backward so that the drum itself can be used as a slide hammer to pull the axle out of the axle housing. After a couple of pulls, the rear axle is pulled out of the axle housing</vt:lpstr>
      <vt:lpstr>Figure 10.31 To remove the C-lock (clip), the lock bolt must be removed before the pinion shaft is taken out</vt:lpstr>
      <vt:lpstr>Figure 10.32 The axle must be pushed inward slightly to allow the C-lock to be removed. After the C-lock has been removed, the axle can be easily pulled out of the axle housing</vt:lpstr>
      <vt:lpstr>Figure 10.33 Using a hydraulic press to press an axle bearing from the axle. When pressing a new bearing back onto the axle, pressure should only be on the inner bearing race to prevent damaging the bearing</vt:lpstr>
      <vt:lpstr>Figure 10.34 Removing an axle seal using the axle shaft as the tool. While this procedure is done in some shops, the preferred and specified procedure is to use a seal puller</vt:lpstr>
      <vt:lpstr>Figure 10.35 This bearing has a bent cage and must be replaced</vt:lpstr>
      <vt:lpstr>Figure 10.36 To detect a possible defective wheel bearing, grasp the coil spring and then rotate the wheel. If there is roughness in the bearing, a vibration will be felt in the spring</vt:lpstr>
      <vt:lpstr>Figure 10.37 A bearing/hub assembly that shows the reluctor (tone wheel) teeth used by the wheel speed sensor</vt:lpstr>
      <vt:lpstr>REAR AXLE BEARING SERVICE 1</vt:lpstr>
      <vt:lpstr>REAR AXLE BEARING SERVICE 2</vt:lpstr>
      <vt:lpstr>REAR AXLE BEARING SERVICE 3</vt:lpstr>
      <vt:lpstr>REAR AXLE BEARING SERVICE 4</vt:lpstr>
      <vt:lpstr>REAR AXLE BEARING SERVICE 5</vt:lpstr>
      <vt:lpstr>REAR AXLE BEARING SERVICE 6</vt:lpstr>
      <vt:lpstr>REAR AXLE BEARING SERVICE 7</vt:lpstr>
      <vt:lpstr>REAR AXLE BEARING SERVICE 8</vt:lpstr>
      <vt:lpstr>REAR AXLE BEARING SERVICE 9</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Chassis Systems, Eighth Edition, Chapter 10, Wheel Bearings and Service</dc:title>
  <dc:subject/>
  <dc:creator>James D. Halderman</dc:creator>
  <cp:keywords>Automotive </cp:keywords>
  <cp:lastModifiedBy>Ashwina Ragunath, Integra-PDY, IN</cp:lastModifiedBy>
  <cp:revision>4870</cp:revision>
  <dcterms:created xsi:type="dcterms:W3CDTF">2014-07-14T20:04:21Z</dcterms:created>
  <dcterms:modified xsi:type="dcterms:W3CDTF">2020-01-23T06:20:53Z</dcterms:modified>
</cp:coreProperties>
</file>