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6"/>
  </p:notesMasterIdLst>
  <p:handoutMasterIdLst>
    <p:handoutMasterId r:id="rId17"/>
  </p:handoutMasterIdLst>
  <p:sldIdLst>
    <p:sldId id="1077" r:id="rId3"/>
    <p:sldId id="1087" r:id="rId4"/>
    <p:sldId id="1088" r:id="rId5"/>
    <p:sldId id="1089" r:id="rId6"/>
    <p:sldId id="1090" r:id="rId7"/>
    <p:sldId id="1091" r:id="rId8"/>
    <p:sldId id="1092" r:id="rId9"/>
    <p:sldId id="1093" r:id="rId10"/>
    <p:sldId id="1094" r:id="rId11"/>
    <p:sldId id="1095" r:id="rId12"/>
    <p:sldId id="1096" r:id="rId13"/>
    <p:sldId id="1097" r:id="rId14"/>
    <p:sldId id="10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guide id="11" orient="horz" pos="4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 id="2" name="Thamizharasan Dhanaseelan" initials="T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3487" autoAdjust="0"/>
  </p:normalViewPr>
  <p:slideViewPr>
    <p:cSldViewPr>
      <p:cViewPr varScale="1">
        <p:scale>
          <a:sx n="54" d="100"/>
          <a:sy n="54" d="100"/>
        </p:scale>
        <p:origin x="1770" y="60"/>
      </p:cViewPr>
      <p:guideLst>
        <p:guide orient="horz" pos="2160"/>
        <p:guide pos="2880"/>
        <p:guide orient="horz" pos="3984"/>
        <p:guide orient="horz" pos="384"/>
        <p:guide orient="horz" pos="144"/>
        <p:guide orient="horz" pos="912"/>
        <p:guide orient="horz" pos="624"/>
        <p:guide orient="horz" pos="1248"/>
        <p:guide pos="288"/>
        <p:guide pos="5472"/>
        <p:guide orient="horz" pos="4069"/>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p>
          <a:p>
            <a:r>
              <a:rPr lang="en-US" sz="1200" kern="1200" dirty="0" smtClean="0">
                <a:solidFill>
                  <a:schemeClr val="tx1"/>
                </a:solidFill>
                <a:effectLst/>
                <a:latin typeface="+mn-lt"/>
                <a:ea typeface="+mn-ea"/>
                <a:cs typeface="+mn-cs"/>
              </a:rPr>
              <a:t>The diagram shows a motor connected to a DPDT switches in the PSCM. A 5-volt regulator connected to B plus terminal gives power to the voltage sensing circuit and also provides 5-V reference voltage to the position and torque sensors. The SPS has its sensors connected between a 5-volt reference and sensor low. The sensor low is connected to the ground. Two combined position sensors and two individual torque sensors are connected to the voltage sensing circuit in the </a:t>
            </a:r>
            <a:r>
              <a:rPr lang="en-US" sz="1200" kern="1200" smtClean="0">
                <a:solidFill>
                  <a:schemeClr val="tx1"/>
                </a:solidFill>
                <a:effectLst/>
                <a:latin typeface="+mn-lt"/>
                <a:ea typeface="+mn-ea"/>
                <a:cs typeface="+mn-cs"/>
              </a:rPr>
              <a:t>PSCM.</a:t>
            </a:r>
            <a:endParaRPr lang="en-I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Long Description: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system contains a control unit on the left. A motor is connected to the right of the control unit. A belt drive reducer is connected to the right of the motor. A ball screw is displayed at the bottom of the belt drive reducer. On the right side of the system, a steering angle sensor is displayed. The steering angle sensor is connected at the bottom to a steering torque sensor. The steering torque sensor is further connected to a rack and pinion gear at the bottom.</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Long Description:</a:t>
            </a:r>
          </a:p>
          <a:p>
            <a:r>
              <a:rPr lang="en-US" sz="1200" kern="1200" dirty="0" smtClean="0">
                <a:solidFill>
                  <a:schemeClr val="tx1"/>
                </a:solidFill>
                <a:effectLst/>
                <a:latin typeface="+mn-lt"/>
                <a:ea typeface="+mn-ea"/>
                <a:cs typeface="+mn-cs"/>
              </a:rPr>
              <a:t>The illustration also displays an instrument cluster. The E P S system contains a column. The major parts of the column are as follows. A steering wheel is located at the top of the column. A steering column and shaft is displayed below the steering wheel. Below the steering column and shaft, an E P S C M, E P S motor is located. The E P S C M, E P S motor is connected to a torque sensor, reduction gear. Below the torque sensor, reduction gear, an intermediate shaft is displayed. A steering gear and linkage is displayed to the right of the column of the E P S system.</a:t>
            </a:r>
          </a:p>
          <a:p>
            <a:r>
              <a:rPr lang="en-US" sz="1200" kern="1200" dirty="0" smtClean="0">
                <a:solidFill>
                  <a:schemeClr val="tx1"/>
                </a:solidFill>
                <a:effectLst/>
                <a:latin typeface="+mn-lt"/>
                <a:ea typeface="+mn-ea"/>
                <a:cs typeface="+mn-cs"/>
              </a:rPr>
              <a:t>The instrument cluster contains a speedometer including a power steering malfunction indicator light on the left of the speedometer.</a:t>
            </a: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Long Description: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motor contains a position feedback connector. The position feedback connector is connected to a motor and belt-drive housing at the bottom. On the right of the position feedback connector, a power connector is displayed. A steering rack is displayed at the bottom of the motor.</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figure shows the whole input shaft as a torsion bar with a set of detection rings on the shaft. There are three detection rings on the shaft surrounded by a detection coil and a correction coil.</a:t>
            </a:r>
            <a:endParaRPr lang="en-I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r>
              <a:rPr lang="en-US" sz="1200" b="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figure shows a torsion bar rotating in clockwise direction. The torsion bar has a magnetic rotor connected to it and a magnetic resistor sensing element in front of it.</a:t>
            </a:r>
            <a:endParaRPr lang="en-I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046453"/>
            <a:ext cx="7772400" cy="553998"/>
          </a:xfrm>
        </p:spPr>
        <p:txBody>
          <a:bodyPr anchor="b">
            <a:sp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276999"/>
          </a:xfrm>
        </p:spPr>
        <p:txBody>
          <a:bodyPr>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9" name="Footer Placeholder 4"/>
          <p:cNvSpPr txBox="1">
            <a:spLocks/>
          </p:cNvSpPr>
          <p:nvPr userDrawn="1"/>
        </p:nvSpPr>
        <p:spPr>
          <a:xfrm>
            <a:off x="3810000" y="6429375"/>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52623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a:xfrm>
            <a:off x="489408" y="0"/>
            <a:ext cx="8229600" cy="533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4" name="Text Placeholder 3"/>
          <p:cNvSpPr>
            <a:spLocks noGrp="1"/>
          </p:cNvSpPr>
          <p:nvPr>
            <p:ph type="body" sz="quarter" idx="13"/>
          </p:nvPr>
        </p:nvSpPr>
        <p:spPr>
          <a:xfrm>
            <a:off x="533400" y="685800"/>
            <a:ext cx="80772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ext Placeholder 12"/>
          <p:cNvSpPr>
            <a:spLocks noGrp="1"/>
          </p:cNvSpPr>
          <p:nvPr>
            <p:ph type="body" sz="quarter" idx="14"/>
          </p:nvPr>
        </p:nvSpPr>
        <p:spPr>
          <a:xfrm>
            <a:off x="609600" y="1295400"/>
            <a:ext cx="79248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Text Placeholder 14"/>
          <p:cNvSpPr>
            <a:spLocks noGrp="1"/>
          </p:cNvSpPr>
          <p:nvPr>
            <p:ph type="body" sz="quarter" idx="15"/>
          </p:nvPr>
        </p:nvSpPr>
        <p:spPr>
          <a:xfrm>
            <a:off x="685800" y="1828800"/>
            <a:ext cx="78486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Text Placeholder 16"/>
          <p:cNvSpPr>
            <a:spLocks noGrp="1"/>
          </p:cNvSpPr>
          <p:nvPr>
            <p:ph type="body" sz="quarter" idx="16"/>
          </p:nvPr>
        </p:nvSpPr>
        <p:spPr>
          <a:xfrm>
            <a:off x="762000" y="2514600"/>
            <a:ext cx="7924800" cy="30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Picture Placeholder 18"/>
          <p:cNvSpPr>
            <a:spLocks noGrp="1"/>
          </p:cNvSpPr>
          <p:nvPr>
            <p:ph type="pic" sz="quarter" idx="17"/>
          </p:nvPr>
        </p:nvSpPr>
        <p:spPr>
          <a:xfrm>
            <a:off x="838200" y="3352800"/>
            <a:ext cx="7848600" cy="685800"/>
          </a:xfrm>
        </p:spPr>
        <p:txBody>
          <a:bodyPr/>
          <a:lstStyle/>
          <a:p>
            <a:endParaRPr lang="en-IN" dirty="0"/>
          </a:p>
        </p:txBody>
      </p:sp>
      <p:sp>
        <p:nvSpPr>
          <p:cNvPr id="11"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12858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pPr/>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655843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pPr/>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11" name="Footer Placeholder 4"/>
          <p:cNvSpPr txBox="1">
            <a:spLocks/>
          </p:cNvSpPr>
          <p:nvPr userDrawn="1"/>
        </p:nvSpPr>
        <p:spPr>
          <a:xfrm>
            <a:off x="3962399" y="6577302"/>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18774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648189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2410175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767879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21" name="Footer Placeholder 4"/>
          <p:cNvSpPr txBox="1">
            <a:spLocks/>
          </p:cNvSpPr>
          <p:nvPr userDrawn="1"/>
        </p:nvSpPr>
        <p:spPr>
          <a:xfrm>
            <a:off x="3810686" y="6425684"/>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419999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10" name="Footer Placeholder 4"/>
          <p:cNvSpPr txBox="1">
            <a:spLocks/>
          </p:cNvSpPr>
          <p:nvPr userDrawn="1"/>
        </p:nvSpPr>
        <p:spPr>
          <a:xfrm>
            <a:off x="3809999" y="6429375"/>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atin typeface="Verdana" panose="020B0604030504040204" pitchFamily="34" charset="0"/>
                <a:ea typeface="Verdana" panose="020B0604030504040204" pitchFamily="34" charset="0"/>
                <a:cs typeface="Verdana" panose="020B0604030504040204" pitchFamily="34" charset="0"/>
              </a:rPr>
              <a:t>Copyright © </a:t>
            </a:r>
            <a:r>
              <a:rPr lang="en-US">
                <a:latin typeface="Verdana" panose="020B0604030504040204" pitchFamily="34" charset="0"/>
                <a:ea typeface="Verdana" panose="020B0604030504040204" pitchFamily="34" charset="0"/>
                <a:cs typeface="Verdana" panose="020B0604030504040204" pitchFamily="34" charset="0"/>
              </a:rPr>
              <a:t>2021 </a:t>
            </a:r>
            <a:r>
              <a:rPr lang="en-IN">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IN"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589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Footer Placeholder 4"/>
          <p:cNvSpPr txBox="1">
            <a:spLocks/>
          </p:cNvSpPr>
          <p:nvPr userDrawn="1"/>
        </p:nvSpPr>
        <p:spPr>
          <a:xfrm>
            <a:off x="3809999" y="6424902"/>
            <a:ext cx="4866589" cy="184666"/>
          </a:xfrm>
          <a:prstGeom prst="rect">
            <a:avLst/>
          </a:prstGeom>
        </p:spPr>
        <p:txBody>
          <a:bodyPr vert="horz" lIns="0" tIns="0" rIns="0" bIns="0" rtlCol="0" anchor="b">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11" name="Footer Placeholder 4"/>
          <p:cNvSpPr>
            <a:spLocks noGrp="1"/>
          </p:cNvSpPr>
          <p:nvPr>
            <p:ph type="ftr" sz="quarter" idx="3"/>
          </p:nvPr>
        </p:nvSpPr>
        <p:spPr>
          <a:xfrm>
            <a:off x="3962399" y="6577302"/>
            <a:ext cx="4866589" cy="184666"/>
          </a:xfrm>
          <a:prstGeom prst="rect">
            <a:avLst/>
          </a:prstGeom>
        </p:spPr>
        <p:txBody>
          <a:bodyPr vert="horz" lIns="0" tIns="0" rIns="0" bIns="0" rtlCol="0" anchor="b">
            <a:noAutofit/>
          </a:bodyPr>
          <a:lstStyle>
            <a:lvl1pPr marL="0" indent="0" algn="r">
              <a:buNone/>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21090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12" name="Footer Placeholder 4"/>
          <p:cNvSpPr txBox="1">
            <a:spLocks/>
          </p:cNvSpPr>
          <p:nvPr userDrawn="1"/>
        </p:nvSpPr>
        <p:spPr>
          <a:xfrm>
            <a:off x="3810000" y="6425684"/>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305157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515719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6"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4" name="Picture Placeholder 3"/>
          <p:cNvSpPr>
            <a:spLocks noGrp="1"/>
          </p:cNvSpPr>
          <p:nvPr>
            <p:ph type="pic" sz="quarter" idx="13"/>
          </p:nvPr>
        </p:nvSpPr>
        <p:spPr>
          <a:xfrm>
            <a:off x="685800" y="1752600"/>
            <a:ext cx="7239000" cy="1981200"/>
          </a:xfrm>
        </p:spPr>
        <p:txBody>
          <a:bodyPr/>
          <a:lstStyle/>
          <a:p>
            <a:endParaRPr lang="en-IN"/>
          </a:p>
        </p:txBody>
      </p:sp>
      <p:sp>
        <p:nvSpPr>
          <p:cNvPr id="9" name="Footer Placeholder 4"/>
          <p:cNvSpPr txBox="1">
            <a:spLocks/>
          </p:cNvSpPr>
          <p:nvPr userDrawn="1"/>
        </p:nvSpPr>
        <p:spPr>
          <a:xfrm>
            <a:off x="3810000" y="6425684"/>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5785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7" name="Footer Placeholder 4"/>
          <p:cNvSpPr txBox="1">
            <a:spLocks/>
          </p:cNvSpPr>
          <p:nvPr userDrawn="1"/>
        </p:nvSpPr>
        <p:spPr>
          <a:xfrm>
            <a:off x="3810000" y="6425684"/>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938744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marL="0" indent="0" algn="r">
              <a:buNone/>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9" name="Footer Placeholder 4"/>
          <p:cNvSpPr txBox="1">
            <a:spLocks/>
          </p:cNvSpPr>
          <p:nvPr userDrawn="1"/>
        </p:nvSpPr>
        <p:spPr>
          <a:xfrm>
            <a:off x="3810000" y="6425684"/>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1705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7" name="Footer Placeholder 4"/>
          <p:cNvSpPr txBox="1">
            <a:spLocks/>
          </p:cNvSpPr>
          <p:nvPr userDrawn="1"/>
        </p:nvSpPr>
        <p:spPr>
          <a:xfrm>
            <a:off x="3809999" y="6424902"/>
            <a:ext cx="4866589" cy="184666"/>
          </a:xfrm>
          <a:prstGeom prst="rect">
            <a:avLst/>
          </a:prstGeom>
        </p:spPr>
        <p:txBody>
          <a:bodyPr vert="horz" lIns="0" tIns="0" rIns="0" bIns="0" rtlCol="0" anchor="b">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9" name="Footer Placeholder 4"/>
          <p:cNvSpPr>
            <a:spLocks noGrp="1"/>
          </p:cNvSpPr>
          <p:nvPr>
            <p:ph type="ftr" sz="quarter" idx="3"/>
          </p:nvPr>
        </p:nvSpPr>
        <p:spPr>
          <a:xfrm>
            <a:off x="3962399" y="6577302"/>
            <a:ext cx="4866589" cy="184666"/>
          </a:xfrm>
          <a:prstGeom prst="rect">
            <a:avLst/>
          </a:prstGeom>
        </p:spPr>
        <p:txBody>
          <a:bodyPr vert="horz" lIns="0" tIns="0" rIns="0" bIns="0" rtlCol="0" anchor="b">
            <a:noAutofit/>
          </a:bodyPr>
          <a:lstStyle>
            <a:lvl1pPr marL="0" indent="0" algn="r">
              <a:buNone/>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7520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15" name="Footer Placeholder 4"/>
          <p:cNvSpPr txBox="1">
            <a:spLocks/>
          </p:cNvSpPr>
          <p:nvPr userDrawn="1"/>
        </p:nvSpPr>
        <p:spPr>
          <a:xfrm>
            <a:off x="3962399" y="6577302"/>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atin typeface="Verdana" panose="020B0604030504040204" pitchFamily="34" charset="0"/>
                <a:ea typeface="Verdana" panose="020B0604030504040204" pitchFamily="34" charset="0"/>
                <a:cs typeface="Verdana" panose="020B0604030504040204" pitchFamily="34" charset="0"/>
              </a:rPr>
              <a:t>Copyright © </a:t>
            </a:r>
            <a:r>
              <a:rPr lang="en-US">
                <a:latin typeface="Verdana" panose="020B0604030504040204" pitchFamily="34" charset="0"/>
                <a:ea typeface="Verdana" panose="020B0604030504040204" pitchFamily="34" charset="0"/>
                <a:cs typeface="Verdana" panose="020B0604030504040204" pitchFamily="34" charset="0"/>
              </a:rPr>
              <a:t>2021 </a:t>
            </a:r>
            <a:r>
              <a:rPr lang="en-IN">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IN"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21" name="Footer Placeholder 4"/>
          <p:cNvSpPr txBox="1">
            <a:spLocks/>
          </p:cNvSpPr>
          <p:nvPr userDrawn="1"/>
        </p:nvSpPr>
        <p:spPr>
          <a:xfrm>
            <a:off x="3962399" y="6577302"/>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atin typeface="Verdana" panose="020B0604030504040204" pitchFamily="34" charset="0"/>
                <a:ea typeface="Verdana" panose="020B0604030504040204" pitchFamily="34" charset="0"/>
                <a:cs typeface="Verdana" panose="020B0604030504040204" pitchFamily="34" charset="0"/>
              </a:rPr>
              <a:t>Copyright © </a:t>
            </a:r>
            <a:r>
              <a:rPr lang="en-US">
                <a:latin typeface="Verdana" panose="020B0604030504040204" pitchFamily="34" charset="0"/>
                <a:ea typeface="Verdana" panose="020B0604030504040204" pitchFamily="34" charset="0"/>
                <a:cs typeface="Verdana" panose="020B0604030504040204" pitchFamily="34" charset="0"/>
              </a:rPr>
              <a:t>2021 </a:t>
            </a:r>
            <a:r>
              <a:rPr lang="en-IN">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IN"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596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230213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18379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231"/>
            <a:ext cx="7772400" cy="523220"/>
          </a:xfrm>
        </p:spPr>
        <p:txBody>
          <a:bodyPr anchor="b">
            <a:sp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6"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67765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3809999" y="6490891"/>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2" r:id="rId5"/>
    <p:sldLayoutId id="2147483661" r:id="rId6"/>
    <p:sldLayoutId id="2147483663" r:id="rId7"/>
    <p:sldLayoutId id="2147483651" r:id="rId8"/>
    <p:sldLayoutId id="2147483654" r:id="rId9"/>
    <p:sldLayoutId id="2147483655" r:id="rId10"/>
    <p:sldLayoutId id="2147483665" r:id="rId11"/>
    <p:sldLayoutId id="2147483696" r:id="rId12"/>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5476446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00" y="158515"/>
            <a:ext cx="8229600" cy="553998"/>
          </a:xfrm>
        </p:spPr>
        <p:txBody>
          <a:bodyPr>
            <a:noAutofit/>
          </a:bodyPr>
          <a:lstStyle/>
          <a:p>
            <a:r>
              <a:rPr lang="en-IN" sz="2000" dirty="0"/>
              <a:t>Automotive Steering, Suspension and Alignment Systems</a:t>
            </a:r>
            <a:endParaRPr lang="en-IN" sz="2000" dirty="0"/>
          </a:p>
        </p:txBody>
      </p:sp>
      <p:sp>
        <p:nvSpPr>
          <p:cNvPr id="3" name="Text Placeholder 2"/>
          <p:cNvSpPr>
            <a:spLocks noGrp="1"/>
          </p:cNvSpPr>
          <p:nvPr>
            <p:ph type="body" sz="quarter" idx="13"/>
          </p:nvPr>
        </p:nvSpPr>
        <p:spPr>
          <a:xfrm>
            <a:off x="457200" y="930277"/>
            <a:ext cx="8229600" cy="307777"/>
          </a:xfrm>
        </p:spPr>
        <p:txBody>
          <a:bodyPr>
            <a:noAutofit/>
          </a:bodyPr>
          <a:lstStyle/>
          <a:p>
            <a:pPr marL="0" indent="0">
              <a:buNone/>
            </a:pPr>
            <a:r>
              <a:rPr lang="en-US" sz="2000" dirty="0">
                <a:solidFill>
                  <a:srgbClr val="007FA3"/>
                </a:solidFill>
              </a:rPr>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4"/>
          </p:nvPr>
        </p:nvSpPr>
        <p:spPr>
          <a:xfrm>
            <a:off x="4572000" y="2847681"/>
            <a:ext cx="4114800" cy="492443"/>
          </a:xfrm>
        </p:spPr>
        <p:txBody>
          <a:bodyPr wrap="square">
            <a:noAutofit/>
          </a:bodyPr>
          <a:lstStyle/>
          <a:p>
            <a:pPr marL="0" indent="0">
              <a:buNone/>
            </a:pPr>
            <a:r>
              <a:rPr lang="en-IN" altLang="en-US" sz="3200">
                <a:solidFill>
                  <a:schemeClr val="tx1"/>
                </a:solidFill>
                <a:ea typeface="Verdana" panose="020B0604030504040204" pitchFamily="34" charset="0"/>
                <a:cs typeface="Verdana" panose="020B0604030504040204" pitchFamily="34" charset="0"/>
              </a:rPr>
              <a:t>Chapter </a:t>
            </a:r>
            <a:r>
              <a:rPr lang="en-IN" altLang="en-US" sz="3200" smtClean="0">
                <a:ea typeface="Verdana" panose="020B0604030504040204" pitchFamily="34" charset="0"/>
                <a:cs typeface="Verdana" panose="020B0604030504040204" pitchFamily="34" charset="0"/>
              </a:rPr>
              <a:t>15</a:t>
            </a:r>
            <a:endParaRPr lang="en-IN" altLang="en-US" sz="3200" dirty="0">
              <a:solidFill>
                <a:schemeClr val="tx1"/>
              </a:solidFill>
              <a:ea typeface="Verdana" panose="020B0604030504040204" pitchFamily="34" charset="0"/>
              <a:cs typeface="Verdana" panose="020B0604030504040204" pitchFamily="34" charset="0"/>
            </a:endParaRPr>
          </a:p>
        </p:txBody>
      </p:sp>
      <p:sp>
        <p:nvSpPr>
          <p:cNvPr id="4" name="Text Placeholder 3"/>
          <p:cNvSpPr>
            <a:spLocks noGrp="1"/>
          </p:cNvSpPr>
          <p:nvPr>
            <p:ph type="body" sz="quarter" idx="15"/>
          </p:nvPr>
        </p:nvSpPr>
        <p:spPr>
          <a:xfrm>
            <a:off x="4572000" y="3429000"/>
            <a:ext cx="4114800" cy="307777"/>
          </a:xfrm>
        </p:spPr>
        <p:txBody>
          <a:bodyPr vert="horz" wrap="square" lIns="0" tIns="0" rIns="0" bIns="0" rtlCol="0" anchor="b">
            <a:noAutofit/>
          </a:bodyPr>
          <a:lstStyle/>
          <a:p>
            <a:pPr marL="0" indent="0">
              <a:buNone/>
            </a:pPr>
            <a:r>
              <a:rPr lang="en-IN" sz="2000" dirty="0" smtClean="0"/>
              <a:t>Electric Power Steering Systems</a:t>
            </a:r>
            <a:endParaRPr lang="en-IN" sz="2000" dirty="0"/>
          </a:p>
        </p:txBody>
      </p:sp>
      <p:sp>
        <p:nvSpPr>
          <p:cNvPr id="5" name="Text Placeholder 4"/>
          <p:cNvSpPr>
            <a:spLocks noGrp="1"/>
          </p:cNvSpPr>
          <p:nvPr>
            <p:ph type="body" sz="quarter" idx="16"/>
          </p:nvPr>
        </p:nvSpPr>
        <p:spPr>
          <a:xfrm>
            <a:off x="3799757" y="6427645"/>
            <a:ext cx="4876800" cy="184666"/>
          </a:xfrm>
        </p:spPr>
        <p:txBody>
          <a:bodyPr vert="horz" wrap="square" lIns="0" tIns="0" rIns="0" bIns="0" rtlCol="0">
            <a:noAutofit/>
          </a:bodyPr>
          <a:lstStyle/>
          <a:p>
            <a:pPr marL="0" indent="0" algn="r">
              <a:buNone/>
            </a:pPr>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 </a:t>
            </a:r>
            <a:r>
              <a:rPr lang="en-IN"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6" name="Picture Placeholder 5"/>
          <p:cNvSpPr>
            <a:spLocks noGrp="1"/>
          </p:cNvSpPr>
          <p:nvPr>
            <p:ph type="pic" sz="quarter" idx="17"/>
          </p:nvPr>
        </p:nvSpPr>
        <p:spPr/>
      </p:sp>
      <p:pic>
        <p:nvPicPr>
          <p:cNvPr id="9" name="Picture 8"/>
          <p:cNvPicPr>
            <a:picLocks noChangeAspect="1"/>
          </p:cNvPicPr>
          <p:nvPr/>
        </p:nvPicPr>
        <p:blipFill>
          <a:blip r:embed="rId3"/>
          <a:stretch>
            <a:fillRect/>
          </a:stretch>
        </p:blipFill>
        <p:spPr>
          <a:xfrm>
            <a:off x="443233" y="1455818"/>
            <a:ext cx="3683726" cy="4787810"/>
          </a:xfrm>
          <a:prstGeom prst="rect">
            <a:avLst/>
          </a:prstGeom>
        </p:spPr>
      </p:pic>
    </p:spTree>
    <p:extLst>
      <p:ext uri="{BB962C8B-B14F-4D97-AF65-F5344CB8AC3E}">
        <p14:creationId xmlns:p14="http://schemas.microsoft.com/office/powerpoint/2010/main" val="203513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09086"/>
            <a:ext cx="8229600" cy="738664"/>
          </a:xfrm>
        </p:spPr>
        <p:txBody>
          <a:bodyPr>
            <a:noAutofit/>
          </a:bodyPr>
          <a:lstStyle/>
          <a:p>
            <a:r>
              <a:rPr lang="en-US" sz="2400" dirty="0" smtClean="0">
                <a:latin typeface="+mj-lt"/>
              </a:rPr>
              <a:t>Figure 32.9 </a:t>
            </a:r>
            <a:r>
              <a:rPr lang="en-IN" sz="2400" dirty="0">
                <a:latin typeface="+mj-lt"/>
              </a:rPr>
              <a:t>Schematic showing the electric </a:t>
            </a:r>
            <a:r>
              <a:rPr lang="en-IN" sz="2400" dirty="0" smtClean="0">
                <a:latin typeface="+mj-lt"/>
              </a:rPr>
              <a:t>power steering </a:t>
            </a:r>
            <a:r>
              <a:rPr lang="en-IN" sz="2400" dirty="0">
                <a:latin typeface="+mj-lt"/>
              </a:rPr>
              <a:t>and </a:t>
            </a:r>
            <a:r>
              <a:rPr lang="en-IN" sz="2400" dirty="0" smtClean="0">
                <a:latin typeface="+mj-lt"/>
              </a:rPr>
              <a:t>the torque/position </a:t>
            </a:r>
            <a:r>
              <a:rPr lang="en-IN" sz="2400" dirty="0">
                <a:latin typeface="+mj-lt"/>
              </a:rPr>
              <a:t>sensor</a:t>
            </a:r>
          </a:p>
        </p:txBody>
      </p:sp>
      <p:pic>
        <p:nvPicPr>
          <p:cNvPr id="4" name="Picture Placeholder 3" descr="A schematic diagram shows wiring connection between a steering position sensor (SPS) and a power steering control module (PSCM). &#10;Long description is available in notes, press F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719147" y="1196144"/>
            <a:ext cx="5691303" cy="5118931"/>
          </a:xfrm>
          <a:prstGeom prst="rect">
            <a:avLst/>
          </a:prstGeom>
          <a:noFill/>
          <a:ln>
            <a:noFill/>
          </a:ln>
        </p:spPr>
      </p:pic>
    </p:spTree>
    <p:extLst>
      <p:ext uri="{BB962C8B-B14F-4D97-AF65-F5344CB8AC3E}">
        <p14:creationId xmlns:p14="http://schemas.microsoft.com/office/powerpoint/2010/main" val="60660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09086"/>
            <a:ext cx="8229600" cy="738664"/>
          </a:xfrm>
        </p:spPr>
        <p:txBody>
          <a:bodyPr>
            <a:noAutofit/>
          </a:bodyPr>
          <a:lstStyle/>
          <a:p>
            <a:r>
              <a:rPr lang="en-US" sz="2400" dirty="0" smtClean="0">
                <a:latin typeface="+mj-lt"/>
              </a:rPr>
              <a:t>Figure 32.10 </a:t>
            </a:r>
            <a:r>
              <a:rPr lang="en-IN" sz="2400" dirty="0">
                <a:latin typeface="+mj-lt"/>
              </a:rPr>
              <a:t>The blown fuse is the yellow 60 ampere </a:t>
            </a:r>
            <a:r>
              <a:rPr lang="en-IN" sz="2400" dirty="0" smtClean="0">
                <a:latin typeface="+mj-lt"/>
              </a:rPr>
              <a:t>fuse next </a:t>
            </a:r>
            <a:r>
              <a:rPr lang="en-IN" sz="2400" dirty="0">
                <a:latin typeface="+mj-lt"/>
              </a:rPr>
              <a:t>to the terminal at the top</a:t>
            </a:r>
          </a:p>
        </p:txBody>
      </p:sp>
      <p:pic>
        <p:nvPicPr>
          <p:cNvPr id="3" name="Picture Placeholder 2" descr="A photo shows a fuse box with a yellow blown EPS fuse and two terminals. The terminal at the top, near the EPS fuse is marked as “incorrect terminal used” and the terminal at the bottom is marked as “terminal that should be used to jump start”.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994564" y="1116618"/>
            <a:ext cx="5154276" cy="5198457"/>
          </a:xfrm>
          <a:prstGeom prst="rect">
            <a:avLst/>
          </a:prstGeom>
          <a:noFill/>
          <a:ln>
            <a:noFill/>
          </a:ln>
        </p:spPr>
      </p:pic>
    </p:spTree>
    <p:extLst>
      <p:ext uri="{BB962C8B-B14F-4D97-AF65-F5344CB8AC3E}">
        <p14:creationId xmlns:p14="http://schemas.microsoft.com/office/powerpoint/2010/main" val="358102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09086"/>
            <a:ext cx="8229600" cy="738664"/>
          </a:xfrm>
        </p:spPr>
        <p:txBody>
          <a:bodyPr>
            <a:noAutofit/>
          </a:bodyPr>
          <a:lstStyle/>
          <a:p>
            <a:r>
              <a:rPr lang="en-US" sz="2400" dirty="0" smtClean="0">
                <a:latin typeface="+mj-lt"/>
              </a:rPr>
              <a:t>Figure 32.11 </a:t>
            </a:r>
            <a:r>
              <a:rPr lang="en-IN" sz="2400" dirty="0">
                <a:latin typeface="+mj-lt"/>
              </a:rPr>
              <a:t>An electrohydraulic power steering </a:t>
            </a:r>
            <a:r>
              <a:rPr lang="en-IN" sz="2400" dirty="0" smtClean="0">
                <a:latin typeface="+mj-lt"/>
              </a:rPr>
              <a:t>assembly on </a:t>
            </a:r>
            <a:r>
              <a:rPr lang="en-IN" sz="2400" dirty="0">
                <a:latin typeface="+mj-lt"/>
              </a:rPr>
              <a:t>a Chevrolet hybrid pickup truck</a:t>
            </a:r>
          </a:p>
        </p:txBody>
      </p:sp>
      <p:pic>
        <p:nvPicPr>
          <p:cNvPr id="4" name="Picture Placeholder 3" descr="A photo shows a fluid reservoir amidst electrical connectors and hydraulic fluid hoses.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135903" y="1162050"/>
            <a:ext cx="6860341" cy="5148524"/>
          </a:xfrm>
          <a:prstGeom prst="rect">
            <a:avLst/>
          </a:prstGeom>
          <a:noFill/>
          <a:ln>
            <a:noFill/>
          </a:ln>
        </p:spPr>
      </p:pic>
    </p:spTree>
    <p:extLst>
      <p:ext uri="{BB962C8B-B14F-4D97-AF65-F5344CB8AC3E}">
        <p14:creationId xmlns:p14="http://schemas.microsoft.com/office/powerpoint/2010/main" val="318167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39"/>
            <a:ext cx="8229600" cy="657225"/>
          </a:xfrm>
        </p:spPr>
        <p:txBody>
          <a:bodyPr lIns="0" tIns="0" rIns="0" bIns="0" anchor="ctr">
            <a:no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29" y="2121131"/>
            <a:ext cx="8132342" cy="2615738"/>
          </a:xfrm>
          <a:prstGeom prst="rect">
            <a:avLst/>
          </a:prstGeom>
        </p:spPr>
      </p:pic>
    </p:spTree>
    <p:extLst>
      <p:ext uri="{BB962C8B-B14F-4D97-AF65-F5344CB8AC3E}">
        <p14:creationId xmlns:p14="http://schemas.microsoft.com/office/powerpoint/2010/main" val="89589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04800"/>
            <a:ext cx="8229600" cy="738664"/>
          </a:xfrm>
        </p:spPr>
        <p:txBody>
          <a:bodyPr>
            <a:spAutoFit/>
          </a:bodyPr>
          <a:lstStyle/>
          <a:p>
            <a:r>
              <a:rPr lang="en-US" sz="2400" dirty="0" smtClean="0">
                <a:latin typeface="+mj-lt"/>
              </a:rPr>
              <a:t>Figure 32.1 </a:t>
            </a:r>
            <a:r>
              <a:rPr lang="en-IN" sz="2400" dirty="0">
                <a:latin typeface="+mj-lt"/>
              </a:rPr>
              <a:t>A rack-mounted electric power steering </a:t>
            </a:r>
            <a:r>
              <a:rPr lang="en-IN" sz="2400" dirty="0" smtClean="0">
                <a:latin typeface="+mj-lt"/>
              </a:rPr>
              <a:t>gear on </a:t>
            </a:r>
            <a:r>
              <a:rPr lang="en-IN" sz="2400" dirty="0">
                <a:latin typeface="+mj-lt"/>
              </a:rPr>
              <a:t>a Lexus RX 400 h taken from underneath the </a:t>
            </a:r>
            <a:r>
              <a:rPr lang="en-IN" sz="2400" dirty="0" smtClean="0">
                <a:latin typeface="+mj-lt"/>
              </a:rPr>
              <a:t>vehicle</a:t>
            </a:r>
            <a:endParaRPr lang="en-IN" sz="2400" dirty="0">
              <a:latin typeface="+mj-lt"/>
            </a:endParaRPr>
          </a:p>
        </p:txBody>
      </p:sp>
      <p:pic>
        <p:nvPicPr>
          <p:cNvPr id="4" name="Picture Placeholder 3" descr="A photo shows an electric power steering gear unit as seen from the bottom of the vehicle. "/>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140659" y="1512837"/>
            <a:ext cx="6860341" cy="4802238"/>
          </a:xfrm>
          <a:prstGeom prst="rect">
            <a:avLst/>
          </a:prstGeom>
          <a:noFill/>
          <a:ln>
            <a:noFill/>
          </a:ln>
        </p:spPr>
      </p:pic>
    </p:spTree>
    <p:extLst>
      <p:ext uri="{BB962C8B-B14F-4D97-AF65-F5344CB8AC3E}">
        <p14:creationId xmlns:p14="http://schemas.microsoft.com/office/powerpoint/2010/main" val="366816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04800"/>
            <a:ext cx="8229600" cy="738664"/>
          </a:xfrm>
        </p:spPr>
        <p:txBody>
          <a:bodyPr>
            <a:noAutofit/>
          </a:bodyPr>
          <a:lstStyle/>
          <a:p>
            <a:r>
              <a:rPr lang="en-US" sz="2400" dirty="0" smtClean="0">
                <a:latin typeface="+mj-lt"/>
              </a:rPr>
              <a:t>Figure 32.2 </a:t>
            </a:r>
            <a:r>
              <a:rPr lang="en-IN" sz="2400" dirty="0">
                <a:latin typeface="+mj-lt"/>
              </a:rPr>
              <a:t>A belt-driven electric power steering system used on many Ford vehicles</a:t>
            </a:r>
          </a:p>
        </p:txBody>
      </p:sp>
      <p:pic>
        <p:nvPicPr>
          <p:cNvPr id="3" name="Picture Placeholder 2" descr="An illustration displays a belt-driven electric power steering system of Ford vehicles.&#10;Long description is available in notes, press F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00175" y="1522267"/>
            <a:ext cx="6327934" cy="4792808"/>
          </a:xfrm>
          <a:prstGeom prst="rect">
            <a:avLst/>
          </a:prstGeom>
          <a:noFill/>
          <a:ln>
            <a:noFill/>
          </a:ln>
        </p:spPr>
      </p:pic>
    </p:spTree>
    <p:extLst>
      <p:ext uri="{BB962C8B-B14F-4D97-AF65-F5344CB8AC3E}">
        <p14:creationId xmlns:p14="http://schemas.microsoft.com/office/powerpoint/2010/main" val="39393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52406"/>
            <a:ext cx="8229600" cy="923330"/>
          </a:xfrm>
        </p:spPr>
        <p:txBody>
          <a:bodyPr>
            <a:noAutofit/>
          </a:bodyPr>
          <a:lstStyle/>
          <a:p>
            <a:r>
              <a:rPr lang="en-US" sz="2000" dirty="0" smtClean="0">
                <a:latin typeface="+mj-lt"/>
              </a:rPr>
              <a:t>Figure 32.3 </a:t>
            </a:r>
            <a:r>
              <a:rPr lang="en-IN" sz="2000" dirty="0">
                <a:latin typeface="+mj-lt"/>
              </a:rPr>
              <a:t>A typical column-mounted electric power steering (EPS) system showing the location of the major </a:t>
            </a:r>
            <a:r>
              <a:rPr lang="en-IN" sz="2000" dirty="0" smtClean="0">
                <a:latin typeface="+mj-lt"/>
              </a:rPr>
              <a:t>components involved </a:t>
            </a:r>
            <a:r>
              <a:rPr lang="en-IN" sz="2000" dirty="0">
                <a:latin typeface="+mj-lt"/>
              </a:rPr>
              <a:t>including the dash warning light symbol</a:t>
            </a:r>
          </a:p>
        </p:txBody>
      </p:sp>
      <p:pic>
        <p:nvPicPr>
          <p:cNvPr id="5" name="Picture Placeholder 4" descr="An illustration displays a typical column-mounted electric power steering (E P S) system that shows the location of the major components.&#10;Long description is available in notes, press F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960120" y="1449185"/>
            <a:ext cx="7223760" cy="4875415"/>
          </a:xfrm>
          <a:prstGeom prst="rect">
            <a:avLst/>
          </a:prstGeom>
          <a:noFill/>
          <a:ln>
            <a:noFill/>
          </a:ln>
        </p:spPr>
      </p:pic>
    </p:spTree>
    <p:extLst>
      <p:ext uri="{BB962C8B-B14F-4D97-AF65-F5344CB8AC3E}">
        <p14:creationId xmlns:p14="http://schemas.microsoft.com/office/powerpoint/2010/main" val="296447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40863"/>
            <a:ext cx="8229600" cy="1292662"/>
          </a:xfrm>
        </p:spPr>
        <p:txBody>
          <a:bodyPr>
            <a:noAutofit/>
          </a:bodyPr>
          <a:lstStyle/>
          <a:p>
            <a:r>
              <a:rPr lang="en-US" sz="2800" dirty="0" smtClean="0">
                <a:latin typeface="+mj-lt"/>
              </a:rPr>
              <a:t>Figure 32.4 </a:t>
            </a:r>
            <a:r>
              <a:rPr lang="en-IN" sz="2800" dirty="0">
                <a:latin typeface="+mj-lt"/>
              </a:rPr>
              <a:t>Honda electric power steering unit </a:t>
            </a:r>
            <a:r>
              <a:rPr lang="en-IN" sz="2800" dirty="0" smtClean="0">
                <a:latin typeface="+mj-lt"/>
              </a:rPr>
              <a:t>cutaway, which </a:t>
            </a:r>
            <a:r>
              <a:rPr lang="en-IN" sz="2800" dirty="0">
                <a:latin typeface="+mj-lt"/>
              </a:rPr>
              <a:t>is an example of </a:t>
            </a:r>
            <a:r>
              <a:rPr lang="en-IN" sz="2800" dirty="0" smtClean="0">
                <a:latin typeface="+mj-lt"/>
              </a:rPr>
              <a:t>pinion-mounted </a:t>
            </a:r>
            <a:r>
              <a:rPr lang="en-IN" sz="2800" dirty="0">
                <a:latin typeface="+mj-lt"/>
              </a:rPr>
              <a:t>electric power </a:t>
            </a:r>
            <a:r>
              <a:rPr lang="en-IN" sz="2800" dirty="0" smtClean="0">
                <a:latin typeface="+mj-lt"/>
              </a:rPr>
              <a:t>steering system</a:t>
            </a:r>
            <a:endParaRPr lang="en-IN" sz="2800" dirty="0">
              <a:latin typeface="+mj-lt"/>
            </a:endParaRPr>
          </a:p>
        </p:txBody>
      </p:sp>
      <p:pic>
        <p:nvPicPr>
          <p:cNvPr id="3" name="Picture Placeholder 2" descr="A photo shows a cutaway of an electric power steering unit with assist motor attached to the pinion shaft.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47736" y="1634599"/>
            <a:ext cx="6236674" cy="4680476"/>
          </a:xfrm>
          <a:prstGeom prst="rect">
            <a:avLst/>
          </a:prstGeom>
          <a:noFill/>
          <a:ln>
            <a:noFill/>
          </a:ln>
        </p:spPr>
      </p:pic>
    </p:spTree>
    <p:extLst>
      <p:ext uri="{BB962C8B-B14F-4D97-AF65-F5344CB8AC3E}">
        <p14:creationId xmlns:p14="http://schemas.microsoft.com/office/powerpoint/2010/main" val="268871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41829"/>
            <a:ext cx="8229600" cy="1231106"/>
          </a:xfrm>
        </p:spPr>
        <p:txBody>
          <a:bodyPr>
            <a:noAutofit/>
          </a:bodyPr>
          <a:lstStyle/>
          <a:p>
            <a:r>
              <a:rPr lang="en-US" sz="2000" dirty="0" smtClean="0">
                <a:latin typeface="+mj-lt"/>
              </a:rPr>
              <a:t>Figure 32.5 </a:t>
            </a:r>
            <a:r>
              <a:rPr lang="en-IN" sz="2000" dirty="0">
                <a:latin typeface="+mj-lt"/>
              </a:rPr>
              <a:t>A Ford electric power steering </a:t>
            </a:r>
            <a:r>
              <a:rPr lang="en-IN" sz="2000" dirty="0" smtClean="0">
                <a:latin typeface="+mj-lt"/>
              </a:rPr>
              <a:t>rack-mounted motor </a:t>
            </a:r>
            <a:r>
              <a:rPr lang="en-IN" sz="2000" dirty="0">
                <a:latin typeface="+mj-lt"/>
              </a:rPr>
              <a:t>tat drives the rack through a toothed belt. </a:t>
            </a:r>
            <a:r>
              <a:rPr lang="en-IN" sz="2000" dirty="0" smtClean="0">
                <a:latin typeface="+mj-lt"/>
              </a:rPr>
              <a:t>This assembly </a:t>
            </a:r>
            <a:r>
              <a:rPr lang="en-IN" sz="2000" dirty="0">
                <a:latin typeface="+mj-lt"/>
              </a:rPr>
              <a:t>is located on the passenger side of the </a:t>
            </a:r>
            <a:r>
              <a:rPr lang="en-IN" sz="2000" dirty="0" smtClean="0">
                <a:latin typeface="+mj-lt"/>
              </a:rPr>
              <a:t>vehicle opposite </a:t>
            </a:r>
            <a:r>
              <a:rPr lang="en-IN" sz="2000" dirty="0">
                <a:latin typeface="+mj-lt"/>
              </a:rPr>
              <a:t>to where the steering column shaft is attached to </a:t>
            </a:r>
            <a:r>
              <a:rPr lang="en-IN" sz="2000" dirty="0" smtClean="0">
                <a:latin typeface="+mj-lt"/>
              </a:rPr>
              <a:t>the rack</a:t>
            </a:r>
            <a:endParaRPr lang="en-IN" sz="2000" dirty="0">
              <a:latin typeface="+mj-lt"/>
            </a:endParaRPr>
          </a:p>
        </p:txBody>
      </p:sp>
      <p:pic>
        <p:nvPicPr>
          <p:cNvPr id="4" name="Picture Placeholder 3" descr="A photo displays a Ford electric power steering rack-mounted motor.&#10;Long description is available in notes, press F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133475" y="1793782"/>
            <a:ext cx="6860341" cy="4521293"/>
          </a:xfrm>
          <a:prstGeom prst="rect">
            <a:avLst/>
          </a:prstGeom>
          <a:noFill/>
          <a:ln>
            <a:noFill/>
          </a:ln>
        </p:spPr>
      </p:pic>
    </p:spTree>
    <p:extLst>
      <p:ext uri="{BB962C8B-B14F-4D97-AF65-F5344CB8AC3E}">
        <p14:creationId xmlns:p14="http://schemas.microsoft.com/office/powerpoint/2010/main" val="141637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28600"/>
            <a:ext cx="8229600" cy="553998"/>
          </a:xfrm>
        </p:spPr>
        <p:txBody>
          <a:bodyPr>
            <a:noAutofit/>
          </a:bodyPr>
          <a:lstStyle/>
          <a:p>
            <a:r>
              <a:rPr lang="en-US" sz="1800" dirty="0" smtClean="0">
                <a:latin typeface="+mj-lt"/>
              </a:rPr>
              <a:t>Figure 32.6 </a:t>
            </a:r>
            <a:r>
              <a:rPr lang="en-IN" sz="1800" dirty="0">
                <a:latin typeface="+mj-lt"/>
              </a:rPr>
              <a:t>The torque sensor converts the torque </a:t>
            </a:r>
            <a:r>
              <a:rPr lang="en-IN" sz="1800" dirty="0" smtClean="0">
                <a:latin typeface="+mj-lt"/>
              </a:rPr>
              <a:t>the driver </a:t>
            </a:r>
            <a:r>
              <a:rPr lang="en-IN" sz="1800" dirty="0">
                <a:latin typeface="+mj-lt"/>
              </a:rPr>
              <a:t>is applying to the steering wheel into a voltage signal</a:t>
            </a:r>
          </a:p>
        </p:txBody>
      </p:sp>
      <p:pic>
        <p:nvPicPr>
          <p:cNvPr id="3" name="Picture Placeholder 2" descr="A figure shows a power steering input shaft with a pinion gear on one end and torque sensors connected to it.  &#10;Long description is available in notes, press F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359233" y="1111710"/>
            <a:ext cx="4413042" cy="5203365"/>
          </a:xfrm>
          <a:prstGeom prst="rect">
            <a:avLst/>
          </a:prstGeom>
          <a:noFill/>
          <a:ln>
            <a:noFill/>
          </a:ln>
        </p:spPr>
      </p:pic>
    </p:spTree>
    <p:extLst>
      <p:ext uri="{BB962C8B-B14F-4D97-AF65-F5344CB8AC3E}">
        <p14:creationId xmlns:p14="http://schemas.microsoft.com/office/powerpoint/2010/main" val="240413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09086"/>
            <a:ext cx="8229600" cy="738664"/>
          </a:xfrm>
        </p:spPr>
        <p:txBody>
          <a:bodyPr>
            <a:noAutofit/>
          </a:bodyPr>
          <a:lstStyle/>
          <a:p>
            <a:r>
              <a:rPr lang="en-US" sz="2400" dirty="0" smtClean="0">
                <a:latin typeface="+mj-lt"/>
              </a:rPr>
              <a:t>Figure 32.7 </a:t>
            </a:r>
            <a:r>
              <a:rPr lang="en-IN" sz="2400" dirty="0">
                <a:latin typeface="+mj-lt"/>
              </a:rPr>
              <a:t>A cutaway view showing the operation of </a:t>
            </a:r>
            <a:r>
              <a:rPr lang="en-IN" sz="2400" dirty="0" smtClean="0">
                <a:latin typeface="+mj-lt"/>
              </a:rPr>
              <a:t>the torque </a:t>
            </a:r>
            <a:r>
              <a:rPr lang="en-IN" sz="2400" dirty="0">
                <a:latin typeface="+mj-lt"/>
              </a:rPr>
              <a:t>sensor used in electric power steering systems</a:t>
            </a:r>
          </a:p>
        </p:txBody>
      </p:sp>
      <p:pic>
        <p:nvPicPr>
          <p:cNvPr id="4" name="Picture Placeholder 3" descr="A figure shows a cutaway view of a torque sensor. &#10;Long description is available in notes, press F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38325" y="1349492"/>
            <a:ext cx="5452635" cy="4965583"/>
          </a:xfrm>
          <a:prstGeom prst="rect">
            <a:avLst/>
          </a:prstGeom>
          <a:noFill/>
          <a:ln>
            <a:noFill/>
          </a:ln>
        </p:spPr>
      </p:pic>
    </p:spTree>
    <p:extLst>
      <p:ext uri="{BB962C8B-B14F-4D97-AF65-F5344CB8AC3E}">
        <p14:creationId xmlns:p14="http://schemas.microsoft.com/office/powerpoint/2010/main" val="8307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28600"/>
            <a:ext cx="8229600" cy="1186339"/>
          </a:xfrm>
        </p:spPr>
        <p:txBody>
          <a:bodyPr>
            <a:noAutofit/>
          </a:bodyPr>
          <a:lstStyle/>
          <a:p>
            <a:r>
              <a:rPr lang="en-US" sz="2400" dirty="0" smtClean="0">
                <a:latin typeface="+mj-lt"/>
              </a:rPr>
              <a:t>Figure 32.8 </a:t>
            </a:r>
            <a:r>
              <a:rPr lang="en-IN" sz="2400" dirty="0">
                <a:latin typeface="+mj-lt"/>
              </a:rPr>
              <a:t>The power steering control module (PSCM) </a:t>
            </a:r>
            <a:r>
              <a:rPr lang="en-IN" sz="2400" dirty="0" smtClean="0">
                <a:latin typeface="+mj-lt"/>
              </a:rPr>
              <a:t>is attached </a:t>
            </a:r>
            <a:r>
              <a:rPr lang="en-IN" sz="2400" dirty="0">
                <a:latin typeface="+mj-lt"/>
              </a:rPr>
              <a:t>to the motor of the electric power steering </a:t>
            </a:r>
            <a:r>
              <a:rPr lang="en-IN" sz="2400" dirty="0" smtClean="0">
                <a:latin typeface="+mj-lt"/>
              </a:rPr>
              <a:t>assembly</a:t>
            </a:r>
            <a:endParaRPr lang="en-IN" sz="2400" dirty="0">
              <a:latin typeface="+mj-lt"/>
            </a:endParaRPr>
          </a:p>
        </p:txBody>
      </p:sp>
      <p:pic>
        <p:nvPicPr>
          <p:cNvPr id="3" name="Picture Placeholder 2" descr="A photo shows an EPS control module attached to a motor of the electric power steering assembly.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38236" y="1569248"/>
            <a:ext cx="4857785" cy="3980118"/>
          </a:xfrm>
          <a:prstGeom prst="rect">
            <a:avLst/>
          </a:prstGeom>
          <a:noFill/>
          <a:ln>
            <a:noFill/>
          </a:ln>
        </p:spPr>
      </p:pic>
    </p:spTree>
    <p:extLst>
      <p:ext uri="{BB962C8B-B14F-4D97-AF65-F5344CB8AC3E}">
        <p14:creationId xmlns:p14="http://schemas.microsoft.com/office/powerpoint/2010/main" val="309611344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24417</TotalTime>
  <Words>771</Words>
  <Application>Microsoft Office PowerPoint</Application>
  <PresentationFormat>On-screen Show (4:3)</PresentationFormat>
  <Paragraphs>46</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Arial(Body)</vt:lpstr>
      <vt:lpstr>Noto Sans Symbols</vt:lpstr>
      <vt:lpstr>Times New Roman</vt:lpstr>
      <vt:lpstr>Verdana</vt:lpstr>
      <vt:lpstr>Wingdings</vt:lpstr>
      <vt:lpstr>508 Lecture</vt:lpstr>
      <vt:lpstr>1_508 Lecture</vt:lpstr>
      <vt:lpstr>Automotive Steering, Suspension and Alignment Systems</vt:lpstr>
      <vt:lpstr>Figure 32.1 A rack-mounted electric power steering gear on a Lexus RX 400 h taken from underneath the vehicle</vt:lpstr>
      <vt:lpstr>Figure 32.2 A belt-driven electric power steering system used on many Ford vehicles</vt:lpstr>
      <vt:lpstr>Figure 32.3 A typical column-mounted electric power steering (EPS) system showing the location of the major components involved including the dash warning light symbol</vt:lpstr>
      <vt:lpstr>Figure 32.4 Honda electric power steering unit cutaway, which is an example of pinion-mounted electric power steering system</vt:lpstr>
      <vt:lpstr>Figure 32.5 A Ford electric power steering rack-mounted motor tat drives the rack through a toothed belt. This assembly is located on the passenger side of the vehicle opposite to where the steering column shaft is attached to the rack</vt:lpstr>
      <vt:lpstr>Figure 32.6 The torque sensor converts the torque the driver is applying to the steering wheel into a voltage signal</vt:lpstr>
      <vt:lpstr>Figure 32.7 A cutaway view showing the operation of the torque sensor used in electric power steering systems</vt:lpstr>
      <vt:lpstr>Figure 32.8 The power steering control module (PSCM) is attached to the motor of the electric power steering assembly</vt:lpstr>
      <vt:lpstr>Figure 32.9 Schematic showing the electric power steering and the torque/position sensor</vt:lpstr>
      <vt:lpstr>Figure 32.10 The blown fuse is the yellow 60 ampere fuse next to the terminal at the top</vt:lpstr>
      <vt:lpstr>Figure 32.11 An electrohydraulic power steering assembly on a Chevrolet hybrid pickup truck</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Chassis Systems, Eighth Edition, Chapter 32, Electric Power Steering Systems </dc:title>
  <dc:creator>James D. Halderman</dc:creator>
  <cp:keywords>Automotive</cp:keywords>
  <cp:lastModifiedBy>Ashwina Ragunath, Integra-PDY, IN</cp:lastModifiedBy>
  <cp:revision>4903</cp:revision>
  <dcterms:created xsi:type="dcterms:W3CDTF">2014-07-14T20:04:21Z</dcterms:created>
  <dcterms:modified xsi:type="dcterms:W3CDTF">2020-01-23T06:20:31Z</dcterms:modified>
</cp:coreProperties>
</file>