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Lst>
  <p:notesMasterIdLst>
    <p:notesMasterId r:id="rId45"/>
  </p:notesMasterIdLst>
  <p:handoutMasterIdLst>
    <p:handoutMasterId r:id="rId46"/>
  </p:handoutMasterIdLst>
  <p:sldIdLst>
    <p:sldId id="1077" r:id="rId3"/>
    <p:sldId id="1087" r:id="rId4"/>
    <p:sldId id="1088" r:id="rId5"/>
    <p:sldId id="1089" r:id="rId6"/>
    <p:sldId id="1090" r:id="rId7"/>
    <p:sldId id="1091" r:id="rId8"/>
    <p:sldId id="1092" r:id="rId9"/>
    <p:sldId id="1093" r:id="rId10"/>
    <p:sldId id="1094" r:id="rId11"/>
    <p:sldId id="1095" r:id="rId12"/>
    <p:sldId id="1096" r:id="rId13"/>
    <p:sldId id="1097" r:id="rId14"/>
    <p:sldId id="1098" r:id="rId15"/>
    <p:sldId id="1099" r:id="rId16"/>
    <p:sldId id="1100" r:id="rId17"/>
    <p:sldId id="1101" r:id="rId18"/>
    <p:sldId id="1102" r:id="rId19"/>
    <p:sldId id="1103" r:id="rId20"/>
    <p:sldId id="1104" r:id="rId21"/>
    <p:sldId id="1105" r:id="rId22"/>
    <p:sldId id="1106" r:id="rId23"/>
    <p:sldId id="1107" r:id="rId24"/>
    <p:sldId id="1108" r:id="rId25"/>
    <p:sldId id="1109" r:id="rId26"/>
    <p:sldId id="1110" r:id="rId27"/>
    <p:sldId id="1111" r:id="rId28"/>
    <p:sldId id="1112" r:id="rId29"/>
    <p:sldId id="1113" r:id="rId30"/>
    <p:sldId id="1114" r:id="rId31"/>
    <p:sldId id="1115" r:id="rId32"/>
    <p:sldId id="1116" r:id="rId33"/>
    <p:sldId id="1117" r:id="rId34"/>
    <p:sldId id="1118" r:id="rId35"/>
    <p:sldId id="1119" r:id="rId36"/>
    <p:sldId id="1120" r:id="rId37"/>
    <p:sldId id="1121" r:id="rId38"/>
    <p:sldId id="1122" r:id="rId39"/>
    <p:sldId id="1123" r:id="rId40"/>
    <p:sldId id="1124" r:id="rId41"/>
    <p:sldId id="1125" r:id="rId42"/>
    <p:sldId id="1126" r:id="rId43"/>
    <p:sldId id="1127"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guide id="11" orient="horz" pos="406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 id="2" name="Thamizharasan Dhanaseelan" initials="TD"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9" autoAdjust="0"/>
    <p:restoredTop sz="61294" autoAdjust="0"/>
  </p:normalViewPr>
  <p:slideViewPr>
    <p:cSldViewPr>
      <p:cViewPr varScale="1">
        <p:scale>
          <a:sx n="45" d="100"/>
          <a:sy n="45" d="100"/>
        </p:scale>
        <p:origin x="2250" y="42"/>
      </p:cViewPr>
      <p:guideLst>
        <p:guide orient="horz" pos="2160"/>
        <p:guide pos="2880"/>
        <p:guide orient="horz" pos="3984"/>
        <p:guide orient="horz" pos="384"/>
        <p:guide orient="horz" pos="144"/>
        <p:guide orient="horz" pos="912"/>
        <p:guide orient="horz" pos="624"/>
        <p:guide orient="horz" pos="1248"/>
        <p:guide pos="288"/>
        <p:guide pos="5472"/>
        <p:guide orient="horz" pos="4069"/>
      </p:guideLst>
    </p:cSldViewPr>
  </p:slideViewPr>
  <p:outlineViewPr>
    <p:cViewPr>
      <p:scale>
        <a:sx n="25" d="100"/>
        <a:sy n="25" d="100"/>
      </p:scale>
      <p:origin x="0" y="114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1/23/2020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1/23/2020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u-joint with two yokes connected to a steering shaft. The yoke has a shaft with internal splines. The steering gear input shaft with external splines connects to this yoke through a number of parts. A thrust washer and a bearing sit in a retainer unit with a retaining ring over the steering gear input shaft. A spring on the input shaft along with bearing retainer unit are clamped to the steering shaft using a clamp, nut and bolt.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top cover and bottom cover which attach to the steering column extending out into the passenger compartment. A knee bolster is mounted over the uncovered portion below the steering column and an interior trim covers the attached knee bolster.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mesh type, a bearing type of collapsible column and a breakaway support bracket used in the assembly. The mesh type has a mesh design between the column and the bearing type has a column with two different diameters that can slide into each other. The breakaway support bracket shows mounting points and a hollow passage for shaft to pass through it.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the first type of tilt mechanism with two tilt levers and a ratchet-pawl mechanism. The second type shows tilt stops which allow the ratchet to get stuck and tilt the steering axis for the driver. The third type shows a tilt lever with gear mechanism on the steering column jacket.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steering wheel connected to the upper u-joint after passing through the column jacket. The column jacket has a tilt lever mechanism and has a power steering unit connected at the bottom of the jacket. The power steering unit has a power steering motor, a torque sensor and gear assembly. The unit also has a tilt pivot pin. The upper u-joint connects to the intermediate shaft through a toe plate.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an external rod into which the steering shaft goes into. The external rod has the end splines and threading. It also has a groove for snap ring and an O-ring.</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toe plate which mounts to the floor of the passenger compartment. It has a special construction to allow a u-joint to sit into the toe plate and it has a seal with a silencer unit top of it. The u-joint which is connected to the steering gear input shaft goes into this toe plate.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steering wheel with a cancel sleeve connected to a combination switch unit. The steering column cover goes below the combination switch unit and it covers various wires as well as the steering column. A column holder attaches below the column cover to hold the column and a steering joint connects the steering gear input shaft to the rack. The detailed view of the combination switch shows multi-function switch or stalk attached to it. The combination switch unit also has a slip ring and a support bearing for the steering shaft.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lock housing with a steering shaft inside it. The steering shaft, inside the lock housing, has a bearing housing for support. The bearing housing has a bearing retaining snap ring at the top where the steering shaft enters the housing. The lock housing has a provision for ignition lock, an ignition key lamp with a lamp cover.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cutaway of worm and sector type gearing unit with the following parts inside it. A pitman shaft connects to a sector gear through splining. The sector gear meshes with the gear nut which has lateral movement. The gear nut has a worm gear shaft inside it with roller balls rolling through its grooves.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cutaway of the manual recirculating ball steering gear housing with its components. A sector shaft meshes with a ball nut. The ball nut has balls and guides on its exterior and a passage for the balls to roll around the worm shaft passing through the ball nut. The worm shaft is supported by two bearings in the housing, a lower worm bearing and an upper worm bearing. The upper worm bearing has an oil seal around it and the lower worm bearing has an adjuster plug and a locknut for fixing it inside the housing.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figure also shows an exploded view of all the components in a recirculating ball steering mechanism. The figure shows a steering gear housing with two openings, one for the worm shaft and other for the sector shaft. A gasket covers the opening for sector shaft. The sector shaft connects to sector shaft bushing at the bottom. The opening for sector shaft is sealed with a side cover and a bushing which has three side cover bolts to fix it to the housing. One adjustment bolt with an adjustment shim and an adjustment locknut is also a part of the side cover. The opening for a worm shaft has a worm bearing adjuster with a lock nut to close the opening. Inside the worm bearing adjuster, a bearing cup, a bearing and a bearing retainer are present for worm shaft support. Over the worm shaft, a ball nut moves through the help of ball guides and recirculating balls rolling over the grooves of the worm shaft. Guide cover bolts and ball guide clamps help to hold the ball guides for the ball nut. The worm shaft is supported by a bearing cup and bearing inside the housing. The housing has a sector shaft seal and a shaft seal for sector shaft and worm shaft, respectively.</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housing for a sector shaft supported by a bushing inside the housing. A side cover that latches on to the sector shaft housing through a locknut has another bushing for sector shaft support. The sector shaft entrance has a seal and the locknut for the side cover has a lash adjustment bolt connecting to the shaft. Inside the shaft, there are shims under the adjustment bolt.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cutaway of a recirculating ball steering gear housing unit. The housing unit has a sector shaft with sector gear meshed to a recirculating ball nut. An input worm shaft passes through the ball nut and is supported by lower and upper bearings in the housing. An adjustment locknut and an adjustment plug are present at the lower bearing end of the housing. Worm endplay is indicated to be along the lateral direction of the worm shaft. Worm bearing preload in inches at a distance of 540 degrees from the end stop and a gear mesh preload of 90 degrees across the center are also indicated in the diagram.</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typical sector shaft housing with an input shaft with ball nuts meshing with a sector gear attached to the sector shaft. The sector shaft housing has a locknut, shims and an adjustment bolt. The figure also indicates that a sector shaft’s endplay is detected when it displays any change in axial movement.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system contains a steering wheel which is followed by a steering column. The column is further linked with dust seal through steering joints. The steering system is mounted on a horizontal rack that has boot on one end and tie-rod locknut on other end. The rack also has two steering gearbox mounting cushions. The tie rod has an end ball joint and ball joint boot.</a:t>
            </a:r>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rotary steering gear input shaft with a pinion on the end that meshes with horizontal rack. The rack goes back-and-forth laterally with the movement of rack as suggested by the figure</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steering gear housing which houses the rack and pinion gear inside it. The opening from where the steering gear input shaft enters has a shaft with pinion and a bearing which sits on the housing. A set of top cover, oil seal and a u-joint extension shield go over the steering gear input shaft. The steering gear housing has mounting brackets into which mounting bushings are inserted. A rubber mounting pad supports the steering gear housing. A rack support, rack support spring, a rack cover support and a locknut attach to the steering gear housing. The rack inside the housing has an inner tie rod which connects on both sides through a tab washer. The inner tie rods have a boot which is clamped on it using two boot clamps. The inner tie rods have an outer tie rod end with dust covers attached to their ends.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rack and pinion steering setup. The steering gear input shaft has two ball bearings inside the steering gear housing for support. A top cover with an oil seal and a lock nut enclose the input shaft from the top. The input shaft has a pinion hear which meshes with the rack inside the housing. A rack support cover from the side has a locknut to fix to the steering gear housing. A rack support cover and a rack support spring help with rack positioning.</a:t>
            </a:r>
            <a:endParaRPr lang="en-IN"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rack and pinion gear assembly mounted to a firewall flange. The steering gear housing is mounted using the mount plate on the rack and pinion gear housing. Rubber mounting pads are used clamp the rack support housing to the firewall flange. A securing band is connected to the input shaft housing and a u-joint shield covers this input shaft housing. The rack has boots over tie rods on both sides and two outer tie rod ends connected to the tie rods. Two knuckles or uprights with steering arms are also shown. The steering arm connections align with the outer tie rod ends and are fixed to each other using castle nuts and cotter pins.</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A figure shows the driver side inflator module attached to the steering wheel at the top and the inflator connected to a unit containing SIR coil connector and SIR coil. This unit has the steering column which extends to the bottom of the assembly. The SIR coil is seen attached to a unit which has turn indicator stalk switch. Below this unit, a column mount and housing can be seen in the photo.</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a:t>
            </a:r>
            <a:r>
              <a:rPr lang="en-US" baseline="0" dirty="0"/>
              <a:t> </a:t>
            </a:r>
            <a:r>
              <a:rPr lang="en-US" dirty="0"/>
              <a:t>Description: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illustration displays a steering wheel followed by a steering column. A steering gear is shown at the end of unit. The intermediate steering shaft is assembled between the gear and the column.</a:t>
            </a:r>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steering shaft inside a column jacket. The column jacket has support brackets for attachment with vehicle body. Below the steering shaft, a tilt lever and switch assembly bracket are mounted on the column jacket. At the end of the column jacket, a U-joint is used to connect the steering shaft with the intermediate section. The intermediate section has splines which attach to another U-joint which connects to the steering gear.</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Description:</a:t>
            </a:r>
          </a:p>
          <a:p>
            <a:r>
              <a:rPr lang="en-US" sz="1200" kern="1200" dirty="0">
                <a:solidFill>
                  <a:schemeClr val="tx1"/>
                </a:solidFill>
                <a:effectLst/>
                <a:latin typeface="+mn-lt"/>
                <a:ea typeface="+mn-ea"/>
                <a:cs typeface="+mn-cs"/>
              </a:rPr>
              <a:t>The figure shows a pot joint coupling which has cup shaped coupling end in which the steering shaft connects. A retaining ring goes inside the coupling end and a spring sits inside the coupling end. A spring support with two bearings supports the shaft inside the coupling end.</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489408" y="0"/>
            <a:ext cx="8229600" cy="5334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4" name="Text Placeholder 3"/>
          <p:cNvSpPr>
            <a:spLocks noGrp="1"/>
          </p:cNvSpPr>
          <p:nvPr>
            <p:ph type="body" sz="quarter" idx="13"/>
          </p:nvPr>
        </p:nvSpPr>
        <p:spPr>
          <a:xfrm>
            <a:off x="533400" y="685800"/>
            <a:ext cx="80772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3" name="Text Placeholder 12"/>
          <p:cNvSpPr>
            <a:spLocks noGrp="1"/>
          </p:cNvSpPr>
          <p:nvPr>
            <p:ph type="body" sz="quarter" idx="14"/>
          </p:nvPr>
        </p:nvSpPr>
        <p:spPr>
          <a:xfrm>
            <a:off x="609600" y="1295400"/>
            <a:ext cx="7924800" cy="45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5" name="Text Placeholder 14"/>
          <p:cNvSpPr>
            <a:spLocks noGrp="1"/>
          </p:cNvSpPr>
          <p:nvPr>
            <p:ph type="body" sz="quarter" idx="15"/>
          </p:nvPr>
        </p:nvSpPr>
        <p:spPr>
          <a:xfrm>
            <a:off x="685800" y="1828800"/>
            <a:ext cx="7848600" cy="457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7" name="Text Placeholder 16"/>
          <p:cNvSpPr>
            <a:spLocks noGrp="1"/>
          </p:cNvSpPr>
          <p:nvPr>
            <p:ph type="body" sz="quarter" idx="16"/>
          </p:nvPr>
        </p:nvSpPr>
        <p:spPr>
          <a:xfrm>
            <a:off x="762000" y="2514600"/>
            <a:ext cx="7924800" cy="30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Picture Placeholder 18"/>
          <p:cNvSpPr>
            <a:spLocks noGrp="1"/>
          </p:cNvSpPr>
          <p:nvPr>
            <p:ph type="pic" sz="quarter" idx="17"/>
          </p:nvPr>
        </p:nvSpPr>
        <p:spPr>
          <a:xfrm>
            <a:off x="838200" y="3352800"/>
            <a:ext cx="7848600" cy="685800"/>
          </a:xfrm>
        </p:spPr>
        <p:txBody>
          <a:bodyPr/>
          <a:lstStyle/>
          <a:p>
            <a:endParaRPr lang="en-IN" dirty="0"/>
          </a:p>
        </p:txBody>
      </p:sp>
      <p:sp>
        <p:nvSpPr>
          <p:cNvPr id="11"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655843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1"/>
          </p:nvPr>
        </p:nvSpPr>
        <p:spPr/>
        <p:txBody>
          <a:bodyPr/>
          <a:lstStyle/>
          <a:p>
            <a:fld id="{A9DF6EFB-3F44-496C-A842-1E0B3D3B975A}" type="datetimeFigureOut">
              <a:rPr lang="en-US" smtClean="0"/>
              <a:pPr/>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818774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7678795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419999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025896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30515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Picture Placeholder 3"/>
          <p:cNvSpPr>
            <a:spLocks noGrp="1"/>
          </p:cNvSpPr>
          <p:nvPr>
            <p:ph type="pic" sz="quarter" idx="13"/>
          </p:nvPr>
        </p:nvSpPr>
        <p:spPr>
          <a:xfrm>
            <a:off x="685800" y="1752600"/>
            <a:ext cx="7239000" cy="1981200"/>
          </a:xfrm>
        </p:spPr>
        <p:txBody>
          <a:bodyPr/>
          <a:lstStyle/>
          <a:p>
            <a:endParaRPr lang="en-IN"/>
          </a:p>
        </p:txBody>
      </p:sp>
    </p:spTree>
    <p:extLst>
      <p:ext uri="{BB962C8B-B14F-4D97-AF65-F5344CB8AC3E}">
        <p14:creationId xmlns:p14="http://schemas.microsoft.com/office/powerpoint/2010/main" val="3857853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938744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txBox="1">
            <a:spLocks/>
          </p:cNvSpPr>
          <p:nvPr userDrawn="1"/>
        </p:nvSpPr>
        <p:spPr>
          <a:xfrm>
            <a:off x="3809999" y="6424902"/>
            <a:ext cx="4866589" cy="184666"/>
          </a:xfrm>
          <a:prstGeom prst="rect">
            <a:avLst/>
          </a:prstGeom>
        </p:spPr>
        <p:txBody>
          <a:bodyPr vert="horz" lIns="0" tIns="0" rIns="0" bIns="0" rtlCol="0" anchor="b">
            <a:noAutofit/>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N">
                <a:latin typeface="Verdana" panose="020B0604030504040204" pitchFamily="34" charset="0"/>
                <a:ea typeface="Verdana" panose="020B0604030504040204" pitchFamily="34" charset="0"/>
                <a:cs typeface="Verdana" panose="020B0604030504040204" pitchFamily="34" charset="0"/>
              </a:rPr>
              <a:t>Copyright © </a:t>
            </a:r>
            <a:r>
              <a:rPr lang="en-US">
                <a:latin typeface="Verdana" panose="020B0604030504040204" pitchFamily="34" charset="0"/>
                <a:ea typeface="Verdana" panose="020B0604030504040204" pitchFamily="34" charset="0"/>
                <a:cs typeface="Verdana" panose="020B0604030504040204" pitchFamily="34" charset="0"/>
              </a:rPr>
              <a:t>2021 </a:t>
            </a:r>
            <a:r>
              <a:rPr lang="en-IN">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225967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230213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18379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7"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9DF6EFB-3F44-496C-A842-1E0B3D3B975A}" type="datetimeFigureOut">
              <a:rPr lang="en-US" smtClean="0"/>
              <a:t>1/23/2020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
        <p:nvSpPr>
          <p:cNvPr id="6"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3809999" y="6490891"/>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2" r:id="rId5"/>
    <p:sldLayoutId id="2147483661" r:id="rId6"/>
    <p:sldLayoutId id="2147483663" r:id="rId7"/>
    <p:sldLayoutId id="2147483651" r:id="rId8"/>
    <p:sldLayoutId id="2147483654" r:id="rId9"/>
    <p:sldLayoutId id="2147483655" r:id="rId10"/>
    <p:sldLayoutId id="2147483696" r:id="rId11"/>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pic>
        <p:nvPicPr>
          <p:cNvPr id="10" name="Picture 9" descr="Pearson Logo"/>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2" name="Footer Placeholder 4"/>
          <p:cNvSpPr>
            <a:spLocks noGrp="1"/>
          </p:cNvSpPr>
          <p:nvPr>
            <p:ph type="ftr" sz="quarter" idx="3"/>
          </p:nvPr>
        </p:nvSpPr>
        <p:spPr>
          <a:xfrm>
            <a:off x="3809999" y="6424902"/>
            <a:ext cx="4866589" cy="184666"/>
          </a:xfrm>
          <a:prstGeom prst="rect">
            <a:avLst/>
          </a:prstGeom>
        </p:spPr>
        <p:txBody>
          <a:bodyPr vert="horz" lIns="0" tIns="0" rIns="0" bIns="0" rtlCol="0" anchor="b">
            <a:noAutofit/>
          </a:bodyPr>
          <a:lstStyle>
            <a:lvl1pPr algn="r">
              <a:defRPr sz="1200">
                <a:solidFill>
                  <a:schemeClr val="tx1"/>
                </a:solidFill>
              </a:defRPr>
            </a:lvl1pPr>
          </a:lstStyle>
          <a:p>
            <a:r>
              <a:rPr lang="en-IN" dirty="0">
                <a:latin typeface="Verdana" panose="020B0604030504040204" pitchFamily="34" charset="0"/>
                <a:ea typeface="Verdana" panose="020B0604030504040204" pitchFamily="34" charset="0"/>
                <a:cs typeface="Verdana" panose="020B0604030504040204" pitchFamily="34" charset="0"/>
              </a:rPr>
              <a:t>Copyright © </a:t>
            </a:r>
            <a:r>
              <a:rPr lang="en-US" dirty="0">
                <a:latin typeface="Verdana" panose="020B0604030504040204" pitchFamily="34" charset="0"/>
                <a:ea typeface="Verdana" panose="020B0604030504040204" pitchFamily="34" charset="0"/>
                <a:cs typeface="Verdana" panose="020B0604030504040204" pitchFamily="34" charset="0"/>
              </a:rPr>
              <a:t>2021 </a:t>
            </a:r>
            <a:r>
              <a:rPr lang="en-IN" dirty="0">
                <a:latin typeface="Verdana" panose="020B0604030504040204" pitchFamily="34" charset="0"/>
                <a:ea typeface="Verdana" panose="020B0604030504040204" pitchFamily="34" charset="0"/>
                <a:cs typeface="Verdana" panose="020B0604030504040204" pitchFamily="34" charset="0"/>
              </a:rPr>
              <a:t>Pearson Education, Inc. All Rights Reserved</a:t>
            </a:r>
            <a:endParaRPr lang="en-US" dirty="0"/>
          </a:p>
        </p:txBody>
      </p:sp>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700" y="158515"/>
            <a:ext cx="8229600" cy="553998"/>
          </a:xfrm>
        </p:spPr>
        <p:txBody>
          <a:bodyPr>
            <a:noAutofit/>
          </a:bodyPr>
          <a:lstStyle/>
          <a:p>
            <a:r>
              <a:rPr lang="en-IN" sz="2000" dirty="0"/>
              <a:t>Automotive Steering, Suspension and Alignment Systems</a:t>
            </a:r>
            <a:endParaRPr lang="en-IN" sz="2000" dirty="0"/>
          </a:p>
        </p:txBody>
      </p:sp>
      <p:sp>
        <p:nvSpPr>
          <p:cNvPr id="3" name="Text Placeholder 2"/>
          <p:cNvSpPr>
            <a:spLocks noGrp="1"/>
          </p:cNvSpPr>
          <p:nvPr>
            <p:ph type="body" sz="quarter" idx="13"/>
          </p:nvPr>
        </p:nvSpPr>
        <p:spPr>
          <a:xfrm>
            <a:off x="457200" y="927183"/>
            <a:ext cx="8229600" cy="313964"/>
          </a:xfrm>
        </p:spPr>
        <p:txBody>
          <a:bodyPr>
            <a:noAutofit/>
          </a:bodyPr>
          <a:lstStyle/>
          <a:p>
            <a:pPr marL="0" indent="0">
              <a:buNone/>
            </a:pPr>
            <a:r>
              <a:rPr lang="en-US" sz="2000" dirty="0">
                <a:solidFill>
                  <a:srgbClr val="007FA3"/>
                </a:solidFill>
              </a:rPr>
              <a:t>Eighth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4"/>
          </p:nvPr>
        </p:nvSpPr>
        <p:spPr>
          <a:xfrm>
            <a:off x="4572000" y="2847681"/>
            <a:ext cx="4114800" cy="492443"/>
          </a:xfrm>
        </p:spPr>
        <p:txBody>
          <a:bodyPr wrap="square">
            <a:noAutofit/>
          </a:bodyPr>
          <a:lstStyle/>
          <a:p>
            <a:pPr marL="0" indent="0">
              <a:buNone/>
            </a:pPr>
            <a:r>
              <a:rPr lang="en-IN" altLang="en-US" sz="3200" dirty="0">
                <a:solidFill>
                  <a:schemeClr val="tx1"/>
                </a:solidFill>
                <a:ea typeface="Verdana" panose="020B0604030504040204" pitchFamily="34" charset="0"/>
                <a:cs typeface="Verdana" panose="020B0604030504040204" pitchFamily="34" charset="0"/>
              </a:rPr>
              <a:t>Chapter </a:t>
            </a:r>
            <a:r>
              <a:rPr lang="en-IN" altLang="en-US" sz="3200" dirty="0" smtClean="0">
                <a:ea typeface="Verdana" panose="020B0604030504040204" pitchFamily="34" charset="0"/>
                <a:cs typeface="Verdana" panose="020B0604030504040204" pitchFamily="34" charset="0"/>
              </a:rPr>
              <a:t>12</a:t>
            </a:r>
            <a:r>
              <a:rPr lang="en-IN" altLang="en-US" sz="3200" dirty="0">
                <a:solidFill>
                  <a:schemeClr val="tx1"/>
                </a:solidFill>
                <a:ea typeface="Verdana" panose="020B0604030504040204" pitchFamily="34" charset="0"/>
                <a:cs typeface="Verdana" panose="020B0604030504040204" pitchFamily="34" charset="0"/>
              </a:rPr>
              <a:t>	</a:t>
            </a:r>
          </a:p>
        </p:txBody>
      </p:sp>
      <p:sp>
        <p:nvSpPr>
          <p:cNvPr id="4" name="Text Placeholder 3"/>
          <p:cNvSpPr>
            <a:spLocks noGrp="1"/>
          </p:cNvSpPr>
          <p:nvPr>
            <p:ph type="body" sz="quarter" idx="15"/>
          </p:nvPr>
        </p:nvSpPr>
        <p:spPr>
          <a:xfrm>
            <a:off x="4572000" y="3504850"/>
            <a:ext cx="4114800" cy="333280"/>
          </a:xfrm>
        </p:spPr>
        <p:txBody>
          <a:bodyPr vert="horz" wrap="square" lIns="0" tIns="0" rIns="0" bIns="0" rtlCol="0" anchor="ctr">
            <a:noAutofit/>
          </a:bodyPr>
          <a:lstStyle/>
          <a:p>
            <a:pPr marL="0" indent="0">
              <a:buNone/>
            </a:pPr>
            <a:r>
              <a:rPr lang="en-IN" sz="2000" dirty="0"/>
              <a:t>Steering </a:t>
            </a:r>
            <a:r>
              <a:rPr lang="en-IN" sz="2000"/>
              <a:t>Columns </a:t>
            </a:r>
            <a:r>
              <a:rPr lang="en-IN" sz="2000" smtClean="0"/>
              <a:t>and </a:t>
            </a:r>
            <a:r>
              <a:rPr lang="en-IN" sz="2000" dirty="0"/>
              <a:t>Gears</a:t>
            </a:r>
          </a:p>
        </p:txBody>
      </p:sp>
      <p:sp>
        <p:nvSpPr>
          <p:cNvPr id="5" name="Text Placeholder 4"/>
          <p:cNvSpPr>
            <a:spLocks noGrp="1"/>
          </p:cNvSpPr>
          <p:nvPr>
            <p:ph type="body" sz="quarter" idx="16"/>
          </p:nvPr>
        </p:nvSpPr>
        <p:spPr>
          <a:xfrm>
            <a:off x="3809282" y="6427645"/>
            <a:ext cx="4876800" cy="184666"/>
          </a:xfrm>
        </p:spPr>
        <p:txBody>
          <a:bodyPr vert="horz" wrap="square" lIns="0" tIns="0" rIns="0" bIns="0" rtlCol="0">
            <a:noAutofit/>
          </a:bodyPr>
          <a:lstStyle/>
          <a:p>
            <a:pPr marL="0" indent="0" algn="r">
              <a:buNone/>
            </a:pP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
        <p:nvSpPr>
          <p:cNvPr id="6" name="Picture Placeholder 5"/>
          <p:cNvSpPr>
            <a:spLocks noGrp="1"/>
          </p:cNvSpPr>
          <p:nvPr>
            <p:ph type="pic" sz="quarter" idx="17"/>
          </p:nvPr>
        </p:nvSpPr>
        <p:spPr/>
      </p:sp>
      <p:pic>
        <p:nvPicPr>
          <p:cNvPr id="9" name="Picture 8"/>
          <p:cNvPicPr>
            <a:picLocks noChangeAspect="1"/>
          </p:cNvPicPr>
          <p:nvPr/>
        </p:nvPicPr>
        <p:blipFill>
          <a:blip r:embed="rId3"/>
          <a:stretch>
            <a:fillRect/>
          </a:stretch>
        </p:blipFill>
        <p:spPr>
          <a:xfrm>
            <a:off x="443233" y="1455818"/>
            <a:ext cx="3683726" cy="4787810"/>
          </a:xfrm>
          <a:prstGeom prst="rect">
            <a:avLst/>
          </a:prstGeom>
        </p:spPr>
      </p:pic>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29365"/>
            <a:ext cx="8229600" cy="1700446"/>
          </a:xfrm>
        </p:spPr>
        <p:txBody>
          <a:bodyPr anchor="ctr">
            <a:noAutofit/>
          </a:bodyPr>
          <a:lstStyle/>
          <a:p>
            <a:r>
              <a:rPr lang="en-IN" sz="3600" dirty="0">
                <a:latin typeface="+mj-lt"/>
              </a:rPr>
              <a:t>Figure 29.8 A typical intermediate steering shaft assembly showing a U-joint and related components</a:t>
            </a:r>
          </a:p>
        </p:txBody>
      </p:sp>
      <p:pic>
        <p:nvPicPr>
          <p:cNvPr id="4" name="Picture Placeholder 3" descr="A figure shows exploded view of an intermediate steering shaft assembly. &#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23544" y="2166889"/>
            <a:ext cx="8082506" cy="3259899"/>
          </a:xfrm>
          <a:prstGeom prst="rect">
            <a:avLst/>
          </a:prstGeom>
          <a:noFill/>
          <a:ln>
            <a:noFill/>
          </a:ln>
        </p:spPr>
      </p:pic>
    </p:spTree>
    <p:extLst>
      <p:ext uri="{BB962C8B-B14F-4D97-AF65-F5344CB8AC3E}">
        <p14:creationId xmlns:p14="http://schemas.microsoft.com/office/powerpoint/2010/main" val="1883084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29365"/>
            <a:ext cx="8229600" cy="1700446"/>
          </a:xfrm>
        </p:spPr>
        <p:txBody>
          <a:bodyPr anchor="ctr">
            <a:noAutofit/>
          </a:bodyPr>
          <a:lstStyle/>
          <a:p>
            <a:r>
              <a:rPr lang="en-IN" sz="3600" dirty="0">
                <a:latin typeface="+mj-lt"/>
              </a:rPr>
              <a:t>Figure 29.9 A flexible coupling is used to isolate road noise and vibration from the steering shaft</a:t>
            </a:r>
          </a:p>
        </p:txBody>
      </p:sp>
      <p:pic>
        <p:nvPicPr>
          <p:cNvPr id="3" name="Picture Placeholder 2" descr="A figure shows a flexible coupling connecting a steering shaft and a steering gear input shaft into a rack and pinion steering setup. A pinch bolt is used to fix the coupling on to the shaft."/>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14755" y="1985135"/>
            <a:ext cx="4911582" cy="4175121"/>
          </a:xfrm>
          <a:prstGeom prst="rect">
            <a:avLst/>
          </a:prstGeom>
          <a:noFill/>
          <a:ln>
            <a:noFill/>
          </a:ln>
        </p:spPr>
      </p:pic>
    </p:spTree>
    <p:extLst>
      <p:ext uri="{BB962C8B-B14F-4D97-AF65-F5344CB8AC3E}">
        <p14:creationId xmlns:p14="http://schemas.microsoft.com/office/powerpoint/2010/main" val="253739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2400"/>
            <a:ext cx="8229600" cy="1119607"/>
          </a:xfrm>
        </p:spPr>
        <p:txBody>
          <a:bodyPr anchor="ctr">
            <a:noAutofit/>
          </a:bodyPr>
          <a:lstStyle/>
          <a:p>
            <a:r>
              <a:rPr lang="en-IN" sz="3600" dirty="0">
                <a:latin typeface="+mj-lt"/>
              </a:rPr>
              <a:t>Figure 29.10 Steering column covers are often part of the interior trim</a:t>
            </a:r>
          </a:p>
        </p:txBody>
      </p:sp>
      <p:pic>
        <p:nvPicPr>
          <p:cNvPr id="4" name="Picture Placeholder 3" descr="A figure shows steering column covers in a car.&#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458561" y="1447800"/>
            <a:ext cx="2201932" cy="4823283"/>
          </a:xfrm>
          <a:prstGeom prst="rect">
            <a:avLst/>
          </a:prstGeom>
          <a:noFill/>
          <a:ln>
            <a:noFill/>
          </a:ln>
        </p:spPr>
      </p:pic>
    </p:spTree>
    <p:extLst>
      <p:ext uri="{BB962C8B-B14F-4D97-AF65-F5344CB8AC3E}">
        <p14:creationId xmlns:p14="http://schemas.microsoft.com/office/powerpoint/2010/main" val="3713349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8229600" cy="1097547"/>
          </a:xfrm>
        </p:spPr>
        <p:txBody>
          <a:bodyPr anchor="ctr">
            <a:noAutofit/>
          </a:bodyPr>
          <a:lstStyle/>
          <a:p>
            <a:r>
              <a:rPr lang="en-IN" sz="1800" dirty="0">
                <a:latin typeface="+mj-lt"/>
              </a:rPr>
              <a:t>Figure 29.11 Collapsible steering columns include a mesh design that crushes easily, a bearing design that allows one section of the column to slide into the other, and a breakaway device that separates the steering column from the body of the vehicle in the event of a front-end collision</a:t>
            </a:r>
          </a:p>
        </p:txBody>
      </p:sp>
      <p:pic>
        <p:nvPicPr>
          <p:cNvPr id="3" name="Picture Placeholder 2" descr="A figure illustrates different types of collapsible columns.&#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992106" y="1479699"/>
            <a:ext cx="3156740" cy="4796423"/>
          </a:xfrm>
          <a:prstGeom prst="rect">
            <a:avLst/>
          </a:prstGeom>
          <a:noFill/>
          <a:ln>
            <a:noFill/>
          </a:ln>
        </p:spPr>
      </p:pic>
    </p:spTree>
    <p:extLst>
      <p:ext uri="{BB962C8B-B14F-4D97-AF65-F5344CB8AC3E}">
        <p14:creationId xmlns:p14="http://schemas.microsoft.com/office/powerpoint/2010/main" val="959916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600"/>
            <a:ext cx="8229600" cy="890582"/>
          </a:xfrm>
        </p:spPr>
        <p:txBody>
          <a:bodyPr anchor="ctr">
            <a:noAutofit/>
          </a:bodyPr>
          <a:lstStyle/>
          <a:p>
            <a:r>
              <a:rPr lang="en-IN" sz="1800" dirty="0">
                <a:latin typeface="+mj-lt"/>
              </a:rPr>
              <a:t>Figure 29.12 Tilt mechanisms vary by design and vehicle manufacturer, although most use a ratchet to position the top portion of the steering column</a:t>
            </a:r>
          </a:p>
        </p:txBody>
      </p:sp>
      <p:pic>
        <p:nvPicPr>
          <p:cNvPr id="4" name="Picture Placeholder 3" descr="A figure illustrates different types of tilt mechanisms in a steering system.&#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495041" y="1276200"/>
            <a:ext cx="2155747" cy="5048400"/>
          </a:xfrm>
          <a:prstGeom prst="rect">
            <a:avLst/>
          </a:prstGeom>
          <a:noFill/>
          <a:ln>
            <a:noFill/>
          </a:ln>
        </p:spPr>
      </p:pic>
    </p:spTree>
    <p:extLst>
      <p:ext uri="{BB962C8B-B14F-4D97-AF65-F5344CB8AC3E}">
        <p14:creationId xmlns:p14="http://schemas.microsoft.com/office/powerpoint/2010/main" val="3719910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0414"/>
            <a:ext cx="8229600" cy="2269252"/>
          </a:xfrm>
        </p:spPr>
        <p:txBody>
          <a:bodyPr anchor="ctr">
            <a:noAutofit/>
          </a:bodyPr>
          <a:lstStyle/>
          <a:p>
            <a:r>
              <a:rPr lang="en-IN" sz="2800" dirty="0">
                <a:latin typeface="+mj-lt"/>
              </a:rPr>
              <a:t>Figure 29.13 Typical steering column showing all of the components from the steering wheel to the steering gear. Note that this column uses a column-type electric power steering system (EPS) and a tilt wheel</a:t>
            </a:r>
          </a:p>
        </p:txBody>
      </p:sp>
      <p:pic>
        <p:nvPicPr>
          <p:cNvPr id="3" name="Picture Placeholder 2" descr="A figure shows components in a steering column. &#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685800" y="2675313"/>
            <a:ext cx="7227916" cy="3420687"/>
          </a:xfrm>
          <a:prstGeom prst="rect">
            <a:avLst/>
          </a:prstGeom>
          <a:noFill/>
          <a:ln>
            <a:noFill/>
          </a:ln>
        </p:spPr>
      </p:pic>
    </p:spTree>
    <p:extLst>
      <p:ext uri="{BB962C8B-B14F-4D97-AF65-F5344CB8AC3E}">
        <p14:creationId xmlns:p14="http://schemas.microsoft.com/office/powerpoint/2010/main" val="2321537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18732"/>
            <a:ext cx="8229600" cy="1176718"/>
          </a:xfrm>
        </p:spPr>
        <p:txBody>
          <a:bodyPr anchor="ctr">
            <a:noAutofit/>
          </a:bodyPr>
          <a:lstStyle/>
          <a:p>
            <a:r>
              <a:rPr lang="en-IN" sz="3600" dirty="0">
                <a:latin typeface="+mj-lt"/>
              </a:rPr>
              <a:t>Figure 29.14 The steering shaft splines onto the steering wheel</a:t>
            </a:r>
          </a:p>
        </p:txBody>
      </p:sp>
      <p:pic>
        <p:nvPicPr>
          <p:cNvPr id="4" name="Picture Placeholder 3" descr="A figure shows a steering shaft with end splines for steering wheel and threads after the splines for a retaining nut.&#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277224" y="1583111"/>
            <a:ext cx="6583666" cy="4206891"/>
          </a:xfrm>
          <a:prstGeom prst="rect">
            <a:avLst/>
          </a:prstGeom>
          <a:noFill/>
          <a:ln>
            <a:noFill/>
          </a:ln>
        </p:spPr>
      </p:pic>
    </p:spTree>
    <p:extLst>
      <p:ext uri="{BB962C8B-B14F-4D97-AF65-F5344CB8AC3E}">
        <p14:creationId xmlns:p14="http://schemas.microsoft.com/office/powerpoint/2010/main" val="1583052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18732"/>
            <a:ext cx="8229600" cy="1724421"/>
          </a:xfrm>
        </p:spPr>
        <p:txBody>
          <a:bodyPr anchor="ctr">
            <a:noAutofit/>
          </a:bodyPr>
          <a:lstStyle/>
          <a:p>
            <a:r>
              <a:rPr lang="en-IN" sz="3600" dirty="0">
                <a:latin typeface="+mj-lt"/>
              </a:rPr>
              <a:t>Figure 29.15 The toe plate seals the hole from the steering shaft and helps seal out noise and moisture</a:t>
            </a:r>
          </a:p>
        </p:txBody>
      </p:sp>
      <p:pic>
        <p:nvPicPr>
          <p:cNvPr id="3" name="Picture Placeholder 2" descr="A figure shows a toe plate that covers the shaft opening inside the passenger compartment.&#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973174" y="2081828"/>
            <a:ext cx="5196093" cy="4166572"/>
          </a:xfrm>
          <a:prstGeom prst="rect">
            <a:avLst/>
          </a:prstGeom>
          <a:noFill/>
          <a:ln>
            <a:noFill/>
          </a:ln>
        </p:spPr>
      </p:pic>
    </p:spTree>
    <p:extLst>
      <p:ext uri="{BB962C8B-B14F-4D97-AF65-F5344CB8AC3E}">
        <p14:creationId xmlns:p14="http://schemas.microsoft.com/office/powerpoint/2010/main" val="1824643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35513"/>
            <a:ext cx="8229600" cy="1724421"/>
          </a:xfrm>
        </p:spPr>
        <p:txBody>
          <a:bodyPr anchor="ctr">
            <a:noAutofit/>
          </a:bodyPr>
          <a:lstStyle/>
          <a:p>
            <a:r>
              <a:rPr lang="en-IN" sz="2800" dirty="0">
                <a:latin typeface="+mj-lt"/>
              </a:rPr>
              <a:t>Figure 29.16 The upper portion of the steering column contains the combination switch, often called the multi-function switch used to control many functions</a:t>
            </a:r>
          </a:p>
        </p:txBody>
      </p:sp>
      <p:pic>
        <p:nvPicPr>
          <p:cNvPr id="4" name="Picture Placeholder 3" descr="A figure shows a steering column assembly from steering wheel to the rack and a detailed view of the combination switch connected to the steering column.&#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028057" y="2097582"/>
            <a:ext cx="5060245" cy="4150818"/>
          </a:xfrm>
          <a:prstGeom prst="rect">
            <a:avLst/>
          </a:prstGeom>
          <a:noFill/>
          <a:ln>
            <a:noFill/>
          </a:ln>
        </p:spPr>
      </p:pic>
    </p:spTree>
    <p:extLst>
      <p:ext uri="{BB962C8B-B14F-4D97-AF65-F5344CB8AC3E}">
        <p14:creationId xmlns:p14="http://schemas.microsoft.com/office/powerpoint/2010/main" val="1469088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18732"/>
            <a:ext cx="8229600" cy="1724421"/>
          </a:xfrm>
        </p:spPr>
        <p:txBody>
          <a:bodyPr anchor="ctr">
            <a:noAutofit/>
          </a:bodyPr>
          <a:lstStyle/>
          <a:p>
            <a:r>
              <a:rPr lang="en-IN" sz="3600" dirty="0">
                <a:latin typeface="+mj-lt"/>
              </a:rPr>
              <a:t>Figure 29.17 The upper section of the steering column contains the steering shaft bearing</a:t>
            </a:r>
          </a:p>
        </p:txBody>
      </p:sp>
      <p:pic>
        <p:nvPicPr>
          <p:cNvPr id="3" name="Picture Placeholder 2" descr="A figure shows the upper section of the steering column.&#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485576" y="2140561"/>
            <a:ext cx="4157609" cy="3878712"/>
          </a:xfrm>
          <a:prstGeom prst="rect">
            <a:avLst/>
          </a:prstGeom>
          <a:noFill/>
          <a:ln>
            <a:noFill/>
          </a:ln>
        </p:spPr>
      </p:pic>
    </p:spTree>
    <p:extLst>
      <p:ext uri="{BB962C8B-B14F-4D97-AF65-F5344CB8AC3E}">
        <p14:creationId xmlns:p14="http://schemas.microsoft.com/office/powerpoint/2010/main" val="196033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34301"/>
            <a:ext cx="8229600" cy="2234531"/>
          </a:xfrm>
        </p:spPr>
        <p:txBody>
          <a:bodyPr anchor="ctr">
            <a:noAutofit/>
          </a:bodyPr>
          <a:lstStyle/>
          <a:p>
            <a:r>
              <a:rPr lang="en-IN" sz="3600" dirty="0">
                <a:latin typeface="+mj-lt"/>
              </a:rPr>
              <a:t>Figure 29.1 A steering wheel assembly includes a driver’s side air bag module plus many also include steering wheel controls</a:t>
            </a:r>
          </a:p>
        </p:txBody>
      </p:sp>
      <p:pic>
        <p:nvPicPr>
          <p:cNvPr id="4" name="Picture Placeholder 3" descr="A photo shows a steering wheel with Lexus logo."/>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05152" y="2590800"/>
            <a:ext cx="4533697" cy="3402428"/>
          </a:xfrm>
          <a:prstGeom prst="rect">
            <a:avLst/>
          </a:prstGeom>
          <a:noFill/>
          <a:ln>
            <a:noFill/>
          </a:ln>
        </p:spPr>
      </p:pic>
    </p:spTree>
    <p:extLst>
      <p:ext uri="{BB962C8B-B14F-4D97-AF65-F5344CB8AC3E}">
        <p14:creationId xmlns:p14="http://schemas.microsoft.com/office/powerpoint/2010/main" val="3668168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43972"/>
            <a:ext cx="8229600" cy="2233569"/>
          </a:xfrm>
        </p:spPr>
        <p:txBody>
          <a:bodyPr anchor="ctr">
            <a:noAutofit/>
          </a:bodyPr>
          <a:lstStyle/>
          <a:p>
            <a:r>
              <a:rPr lang="en-IN" sz="3600" dirty="0">
                <a:latin typeface="+mj-lt"/>
              </a:rPr>
              <a:t>Figure 29.18 The lock plate engages an ignition lock pawl to keep the steering wheel in one position when the ignition is off</a:t>
            </a:r>
          </a:p>
        </p:txBody>
      </p:sp>
      <p:pic>
        <p:nvPicPr>
          <p:cNvPr id="4" name="Picture Placeholder 3" descr="A figure shows a steering shaft with a lock plate spring and a lock plate on top of it."/>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551665" y="2697353"/>
            <a:ext cx="6013238" cy="3478022"/>
          </a:xfrm>
          <a:prstGeom prst="rect">
            <a:avLst/>
          </a:prstGeom>
          <a:noFill/>
          <a:ln>
            <a:noFill/>
          </a:ln>
        </p:spPr>
      </p:pic>
    </p:spTree>
    <p:extLst>
      <p:ext uri="{BB962C8B-B14F-4D97-AF65-F5344CB8AC3E}">
        <p14:creationId xmlns:p14="http://schemas.microsoft.com/office/powerpoint/2010/main" val="1592121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92398"/>
            <a:ext cx="8229600" cy="1485331"/>
          </a:xfrm>
        </p:spPr>
        <p:txBody>
          <a:bodyPr anchor="ctr">
            <a:noAutofit/>
          </a:bodyPr>
          <a:lstStyle/>
          <a:p>
            <a:r>
              <a:rPr lang="en-IN" sz="2400" dirty="0">
                <a:latin typeface="+mj-lt"/>
              </a:rPr>
              <a:t>Figure 29.19 As the steering wheel is turned, the nut moves up or down on the threads, shown using a bolt to represent the worm gear and the nut representing the gear nut that meshes with the teeth of the sector gear</a:t>
            </a:r>
          </a:p>
        </p:txBody>
      </p:sp>
      <p:pic>
        <p:nvPicPr>
          <p:cNvPr id="3" name="Picture Placeholder 2" descr="A figure shows a cutaway worm and sector type steering gear unit. &#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3158430" y="1995853"/>
            <a:ext cx="2830188" cy="4283615"/>
          </a:xfrm>
          <a:prstGeom prst="rect">
            <a:avLst/>
          </a:prstGeom>
          <a:noFill/>
          <a:ln>
            <a:noFill/>
          </a:ln>
        </p:spPr>
      </p:pic>
    </p:spTree>
    <p:extLst>
      <p:ext uri="{BB962C8B-B14F-4D97-AF65-F5344CB8AC3E}">
        <p14:creationId xmlns:p14="http://schemas.microsoft.com/office/powerpoint/2010/main" val="1067764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67560"/>
            <a:ext cx="8229600" cy="2042240"/>
          </a:xfrm>
        </p:spPr>
        <p:txBody>
          <a:bodyPr anchor="ctr">
            <a:noAutofit/>
          </a:bodyPr>
          <a:lstStyle/>
          <a:p>
            <a:r>
              <a:rPr lang="en-IN" sz="3200" dirty="0">
                <a:latin typeface="+mj-lt"/>
              </a:rPr>
              <a:t>Figure 29.20 Steering gear ratio is the ratio between the number of degrees the steering wheel is rotated to the number of degrees the front wheel turns</a:t>
            </a:r>
          </a:p>
        </p:txBody>
      </p:sp>
      <p:pic>
        <p:nvPicPr>
          <p:cNvPr id="4" name="Picture Placeholder 3" descr="A figure shows a 20 to 1 steering gear ratio in a steering system. A steering wheel connected to the wheels through a steering column, steering gear and arms is shown rotated by 20 degrees and the wheels are shown to be moved by 1 degree.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587047" y="2511544"/>
            <a:ext cx="3963740" cy="3736856"/>
          </a:xfrm>
          <a:prstGeom prst="rect">
            <a:avLst/>
          </a:prstGeom>
          <a:noFill/>
          <a:ln>
            <a:noFill/>
          </a:ln>
        </p:spPr>
      </p:pic>
    </p:spTree>
    <p:extLst>
      <p:ext uri="{BB962C8B-B14F-4D97-AF65-F5344CB8AC3E}">
        <p14:creationId xmlns:p14="http://schemas.microsoft.com/office/powerpoint/2010/main" val="292289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63033"/>
            <a:ext cx="8229600" cy="1640729"/>
          </a:xfrm>
        </p:spPr>
        <p:txBody>
          <a:bodyPr anchor="ctr">
            <a:noAutofit/>
          </a:bodyPr>
          <a:lstStyle/>
          <a:p>
            <a:r>
              <a:rPr lang="en-IN" sz="3600" dirty="0">
                <a:latin typeface="+mj-lt"/>
              </a:rPr>
              <a:t>Figure 29.21 Constant-ratio steering gear sector shaft. Notice that all three gear teeth are the same size</a:t>
            </a:r>
          </a:p>
        </p:txBody>
      </p:sp>
      <p:pic>
        <p:nvPicPr>
          <p:cNvPr id="3" name="Picture Placeholder 2" descr="A photo shows a steering gear sector shaft with three gear teeth of the same size."/>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147460" y="2057400"/>
            <a:ext cx="2852408" cy="4160514"/>
          </a:xfrm>
          <a:prstGeom prst="rect">
            <a:avLst/>
          </a:prstGeom>
          <a:noFill/>
          <a:ln>
            <a:noFill/>
          </a:ln>
        </p:spPr>
      </p:pic>
    </p:spTree>
    <p:extLst>
      <p:ext uri="{BB962C8B-B14F-4D97-AF65-F5344CB8AC3E}">
        <p14:creationId xmlns:p14="http://schemas.microsoft.com/office/powerpoint/2010/main" val="33564057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63033"/>
            <a:ext cx="8229600" cy="1640729"/>
          </a:xfrm>
        </p:spPr>
        <p:txBody>
          <a:bodyPr anchor="ctr">
            <a:noAutofit/>
          </a:bodyPr>
          <a:lstStyle/>
          <a:p>
            <a:r>
              <a:rPr lang="en-IN" sz="3600" dirty="0">
                <a:latin typeface="+mj-lt"/>
              </a:rPr>
              <a:t>Figure 29.22 Variable-ratio steering gear sector shaft. Notice the larger </a:t>
            </a:r>
            <a:r>
              <a:rPr lang="en-IN" sz="3600" dirty="0" err="1">
                <a:latin typeface="+mj-lt"/>
              </a:rPr>
              <a:t>center</a:t>
            </a:r>
            <a:r>
              <a:rPr lang="en-IN" sz="3600" dirty="0">
                <a:latin typeface="+mj-lt"/>
              </a:rPr>
              <a:t> gear tooth</a:t>
            </a:r>
          </a:p>
        </p:txBody>
      </p:sp>
      <p:pic>
        <p:nvPicPr>
          <p:cNvPr id="4" name="Picture Placeholder 3" descr="A photo shows a steering gear sector shaft with three gear teeth, center gear teeth of a larger size than the other two.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3287734" y="2208373"/>
            <a:ext cx="2543868" cy="3963827"/>
          </a:xfrm>
          <a:prstGeom prst="rect">
            <a:avLst/>
          </a:prstGeom>
          <a:noFill/>
          <a:ln>
            <a:noFill/>
          </a:ln>
        </p:spPr>
      </p:pic>
    </p:spTree>
    <p:extLst>
      <p:ext uri="{BB962C8B-B14F-4D97-AF65-F5344CB8AC3E}">
        <p14:creationId xmlns:p14="http://schemas.microsoft.com/office/powerpoint/2010/main" val="1980818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0631"/>
            <a:ext cx="8229600" cy="1124151"/>
          </a:xfrm>
        </p:spPr>
        <p:txBody>
          <a:bodyPr anchor="ctr">
            <a:noAutofit/>
          </a:bodyPr>
          <a:lstStyle/>
          <a:p>
            <a:r>
              <a:rPr lang="en-IN" sz="3600" dirty="0">
                <a:latin typeface="+mj-lt"/>
              </a:rPr>
              <a:t>Figure 29.23 The sector gear meshes with the gear teeth on the ball nut</a:t>
            </a:r>
          </a:p>
        </p:txBody>
      </p:sp>
      <p:pic>
        <p:nvPicPr>
          <p:cNvPr id="3" name="Picture Placeholder 2" descr="A photo shows a steering gear housing with a ball nut and a worm shaft. A pitman (sector) shaft with a sector gear can also be seen."/>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901540" y="1644124"/>
            <a:ext cx="5316116" cy="3994676"/>
          </a:xfrm>
          <a:prstGeom prst="rect">
            <a:avLst/>
          </a:prstGeom>
          <a:noFill/>
          <a:ln>
            <a:noFill/>
          </a:ln>
        </p:spPr>
      </p:pic>
    </p:spTree>
    <p:extLst>
      <p:ext uri="{BB962C8B-B14F-4D97-AF65-F5344CB8AC3E}">
        <p14:creationId xmlns:p14="http://schemas.microsoft.com/office/powerpoint/2010/main" val="2454595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6688"/>
            <a:ext cx="8229600" cy="725578"/>
          </a:xfrm>
        </p:spPr>
        <p:txBody>
          <a:bodyPr anchor="ctr">
            <a:noAutofit/>
          </a:bodyPr>
          <a:lstStyle/>
          <a:p>
            <a:r>
              <a:rPr lang="en-IN" sz="2400" dirty="0">
                <a:latin typeface="+mj-lt"/>
              </a:rPr>
              <a:t>Figure 29.24 A typical manual recirculating ball steering gear</a:t>
            </a:r>
          </a:p>
        </p:txBody>
      </p:sp>
      <p:pic>
        <p:nvPicPr>
          <p:cNvPr id="4" name="Picture Placeholder 3" descr="A figure shows a cutaway of a manual recirculating ball steering gear and its exploded view with all its components. &#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278357" y="986435"/>
            <a:ext cx="4194095" cy="5338165"/>
          </a:xfrm>
          <a:prstGeom prst="rect">
            <a:avLst/>
          </a:prstGeom>
          <a:noFill/>
          <a:ln>
            <a:noFill/>
          </a:ln>
        </p:spPr>
      </p:pic>
    </p:spTree>
    <p:extLst>
      <p:ext uri="{BB962C8B-B14F-4D97-AF65-F5344CB8AC3E}">
        <p14:creationId xmlns:p14="http://schemas.microsoft.com/office/powerpoint/2010/main" val="429870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28522"/>
            <a:ext cx="8229600" cy="1700278"/>
          </a:xfrm>
        </p:spPr>
        <p:txBody>
          <a:bodyPr anchor="ctr">
            <a:noAutofit/>
          </a:bodyPr>
          <a:lstStyle/>
          <a:p>
            <a:r>
              <a:rPr lang="en-IN" sz="3600" dirty="0">
                <a:latin typeface="+mj-lt"/>
              </a:rPr>
              <a:t>Figure 29.25 The sector shaft is supported by bushings, one in the housing and one in the side cover</a:t>
            </a:r>
          </a:p>
        </p:txBody>
      </p:sp>
      <p:pic>
        <p:nvPicPr>
          <p:cNvPr id="3" name="Picture Placeholder 2" descr="A figure shows a cutaway of a sector shaft housing.&#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032944" y="2022448"/>
            <a:ext cx="4343544" cy="4260905"/>
          </a:xfrm>
          <a:prstGeom prst="rect">
            <a:avLst/>
          </a:prstGeom>
          <a:noFill/>
          <a:ln>
            <a:noFill/>
          </a:ln>
        </p:spPr>
      </p:pic>
    </p:spTree>
    <p:extLst>
      <p:ext uri="{BB962C8B-B14F-4D97-AF65-F5344CB8AC3E}">
        <p14:creationId xmlns:p14="http://schemas.microsoft.com/office/powerpoint/2010/main" val="38465848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6221"/>
            <a:ext cx="8229600" cy="1508911"/>
          </a:xfrm>
        </p:spPr>
        <p:txBody>
          <a:bodyPr anchor="ctr">
            <a:noAutofit/>
          </a:bodyPr>
          <a:lstStyle/>
          <a:p>
            <a:r>
              <a:rPr lang="en-IN" sz="2400" dirty="0">
                <a:latin typeface="+mj-lt"/>
              </a:rPr>
              <a:t>Figure 29.26 Worm bearing preload is a turning force measured in inch-pounds or Newton-meters and worm endplay is axial movement measured in fractions of an inch or </a:t>
            </a:r>
            <a:r>
              <a:rPr lang="en-IN" sz="2400" dirty="0" err="1">
                <a:latin typeface="+mj-lt"/>
              </a:rPr>
              <a:t>millimeters</a:t>
            </a:r>
            <a:endParaRPr lang="en-IN" sz="2400" dirty="0">
              <a:latin typeface="+mj-lt"/>
            </a:endParaRPr>
          </a:p>
        </p:txBody>
      </p:sp>
      <p:pic>
        <p:nvPicPr>
          <p:cNvPr id="4" name="Picture Placeholder 3" descr="A figure illustrates worm bearing preload and gear meshing preload in a recirculating ball steering gear mechanism.&#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81168" y="2291006"/>
            <a:ext cx="7993298" cy="3434228"/>
          </a:xfrm>
          <a:prstGeom prst="rect">
            <a:avLst/>
          </a:prstGeom>
          <a:noFill/>
          <a:ln>
            <a:noFill/>
          </a:ln>
        </p:spPr>
      </p:pic>
    </p:spTree>
    <p:extLst>
      <p:ext uri="{BB962C8B-B14F-4D97-AF65-F5344CB8AC3E}">
        <p14:creationId xmlns:p14="http://schemas.microsoft.com/office/powerpoint/2010/main" val="10768851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0476"/>
            <a:ext cx="8229600" cy="1108410"/>
          </a:xfrm>
        </p:spPr>
        <p:txBody>
          <a:bodyPr anchor="ctr">
            <a:noAutofit/>
          </a:bodyPr>
          <a:lstStyle/>
          <a:p>
            <a:r>
              <a:rPr lang="en-IN" sz="2400" dirty="0">
                <a:latin typeface="+mj-lt"/>
              </a:rPr>
              <a:t>Figure 29.27 The first step to adjust worm gear </a:t>
            </a:r>
            <a:r>
              <a:rPr lang="en-IN" sz="2400" dirty="0" err="1" smtClean="0">
                <a:latin typeface="+mj-lt"/>
              </a:rPr>
              <a:t>freeplay</a:t>
            </a:r>
            <a:r>
              <a:rPr lang="en-IN" sz="2400" dirty="0" smtClean="0">
                <a:latin typeface="+mj-lt"/>
              </a:rPr>
              <a:t> </a:t>
            </a:r>
            <a:r>
              <a:rPr lang="en-IN" sz="2400" dirty="0">
                <a:latin typeface="+mj-lt"/>
              </a:rPr>
              <a:t>is to bottom the worm gear nut, using a spanner wrench designed to fit into the two holes in the nut</a:t>
            </a:r>
          </a:p>
        </p:txBody>
      </p:sp>
      <p:pic>
        <p:nvPicPr>
          <p:cNvPr id="3" name="Picture Placeholder 2" descr="A figure shows a spanner wrench holding a worm gear adjuster nut through the support holes of the nut."/>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52827" y="1833714"/>
            <a:ext cx="4819918" cy="4208604"/>
          </a:xfrm>
          <a:prstGeom prst="rect">
            <a:avLst/>
          </a:prstGeom>
          <a:noFill/>
          <a:ln>
            <a:noFill/>
          </a:ln>
        </p:spPr>
      </p:pic>
    </p:spTree>
    <p:extLst>
      <p:ext uri="{BB962C8B-B14F-4D97-AF65-F5344CB8AC3E}">
        <p14:creationId xmlns:p14="http://schemas.microsoft.com/office/powerpoint/2010/main" val="2715314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6831"/>
            <a:ext cx="8229600" cy="1759841"/>
          </a:xfrm>
        </p:spPr>
        <p:txBody>
          <a:bodyPr anchor="ctr">
            <a:noAutofit/>
          </a:bodyPr>
          <a:lstStyle/>
          <a:p>
            <a:r>
              <a:rPr lang="en-IN" sz="2800" dirty="0">
                <a:latin typeface="+mj-lt"/>
              </a:rPr>
              <a:t>Figure 29.2 The airbag inflates at the same time the driver moves toward the steering wheel during a front-end collision and supplements the protection of the safety belt</a:t>
            </a:r>
          </a:p>
        </p:txBody>
      </p:sp>
      <p:pic>
        <p:nvPicPr>
          <p:cNvPr id="3" name="Picture Placeholder 2" descr="A figure shows force of collision from the front causing an air bag to inflate and provide cushion to the driver who is pushed forward due to inertia."/>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179698" y="2252415"/>
            <a:ext cx="4793958" cy="3922891"/>
          </a:xfrm>
          <a:prstGeom prst="rect">
            <a:avLst/>
          </a:prstGeom>
          <a:noFill/>
          <a:ln>
            <a:noFill/>
          </a:ln>
        </p:spPr>
      </p:pic>
    </p:spTree>
    <p:extLst>
      <p:ext uri="{BB962C8B-B14F-4D97-AF65-F5344CB8AC3E}">
        <p14:creationId xmlns:p14="http://schemas.microsoft.com/office/powerpoint/2010/main" val="3186254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70367"/>
            <a:ext cx="8229600" cy="1130689"/>
          </a:xfrm>
        </p:spPr>
        <p:txBody>
          <a:bodyPr anchor="ctr">
            <a:noAutofit/>
          </a:bodyPr>
          <a:lstStyle/>
          <a:p>
            <a:r>
              <a:rPr lang="en-IN" sz="1800" dirty="0">
                <a:latin typeface="+mj-lt"/>
              </a:rPr>
              <a:t>Figure 29.28 After the worm gear nut has been tightened, measure 1/2 inch (13 mm) and mark the case. Using the spanner wrench, rotate the worm gear nut </a:t>
            </a:r>
            <a:r>
              <a:rPr lang="en-IN" sz="1800" dirty="0" err="1">
                <a:latin typeface="+mj-lt"/>
              </a:rPr>
              <a:t>counterclockwise</a:t>
            </a:r>
            <a:r>
              <a:rPr lang="en-IN" sz="1800" dirty="0">
                <a:latin typeface="+mj-lt"/>
              </a:rPr>
              <a:t> 1/2 inch, align the marks, and then tighten the retaining nut. This procedure gives the proper worm gear endplay</a:t>
            </a:r>
          </a:p>
        </p:txBody>
      </p:sp>
      <p:pic>
        <p:nvPicPr>
          <p:cNvPr id="4" name="Picture Placeholder 3" descr="A figure shows a worm gear adjuster with a retaining nut and a scale. A half inch measurement is marked on the case above the hole of the worm gear nut."/>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36230" y="1828800"/>
            <a:ext cx="4631847" cy="4163012"/>
          </a:xfrm>
          <a:prstGeom prst="rect">
            <a:avLst/>
          </a:prstGeom>
          <a:noFill/>
          <a:ln>
            <a:noFill/>
          </a:ln>
        </p:spPr>
      </p:pic>
    </p:spTree>
    <p:extLst>
      <p:ext uri="{BB962C8B-B14F-4D97-AF65-F5344CB8AC3E}">
        <p14:creationId xmlns:p14="http://schemas.microsoft.com/office/powerpoint/2010/main" val="1622174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57970"/>
            <a:ext cx="8229600" cy="1952595"/>
          </a:xfrm>
        </p:spPr>
        <p:txBody>
          <a:bodyPr anchor="ctr">
            <a:noAutofit/>
          </a:bodyPr>
          <a:lstStyle/>
          <a:p>
            <a:r>
              <a:rPr lang="en-IN" sz="1800" dirty="0">
                <a:latin typeface="+mj-lt"/>
              </a:rPr>
              <a:t>Figure 29.29 Performing an </a:t>
            </a:r>
            <a:r>
              <a:rPr lang="en-IN" sz="1800" dirty="0" err="1">
                <a:latin typeface="+mj-lt"/>
              </a:rPr>
              <a:t>overcenter</a:t>
            </a:r>
            <a:r>
              <a:rPr lang="en-IN" sz="1800" dirty="0">
                <a:latin typeface="+mj-lt"/>
              </a:rPr>
              <a:t> adjustment requires the use of a beam-type inch pound torque wrench. After the worm bearing preload procedure has been completed, use the torque wrench to measure the rotating torque, which should be 6- to 15 inch-pounds. If the rotating torque is within the specified range, adjust the </a:t>
            </a:r>
            <a:r>
              <a:rPr lang="en-IN" sz="1800" dirty="0" err="1">
                <a:latin typeface="+mj-lt"/>
              </a:rPr>
              <a:t>overcenter</a:t>
            </a:r>
            <a:r>
              <a:rPr lang="en-IN" sz="1800" dirty="0">
                <a:latin typeface="+mj-lt"/>
              </a:rPr>
              <a:t> adjustment screw until you achieve 6- to 10 inch-pounds more rotating torque and then tighten the retaining nut</a:t>
            </a:r>
          </a:p>
        </p:txBody>
      </p:sp>
      <p:pic>
        <p:nvPicPr>
          <p:cNvPr id="3" name="Picture Placeholder 2" descr="A figure shows a beam torque wrench connected to the worm gear nut. An over-center adjustment screw on the housing is shown being fastened using an Allen wrench. The pointer on the torque wrench is at the center of the scal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873824" y="2372221"/>
            <a:ext cx="3381112" cy="3756431"/>
          </a:xfrm>
          <a:prstGeom prst="rect">
            <a:avLst/>
          </a:prstGeom>
          <a:noFill/>
          <a:ln>
            <a:noFill/>
          </a:ln>
        </p:spPr>
      </p:pic>
    </p:spTree>
    <p:extLst>
      <p:ext uri="{BB962C8B-B14F-4D97-AF65-F5344CB8AC3E}">
        <p14:creationId xmlns:p14="http://schemas.microsoft.com/office/powerpoint/2010/main" val="2077853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56320"/>
            <a:ext cx="8229600" cy="1698685"/>
          </a:xfrm>
        </p:spPr>
        <p:txBody>
          <a:bodyPr anchor="ctr">
            <a:noAutofit/>
          </a:bodyPr>
          <a:lstStyle/>
          <a:p>
            <a:r>
              <a:rPr lang="en-IN" sz="2800" dirty="0">
                <a:latin typeface="+mj-lt"/>
              </a:rPr>
              <a:t>Figure 29.30 Sector shaft endplay is the measurement of how far the sector shaft can move axially and is measured in fractions of an inch or </a:t>
            </a:r>
            <a:r>
              <a:rPr lang="en-IN" sz="2800" dirty="0" err="1">
                <a:latin typeface="+mj-lt"/>
              </a:rPr>
              <a:t>millimeters</a:t>
            </a:r>
            <a:endParaRPr lang="en-IN" sz="2800" dirty="0">
              <a:latin typeface="+mj-lt"/>
            </a:endParaRPr>
          </a:p>
        </p:txBody>
      </p:sp>
      <p:pic>
        <p:nvPicPr>
          <p:cNvPr id="4" name="Picture Placeholder 3" descr="A figure illustrates the measurement of sector shaft endplay.&#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27585" y="2251173"/>
            <a:ext cx="4682945" cy="3831504"/>
          </a:xfrm>
          <a:prstGeom prst="rect">
            <a:avLst/>
          </a:prstGeom>
          <a:noFill/>
          <a:ln>
            <a:noFill/>
          </a:ln>
        </p:spPr>
      </p:pic>
    </p:spTree>
    <p:extLst>
      <p:ext uri="{BB962C8B-B14F-4D97-AF65-F5344CB8AC3E}">
        <p14:creationId xmlns:p14="http://schemas.microsoft.com/office/powerpoint/2010/main" val="26355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6692"/>
            <a:ext cx="8229600" cy="1991842"/>
          </a:xfrm>
        </p:spPr>
        <p:txBody>
          <a:bodyPr anchor="ctr">
            <a:noAutofit/>
          </a:bodyPr>
          <a:lstStyle/>
          <a:p>
            <a:r>
              <a:rPr lang="en-IN" sz="3200" dirty="0">
                <a:latin typeface="+mj-lt"/>
              </a:rPr>
              <a:t>Figure 29.31 (a) An overall view of a rack and pinion steering system showing its relationship to the other front-end components</a:t>
            </a:r>
          </a:p>
        </p:txBody>
      </p:sp>
      <p:pic>
        <p:nvPicPr>
          <p:cNvPr id="3" name="Picture Placeholder 2" descr="An illustration displays a rack and pinion steering system.&#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2316452" y="2423242"/>
            <a:ext cx="4517414" cy="3825158"/>
          </a:xfrm>
          <a:prstGeom prst="rect">
            <a:avLst/>
          </a:prstGeom>
          <a:noFill/>
          <a:ln>
            <a:noFill/>
          </a:ln>
        </p:spPr>
      </p:pic>
    </p:spTree>
    <p:extLst>
      <p:ext uri="{BB962C8B-B14F-4D97-AF65-F5344CB8AC3E}">
        <p14:creationId xmlns:p14="http://schemas.microsoft.com/office/powerpoint/2010/main" val="1422233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96692"/>
            <a:ext cx="8229600" cy="1991842"/>
          </a:xfrm>
        </p:spPr>
        <p:txBody>
          <a:bodyPr anchor="ctr">
            <a:noAutofit/>
          </a:bodyPr>
          <a:lstStyle/>
          <a:p>
            <a:r>
              <a:rPr lang="en-IN" sz="3200" dirty="0">
                <a:latin typeface="+mj-lt"/>
              </a:rPr>
              <a:t>Figure 29.31 (b) Rack-and-pinion steering gear operation is simple, direct, and the rack is in a straight line to the front</a:t>
            </a:r>
            <a:br>
              <a:rPr lang="en-IN" sz="3200" dirty="0">
                <a:latin typeface="+mj-lt"/>
              </a:rPr>
            </a:br>
            <a:r>
              <a:rPr lang="en-IN" sz="3200" dirty="0">
                <a:latin typeface="+mj-lt"/>
              </a:rPr>
              <a:t>wheels</a:t>
            </a:r>
          </a:p>
        </p:txBody>
      </p:sp>
      <p:pic>
        <p:nvPicPr>
          <p:cNvPr id="4" name="Picture Placeholder 3" descr="A figure shows a rack and pinion steering mechanism.&#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886477" y="2385529"/>
            <a:ext cx="5331422" cy="3595470"/>
          </a:xfrm>
          <a:prstGeom prst="rect">
            <a:avLst/>
          </a:prstGeom>
          <a:noFill/>
          <a:ln>
            <a:noFill/>
          </a:ln>
        </p:spPr>
      </p:pic>
    </p:spTree>
    <p:extLst>
      <p:ext uri="{BB962C8B-B14F-4D97-AF65-F5344CB8AC3E}">
        <p14:creationId xmlns:p14="http://schemas.microsoft.com/office/powerpoint/2010/main" val="185363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04512"/>
            <a:ext cx="8229600" cy="743770"/>
          </a:xfrm>
        </p:spPr>
        <p:txBody>
          <a:bodyPr anchor="ctr">
            <a:noAutofit/>
          </a:bodyPr>
          <a:lstStyle/>
          <a:p>
            <a:r>
              <a:rPr lang="en-IN" sz="2400" dirty="0">
                <a:latin typeface="+mj-lt"/>
              </a:rPr>
              <a:t>Figure 29.32 A typical manual rack-and-pinion steering gear used in a small front-wheel-drive vehicle</a:t>
            </a:r>
          </a:p>
        </p:txBody>
      </p:sp>
      <p:pic>
        <p:nvPicPr>
          <p:cNvPr id="3" name="Picture Placeholder 2" descr="A figure shows exploded parts of a rack-and-pinion steering gear.&#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687033" y="1180078"/>
            <a:ext cx="5762611" cy="5068322"/>
          </a:xfrm>
          <a:prstGeom prst="rect">
            <a:avLst/>
          </a:prstGeom>
          <a:noFill/>
          <a:ln>
            <a:noFill/>
          </a:ln>
        </p:spPr>
      </p:pic>
    </p:spTree>
    <p:extLst>
      <p:ext uri="{BB962C8B-B14F-4D97-AF65-F5344CB8AC3E}">
        <p14:creationId xmlns:p14="http://schemas.microsoft.com/office/powerpoint/2010/main" val="3416190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59307"/>
            <a:ext cx="8229600" cy="1199126"/>
          </a:xfrm>
        </p:spPr>
        <p:txBody>
          <a:bodyPr anchor="ctr">
            <a:noAutofit/>
          </a:bodyPr>
          <a:lstStyle/>
          <a:p>
            <a:r>
              <a:rPr lang="en-IN" sz="2400" dirty="0">
                <a:latin typeface="+mj-lt"/>
              </a:rPr>
              <a:t>Figure 29.33 The spring-loaded rack support positions the rack to keep it from rubbing against the housing and establishes the pinion torque</a:t>
            </a:r>
          </a:p>
        </p:txBody>
      </p:sp>
      <p:pic>
        <p:nvPicPr>
          <p:cNvPr id="4" name="Picture Placeholder 3" descr="A figure shows a cutaway of a spring-loaded rack and pinion gear assembly.&#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312352" y="1703749"/>
            <a:ext cx="4516599" cy="4544651"/>
          </a:xfrm>
          <a:prstGeom prst="rect">
            <a:avLst/>
          </a:prstGeom>
          <a:noFill/>
          <a:ln>
            <a:noFill/>
          </a:ln>
        </p:spPr>
      </p:pic>
    </p:spTree>
    <p:extLst>
      <p:ext uri="{BB962C8B-B14F-4D97-AF65-F5344CB8AC3E}">
        <p14:creationId xmlns:p14="http://schemas.microsoft.com/office/powerpoint/2010/main" val="12655796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28479"/>
            <a:ext cx="8229600" cy="1324581"/>
          </a:xfrm>
        </p:spPr>
        <p:txBody>
          <a:bodyPr anchor="ctr">
            <a:noAutofit/>
          </a:bodyPr>
          <a:lstStyle/>
          <a:p>
            <a:r>
              <a:rPr lang="en-IN" sz="2800" dirty="0">
                <a:latin typeface="+mj-lt"/>
              </a:rPr>
              <a:t>Figure 29.34 A small air tube is used to transfer air between the boots as they extend and compress during turns</a:t>
            </a:r>
          </a:p>
        </p:txBody>
      </p:sp>
      <p:pic>
        <p:nvPicPr>
          <p:cNvPr id="3" name="Picture Placeholder 2" descr="A figure shows air tubes connected to the boots of a rack and pinion steering gear assemb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1981483" y="2044386"/>
            <a:ext cx="5159769" cy="4127814"/>
          </a:xfrm>
          <a:prstGeom prst="rect">
            <a:avLst/>
          </a:prstGeom>
          <a:noFill/>
          <a:ln>
            <a:noFill/>
          </a:ln>
        </p:spPr>
      </p:pic>
    </p:spTree>
    <p:extLst>
      <p:ext uri="{BB962C8B-B14F-4D97-AF65-F5344CB8AC3E}">
        <p14:creationId xmlns:p14="http://schemas.microsoft.com/office/powerpoint/2010/main" val="2838635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7965"/>
            <a:ext cx="8229600" cy="925783"/>
          </a:xfrm>
        </p:spPr>
        <p:txBody>
          <a:bodyPr anchor="ctr">
            <a:noAutofit/>
          </a:bodyPr>
          <a:lstStyle/>
          <a:p>
            <a:r>
              <a:rPr lang="en-IN" sz="2000" dirty="0">
                <a:latin typeface="+mj-lt"/>
              </a:rPr>
              <a:t>Figure 29.35 This manual rack-and-pinion steering gear mounts to the bulkhead (firewall), whereas others mount to the engine cradle or frame of the vehicle</a:t>
            </a:r>
          </a:p>
        </p:txBody>
      </p:sp>
      <p:pic>
        <p:nvPicPr>
          <p:cNvPr id="4" name="Picture Placeholder 3" descr="A figure shows a rack and pinion steering gear assembly mounted to the bulkhead of a vehicle.&#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995728" y="1447800"/>
            <a:ext cx="6616372" cy="4704807"/>
          </a:xfrm>
          <a:prstGeom prst="rect">
            <a:avLst/>
          </a:prstGeom>
          <a:noFill/>
          <a:ln>
            <a:noFill/>
          </a:ln>
        </p:spPr>
      </p:pic>
    </p:spTree>
    <p:extLst>
      <p:ext uri="{BB962C8B-B14F-4D97-AF65-F5344CB8AC3E}">
        <p14:creationId xmlns:p14="http://schemas.microsoft.com/office/powerpoint/2010/main" val="24342945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7965"/>
            <a:ext cx="8229600" cy="925783"/>
          </a:xfrm>
        </p:spPr>
        <p:txBody>
          <a:bodyPr anchor="ctr">
            <a:noAutofit/>
          </a:bodyPr>
          <a:lstStyle/>
          <a:p>
            <a:r>
              <a:rPr lang="en-IN" sz="2000" dirty="0">
                <a:latin typeface="+mj-lt"/>
              </a:rPr>
              <a:t>Figure 29.36 Pinion torque is a turning torque force measured in inch-pounds or Newton-meters. Tightening the rack support against the rack increases the pinion torque</a:t>
            </a:r>
          </a:p>
        </p:txBody>
      </p:sp>
      <p:pic>
        <p:nvPicPr>
          <p:cNvPr id="3" name="Picture Placeholder 2" descr="A figure illustrates lateral movement of rack support cover for gear mesh adjustment in a rack and pinion gear assemb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573863" y="1752600"/>
            <a:ext cx="3999323" cy="4430846"/>
          </a:xfrm>
          <a:prstGeom prst="rect">
            <a:avLst/>
          </a:prstGeom>
          <a:noFill/>
          <a:ln>
            <a:noFill/>
          </a:ln>
        </p:spPr>
      </p:pic>
    </p:spTree>
    <p:extLst>
      <p:ext uri="{BB962C8B-B14F-4D97-AF65-F5344CB8AC3E}">
        <p14:creationId xmlns:p14="http://schemas.microsoft.com/office/powerpoint/2010/main" val="2633949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7967"/>
            <a:ext cx="8229600" cy="1345228"/>
          </a:xfrm>
        </p:spPr>
        <p:txBody>
          <a:bodyPr anchor="ctr">
            <a:noAutofit/>
          </a:bodyPr>
          <a:lstStyle/>
          <a:p>
            <a:r>
              <a:rPr lang="en-IN" sz="2800" dirty="0">
                <a:latin typeface="+mj-lt"/>
              </a:rPr>
              <a:t>Figure 29.3 The airbag module attaches to the steering wheel and is removed as an assembly to service the steering wheel and column</a:t>
            </a:r>
          </a:p>
        </p:txBody>
      </p:sp>
      <p:pic>
        <p:nvPicPr>
          <p:cNvPr id="4" name="Picture Placeholder 3" descr="A figure shows an exploded view of a steering wheel assembly.&#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44573" y="1676400"/>
            <a:ext cx="4648829" cy="4515371"/>
          </a:xfrm>
          <a:prstGeom prst="rect">
            <a:avLst/>
          </a:prstGeom>
          <a:noFill/>
          <a:ln>
            <a:noFill/>
          </a:ln>
        </p:spPr>
      </p:pic>
    </p:spTree>
    <p:extLst>
      <p:ext uri="{BB962C8B-B14F-4D97-AF65-F5344CB8AC3E}">
        <p14:creationId xmlns:p14="http://schemas.microsoft.com/office/powerpoint/2010/main" val="888287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57965"/>
            <a:ext cx="8229600" cy="925783"/>
          </a:xfrm>
        </p:spPr>
        <p:txBody>
          <a:bodyPr anchor="ctr">
            <a:noAutofit/>
          </a:bodyPr>
          <a:lstStyle/>
          <a:p>
            <a:r>
              <a:rPr lang="en-IN" sz="2000" dirty="0">
                <a:latin typeface="+mj-lt"/>
              </a:rPr>
              <a:t>Figure 29.37 Pinion bearing preload is a measurement of the turning force required to overcome the resistance of the pinion shaft bearings</a:t>
            </a:r>
          </a:p>
        </p:txBody>
      </p:sp>
      <p:pic>
        <p:nvPicPr>
          <p:cNvPr id="4" name="Picture Placeholder 3" descr="A figure illustrates pinion bearing preloading in a rack and pinion gear assemb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993771" y="1447800"/>
            <a:ext cx="3156598" cy="4759713"/>
          </a:xfrm>
          <a:prstGeom prst="rect">
            <a:avLst/>
          </a:prstGeom>
          <a:noFill/>
          <a:ln>
            <a:noFill/>
          </a:ln>
        </p:spPr>
      </p:pic>
    </p:spTree>
    <p:extLst>
      <p:ext uri="{BB962C8B-B14F-4D97-AF65-F5344CB8AC3E}">
        <p14:creationId xmlns:p14="http://schemas.microsoft.com/office/powerpoint/2010/main" val="36825385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325208"/>
            <a:ext cx="8229600" cy="1285625"/>
          </a:xfrm>
        </p:spPr>
        <p:txBody>
          <a:bodyPr anchor="ctr">
            <a:noAutofit/>
          </a:bodyPr>
          <a:lstStyle/>
          <a:p>
            <a:r>
              <a:rPr lang="en-IN" sz="2000" dirty="0">
                <a:latin typeface="+mj-lt"/>
              </a:rPr>
              <a:t>Figure 29.38 To adjust the rack-and-pinion gear preload, loosen the retaining nut and tighten the adjuster nut until it bottoms. Then loosen 60 degrees (one “flat” of the six-sided retainer). Tighten retaining nut</a:t>
            </a:r>
          </a:p>
        </p:txBody>
      </p:sp>
      <p:pic>
        <p:nvPicPr>
          <p:cNvPr id="3" name="Picture Placeholder 2" descr="A figure shows a retainer nut and an adjuster nut aligned with the rack support cover in a rack and pinion gear assembly."/>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30062" y="1897175"/>
            <a:ext cx="4668777" cy="4351225"/>
          </a:xfrm>
          <a:prstGeom prst="rect">
            <a:avLst/>
          </a:prstGeom>
          <a:noFill/>
          <a:ln>
            <a:noFill/>
          </a:ln>
        </p:spPr>
      </p:pic>
    </p:spTree>
    <p:extLst>
      <p:ext uri="{BB962C8B-B14F-4D97-AF65-F5344CB8AC3E}">
        <p14:creationId xmlns:p14="http://schemas.microsoft.com/office/powerpoint/2010/main" val="4046877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539"/>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2247472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07252"/>
            <a:ext cx="8229600" cy="1795214"/>
          </a:xfrm>
        </p:spPr>
        <p:txBody>
          <a:bodyPr anchor="ctr">
            <a:noAutofit/>
          </a:bodyPr>
          <a:lstStyle/>
          <a:p>
            <a:r>
              <a:rPr lang="en-IN" sz="2800" dirty="0">
                <a:latin typeface="+mj-lt"/>
              </a:rPr>
              <a:t>Figure 29.4 Most vehicles have alignment marks made at the factory on the steering shaft and steering wheel to help the service technician keep the steering wheel in the </a:t>
            </a:r>
            <a:r>
              <a:rPr lang="en-IN" sz="2800" dirty="0" err="1">
                <a:latin typeface="+mj-lt"/>
              </a:rPr>
              <a:t>center</a:t>
            </a:r>
            <a:r>
              <a:rPr lang="en-IN" sz="2800" dirty="0">
                <a:latin typeface="+mj-lt"/>
              </a:rPr>
              <a:t> position</a:t>
            </a:r>
          </a:p>
        </p:txBody>
      </p:sp>
      <p:pic>
        <p:nvPicPr>
          <p:cNvPr id="3" name="Picture Placeholder 2" descr="A figure shows alignment marks on the steering wheel retaining nut and on the steering shaft."/>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224382" y="2149643"/>
            <a:ext cx="4673830" cy="4085762"/>
          </a:xfrm>
          <a:prstGeom prst="rect">
            <a:avLst/>
          </a:prstGeom>
          <a:noFill/>
          <a:ln>
            <a:noFill/>
          </a:ln>
        </p:spPr>
      </p:pic>
    </p:spTree>
    <p:extLst>
      <p:ext uri="{BB962C8B-B14F-4D97-AF65-F5344CB8AC3E}">
        <p14:creationId xmlns:p14="http://schemas.microsoft.com/office/powerpoint/2010/main" val="448826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84299"/>
            <a:ext cx="8229600" cy="1515838"/>
          </a:xfrm>
        </p:spPr>
        <p:txBody>
          <a:bodyPr anchor="ctr">
            <a:noAutofit/>
          </a:bodyPr>
          <a:lstStyle/>
          <a:p>
            <a:r>
              <a:rPr lang="en-IN" sz="3200" dirty="0">
                <a:latin typeface="+mj-lt"/>
              </a:rPr>
              <a:t>Figure 29.5 A puller being used to remove a steering wheel after the steering wheel retaining nut has been removed</a:t>
            </a:r>
          </a:p>
        </p:txBody>
      </p:sp>
      <p:pic>
        <p:nvPicPr>
          <p:cNvPr id="4" name="Picture Placeholder 3" descr="A figure shows a steering wheel puller attached to the steering wheel shaft and the steering wheel. "/>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677633" y="1892679"/>
            <a:ext cx="3765126" cy="4317807"/>
          </a:xfrm>
          <a:prstGeom prst="rect">
            <a:avLst/>
          </a:prstGeom>
          <a:noFill/>
          <a:ln>
            <a:noFill/>
          </a:ln>
        </p:spPr>
      </p:pic>
    </p:spTree>
    <p:extLst>
      <p:ext uri="{BB962C8B-B14F-4D97-AF65-F5344CB8AC3E}">
        <p14:creationId xmlns:p14="http://schemas.microsoft.com/office/powerpoint/2010/main" val="2486664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68646"/>
            <a:ext cx="8229600" cy="2030521"/>
          </a:xfrm>
        </p:spPr>
        <p:txBody>
          <a:bodyPr anchor="ctr">
            <a:noAutofit/>
          </a:bodyPr>
          <a:lstStyle/>
          <a:p>
            <a:r>
              <a:rPr lang="en-IN" sz="3200" dirty="0">
                <a:latin typeface="+mj-lt"/>
              </a:rPr>
              <a:t>Figure 29.6 (a) The intermediate steering shaft is located forward of the bulkhead and between the steering column and the steering gear</a:t>
            </a:r>
          </a:p>
        </p:txBody>
      </p:sp>
      <p:pic>
        <p:nvPicPr>
          <p:cNvPr id="3" name="Picture Placeholder 2" descr="An illustration displays the positioning of intermediate steering shaft. &#10;Long description is available in notes, press F6"/>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2024887" y="2387054"/>
            <a:ext cx="5078777" cy="3750991"/>
          </a:xfrm>
          <a:prstGeom prst="rect">
            <a:avLst/>
          </a:prstGeom>
          <a:noFill/>
          <a:ln>
            <a:noFill/>
          </a:ln>
        </p:spPr>
      </p:pic>
    </p:spTree>
    <p:extLst>
      <p:ext uri="{BB962C8B-B14F-4D97-AF65-F5344CB8AC3E}">
        <p14:creationId xmlns:p14="http://schemas.microsoft.com/office/powerpoint/2010/main" val="3529468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282746"/>
            <a:ext cx="8229600" cy="2242958"/>
          </a:xfrm>
        </p:spPr>
        <p:txBody>
          <a:bodyPr anchor="ctr">
            <a:noAutofit/>
          </a:bodyPr>
          <a:lstStyle/>
          <a:p>
            <a:r>
              <a:rPr lang="en-IN" sz="2400" dirty="0">
                <a:latin typeface="+mj-lt"/>
              </a:rPr>
              <a:t>Figure 29.6 (b) The steering shaft links the steering wheel to the steering gear while the column jacket, which surrounds part of the shaft, holds support brackets and switches. This steering shaft has a small intermediate section between the main section and the steering gear</a:t>
            </a:r>
          </a:p>
        </p:txBody>
      </p:sp>
      <p:pic>
        <p:nvPicPr>
          <p:cNvPr id="4" name="Picture Placeholder 3" descr="A figure shows a steering column assembly.&#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1121528" y="2672989"/>
            <a:ext cx="6892933" cy="3598720"/>
          </a:xfrm>
          <a:prstGeom prst="rect">
            <a:avLst/>
          </a:prstGeom>
          <a:noFill/>
          <a:ln>
            <a:noFill/>
          </a:ln>
        </p:spPr>
      </p:pic>
    </p:spTree>
    <p:extLst>
      <p:ext uri="{BB962C8B-B14F-4D97-AF65-F5344CB8AC3E}">
        <p14:creationId xmlns:p14="http://schemas.microsoft.com/office/powerpoint/2010/main" val="415655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457200" y="129365"/>
            <a:ext cx="8229600" cy="1700446"/>
          </a:xfrm>
        </p:spPr>
        <p:txBody>
          <a:bodyPr anchor="ctr">
            <a:noAutofit/>
          </a:bodyPr>
          <a:lstStyle/>
          <a:p>
            <a:r>
              <a:rPr lang="en-IN" sz="3600" dirty="0">
                <a:latin typeface="+mj-lt"/>
              </a:rPr>
              <a:t>Figure 29.7 A pot joint is a flexible coupling used to join two shafts that allow plunging motion</a:t>
            </a:r>
          </a:p>
        </p:txBody>
      </p:sp>
      <p:pic>
        <p:nvPicPr>
          <p:cNvPr id="3" name="Picture Placeholder 2" descr="A figure shows an exploded view of a pot joint type flexible coupling.&#10;Long description is available in notes, press F6"/>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tretch>
            <a:fillRect/>
          </a:stretch>
        </p:blipFill>
        <p:spPr>
          <a:xfrm>
            <a:off x="556697" y="2127063"/>
            <a:ext cx="8002481" cy="3356176"/>
          </a:xfrm>
          <a:prstGeom prst="rect">
            <a:avLst/>
          </a:prstGeom>
          <a:noFill/>
          <a:ln>
            <a:noFill/>
          </a:ln>
        </p:spPr>
      </p:pic>
    </p:spTree>
    <p:extLst>
      <p:ext uri="{BB962C8B-B14F-4D97-AF65-F5344CB8AC3E}">
        <p14:creationId xmlns:p14="http://schemas.microsoft.com/office/powerpoint/2010/main" val="3310632281"/>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24845</TotalTime>
  <Words>3212</Words>
  <Application>Microsoft Office PowerPoint</Application>
  <PresentationFormat>On-screen Show (4:3)</PresentationFormat>
  <Paragraphs>138</Paragraphs>
  <Slides>42</Slides>
  <Notes>42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Arial</vt:lpstr>
      <vt:lpstr>Arial(Body)</vt:lpstr>
      <vt:lpstr>Noto Sans Symbols</vt:lpstr>
      <vt:lpstr>Times New Roman</vt:lpstr>
      <vt:lpstr>Verdana</vt:lpstr>
      <vt:lpstr>Wingdings</vt:lpstr>
      <vt:lpstr>508 Lecture</vt:lpstr>
      <vt:lpstr>1_508 Lecture</vt:lpstr>
      <vt:lpstr>Automotive Steering, Suspension and Alignment Systems</vt:lpstr>
      <vt:lpstr>Figure 29.1 A steering wheel assembly includes a driver’s side air bag module plus many also include steering wheel controls</vt:lpstr>
      <vt:lpstr>Figure 29.2 The airbag inflates at the same time the driver moves toward the steering wheel during a front-end collision and supplements the protection of the safety belt</vt:lpstr>
      <vt:lpstr>Figure 29.3 The airbag module attaches to the steering wheel and is removed as an assembly to service the steering wheel and column</vt:lpstr>
      <vt:lpstr>Figure 29.4 Most vehicles have alignment marks made at the factory on the steering shaft and steering wheel to help the service technician keep the steering wheel in the center position</vt:lpstr>
      <vt:lpstr>Figure 29.5 A puller being used to remove a steering wheel after the steering wheel retaining nut has been removed</vt:lpstr>
      <vt:lpstr>Figure 29.6 (a) The intermediate steering shaft is located forward of the bulkhead and between the steering column and the steering gear</vt:lpstr>
      <vt:lpstr>Figure 29.6 (b) The steering shaft links the steering wheel to the steering gear while the column jacket, which surrounds part of the shaft, holds support brackets and switches. This steering shaft has a small intermediate section between the main section and the steering gear</vt:lpstr>
      <vt:lpstr>Figure 29.7 A pot joint is a flexible coupling used to join two shafts that allow plunging motion</vt:lpstr>
      <vt:lpstr>Figure 29.8 A typical intermediate steering shaft assembly showing a U-joint and related components</vt:lpstr>
      <vt:lpstr>Figure 29.9 A flexible coupling is used to isolate road noise and vibration from the steering shaft</vt:lpstr>
      <vt:lpstr>Figure 29.10 Steering column covers are often part of the interior trim</vt:lpstr>
      <vt:lpstr>Figure 29.11 Collapsible steering columns include a mesh design that crushes easily, a bearing design that allows one section of the column to slide into the other, and a breakaway device that separates the steering column from the body of the vehicle in the event of a front-end collision</vt:lpstr>
      <vt:lpstr>Figure 29.12 Tilt mechanisms vary by design and vehicle manufacturer, although most use a ratchet to position the top portion of the steering column</vt:lpstr>
      <vt:lpstr>Figure 29.13 Typical steering column showing all of the components from the steering wheel to the steering gear. Note that this column uses a column-type electric power steering system (EPS) and a tilt wheel</vt:lpstr>
      <vt:lpstr>Figure 29.14 The steering shaft splines onto the steering wheel</vt:lpstr>
      <vt:lpstr>Figure 29.15 The toe plate seals the hole from the steering shaft and helps seal out noise and moisture</vt:lpstr>
      <vt:lpstr>Figure 29.16 The upper portion of the steering column contains the combination switch, often called the multi-function switch used to control many functions</vt:lpstr>
      <vt:lpstr>Figure 29.17 The upper section of the steering column contains the steering shaft bearing</vt:lpstr>
      <vt:lpstr>Figure 29.18 The lock plate engages an ignition lock pawl to keep the steering wheel in one position when the ignition is off</vt:lpstr>
      <vt:lpstr>Figure 29.19 As the steering wheel is turned, the nut moves up or down on the threads, shown using a bolt to represent the worm gear and the nut representing the gear nut that meshes with the teeth of the sector gear</vt:lpstr>
      <vt:lpstr>Figure 29.20 Steering gear ratio is the ratio between the number of degrees the steering wheel is rotated to the number of degrees the front wheel turns</vt:lpstr>
      <vt:lpstr>Figure 29.21 Constant-ratio steering gear sector shaft. Notice that all three gear teeth are the same size</vt:lpstr>
      <vt:lpstr>Figure 29.22 Variable-ratio steering gear sector shaft. Notice the larger center gear tooth</vt:lpstr>
      <vt:lpstr>Figure 29.23 The sector gear meshes with the gear teeth on the ball nut</vt:lpstr>
      <vt:lpstr>Figure 29.24 A typical manual recirculating ball steering gear</vt:lpstr>
      <vt:lpstr>Figure 29.25 The sector shaft is supported by bushings, one in the housing and one in the side cover</vt:lpstr>
      <vt:lpstr>Figure 29.26 Worm bearing preload is a turning force measured in inch-pounds or Newton-meters and worm endplay is axial movement measured in fractions of an inch or millimeters</vt:lpstr>
      <vt:lpstr>Figure 29.27 The first step to adjust worm gear freeplay is to bottom the worm gear nut, using a spanner wrench designed to fit into the two holes in the nut</vt:lpstr>
      <vt:lpstr>Figure 29.28 After the worm gear nut has been tightened, measure 1/2 inch (13 mm) and mark the case. Using the spanner wrench, rotate the worm gear nut counterclockwise 1/2 inch, align the marks, and then tighten the retaining nut. This procedure gives the proper worm gear endplay</vt:lpstr>
      <vt:lpstr>Figure 29.29 Performing an overcenter adjustment requires the use of a beam-type inch pound torque wrench. After the worm bearing preload procedure has been completed, use the torque wrench to measure the rotating torque, which should be 6- to 15 inch-pounds. If the rotating torque is within the specified range, adjust the overcenter adjustment screw until you achieve 6- to 10 inch-pounds more rotating torque and then tighten the retaining nut</vt:lpstr>
      <vt:lpstr>Figure 29.30 Sector shaft endplay is the measurement of how far the sector shaft can move axially and is measured in fractions of an inch or millimeters</vt:lpstr>
      <vt:lpstr>Figure 29.31 (a) An overall view of a rack and pinion steering system showing its relationship to the other front-end components</vt:lpstr>
      <vt:lpstr>Figure 29.31 (b) Rack-and-pinion steering gear operation is simple, direct, and the rack is in a straight line to the front wheels</vt:lpstr>
      <vt:lpstr>Figure 29.32 A typical manual rack-and-pinion steering gear used in a small front-wheel-drive vehicle</vt:lpstr>
      <vt:lpstr>Figure 29.33 The spring-loaded rack support positions the rack to keep it from rubbing against the housing and establishes the pinion torque</vt:lpstr>
      <vt:lpstr>Figure 29.34 A small air tube is used to transfer air between the boots as they extend and compress during turns</vt:lpstr>
      <vt:lpstr>Figure 29.35 This manual rack-and-pinion steering gear mounts to the bulkhead (firewall), whereas others mount to the engine cradle or frame of the vehicle</vt:lpstr>
      <vt:lpstr>Figure 29.36 Pinion torque is a turning torque force measured in inch-pounds or Newton-meters. Tightening the rack support against the rack increases the pinion torque</vt:lpstr>
      <vt:lpstr>Figure 29.37 Pinion bearing preload is a measurement of the turning force required to overcome the resistance of the pinion shaft bearings</vt:lpstr>
      <vt:lpstr>Figure 29.38 To adjust the rack-and-pinion gear preload, loosen the retaining nut and tighten the adjuster nut until it bottoms. Then loosen 60 degrees (one “flat” of the six-sided retainer). Tighten retaining nut</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Chassis Systems, Eighth Edition, Chapter 29, Steering Columns and Gears</dc:title>
  <dc:subject/>
  <dc:creator>James D. Halderman</dc:creator>
  <cp:keywords>Automotive </cp:keywords>
  <cp:lastModifiedBy>Ashwina Ragunath, Integra-PDY, IN</cp:lastModifiedBy>
  <cp:revision>4899</cp:revision>
  <dcterms:created xsi:type="dcterms:W3CDTF">2014-07-14T20:04:21Z</dcterms:created>
  <dcterms:modified xsi:type="dcterms:W3CDTF">2020-01-23T06:19:22Z</dcterms:modified>
</cp:coreProperties>
</file>